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30"/>
    <a:srgbClr val="0C396F"/>
    <a:srgbClr val="C35359"/>
    <a:srgbClr val="3A608D"/>
    <a:srgbClr val="C56870"/>
    <a:srgbClr val="8ABAE6"/>
    <a:srgbClr val="E6E6E6"/>
    <a:srgbClr val="D9D9D9"/>
    <a:srgbClr val="007AD6"/>
    <a:srgbClr val="B3A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04"/>
  </p:normalViewPr>
  <p:slideViewPr>
    <p:cSldViewPr snapToGrid="0" snapToObjects="1">
      <p:cViewPr varScale="1">
        <p:scale>
          <a:sx n="105" d="100"/>
          <a:sy n="105" d="100"/>
        </p:scale>
        <p:origin x="1668" y="114"/>
      </p:cViewPr>
      <p:guideLst>
        <p:guide orient="horz" pos="2160"/>
        <p:guide pos="12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journal.com/dayboo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6512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Week of 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Nov. 13: House votes on tax plan, Senate marks up tax plan, Trump returns from Asia and AG Sessions on the Hill</a:t>
            </a:r>
            <a:endParaRPr lang="en-US" sz="2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180804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November 13,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Daniel Stublen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" name="Shape 163"/>
          <p:cNvSpPr/>
          <p:nvPr/>
        </p:nvSpPr>
        <p:spPr>
          <a:xfrm>
            <a:off x="419100" y="1572723"/>
            <a:ext cx="822960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Outlook for Congress:</a:t>
            </a:r>
            <a:endParaRPr lang="en-US" sz="9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Shape 163"/>
          <p:cNvSpPr/>
          <p:nvPr/>
        </p:nvSpPr>
        <p:spPr>
          <a:xfrm>
            <a:off x="457200" y="5068142"/>
            <a:ext cx="822960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Outlook for the White House:</a:t>
            </a:r>
            <a:endParaRPr lang="en-US" sz="9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086896" y="1800200"/>
            <a:ext cx="759990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Senate Finance Committee</a:t>
            </a:r>
            <a:r>
              <a:rPr lang="en-US" altLang="en-US" sz="900" dirty="0" smtClean="0"/>
              <a:t> initial markup of the “Tax Cuts and Jobs Act” (3:00 PM)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House Rules Committee</a:t>
            </a:r>
            <a:r>
              <a:rPr lang="en-US" altLang="en-US" sz="900" dirty="0" smtClean="0"/>
              <a:t> meeting to formulate a rule on the conference report to </a:t>
            </a:r>
            <a:r>
              <a:rPr lang="en-US" altLang="en-US" sz="900" dirty="0" smtClean="0"/>
              <a:t>“NDAA for FY2018” </a:t>
            </a:r>
            <a:r>
              <a:rPr lang="en-US" altLang="en-US" sz="900" dirty="0" smtClean="0"/>
              <a:t>(5:00 PM)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Swearing-in ceremony</a:t>
            </a:r>
            <a:r>
              <a:rPr lang="en-US" altLang="en-US" sz="900" dirty="0" smtClean="0"/>
              <a:t> for Representative-elect John Curtis (R-UT03) (6:40 PM)</a:t>
            </a:r>
            <a:endParaRPr lang="en-US" altLang="en-US" sz="900" b="1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712922" y="2531689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7144" y="5299605"/>
            <a:ext cx="8141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0794" y="1800200"/>
            <a:ext cx="8141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96598" y="5338549"/>
            <a:ext cx="76412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Monday</a:t>
            </a:r>
            <a:r>
              <a:rPr lang="en-US" altLang="en-US" sz="900" dirty="0" smtClean="0">
                <a:sym typeface="Wingdings" panose="05000000000000000000" pitchFamily="2" charset="2"/>
              </a:rPr>
              <a:t>, the president will celebrate the 40</a:t>
            </a:r>
            <a:r>
              <a:rPr lang="en-US" altLang="en-US" sz="900" baseline="30000" dirty="0" smtClean="0">
                <a:sym typeface="Wingdings" panose="05000000000000000000" pitchFamily="2" charset="2"/>
              </a:rPr>
              <a:t>th</a:t>
            </a:r>
            <a:r>
              <a:rPr lang="en-US" altLang="en-US" sz="900" dirty="0" smtClean="0">
                <a:sym typeface="Wingdings" panose="05000000000000000000" pitchFamily="2" charset="2"/>
              </a:rPr>
              <a:t> anniversary of US-ASEAN relations and participate in bilateral meetings with President Duterte before returning to the United States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Tuesday</a:t>
            </a:r>
            <a:r>
              <a:rPr lang="en-US" altLang="en-US" sz="900" dirty="0" smtClean="0">
                <a:sym typeface="Wingdings" panose="05000000000000000000" pitchFamily="2" charset="2"/>
              </a:rPr>
              <a:t>, the president will return to the United States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Wednesday</a:t>
            </a:r>
            <a:r>
              <a:rPr lang="en-US" altLang="en-US" sz="900" dirty="0" smtClean="0">
                <a:sym typeface="Wingdings" panose="05000000000000000000" pitchFamily="2" charset="2"/>
              </a:rPr>
              <a:t>, President Trump will hold an announcement regarding trade policy at the White House</a:t>
            </a:r>
            <a:endParaRPr lang="en-US" altLang="en-US" sz="900" b="1" dirty="0" smtClean="0">
              <a:sym typeface="Wingdings" panose="05000000000000000000" pitchFamily="2" charset="2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1086896" y="2536807"/>
            <a:ext cx="805710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/>
              <a:t>Senate Energy and Natural Resources </a:t>
            </a:r>
            <a:r>
              <a:rPr lang="en-US" altLang="en-US" sz="900" b="1" dirty="0" smtClean="0"/>
              <a:t>Committee </a:t>
            </a:r>
            <a:r>
              <a:rPr lang="en-US" altLang="en-US" sz="900" dirty="0" smtClean="0"/>
              <a:t>hearing </a:t>
            </a:r>
            <a:r>
              <a:rPr lang="en-US" altLang="en-US" sz="900" dirty="0"/>
              <a:t>on "Hurricane Recovery Efforts in </a:t>
            </a:r>
            <a:r>
              <a:rPr lang="en-US" altLang="en-US" sz="900" dirty="0" smtClean="0"/>
              <a:t>PR and USVI” (9:30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/>
              <a:t>House Judiciary </a:t>
            </a:r>
            <a:r>
              <a:rPr lang="en-US" altLang="en-US" sz="900" b="1" dirty="0" smtClean="0"/>
              <a:t>Committee </a:t>
            </a:r>
            <a:r>
              <a:rPr lang="en-US" altLang="en-US" sz="900" dirty="0" smtClean="0"/>
              <a:t>oversight </a:t>
            </a:r>
            <a:r>
              <a:rPr lang="en-US" altLang="en-US" sz="900" dirty="0"/>
              <a:t>hearing of the Justice Department with testimony by AG </a:t>
            </a:r>
            <a:r>
              <a:rPr lang="en-US" altLang="en-US" sz="900" dirty="0" smtClean="0"/>
              <a:t>Sessions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/>
              <a:t>Senate Foreign Relations </a:t>
            </a:r>
            <a:r>
              <a:rPr lang="en-US" altLang="en-US" sz="900" b="1" dirty="0" smtClean="0"/>
              <a:t>Committee </a:t>
            </a:r>
            <a:r>
              <a:rPr lang="en-US" altLang="en-US" sz="900" dirty="0" smtClean="0"/>
              <a:t>hearing </a:t>
            </a:r>
            <a:r>
              <a:rPr lang="en-US" altLang="en-US" sz="900" dirty="0"/>
              <a:t>on "Authority to Order the Use of Nuclear </a:t>
            </a:r>
            <a:r>
              <a:rPr lang="en-US" altLang="en-US" sz="900" dirty="0" smtClean="0"/>
              <a:t>Weapons”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/>
              <a:t>Senate HELP </a:t>
            </a:r>
            <a:r>
              <a:rPr lang="en-US" altLang="en-US" sz="900" b="1" dirty="0" smtClean="0"/>
              <a:t>Committee </a:t>
            </a:r>
            <a:r>
              <a:rPr lang="en-US" altLang="en-US" sz="900" dirty="0" smtClean="0"/>
              <a:t>hearing </a:t>
            </a:r>
            <a:r>
              <a:rPr lang="en-US" altLang="en-US" sz="900" dirty="0"/>
              <a:t>on gene editing </a:t>
            </a:r>
            <a:r>
              <a:rPr lang="en-US" altLang="en-US" sz="900" dirty="0" smtClean="0"/>
              <a:t>technology</a:t>
            </a:r>
            <a:r>
              <a:rPr lang="en-US" altLang="en-US" sz="900" dirty="0"/>
              <a:t> </a:t>
            </a:r>
            <a:r>
              <a:rPr lang="en-US" altLang="en-US" sz="900" dirty="0" smtClean="0"/>
              <a:t>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/>
              <a:t>House Administration </a:t>
            </a:r>
            <a:r>
              <a:rPr lang="en-US" altLang="en-US" sz="900" b="1" dirty="0" smtClean="0"/>
              <a:t>Committee </a:t>
            </a:r>
            <a:r>
              <a:rPr lang="en-US" altLang="en-US" sz="900" dirty="0"/>
              <a:t>hearing on </a:t>
            </a:r>
            <a:r>
              <a:rPr lang="en-US" altLang="en-US" sz="900" dirty="0" smtClean="0"/>
              <a:t>U.S</a:t>
            </a:r>
            <a:r>
              <a:rPr lang="en-US" altLang="en-US" sz="900" dirty="0"/>
              <a:t>. House of Representatives</a:t>
            </a:r>
            <a:r>
              <a:rPr lang="en-US" altLang="en-US" sz="900" dirty="0" smtClean="0"/>
              <a:t>' policies related to sexual harassment</a:t>
            </a:r>
            <a:r>
              <a:rPr lang="en-US" altLang="en-US" sz="900" dirty="0"/>
              <a:t> </a:t>
            </a:r>
            <a:r>
              <a:rPr lang="en-US" altLang="en-US" sz="900" dirty="0" smtClean="0"/>
              <a:t>(10:00 AM)</a:t>
            </a: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215586" y="1834694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Monday</a:t>
            </a:r>
            <a:endParaRPr lang="en-US" altLang="en-US" sz="900" b="1" dirty="0"/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215586" y="2605499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Tuesday</a:t>
            </a:r>
            <a:endParaRPr lang="en-US" altLang="en-US" sz="900" b="1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94986" y="2195425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Georgia" panose="02040502050405020303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94986" y="2043025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Nov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40" name="TextBox 3"/>
          <p:cNvSpPr txBox="1">
            <a:spLocks noChangeArrowheads="1"/>
          </p:cNvSpPr>
          <p:nvPr/>
        </p:nvSpPr>
        <p:spPr bwMode="auto">
          <a:xfrm>
            <a:off x="494986" y="2159839"/>
            <a:ext cx="403224" cy="27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13</a:t>
            </a:r>
            <a:endParaRPr lang="en-US" altLang="en-US" sz="1200" b="1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494986" y="2972596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Georgia" panose="02040502050405020303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94986" y="2820196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Nov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43" name="TextBox 3"/>
          <p:cNvSpPr txBox="1">
            <a:spLocks noChangeArrowheads="1"/>
          </p:cNvSpPr>
          <p:nvPr/>
        </p:nvSpPr>
        <p:spPr bwMode="auto">
          <a:xfrm>
            <a:off x="494986" y="2943760"/>
            <a:ext cx="403224" cy="27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14</a:t>
            </a:r>
            <a:endParaRPr lang="en-US" altLang="en-US" sz="1200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696599" y="3361654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1086896" y="3364423"/>
            <a:ext cx="805710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Senate Energy and Natural Resources Committee</a:t>
            </a:r>
            <a:r>
              <a:rPr lang="en-US" altLang="en-US" sz="900" dirty="0" smtClean="0"/>
              <a:t> markup of reconciliation legislation related to drilling in Alaska (9:00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House Education and the Workforce Committee </a:t>
            </a:r>
            <a:r>
              <a:rPr lang="en-US" altLang="en-US" sz="900" dirty="0" smtClean="0">
                <a:sym typeface="Wingdings" panose="05000000000000000000" pitchFamily="2" charset="2"/>
              </a:rPr>
              <a:t>oversight hearing of the U.S. Department of Labor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Senate HELP Committee </a:t>
            </a:r>
            <a:r>
              <a:rPr lang="en-US" altLang="en-US" sz="900" dirty="0" smtClean="0">
                <a:sym typeface="Wingdings" panose="05000000000000000000" pitchFamily="2" charset="2"/>
              </a:rPr>
              <a:t>hearing on “Encouraging Health Communities: Perspective from the Surgeon General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>
                <a:sym typeface="Wingdings" panose="05000000000000000000" pitchFamily="2" charset="2"/>
              </a:rPr>
              <a:t>House Rules Committee </a:t>
            </a:r>
            <a:r>
              <a:rPr lang="en-US" altLang="en-US" sz="900" dirty="0">
                <a:sym typeface="Wingdings" panose="05000000000000000000" pitchFamily="2" charset="2"/>
              </a:rPr>
              <a:t>meeting to formulate a rule on H.R.1 the “Tax Cuts and Jobs Act” (12:00 PM)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Senate Foreign Relations Committee </a:t>
            </a:r>
            <a:r>
              <a:rPr lang="en-US" altLang="en-US" sz="900" dirty="0" smtClean="0">
                <a:sym typeface="Wingdings" panose="05000000000000000000" pitchFamily="2" charset="2"/>
              </a:rPr>
              <a:t>hearing on “Attacks on U.S. Diplomats in Cuba: Response and Oversight” (2:00 PM)</a:t>
            </a: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215586" y="3433328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Wednesday</a:t>
            </a:r>
            <a:endParaRPr lang="en-US" altLang="en-US" sz="9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494986" y="3800425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Georgia" panose="02040502050405020303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94986" y="3648025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Nov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494986" y="3771589"/>
            <a:ext cx="403224" cy="27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15</a:t>
            </a:r>
            <a:endParaRPr lang="en-US" altLang="en-US" sz="1200" b="1" dirty="0"/>
          </a:p>
        </p:txBody>
      </p:sp>
      <p:sp>
        <p:nvSpPr>
          <p:cNvPr id="50" name="Shape 160"/>
          <p:cNvSpPr txBox="1"/>
          <p:nvPr/>
        </p:nvSpPr>
        <p:spPr>
          <a:xfrm>
            <a:off x="6267450" y="311515"/>
            <a:ext cx="2459228" cy="1846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Clr>
                <a:srgbClr val="494429"/>
              </a:buClr>
              <a:buSzPct val="25000"/>
              <a:buFont typeface="Arial"/>
              <a:buNone/>
            </a:pPr>
            <a:r>
              <a:rPr lang="en-US" sz="600" b="1" dirty="0" smtClean="0">
                <a:solidFill>
                  <a:srgbClr val="494429"/>
                </a:solidFill>
                <a:latin typeface="Verdana"/>
                <a:ea typeface="Verdana"/>
                <a:cs typeface="Verdana"/>
                <a:sym typeface="Verdana"/>
              </a:rPr>
              <a:t>OUTLOOK FOR CONGRESS &amp; THE WHITE HOUSE</a:t>
            </a:r>
            <a:endParaRPr lang="en-US" sz="600" b="1" dirty="0">
              <a:solidFill>
                <a:srgbClr val="49442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Shape 165"/>
          <p:cNvSpPr txBox="1"/>
          <p:nvPr/>
        </p:nvSpPr>
        <p:spPr>
          <a:xfrm>
            <a:off x="404807" y="6100947"/>
            <a:ext cx="8247721" cy="3174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All committee hearings are full committee hearings unless otherwise noted. Times and dates of hearings and events are subject to change. For a continuously updated list of events please visit the 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Daybook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</a:t>
            </a: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National Journal Daybook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; The White House</a:t>
            </a:r>
            <a:endParaRPr lang="en-US"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15586" y="4201594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Thursday</a:t>
            </a:r>
            <a:endParaRPr lang="en-US" altLang="en-US" sz="900" b="1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494986" y="4568691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Georgia" panose="02040502050405020303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94986" y="4416291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Nov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33" name="TextBox 3"/>
          <p:cNvSpPr txBox="1">
            <a:spLocks noChangeArrowheads="1"/>
          </p:cNvSpPr>
          <p:nvPr/>
        </p:nvSpPr>
        <p:spPr bwMode="auto">
          <a:xfrm>
            <a:off x="494986" y="4539855"/>
            <a:ext cx="403224" cy="27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15</a:t>
            </a:r>
            <a:endParaRPr lang="en-US" altLang="en-US" sz="1200" b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96599" y="4170454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1086896" y="4168918"/>
            <a:ext cx="805710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House votes</a:t>
            </a:r>
            <a:r>
              <a:rPr lang="en-US" altLang="en-US" sz="900" dirty="0" smtClean="0"/>
              <a:t> on H.R. 1 the “Tax Cuts and Jobs Act” (TBD)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Senate Foreign Relations Committee</a:t>
            </a:r>
            <a:r>
              <a:rPr lang="en-US" altLang="en-US" sz="900" dirty="0" smtClean="0">
                <a:sym typeface="Wingdings" panose="05000000000000000000" pitchFamily="2" charset="2"/>
              </a:rPr>
              <a:t> closed briefing on “New Counterterrorism Guidance” (10:00 AM)</a:t>
            </a:r>
            <a:endParaRPr lang="en-US" altLang="en-US" sz="900" b="1" dirty="0" smtClean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Last day for House before Thanksgiving recess</a:t>
            </a:r>
            <a:r>
              <a:rPr lang="en-US" altLang="en-US" sz="900" dirty="0" smtClean="0">
                <a:sym typeface="Wingdings" panose="05000000000000000000" pitchFamily="2" charset="2"/>
              </a:rPr>
              <a:t>, Senate adjourns Friday</a:t>
            </a:r>
          </a:p>
        </p:txBody>
      </p:sp>
    </p:spTree>
    <p:extLst>
      <p:ext uri="{BB962C8B-B14F-4D97-AF65-F5344CB8AC3E}">
        <p14:creationId xmlns:p14="http://schemas.microsoft.com/office/powerpoint/2010/main" val="120618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450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148</cp:revision>
  <dcterms:created xsi:type="dcterms:W3CDTF">2017-06-26T14:07:23Z</dcterms:created>
  <dcterms:modified xsi:type="dcterms:W3CDTF">2017-11-13T19:03:41Z</dcterms:modified>
</cp:coreProperties>
</file>