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85"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9885"/>
    <a:srgbClr val="569985"/>
    <a:srgbClr val="BDB4B6"/>
    <a:srgbClr val="E4C96F"/>
    <a:srgbClr val="95B59D"/>
    <a:srgbClr val="F0EAE3"/>
    <a:srgbClr val="0C396F"/>
    <a:srgbClr val="B22830"/>
    <a:srgbClr val="D2B71D"/>
    <a:srgbClr val="C6B9A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13"/>
  </p:normalViewPr>
  <p:slideViewPr>
    <p:cSldViewPr snapToGrid="0" snapToObjects="1">
      <p:cViewPr>
        <p:scale>
          <a:sx n="120" d="100"/>
          <a:sy n="120" d="100"/>
        </p:scale>
        <p:origin x="1400" y="160"/>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56" d="100"/>
          <a:sy n="56" d="100"/>
        </p:scale>
        <p:origin x="2856" y="78"/>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CADF38E-74AC-0D40-B0D5-7EC4C125E7FD}" type="datetimeFigureOut">
              <a:rPr lang="en-US" smtClean="0"/>
              <a:t>11/3/17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6910B88-B5D3-9740-B038-5E379E31E376}" type="slidenum">
              <a:rPr lang="en-US" smtClean="0"/>
              <a:t>‹#›</a:t>
            </a:fld>
            <a:endParaRPr lang="en-US" dirty="0"/>
          </a:p>
        </p:txBody>
      </p:sp>
    </p:spTree>
    <p:extLst>
      <p:ext uri="{BB962C8B-B14F-4D97-AF65-F5344CB8AC3E}">
        <p14:creationId xmlns:p14="http://schemas.microsoft.com/office/powerpoint/2010/main" val="10728334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08FBBC-5B36-C141-B827-04E0D6A20364}" type="datetimeFigureOut">
              <a:rPr lang="en-US" smtClean="0"/>
              <a:t>11/3/17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56A13F-28BC-9E49-9D0E-49492B51710C}" type="slidenum">
              <a:rPr lang="en-US" smtClean="0"/>
              <a:t>‹#›</a:t>
            </a:fld>
            <a:endParaRPr lang="en-US" dirty="0"/>
          </a:p>
        </p:txBody>
      </p:sp>
    </p:spTree>
    <p:extLst>
      <p:ext uri="{BB962C8B-B14F-4D97-AF65-F5344CB8AC3E}">
        <p14:creationId xmlns:p14="http://schemas.microsoft.com/office/powerpoint/2010/main" val="59850201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548DAF-FAC0-E049-9F91-DF185ED4A3A0}" type="datetime1">
              <a:rPr lang="en-US" smtClean="0"/>
              <a:t>11/3/17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FBC90E-502A-A54D-9BAE-6F74229062B0}" type="slidenum">
              <a:rPr lang="en-US" smtClean="0"/>
              <a:t>‹#›</a:t>
            </a:fld>
            <a:endParaRPr lang="en-US" dirty="0"/>
          </a:p>
        </p:txBody>
      </p:sp>
    </p:spTree>
    <p:extLst>
      <p:ext uri="{BB962C8B-B14F-4D97-AF65-F5344CB8AC3E}">
        <p14:creationId xmlns:p14="http://schemas.microsoft.com/office/powerpoint/2010/main" val="2819602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6BA255-5E72-2043-901B-BB28595BD03D}" type="datetime1">
              <a:rPr lang="en-US" smtClean="0"/>
              <a:t>11/3/17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FBC90E-502A-A54D-9BAE-6F74229062B0}" type="slidenum">
              <a:rPr lang="en-US" smtClean="0"/>
              <a:t>‹#›</a:t>
            </a:fld>
            <a:endParaRPr lang="en-US" dirty="0"/>
          </a:p>
        </p:txBody>
      </p:sp>
    </p:spTree>
    <p:extLst>
      <p:ext uri="{BB962C8B-B14F-4D97-AF65-F5344CB8AC3E}">
        <p14:creationId xmlns:p14="http://schemas.microsoft.com/office/powerpoint/2010/main" val="2022775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F91DA9-1C77-804A-BF67-CC34D48EC270}" type="datetime1">
              <a:rPr lang="en-US" smtClean="0"/>
              <a:t>11/3/17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FBC90E-502A-A54D-9BAE-6F74229062B0}" type="slidenum">
              <a:rPr lang="en-US" smtClean="0"/>
              <a:t>‹#›</a:t>
            </a:fld>
            <a:endParaRPr lang="en-US" dirty="0"/>
          </a:p>
        </p:txBody>
      </p:sp>
    </p:spTree>
    <p:extLst>
      <p:ext uri="{BB962C8B-B14F-4D97-AF65-F5344CB8AC3E}">
        <p14:creationId xmlns:p14="http://schemas.microsoft.com/office/powerpoint/2010/main" val="1726242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56D0A-10DF-004F-8942-0019FC536F6A}" type="datetime1">
              <a:rPr lang="en-US" smtClean="0"/>
              <a:t>11/3/17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FBC90E-502A-A54D-9BAE-6F74229062B0}" type="slidenum">
              <a:rPr lang="en-US" smtClean="0"/>
              <a:t>‹#›</a:t>
            </a:fld>
            <a:endParaRPr lang="en-US" dirty="0"/>
          </a:p>
        </p:txBody>
      </p:sp>
    </p:spTree>
    <p:extLst>
      <p:ext uri="{BB962C8B-B14F-4D97-AF65-F5344CB8AC3E}">
        <p14:creationId xmlns:p14="http://schemas.microsoft.com/office/powerpoint/2010/main" val="792524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1C17A1-C794-F746-9446-DB2DA418D2EB}" type="datetime1">
              <a:rPr lang="en-US" smtClean="0"/>
              <a:t>11/3/17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FBC90E-502A-A54D-9BAE-6F74229062B0}" type="slidenum">
              <a:rPr lang="en-US" smtClean="0"/>
              <a:t>‹#›</a:t>
            </a:fld>
            <a:endParaRPr lang="en-US" dirty="0"/>
          </a:p>
        </p:txBody>
      </p:sp>
    </p:spTree>
    <p:extLst>
      <p:ext uri="{BB962C8B-B14F-4D97-AF65-F5344CB8AC3E}">
        <p14:creationId xmlns:p14="http://schemas.microsoft.com/office/powerpoint/2010/main" val="399420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E5FB64-F50F-F341-9BDA-DC6ACD9CC172}" type="datetime1">
              <a:rPr lang="en-US" smtClean="0"/>
              <a:t>11/3/17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FBC90E-502A-A54D-9BAE-6F74229062B0}" type="slidenum">
              <a:rPr lang="en-US" smtClean="0"/>
              <a:t>‹#›</a:t>
            </a:fld>
            <a:endParaRPr lang="en-US" dirty="0"/>
          </a:p>
        </p:txBody>
      </p:sp>
    </p:spTree>
    <p:extLst>
      <p:ext uri="{BB962C8B-B14F-4D97-AF65-F5344CB8AC3E}">
        <p14:creationId xmlns:p14="http://schemas.microsoft.com/office/powerpoint/2010/main" val="1217098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9CB5C3-E2DE-8D4F-9F4A-C72E248516A5}" type="datetime1">
              <a:rPr lang="en-US" smtClean="0"/>
              <a:t>11/3/17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EFBC90E-502A-A54D-9BAE-6F74229062B0}" type="slidenum">
              <a:rPr lang="en-US" smtClean="0"/>
              <a:t>‹#›</a:t>
            </a:fld>
            <a:endParaRPr lang="en-US" dirty="0"/>
          </a:p>
        </p:txBody>
      </p:sp>
    </p:spTree>
    <p:extLst>
      <p:ext uri="{BB962C8B-B14F-4D97-AF65-F5344CB8AC3E}">
        <p14:creationId xmlns:p14="http://schemas.microsoft.com/office/powerpoint/2010/main" val="1379803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0EB469-FD33-B547-A4D2-7465E5DD0938}" type="datetime1">
              <a:rPr lang="en-US" smtClean="0"/>
              <a:t>11/3/17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EFBC90E-502A-A54D-9BAE-6F74229062B0}" type="slidenum">
              <a:rPr lang="en-US" smtClean="0"/>
              <a:t>‹#›</a:t>
            </a:fld>
            <a:endParaRPr lang="en-US" dirty="0"/>
          </a:p>
        </p:txBody>
      </p:sp>
    </p:spTree>
    <p:extLst>
      <p:ext uri="{BB962C8B-B14F-4D97-AF65-F5344CB8AC3E}">
        <p14:creationId xmlns:p14="http://schemas.microsoft.com/office/powerpoint/2010/main" val="1152437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814CD4-9166-C14F-B6C1-CDF522718024}" type="datetime1">
              <a:rPr lang="en-US" smtClean="0"/>
              <a:t>11/3/17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EFBC90E-502A-A54D-9BAE-6F74229062B0}" type="slidenum">
              <a:rPr lang="en-US" smtClean="0"/>
              <a:t>‹#›</a:t>
            </a:fld>
            <a:endParaRPr lang="en-US" dirty="0"/>
          </a:p>
        </p:txBody>
      </p:sp>
    </p:spTree>
    <p:extLst>
      <p:ext uri="{BB962C8B-B14F-4D97-AF65-F5344CB8AC3E}">
        <p14:creationId xmlns:p14="http://schemas.microsoft.com/office/powerpoint/2010/main" val="554612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B825E5-7CCF-EA4B-803B-A23A37DA0D68}" type="datetime1">
              <a:rPr lang="en-US" smtClean="0"/>
              <a:t>11/3/17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FBC90E-502A-A54D-9BAE-6F74229062B0}" type="slidenum">
              <a:rPr lang="en-US" smtClean="0"/>
              <a:t>‹#›</a:t>
            </a:fld>
            <a:endParaRPr lang="en-US" dirty="0"/>
          </a:p>
        </p:txBody>
      </p:sp>
    </p:spTree>
    <p:extLst>
      <p:ext uri="{BB962C8B-B14F-4D97-AF65-F5344CB8AC3E}">
        <p14:creationId xmlns:p14="http://schemas.microsoft.com/office/powerpoint/2010/main" val="855092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FD4D66-DFDE-9945-A17D-74D0D2FAE5BC}" type="datetime1">
              <a:rPr lang="en-US" smtClean="0"/>
              <a:t>11/3/17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FBC90E-502A-A54D-9BAE-6F74229062B0}" type="slidenum">
              <a:rPr lang="en-US" smtClean="0"/>
              <a:t>‹#›</a:t>
            </a:fld>
            <a:endParaRPr lang="en-US" dirty="0"/>
          </a:p>
        </p:txBody>
      </p:sp>
    </p:spTree>
    <p:extLst>
      <p:ext uri="{BB962C8B-B14F-4D97-AF65-F5344CB8AC3E}">
        <p14:creationId xmlns:p14="http://schemas.microsoft.com/office/powerpoint/2010/main" val="23114837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C0AA7C-4A4D-8743-887E-132CF864A72F}" type="datetime1">
              <a:rPr lang="en-US" smtClean="0"/>
              <a:t>11/3/17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603145" y="6352962"/>
            <a:ext cx="2133600" cy="365125"/>
          </a:xfrm>
          <a:prstGeom prst="rect">
            <a:avLst/>
          </a:prstGeom>
        </p:spPr>
        <p:txBody>
          <a:bodyPr vert="horz" lIns="91440" tIns="45720" rIns="91440" bIns="45720" rtlCol="0" anchor="ctr"/>
          <a:lstStyle>
            <a:lvl1pPr algn="r">
              <a:defRPr sz="800">
                <a:solidFill>
                  <a:schemeClr val="tx1"/>
                </a:solidFill>
                <a:latin typeface="Georgia"/>
                <a:cs typeface="Georgia"/>
              </a:defRPr>
            </a:lvl1pPr>
          </a:lstStyle>
          <a:p>
            <a:fld id="{BEFBC90E-502A-A54D-9BAE-6F74229062B0}" type="slidenum">
              <a:rPr lang="en-US" smtClean="0"/>
              <a:pPr/>
              <a:t>‹#›</a:t>
            </a:fld>
            <a:endParaRPr lang="en-US" dirty="0"/>
          </a:p>
        </p:txBody>
      </p:sp>
      <p:cxnSp>
        <p:nvCxnSpPr>
          <p:cNvPr id="7" name="Straight Connector 6"/>
          <p:cNvCxnSpPr/>
          <p:nvPr userDrawn="1"/>
        </p:nvCxnSpPr>
        <p:spPr>
          <a:xfrm flipV="1">
            <a:off x="506211" y="6409705"/>
            <a:ext cx="8134908" cy="1"/>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userDrawn="1"/>
        </p:nvCxnSpPr>
        <p:spPr>
          <a:xfrm flipV="1">
            <a:off x="502920" y="588898"/>
            <a:ext cx="8138160" cy="14606"/>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6392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3" name="Table 52"/>
          <p:cNvGraphicFramePr>
            <a:graphicFrameLocks noGrp="1"/>
          </p:cNvGraphicFramePr>
          <p:nvPr>
            <p:extLst/>
          </p:nvPr>
        </p:nvGraphicFramePr>
        <p:xfrm>
          <a:off x="4770437" y="3504725"/>
          <a:ext cx="3882090" cy="1169986"/>
        </p:xfrm>
        <a:graphic>
          <a:graphicData uri="http://schemas.openxmlformats.org/drawingml/2006/table">
            <a:tbl>
              <a:tblPr/>
              <a:tblGrid>
                <a:gridCol w="1294030">
                  <a:extLst>
                    <a:ext uri="{9D8B030D-6E8A-4147-A177-3AD203B41FA5}">
                      <a16:colId xmlns:a16="http://schemas.microsoft.com/office/drawing/2014/main" xmlns="" val="20000"/>
                    </a:ext>
                  </a:extLst>
                </a:gridCol>
                <a:gridCol w="1294030">
                  <a:extLst>
                    <a:ext uri="{9D8B030D-6E8A-4147-A177-3AD203B41FA5}">
                      <a16:colId xmlns:a16="http://schemas.microsoft.com/office/drawing/2014/main" xmlns="" val="20001"/>
                    </a:ext>
                  </a:extLst>
                </a:gridCol>
                <a:gridCol w="1294030">
                  <a:extLst>
                    <a:ext uri="{9D8B030D-6E8A-4147-A177-3AD203B41FA5}">
                      <a16:colId xmlns:a16="http://schemas.microsoft.com/office/drawing/2014/main" xmlns="" val="20002"/>
                    </a:ext>
                  </a:extLst>
                </a:gridCol>
              </a:tblGrid>
              <a:tr h="264865">
                <a:tc gridSpan="3">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bg1"/>
                          </a:solidFill>
                          <a:effectLst/>
                          <a:latin typeface="+mj-lt"/>
                          <a:ea typeface="MS PGothic" charset="0"/>
                          <a:cs typeface="MS PGothic" charset="0"/>
                        </a:rPr>
                        <a:t>Election Results</a:t>
                      </a:r>
                      <a:endParaRPr kumimoji="0" lang="en-US" sz="1100" b="1" i="0" u="none" strike="noStrike" cap="none" normalizeH="0" baseline="0" dirty="0">
                        <a:ln>
                          <a:noFill/>
                        </a:ln>
                        <a:solidFill>
                          <a:schemeClr val="bg1"/>
                        </a:solidFill>
                        <a:effectLst/>
                        <a:latin typeface="+mj-lt"/>
                        <a:ea typeface="MS PGothic" charset="0"/>
                        <a:cs typeface="MS PGothic" charset="0"/>
                      </a:endParaRPr>
                    </a:p>
                  </a:txBody>
                  <a:tcPr marL="91432" marR="91432" marT="45723" marB="45723" anchor="ctr" horzOverflow="overflow">
                    <a:lnL>
                      <a:noFill/>
                    </a:lnL>
                    <a:lnR w="12700" cap="flat" cmpd="sng" algn="ctr">
                      <a:noFill/>
                      <a:prstDash val="solid"/>
                      <a:round/>
                      <a:headEnd type="none" w="med" len="med"/>
                      <a:tailEnd type="none" w="med" len="med"/>
                    </a:lnR>
                    <a:lnT>
                      <a:noFill/>
                    </a:lnT>
                    <a:lnB>
                      <a:noFill/>
                    </a:lnB>
                    <a:lnTlToBr>
                      <a:noFill/>
                    </a:lnTlToBr>
                    <a:lnBlToTr>
                      <a:noFill/>
                    </a:lnBlToTr>
                    <a:solidFill>
                      <a:srgbClr val="6E88A9"/>
                    </a:solidFill>
                  </a:tcPr>
                </a:tc>
                <a:tc hMerge="1">
                  <a:txBody>
                    <a:bodyPr/>
                    <a:lstStyle/>
                    <a:p>
                      <a:endParaRPr lang="en-US"/>
                    </a:p>
                  </a:txBody>
                  <a:tcPr/>
                </a:tc>
                <a:tc hMerge="1">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a:ln>
                          <a:noFill/>
                        </a:ln>
                        <a:solidFill>
                          <a:schemeClr val="bg1"/>
                        </a:solidFill>
                        <a:effectLst/>
                        <a:latin typeface="+mn-lt"/>
                        <a:ea typeface="MS PGothic" charset="0"/>
                        <a:cs typeface="MS PGothic" charset="0"/>
                      </a:endParaRPr>
                    </a:p>
                  </a:txBody>
                  <a:tcPr marL="91435" marR="91435" marT="45740" marB="45740" anchor="ctr" horzOverflow="overflow">
                    <a:lnL w="12700" cap="flat" cmpd="sng" algn="ctr">
                      <a:solidFill>
                        <a:schemeClr val="bg1"/>
                      </a:solidFill>
                      <a:prstDash val="solid"/>
                      <a:round/>
                      <a:headEnd type="none" w="med" len="med"/>
                      <a:tailEnd type="none" w="med" len="med"/>
                    </a:lnL>
                    <a:lnR>
                      <a:noFill/>
                    </a:lnR>
                    <a:lnT>
                      <a:noFill/>
                    </a:lnT>
                    <a:lnB>
                      <a:noFill/>
                    </a:lnB>
                    <a:lnTlToBr>
                      <a:noFill/>
                    </a:lnTlToBr>
                    <a:lnBlToTr>
                      <a:noFill/>
                    </a:lnBlToTr>
                    <a:solidFill>
                      <a:srgbClr val="AB0200"/>
                    </a:solidFill>
                  </a:tcPr>
                </a:tc>
                <a:extLst>
                  <a:ext uri="{0D108BD9-81ED-4DB2-BD59-A6C34878D82A}">
                    <a16:rowId xmlns:a16="http://schemas.microsoft.com/office/drawing/2014/main" xmlns="" val="10000"/>
                  </a:ext>
                </a:extLst>
              </a:tr>
              <a:tr h="301707">
                <a:tc gridSpan="3">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mj-lt"/>
                          <a:ea typeface="MS PGothic" charset="0"/>
                          <a:cs typeface="MS PGothic" charset="0"/>
                        </a:rPr>
                        <a:t>2017 General</a:t>
                      </a:r>
                      <a:endParaRPr kumimoji="0" lang="en-US" sz="1000" b="0" i="0" u="none" strike="noStrike" cap="none" normalizeH="0" baseline="0" dirty="0">
                        <a:ln>
                          <a:noFill/>
                        </a:ln>
                        <a:solidFill>
                          <a:srgbClr val="000000"/>
                        </a:solidFill>
                        <a:effectLst/>
                        <a:latin typeface="+mj-lt"/>
                        <a:ea typeface="MS PGothic" charset="0"/>
                        <a:cs typeface="MS PGothic" charset="0"/>
                      </a:endParaRPr>
                    </a:p>
                  </a:txBody>
                  <a:tcPr marL="91432" marR="91432" marT="45723" marB="45723" anchor="ctr" horzOverflow="overflow">
                    <a:lnL>
                      <a:noFill/>
                    </a:lnL>
                    <a:lnR w="12700" cap="flat" cmpd="sng" algn="ctr">
                      <a:noFill/>
                      <a:prstDash val="solid"/>
                      <a:round/>
                      <a:headEnd type="none" w="med" len="med"/>
                      <a:tailEnd type="none" w="med" len="med"/>
                    </a:lnR>
                    <a:lnT>
                      <a:noFill/>
                    </a:lnT>
                    <a:lnB w="12700" cap="flat" cmpd="sng" algn="ctr">
                      <a:solidFill>
                        <a:schemeClr val="tx1"/>
                      </a:solidFill>
                      <a:prstDash val="dot"/>
                      <a:round/>
                      <a:headEnd type="none" w="med" len="med"/>
                      <a:tailEnd type="none" w="med" len="med"/>
                    </a:lnB>
                    <a:lnTlToBr>
                      <a:noFill/>
                    </a:lnTlToBr>
                    <a:lnBlToTr>
                      <a:noFill/>
                    </a:lnBlToTr>
                    <a:noFill/>
                  </a:tcPr>
                </a:tc>
                <a:tc hMerge="1">
                  <a:txBody>
                    <a:bodyPr/>
                    <a:lstStyle/>
                    <a:p>
                      <a:endParaRPr lang="en-US"/>
                    </a:p>
                  </a:txBody>
                  <a:tcPr/>
                </a:tc>
                <a:tc hMerge="1">
                  <a:txBody>
                    <a:bodyPr/>
                    <a:lstStyle/>
                    <a:p>
                      <a:pPr marL="0" marR="0" lvl="0" indent="0" algn="l" defTabSz="457200" rtl="0" eaLnBrk="1" fontAlgn="base" latinLnBrk="0" hangingPunct="1">
                        <a:lnSpc>
                          <a:spcPct val="100000"/>
                        </a:lnSpc>
                        <a:spcBef>
                          <a:spcPct val="0"/>
                        </a:spcBef>
                        <a:spcAft>
                          <a:spcPct val="0"/>
                        </a:spcAft>
                        <a:buClrTx/>
                        <a:buSzTx/>
                        <a:buFont typeface="Arial" charset="0"/>
                        <a:buNone/>
                        <a:tabLst/>
                      </a:pPr>
                      <a:endParaRPr kumimoji="0" lang="en-US" sz="1000" b="0" i="0" u="none" strike="noStrike" cap="none" normalizeH="0" baseline="0" dirty="0">
                        <a:ln>
                          <a:noFill/>
                        </a:ln>
                        <a:solidFill>
                          <a:srgbClr val="000000"/>
                        </a:solidFill>
                        <a:effectLst/>
                        <a:latin typeface="+mn-lt"/>
                        <a:ea typeface="MS PGothic" charset="0"/>
                        <a:cs typeface="MS PGothic" charset="0"/>
                      </a:endParaRPr>
                    </a:p>
                  </a:txBody>
                  <a:tcPr marL="91435" marR="91435" marT="45740" marB="45740" horzOverflow="overflow">
                    <a:lnL w="12700" cap="flat" cmpd="sng" algn="ctr">
                      <a:solidFill>
                        <a:schemeClr val="bg1"/>
                      </a:solidFill>
                      <a:prstDash val="solid"/>
                      <a:round/>
                      <a:headEnd type="none" w="med" len="med"/>
                      <a:tailEnd type="none" w="med" len="med"/>
                    </a:lnL>
                    <a:lnR>
                      <a:noFill/>
                    </a:lnR>
                    <a:lnT>
                      <a:noFill/>
                    </a:lnT>
                    <a:lnB w="9525" cap="flat" cmpd="sng" algn="ctr">
                      <a:solidFill>
                        <a:srgbClr val="7F7F7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01707">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mj-lt"/>
                          <a:ea typeface="MS PGothic" charset="0"/>
                          <a:cs typeface="MS PGothic" charset="0"/>
                        </a:rPr>
                        <a:t>Phil Murphy (D)</a:t>
                      </a:r>
                    </a:p>
                  </a:txBody>
                  <a:tcPr marL="91432" marR="91432" marT="45723" marB="45723" horzOverflow="overflow">
                    <a:lnL>
                      <a:noFill/>
                    </a:lnL>
                    <a:lnR w="12700" cap="flat" cmpd="sng" algn="ctr">
                      <a:solidFill>
                        <a:schemeClr val="bg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rgbClr val="000000"/>
                          </a:solidFill>
                          <a:effectLst/>
                          <a:latin typeface="+mj-lt"/>
                          <a:ea typeface="MS PGothic" charset="0"/>
                          <a:cs typeface="MS PGothic" charset="0"/>
                        </a:rPr>
                        <a:t>Votes: </a:t>
                      </a:r>
                      <a:r>
                        <a:rPr kumimoji="0" lang="en-US" sz="1000" b="0" i="0" u="none" strike="noStrike" cap="none" normalizeH="0" baseline="0" dirty="0" smtClean="0">
                          <a:ln>
                            <a:noFill/>
                          </a:ln>
                          <a:solidFill>
                            <a:srgbClr val="000000"/>
                          </a:solidFill>
                          <a:effectLst/>
                          <a:latin typeface="+mj-lt"/>
                          <a:ea typeface="MS PGothic" charset="0"/>
                          <a:cs typeface="MS PGothic" charset="0"/>
                        </a:rPr>
                        <a:t>1,119,516</a:t>
                      </a:r>
                    </a:p>
                  </a:txBody>
                  <a:tcPr marL="91432" marR="91432"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 typeface="Arial" charset="0"/>
                        <a:buNone/>
                        <a:tabLst/>
                      </a:pPr>
                      <a:r>
                        <a:rPr kumimoji="0" lang="en-US" sz="1000" b="0" i="0" u="none" strike="noStrike" cap="none" normalizeH="0" baseline="0" dirty="0" smtClean="0">
                          <a:ln>
                            <a:noFill/>
                          </a:ln>
                          <a:solidFill>
                            <a:srgbClr val="000000"/>
                          </a:solidFill>
                          <a:effectLst/>
                          <a:latin typeface="+mj-lt"/>
                          <a:ea typeface="MS PGothic" charset="0"/>
                          <a:cs typeface="MS PGothic" charset="0"/>
                        </a:rPr>
                        <a:t>Percent: </a:t>
                      </a:r>
                      <a:r>
                        <a:rPr kumimoji="0" lang="en-US" sz="1000" b="0" i="0" u="none" strike="noStrike" cap="none" normalizeH="0" baseline="0" dirty="0" smtClean="0">
                          <a:ln>
                            <a:noFill/>
                          </a:ln>
                          <a:solidFill>
                            <a:srgbClr val="000000"/>
                          </a:solidFill>
                          <a:effectLst/>
                          <a:latin typeface="+mj-lt"/>
                          <a:ea typeface="MS PGothic" charset="0"/>
                          <a:cs typeface="MS PGothic" charset="0"/>
                        </a:rPr>
                        <a:t>55.5%</a:t>
                      </a:r>
                      <a:endParaRPr kumimoji="0" lang="en-US" sz="1000" b="0" i="0" u="none" strike="noStrike" cap="none" normalizeH="0" baseline="0" dirty="0" smtClean="0">
                        <a:ln>
                          <a:noFill/>
                        </a:ln>
                        <a:solidFill>
                          <a:srgbClr val="000000"/>
                        </a:solidFill>
                        <a:effectLst/>
                        <a:latin typeface="+mj-lt"/>
                        <a:ea typeface="MS PGothic" charset="0"/>
                        <a:cs typeface="MS PGothic" charset="0"/>
                      </a:endParaRPr>
                    </a:p>
                  </a:txBody>
                  <a:tcPr marL="91432" marR="91432" marT="45723" marB="45723" horzOverflow="overflow">
                    <a:lnL w="12700" cap="flat" cmpd="sng" algn="ctr">
                      <a:solidFill>
                        <a:schemeClr val="bg1"/>
                      </a:solidFill>
                      <a:prstDash val="solid"/>
                      <a:round/>
                      <a:headEnd type="none" w="med" len="med"/>
                      <a:tailEnd type="none" w="med" len="med"/>
                    </a:lnL>
                    <a:lnR>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01707">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mj-lt"/>
                          <a:ea typeface="MS PGothic" charset="0"/>
                          <a:cs typeface="MS PGothic" charset="0"/>
                        </a:rPr>
                        <a:t>Kim Guadagno (R)</a:t>
                      </a:r>
                    </a:p>
                  </a:txBody>
                  <a:tcPr marL="91432" marR="91432" marT="45723" marB="45723" horzOverflow="overflow">
                    <a:lnL>
                      <a:noFill/>
                    </a:lnL>
                    <a:lnR w="12700" cap="flat" cmpd="sng" algn="ctr">
                      <a:noFill/>
                      <a:prstDash val="solid"/>
                      <a:round/>
                      <a:headEnd type="none" w="med" len="med"/>
                      <a:tailEnd type="none" w="med" len="med"/>
                    </a:lnR>
                    <a:lnT w="12700" cap="flat" cmpd="sng" algn="ctr">
                      <a:solidFill>
                        <a:schemeClr val="tx1"/>
                      </a:solidFill>
                      <a:prstDash val="dot"/>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rgbClr val="000000"/>
                          </a:solidFill>
                          <a:effectLst/>
                          <a:latin typeface="+mj-lt"/>
                          <a:ea typeface="MS PGothic" charset="0"/>
                          <a:cs typeface="MS PGothic" charset="0"/>
                        </a:rPr>
                        <a:t>Votes: </a:t>
                      </a:r>
                      <a:r>
                        <a:rPr kumimoji="0" lang="en-US" sz="1000" b="0" i="0" u="none" strike="noStrike" cap="none" normalizeH="0" baseline="0" dirty="0" smtClean="0">
                          <a:ln>
                            <a:noFill/>
                          </a:ln>
                          <a:solidFill>
                            <a:srgbClr val="000000"/>
                          </a:solidFill>
                          <a:effectLst/>
                          <a:latin typeface="+mj-lt"/>
                          <a:ea typeface="MS PGothic" charset="0"/>
                          <a:cs typeface="MS PGothic" charset="0"/>
                        </a:rPr>
                        <a:t>858,735</a:t>
                      </a:r>
                    </a:p>
                  </a:txBody>
                  <a:tcPr marL="91432" marR="91432" marT="45723" marB="45723"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dot"/>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 typeface="Arial" charset="0"/>
                        <a:buNone/>
                        <a:tabLst/>
                      </a:pPr>
                      <a:r>
                        <a:rPr kumimoji="0" lang="en-US" sz="1000" b="0" i="0" u="none" strike="noStrike" cap="none" normalizeH="0" baseline="0" dirty="0" smtClean="0">
                          <a:ln>
                            <a:noFill/>
                          </a:ln>
                          <a:solidFill>
                            <a:srgbClr val="000000"/>
                          </a:solidFill>
                          <a:effectLst/>
                          <a:latin typeface="+mj-lt"/>
                          <a:ea typeface="MS PGothic" charset="0"/>
                          <a:cs typeface="MS PGothic" charset="0"/>
                        </a:rPr>
                        <a:t>Percent: </a:t>
                      </a:r>
                      <a:r>
                        <a:rPr kumimoji="0" lang="en-US" sz="1000" b="0" i="0" u="none" strike="noStrike" cap="none" normalizeH="0" baseline="0" dirty="0" smtClean="0">
                          <a:ln>
                            <a:noFill/>
                          </a:ln>
                          <a:solidFill>
                            <a:srgbClr val="000000"/>
                          </a:solidFill>
                          <a:effectLst/>
                          <a:latin typeface="+mj-lt"/>
                          <a:ea typeface="MS PGothic" charset="0"/>
                          <a:cs typeface="MS PGothic" charset="0"/>
                        </a:rPr>
                        <a:t>43%</a:t>
                      </a:r>
                      <a:endParaRPr kumimoji="0" lang="en-US" sz="1000" b="0" i="0" u="none" strike="noStrike" cap="none" normalizeH="0" baseline="0" dirty="0" smtClean="0">
                        <a:ln>
                          <a:noFill/>
                        </a:ln>
                        <a:solidFill>
                          <a:srgbClr val="000000"/>
                        </a:solidFill>
                        <a:effectLst/>
                        <a:latin typeface="+mj-lt"/>
                        <a:ea typeface="MS PGothic" charset="0"/>
                        <a:cs typeface="MS PGothic" charset="0"/>
                      </a:endParaRPr>
                    </a:p>
                  </a:txBody>
                  <a:tcPr marL="91432" marR="91432" marT="45723" marB="45723" horzOverflow="overflow">
                    <a:lnL w="12700" cap="flat" cmpd="sng" algn="ctr">
                      <a:noFill/>
                      <a:prstDash val="solid"/>
                      <a:round/>
                      <a:headEnd type="none" w="med" len="med"/>
                      <a:tailEnd type="none" w="med" len="med"/>
                    </a:lnL>
                    <a:lnR>
                      <a:noFill/>
                    </a:lnR>
                    <a:lnT w="12700" cap="flat" cmpd="sng" algn="ctr">
                      <a:solidFill>
                        <a:schemeClr val="tx1"/>
                      </a:solidFill>
                      <a:prstDash val="dot"/>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pic>
        <p:nvPicPr>
          <p:cNvPr id="2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733" r="13349"/>
          <a:stretch/>
        </p:blipFill>
        <p:spPr bwMode="auto">
          <a:xfrm>
            <a:off x="492124" y="1260783"/>
            <a:ext cx="1618488" cy="2050850"/>
          </a:xfrm>
          <a:prstGeom prst="rect">
            <a:avLst/>
          </a:prstGeom>
          <a:ln w="6350" cap="rnd">
            <a:solidFill>
              <a:schemeClr val="tx1"/>
            </a:solidFill>
            <a:prstDash val="solid"/>
          </a:ln>
          <a:effectLst/>
          <a:extLst>
            <a:ext uri="{909E8E84-426E-40DD-AFC4-6F175D3DCCD1}">
              <a14:hiddenFill xmlns:a14="http://schemas.microsoft.com/office/drawing/2010/main">
                <a:solidFill>
                  <a:srgbClr val="FFFFFF"/>
                </a:solidFill>
              </a14:hiddenFill>
            </a:ext>
          </a:extLst>
        </p:spPr>
      </p:pic>
      <p:sp>
        <p:nvSpPr>
          <p:cNvPr id="49" name="Title 1"/>
          <p:cNvSpPr txBox="1">
            <a:spLocks/>
          </p:cNvSpPr>
          <p:nvPr/>
        </p:nvSpPr>
        <p:spPr bwMode="auto">
          <a:xfrm>
            <a:off x="404814" y="756919"/>
            <a:ext cx="8407400" cy="60908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r>
              <a:rPr lang="en-US" altLang="en-US" sz="2000" dirty="0" smtClean="0">
                <a:latin typeface="Georgia" charset="0"/>
                <a:ea typeface="ＭＳ Ｐゴシック" charset="-128"/>
                <a:cs typeface="MS PGothic" charset="-128"/>
              </a:rPr>
              <a:t>Gov. Phil Murphy</a:t>
            </a:r>
            <a:endParaRPr lang="en-US" altLang="en-US" sz="2000" dirty="0">
              <a:latin typeface="Georgia" charset="0"/>
              <a:ea typeface="ＭＳ Ｐゴシック" charset="-128"/>
              <a:cs typeface="MS PGothic" charset="-128"/>
            </a:endParaRPr>
          </a:p>
        </p:txBody>
      </p:sp>
      <p:sp>
        <p:nvSpPr>
          <p:cNvPr id="5" name="TextBox 12"/>
          <p:cNvSpPr txBox="1">
            <a:spLocks noChangeArrowheads="1"/>
          </p:cNvSpPr>
          <p:nvPr/>
        </p:nvSpPr>
        <p:spPr bwMode="auto">
          <a:xfrm>
            <a:off x="7458382" y="311516"/>
            <a:ext cx="1268296" cy="184666"/>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600" b="1" dirty="0" smtClean="0">
                <a:solidFill>
                  <a:schemeClr val="bg2">
                    <a:lumMod val="25000"/>
                  </a:schemeClr>
                </a:solidFill>
                <a:latin typeface="Verdana"/>
                <a:cs typeface="Verdana"/>
              </a:rPr>
              <a:t>2017 ELECTION PROFILE</a:t>
            </a:r>
          </a:p>
        </p:txBody>
      </p:sp>
      <p:sp>
        <p:nvSpPr>
          <p:cNvPr id="13" name="Freeform 12"/>
          <p:cNvSpPr/>
          <p:nvPr/>
        </p:nvSpPr>
        <p:spPr bwMode="auto">
          <a:xfrm>
            <a:off x="990600" y="5357813"/>
            <a:ext cx="5686425" cy="733425"/>
          </a:xfrm>
          <a:custGeom>
            <a:avLst/>
            <a:gdLst>
              <a:gd name="connsiteX0" fmla="*/ 0 w 1255762"/>
              <a:gd name="connsiteY0" fmla="*/ 0 h 1878398"/>
              <a:gd name="connsiteX1" fmla="*/ 1255762 w 1255762"/>
              <a:gd name="connsiteY1" fmla="*/ 0 h 1878398"/>
              <a:gd name="connsiteX2" fmla="*/ 1255762 w 1255762"/>
              <a:gd name="connsiteY2" fmla="*/ 1878398 h 1878398"/>
              <a:gd name="connsiteX3" fmla="*/ 0 w 1255762"/>
              <a:gd name="connsiteY3" fmla="*/ 1878398 h 1878398"/>
              <a:gd name="connsiteX4" fmla="*/ 0 w 1255762"/>
              <a:gd name="connsiteY4" fmla="*/ 0 h 1878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5762" h="1878398">
                <a:moveTo>
                  <a:pt x="0" y="0"/>
                </a:moveTo>
                <a:lnTo>
                  <a:pt x="1255762" y="0"/>
                </a:lnTo>
                <a:lnTo>
                  <a:pt x="1255762" y="1878398"/>
                </a:lnTo>
                <a:lnTo>
                  <a:pt x="0" y="1878398"/>
                </a:lnTo>
                <a:lnTo>
                  <a:pt x="0" y="0"/>
                </a:lnTo>
                <a:close/>
              </a:path>
            </a:pathLst>
          </a:custGeom>
          <a:noFill/>
          <a:ln>
            <a:noFill/>
          </a:ln>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lIns="0" tIns="0" rIns="0" bIns="0" spcCol="1270"/>
          <a:lstStyle/>
          <a:p>
            <a:pPr marL="0" lvl="1" defTabSz="444500" eaLnBrk="1" fontAlgn="auto" hangingPunct="1">
              <a:lnSpc>
                <a:spcPct val="90000"/>
              </a:lnSpc>
              <a:spcAft>
                <a:spcPct val="15000"/>
              </a:spcAft>
              <a:defRPr/>
            </a:pPr>
            <a:endParaRPr lang="en-US" sz="1100" dirty="0">
              <a:solidFill>
                <a:prstClr val="black">
                  <a:hueOff val="0"/>
                  <a:satOff val="0"/>
                  <a:lumOff val="0"/>
                  <a:alphaOff val="0"/>
                </a:prstClr>
              </a:solidFill>
            </a:endParaRPr>
          </a:p>
        </p:txBody>
      </p:sp>
      <p:pic>
        <p:nvPicPr>
          <p:cNvPr id="48" name="Picture 47" descr="Logo-NJ-presentation_center.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547" y="301888"/>
            <a:ext cx="2311852" cy="287010"/>
          </a:xfrm>
          <a:prstGeom prst="rect">
            <a:avLst/>
          </a:prstGeom>
        </p:spPr>
      </p:pic>
      <p:graphicFrame>
        <p:nvGraphicFramePr>
          <p:cNvPr id="50" name="Table 49"/>
          <p:cNvGraphicFramePr>
            <a:graphicFrameLocks noGrp="1"/>
          </p:cNvGraphicFramePr>
          <p:nvPr>
            <p:extLst/>
          </p:nvPr>
        </p:nvGraphicFramePr>
        <p:xfrm>
          <a:off x="492124" y="3506312"/>
          <a:ext cx="1619250" cy="2575117"/>
        </p:xfrm>
        <a:graphic>
          <a:graphicData uri="http://schemas.openxmlformats.org/drawingml/2006/table">
            <a:tbl>
              <a:tblPr/>
              <a:tblGrid>
                <a:gridCol w="1619250">
                  <a:extLst>
                    <a:ext uri="{9D8B030D-6E8A-4147-A177-3AD203B41FA5}">
                      <a16:colId xmlns:a16="http://schemas.microsoft.com/office/drawing/2014/main" xmlns="" val="20000"/>
                    </a:ext>
                  </a:extLst>
                </a:gridCol>
              </a:tblGrid>
              <a:tr h="258988">
                <a:tc>
                  <a:txBody>
                    <a:bodyPr/>
                    <a:lstStyle>
                      <a:lvl1pPr>
                        <a:lnSpc>
                          <a:spcPct val="90000"/>
                        </a:lnSpc>
                        <a:spcBef>
                          <a:spcPts val="1000"/>
                        </a:spcBef>
                        <a:buFont typeface="Arial" panose="020B0604020202020204" pitchFamily="34" charset="0"/>
                        <a:defRPr sz="24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defRPr sz="20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defRPr>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bg1"/>
                          </a:solidFill>
                          <a:effectLst/>
                          <a:latin typeface="+mj-lt"/>
                          <a:ea typeface="MS PGothic" panose="020B0600070205080204" pitchFamily="34" charset="-128"/>
                        </a:rPr>
                        <a:t>Biography</a:t>
                      </a:r>
                    </a:p>
                  </a:txBody>
                  <a:tcPr marL="91485" marR="91485" marT="45679" marB="45679" anchor="ctr" horzOverflow="overflow">
                    <a:lnL>
                      <a:noFill/>
                    </a:lnL>
                    <a:lnR>
                      <a:noFill/>
                    </a:lnR>
                    <a:lnT>
                      <a:noFill/>
                    </a:lnT>
                    <a:lnB>
                      <a:noFill/>
                    </a:lnB>
                    <a:lnTlToBr>
                      <a:noFill/>
                    </a:lnTlToBr>
                    <a:lnBlToTr>
                      <a:noFill/>
                    </a:lnBlToTr>
                    <a:solidFill>
                      <a:srgbClr val="6E88A9"/>
                    </a:solidFill>
                  </a:tcPr>
                </a:tc>
                <a:extLst>
                  <a:ext uri="{0D108BD9-81ED-4DB2-BD59-A6C34878D82A}">
                    <a16:rowId xmlns:a16="http://schemas.microsoft.com/office/drawing/2014/main" xmlns="" val="10000"/>
                  </a:ext>
                </a:extLst>
              </a:tr>
              <a:tr h="561825">
                <a:tc>
                  <a:txBody>
                    <a:bodyPr/>
                    <a:lstStyle>
                      <a:lvl1pPr defTabSz="457200">
                        <a:lnSpc>
                          <a:spcPct val="90000"/>
                        </a:lnSpc>
                        <a:spcBef>
                          <a:spcPts val="1000"/>
                        </a:spcBef>
                        <a:buFont typeface="Arial" panose="020B0604020202020204" pitchFamily="34" charset="0"/>
                        <a:defRPr sz="2400">
                          <a:solidFill>
                            <a:schemeClr val="tx1"/>
                          </a:solidFill>
                          <a:latin typeface="Georgia" panose="02040502050405020303" pitchFamily="18" charset="0"/>
                          <a:ea typeface="MS PGothic" panose="020B0600070205080204" pitchFamily="34" charset="-128"/>
                        </a:defRPr>
                      </a:lvl1pPr>
                      <a:lvl2pPr marL="742950" indent="-285750" defTabSz="457200">
                        <a:lnSpc>
                          <a:spcPct val="90000"/>
                        </a:lnSpc>
                        <a:spcBef>
                          <a:spcPts val="500"/>
                        </a:spcBef>
                        <a:buFont typeface="Arial" panose="020B0604020202020204" pitchFamily="34" charset="0"/>
                        <a:defRPr sz="2000">
                          <a:solidFill>
                            <a:schemeClr val="tx1"/>
                          </a:solidFill>
                          <a:latin typeface="Georgia" panose="02040502050405020303" pitchFamily="18" charset="0"/>
                          <a:ea typeface="MS PGothic" panose="020B0600070205080204" pitchFamily="34" charset="-128"/>
                        </a:defRPr>
                      </a:lvl2pPr>
                      <a:lvl3pPr marL="1143000" indent="-228600" defTabSz="457200">
                        <a:lnSpc>
                          <a:spcPct val="90000"/>
                        </a:lnSpc>
                        <a:spcBef>
                          <a:spcPts val="500"/>
                        </a:spcBef>
                        <a:buFont typeface="Arial" panose="020B0604020202020204" pitchFamily="34" charset="0"/>
                        <a:defRPr>
                          <a:solidFill>
                            <a:schemeClr val="tx1"/>
                          </a:solidFill>
                          <a:latin typeface="Georgia" panose="02040502050405020303" pitchFamily="18" charset="0"/>
                          <a:ea typeface="MS PGothic" panose="020B0600070205080204" pitchFamily="34" charset="-128"/>
                        </a:defRPr>
                      </a:lvl3pPr>
                      <a:lvl4pPr marL="1600200" indent="-228600" defTabSz="457200">
                        <a:lnSpc>
                          <a:spcPct val="90000"/>
                        </a:lnSpc>
                        <a:spcBef>
                          <a:spcPts val="500"/>
                        </a:spcBef>
                        <a:buFont typeface="Arial" panose="020B0604020202020204" pitchFamily="34" charset="0"/>
                        <a:defRPr sz="1600">
                          <a:solidFill>
                            <a:schemeClr val="tx1"/>
                          </a:solidFill>
                          <a:latin typeface="Georgia" panose="02040502050405020303" pitchFamily="18" charset="0"/>
                          <a:ea typeface="MS PGothic" panose="020B0600070205080204" pitchFamily="34" charset="-128"/>
                        </a:defRPr>
                      </a:lvl4pPr>
                      <a:lvl5pPr marL="2057400" indent="-228600" defTabSz="457200">
                        <a:lnSpc>
                          <a:spcPct val="90000"/>
                        </a:lnSpc>
                        <a:spcBef>
                          <a:spcPts val="500"/>
                        </a:spcBef>
                        <a:buFont typeface="Arial" panose="020B0604020202020204" pitchFamily="34" charset="0"/>
                        <a:defRPr sz="1600">
                          <a:solidFill>
                            <a:schemeClr val="tx1"/>
                          </a:solidFill>
                          <a:latin typeface="Georgia" panose="02040502050405020303" pitchFamily="18"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MS PGothic" panose="020B0600070205080204" pitchFamily="34" charset="-128"/>
                        </a:defRPr>
                      </a:lvl9pPr>
                    </a:lstStyle>
                    <a:p>
                      <a:pPr marL="0" marR="0" lvl="0" indent="0" algn="l" defTabSz="457200" rtl="0" eaLnBrk="1" fontAlgn="base" latinLnBrk="0" hangingPunct="1">
                        <a:lnSpc>
                          <a:spcPct val="110000"/>
                        </a:lnSpc>
                        <a:spcBef>
                          <a:spcPct val="0"/>
                        </a:spcBef>
                        <a:spcAft>
                          <a:spcPct val="0"/>
                        </a:spcAft>
                        <a:buClrTx/>
                        <a:buSzTx/>
                        <a:buFontTx/>
                        <a:buNone/>
                        <a:tabLst/>
                        <a:defRPr/>
                      </a:pPr>
                      <a:r>
                        <a:rPr kumimoji="0" lang="en-US" altLang="en-US" sz="1000" b="0" i="0" u="none" strike="noStrike" kern="1200" cap="none" normalizeH="0" baseline="0" dirty="0" smtClean="0">
                          <a:ln>
                            <a:noFill/>
                          </a:ln>
                          <a:solidFill>
                            <a:srgbClr val="000000"/>
                          </a:solidFill>
                          <a:effectLst/>
                          <a:latin typeface="+mj-lt"/>
                          <a:ea typeface="MS PGothic" pitchFamily="34" charset="-128"/>
                          <a:cs typeface="MS PGothic" pitchFamily="34" charset="-128"/>
                        </a:rPr>
                        <a:t>Previously: US Ambassador to Germany</a:t>
                      </a:r>
                    </a:p>
                    <a:p>
                      <a:pPr marL="0" marR="0" lvl="0" indent="0" algn="l" defTabSz="457200" rtl="0" eaLnBrk="1" fontAlgn="base" latinLnBrk="0" hangingPunct="1">
                        <a:lnSpc>
                          <a:spcPct val="110000"/>
                        </a:lnSpc>
                        <a:spcBef>
                          <a:spcPct val="0"/>
                        </a:spcBef>
                        <a:spcAft>
                          <a:spcPct val="0"/>
                        </a:spcAft>
                        <a:buClrTx/>
                        <a:buSzTx/>
                        <a:buFontTx/>
                        <a:buNone/>
                        <a:tabLst/>
                        <a:defRPr/>
                      </a:pPr>
                      <a:r>
                        <a:rPr kumimoji="0" lang="en-US" altLang="en-US" sz="1000" b="0" i="0" u="none" strike="noStrike" kern="1200" cap="none" normalizeH="0" baseline="0" dirty="0" smtClean="0">
                          <a:ln>
                            <a:noFill/>
                          </a:ln>
                          <a:solidFill>
                            <a:srgbClr val="000000"/>
                          </a:solidFill>
                          <a:effectLst/>
                          <a:latin typeface="+mj-lt"/>
                          <a:ea typeface="MS PGothic" pitchFamily="34" charset="-128"/>
                          <a:cs typeface="MS PGothic" pitchFamily="34" charset="-128"/>
                        </a:rPr>
                        <a:t>Elected: 2017</a:t>
                      </a:r>
                    </a:p>
                  </a:txBody>
                  <a:tcPr marL="91485" marR="91485" marT="45679" marB="45679" horzOverflow="overflow">
                    <a:lnL>
                      <a:noFill/>
                    </a:lnL>
                    <a:lnR>
                      <a:noFill/>
                    </a:lnR>
                    <a:lnT>
                      <a:noFill/>
                    </a:lnT>
                    <a:lnB w="12700" cap="flat" cmpd="sng" algn="ctr">
                      <a:solidFill>
                        <a:schemeClr val="tx1"/>
                      </a:solidFill>
                      <a:prstDash val="dot"/>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548533">
                <a:tc>
                  <a:txBody>
                    <a:bodyPr/>
                    <a:lstStyle>
                      <a:lvl1pPr defTabSz="457200">
                        <a:lnSpc>
                          <a:spcPct val="90000"/>
                        </a:lnSpc>
                        <a:spcBef>
                          <a:spcPts val="1000"/>
                        </a:spcBef>
                        <a:buFont typeface="Arial" panose="020B0604020202020204" pitchFamily="34" charset="0"/>
                        <a:defRPr sz="2400">
                          <a:solidFill>
                            <a:schemeClr val="tx1"/>
                          </a:solidFill>
                          <a:latin typeface="Georgia" panose="02040502050405020303" pitchFamily="18" charset="0"/>
                          <a:ea typeface="MS PGothic" panose="020B0600070205080204" pitchFamily="34" charset="-128"/>
                        </a:defRPr>
                      </a:lvl1pPr>
                      <a:lvl2pPr marL="742950" indent="-285750" defTabSz="457200">
                        <a:lnSpc>
                          <a:spcPct val="90000"/>
                        </a:lnSpc>
                        <a:spcBef>
                          <a:spcPts val="500"/>
                        </a:spcBef>
                        <a:buFont typeface="Arial" panose="020B0604020202020204" pitchFamily="34" charset="0"/>
                        <a:defRPr sz="2000">
                          <a:solidFill>
                            <a:schemeClr val="tx1"/>
                          </a:solidFill>
                          <a:latin typeface="Georgia" panose="02040502050405020303" pitchFamily="18" charset="0"/>
                          <a:ea typeface="MS PGothic" panose="020B0600070205080204" pitchFamily="34" charset="-128"/>
                        </a:defRPr>
                      </a:lvl2pPr>
                      <a:lvl3pPr marL="1143000" indent="-228600" defTabSz="457200">
                        <a:lnSpc>
                          <a:spcPct val="90000"/>
                        </a:lnSpc>
                        <a:spcBef>
                          <a:spcPts val="500"/>
                        </a:spcBef>
                        <a:buFont typeface="Arial" panose="020B0604020202020204" pitchFamily="34" charset="0"/>
                        <a:defRPr>
                          <a:solidFill>
                            <a:schemeClr val="tx1"/>
                          </a:solidFill>
                          <a:latin typeface="Georgia" panose="02040502050405020303" pitchFamily="18" charset="0"/>
                          <a:ea typeface="MS PGothic" panose="020B0600070205080204" pitchFamily="34" charset="-128"/>
                        </a:defRPr>
                      </a:lvl3pPr>
                      <a:lvl4pPr marL="1600200" indent="-228600" defTabSz="457200">
                        <a:lnSpc>
                          <a:spcPct val="90000"/>
                        </a:lnSpc>
                        <a:spcBef>
                          <a:spcPts val="500"/>
                        </a:spcBef>
                        <a:buFont typeface="Arial" panose="020B0604020202020204" pitchFamily="34" charset="0"/>
                        <a:defRPr sz="1600">
                          <a:solidFill>
                            <a:schemeClr val="tx1"/>
                          </a:solidFill>
                          <a:latin typeface="Georgia" panose="02040502050405020303" pitchFamily="18" charset="0"/>
                          <a:ea typeface="MS PGothic" panose="020B0600070205080204" pitchFamily="34" charset="-128"/>
                        </a:defRPr>
                      </a:lvl4pPr>
                      <a:lvl5pPr marL="2057400" indent="-228600" defTabSz="457200">
                        <a:lnSpc>
                          <a:spcPct val="90000"/>
                        </a:lnSpc>
                        <a:spcBef>
                          <a:spcPts val="500"/>
                        </a:spcBef>
                        <a:buFont typeface="Arial" panose="020B0604020202020204" pitchFamily="34" charset="0"/>
                        <a:defRPr sz="1600">
                          <a:solidFill>
                            <a:schemeClr val="tx1"/>
                          </a:solidFill>
                          <a:latin typeface="Georgia" panose="02040502050405020303" pitchFamily="18"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MS PGothic" panose="020B0600070205080204" pitchFamily="34" charset="-128"/>
                        </a:defRPr>
                      </a:lvl9pPr>
                    </a:lstStyle>
                    <a:p>
                      <a:pPr marL="0" marR="0" lvl="0" indent="0" algn="l" defTabSz="457200" rtl="0" eaLnBrk="1" fontAlgn="base" latinLnBrk="0" hangingPunct="1">
                        <a:lnSpc>
                          <a:spcPct val="110000"/>
                        </a:lnSpc>
                        <a:spcBef>
                          <a:spcPct val="0"/>
                        </a:spcBef>
                        <a:spcAft>
                          <a:spcPct val="0"/>
                        </a:spcAft>
                        <a:buClrTx/>
                        <a:buSzTx/>
                        <a:buFontTx/>
                        <a:buNone/>
                        <a:tabLst/>
                        <a:defRPr/>
                      </a:pPr>
                      <a:r>
                        <a:rPr kumimoji="0" lang="en-US" altLang="en-US" sz="1000" b="0" i="0" u="none" strike="noStrike" kern="1200" cap="none" normalizeH="0" baseline="0" dirty="0" smtClean="0">
                          <a:ln>
                            <a:noFill/>
                          </a:ln>
                          <a:solidFill>
                            <a:srgbClr val="000000"/>
                          </a:solidFill>
                          <a:effectLst/>
                          <a:latin typeface="+mj-lt"/>
                          <a:ea typeface="MS PGothic" pitchFamily="34" charset="-128"/>
                          <a:cs typeface="MS PGothic" pitchFamily="34" charset="-128"/>
                        </a:rPr>
                        <a:t>Education: </a:t>
                      </a:r>
                      <a:br>
                        <a:rPr kumimoji="0" lang="en-US" altLang="en-US" sz="1000" b="0" i="0" u="none" strike="noStrike" kern="1200" cap="none" normalizeH="0" baseline="0" dirty="0" smtClean="0">
                          <a:ln>
                            <a:noFill/>
                          </a:ln>
                          <a:solidFill>
                            <a:srgbClr val="000000"/>
                          </a:solidFill>
                          <a:effectLst/>
                          <a:latin typeface="+mj-lt"/>
                          <a:ea typeface="MS PGothic" pitchFamily="34" charset="-128"/>
                          <a:cs typeface="MS PGothic" pitchFamily="34" charset="-128"/>
                        </a:rPr>
                      </a:br>
                      <a:r>
                        <a:rPr kumimoji="0" lang="en-US" altLang="en-US" sz="1000" b="0" i="0" u="none" strike="noStrike" kern="1200" cap="none" normalizeH="0" baseline="0" dirty="0" smtClean="0">
                          <a:ln>
                            <a:noFill/>
                          </a:ln>
                          <a:solidFill>
                            <a:srgbClr val="000000"/>
                          </a:solidFill>
                          <a:effectLst/>
                          <a:latin typeface="+mj-lt"/>
                          <a:ea typeface="MS PGothic" pitchFamily="34" charset="-128"/>
                          <a:cs typeface="MS PGothic" pitchFamily="34" charset="-128"/>
                        </a:rPr>
                        <a:t>Harvard Uni., B.A.; </a:t>
                      </a:r>
                    </a:p>
                    <a:p>
                      <a:pPr marL="0" marR="0" lvl="0" indent="0" algn="l" defTabSz="457200" rtl="0" eaLnBrk="1" fontAlgn="base" latinLnBrk="0" hangingPunct="1">
                        <a:lnSpc>
                          <a:spcPct val="110000"/>
                        </a:lnSpc>
                        <a:spcBef>
                          <a:spcPct val="0"/>
                        </a:spcBef>
                        <a:spcAft>
                          <a:spcPct val="0"/>
                        </a:spcAft>
                        <a:buClrTx/>
                        <a:buSzTx/>
                        <a:buFontTx/>
                        <a:buNone/>
                        <a:tabLst/>
                        <a:defRPr/>
                      </a:pPr>
                      <a:r>
                        <a:rPr kumimoji="0" lang="en-US" altLang="en-US" sz="1000" b="0" i="0" u="none" strike="noStrike" kern="1200" cap="none" normalizeH="0" baseline="0" dirty="0" smtClean="0">
                          <a:ln>
                            <a:noFill/>
                          </a:ln>
                          <a:solidFill>
                            <a:srgbClr val="000000"/>
                          </a:solidFill>
                          <a:effectLst/>
                          <a:latin typeface="+mj-lt"/>
                          <a:ea typeface="MS PGothic" pitchFamily="34" charset="-128"/>
                          <a:cs typeface="MS PGothic" pitchFamily="34" charset="-128"/>
                        </a:rPr>
                        <a:t>Uni. of Penn., M.B.A.</a:t>
                      </a:r>
                    </a:p>
                  </a:txBody>
                  <a:tcPr marL="91485" marR="91485" marT="45679" marB="45679" horzOverflow="overflow">
                    <a:lnL>
                      <a:noFill/>
                    </a:lnL>
                    <a:lnR>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96769">
                <a:tc>
                  <a:txBody>
                    <a:bodyPr/>
                    <a:lstStyle>
                      <a:lvl1pPr defTabSz="457200">
                        <a:lnSpc>
                          <a:spcPct val="90000"/>
                        </a:lnSpc>
                        <a:spcBef>
                          <a:spcPts val="1000"/>
                        </a:spcBef>
                        <a:buFont typeface="Arial" panose="020B0604020202020204" pitchFamily="34" charset="0"/>
                        <a:defRPr sz="2400">
                          <a:solidFill>
                            <a:schemeClr val="tx1"/>
                          </a:solidFill>
                          <a:latin typeface="Georgia" panose="02040502050405020303" pitchFamily="18" charset="0"/>
                          <a:ea typeface="MS PGothic" panose="020B0600070205080204" pitchFamily="34" charset="-128"/>
                        </a:defRPr>
                      </a:lvl1pPr>
                      <a:lvl2pPr marL="742950" indent="-285750" defTabSz="457200">
                        <a:lnSpc>
                          <a:spcPct val="90000"/>
                        </a:lnSpc>
                        <a:spcBef>
                          <a:spcPts val="500"/>
                        </a:spcBef>
                        <a:buFont typeface="Arial" panose="020B0604020202020204" pitchFamily="34" charset="0"/>
                        <a:defRPr sz="2000">
                          <a:solidFill>
                            <a:schemeClr val="tx1"/>
                          </a:solidFill>
                          <a:latin typeface="Georgia" panose="02040502050405020303" pitchFamily="18" charset="0"/>
                          <a:ea typeface="MS PGothic" panose="020B0600070205080204" pitchFamily="34" charset="-128"/>
                        </a:defRPr>
                      </a:lvl2pPr>
                      <a:lvl3pPr marL="1143000" indent="-228600" defTabSz="457200">
                        <a:lnSpc>
                          <a:spcPct val="90000"/>
                        </a:lnSpc>
                        <a:spcBef>
                          <a:spcPts val="500"/>
                        </a:spcBef>
                        <a:buFont typeface="Arial" panose="020B0604020202020204" pitchFamily="34" charset="0"/>
                        <a:defRPr>
                          <a:solidFill>
                            <a:schemeClr val="tx1"/>
                          </a:solidFill>
                          <a:latin typeface="Georgia" panose="02040502050405020303" pitchFamily="18" charset="0"/>
                          <a:ea typeface="MS PGothic" panose="020B0600070205080204" pitchFamily="34" charset="-128"/>
                        </a:defRPr>
                      </a:lvl3pPr>
                      <a:lvl4pPr marL="1600200" indent="-228600" defTabSz="457200">
                        <a:lnSpc>
                          <a:spcPct val="90000"/>
                        </a:lnSpc>
                        <a:spcBef>
                          <a:spcPts val="500"/>
                        </a:spcBef>
                        <a:buFont typeface="Arial" panose="020B0604020202020204" pitchFamily="34" charset="0"/>
                        <a:defRPr sz="1600">
                          <a:solidFill>
                            <a:schemeClr val="tx1"/>
                          </a:solidFill>
                          <a:latin typeface="Georgia" panose="02040502050405020303" pitchFamily="18" charset="0"/>
                          <a:ea typeface="MS PGothic" panose="020B0600070205080204" pitchFamily="34" charset="-128"/>
                        </a:defRPr>
                      </a:lvl4pPr>
                      <a:lvl5pPr marL="2057400" indent="-228600" defTabSz="457200">
                        <a:lnSpc>
                          <a:spcPct val="90000"/>
                        </a:lnSpc>
                        <a:spcBef>
                          <a:spcPts val="500"/>
                        </a:spcBef>
                        <a:buFont typeface="Arial" panose="020B0604020202020204" pitchFamily="34" charset="0"/>
                        <a:defRPr sz="1600">
                          <a:solidFill>
                            <a:schemeClr val="tx1"/>
                          </a:solidFill>
                          <a:latin typeface="Georgia" panose="02040502050405020303" pitchFamily="18"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MS PGothic" panose="020B0600070205080204" pitchFamily="34" charset="-128"/>
                        </a:defRPr>
                      </a:lvl9pPr>
                    </a:lstStyle>
                    <a:p>
                      <a:pPr marL="0" marR="0" lvl="0" indent="0" algn="l" defTabSz="457200" rtl="0" eaLnBrk="1" fontAlgn="base" latinLnBrk="0" hangingPunct="1">
                        <a:lnSpc>
                          <a:spcPct val="110000"/>
                        </a:lnSpc>
                        <a:spcBef>
                          <a:spcPct val="0"/>
                        </a:spcBef>
                        <a:spcAft>
                          <a:spcPct val="0"/>
                        </a:spcAft>
                        <a:buClrTx/>
                        <a:buSzTx/>
                        <a:buFontTx/>
                        <a:buNone/>
                        <a:tabLst/>
                        <a:defRPr/>
                      </a:pPr>
                      <a:r>
                        <a:rPr kumimoji="0" lang="en-US" altLang="en-US" sz="1000" b="0" i="0" u="none" strike="noStrike" kern="1200" cap="none" normalizeH="0" baseline="0" dirty="0" smtClean="0">
                          <a:ln>
                            <a:noFill/>
                          </a:ln>
                          <a:solidFill>
                            <a:srgbClr val="000000"/>
                          </a:solidFill>
                          <a:effectLst/>
                          <a:latin typeface="+mj-lt"/>
                          <a:ea typeface="MS PGothic" pitchFamily="34" charset="-128"/>
                          <a:cs typeface="MS PGothic" pitchFamily="34" charset="-128"/>
                        </a:rPr>
                        <a:t>Family: Married (Tammy), 4 children </a:t>
                      </a:r>
                    </a:p>
                  </a:txBody>
                  <a:tcPr marL="91485" marR="91485" marT="45679" marB="45679" horzOverflow="overflow">
                    <a:lnL>
                      <a:noFill/>
                    </a:lnL>
                    <a:lnR>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700925">
                <a:tc>
                  <a:txBody>
                    <a:bodyPr/>
                    <a:lstStyle>
                      <a:lvl1pPr defTabSz="457200">
                        <a:lnSpc>
                          <a:spcPct val="90000"/>
                        </a:lnSpc>
                        <a:spcBef>
                          <a:spcPts val="1000"/>
                        </a:spcBef>
                        <a:buFont typeface="Arial" panose="020B0604020202020204" pitchFamily="34" charset="0"/>
                        <a:defRPr sz="2400">
                          <a:solidFill>
                            <a:schemeClr val="tx1"/>
                          </a:solidFill>
                          <a:latin typeface="Georgia" panose="02040502050405020303" pitchFamily="18" charset="0"/>
                          <a:ea typeface="MS PGothic" panose="020B0600070205080204" pitchFamily="34" charset="-128"/>
                        </a:defRPr>
                      </a:lvl1pPr>
                      <a:lvl2pPr marL="742950" indent="-285750" defTabSz="457200">
                        <a:lnSpc>
                          <a:spcPct val="90000"/>
                        </a:lnSpc>
                        <a:spcBef>
                          <a:spcPts val="500"/>
                        </a:spcBef>
                        <a:buFont typeface="Arial" panose="020B0604020202020204" pitchFamily="34" charset="0"/>
                        <a:defRPr sz="2000">
                          <a:solidFill>
                            <a:schemeClr val="tx1"/>
                          </a:solidFill>
                          <a:latin typeface="Georgia" panose="02040502050405020303" pitchFamily="18" charset="0"/>
                          <a:ea typeface="MS PGothic" panose="020B0600070205080204" pitchFamily="34" charset="-128"/>
                        </a:defRPr>
                      </a:lvl2pPr>
                      <a:lvl3pPr marL="1143000" indent="-228600" defTabSz="457200">
                        <a:lnSpc>
                          <a:spcPct val="90000"/>
                        </a:lnSpc>
                        <a:spcBef>
                          <a:spcPts val="500"/>
                        </a:spcBef>
                        <a:buFont typeface="Arial" panose="020B0604020202020204" pitchFamily="34" charset="0"/>
                        <a:defRPr>
                          <a:solidFill>
                            <a:schemeClr val="tx1"/>
                          </a:solidFill>
                          <a:latin typeface="Georgia" panose="02040502050405020303" pitchFamily="18" charset="0"/>
                          <a:ea typeface="MS PGothic" panose="020B0600070205080204" pitchFamily="34" charset="-128"/>
                        </a:defRPr>
                      </a:lvl3pPr>
                      <a:lvl4pPr marL="1600200" indent="-228600" defTabSz="457200">
                        <a:lnSpc>
                          <a:spcPct val="90000"/>
                        </a:lnSpc>
                        <a:spcBef>
                          <a:spcPts val="500"/>
                        </a:spcBef>
                        <a:buFont typeface="Arial" panose="020B0604020202020204" pitchFamily="34" charset="0"/>
                        <a:defRPr sz="1600">
                          <a:solidFill>
                            <a:schemeClr val="tx1"/>
                          </a:solidFill>
                          <a:latin typeface="Georgia" panose="02040502050405020303" pitchFamily="18" charset="0"/>
                          <a:ea typeface="MS PGothic" panose="020B0600070205080204" pitchFamily="34" charset="-128"/>
                        </a:defRPr>
                      </a:lvl4pPr>
                      <a:lvl5pPr marL="2057400" indent="-228600" defTabSz="457200">
                        <a:lnSpc>
                          <a:spcPct val="90000"/>
                        </a:lnSpc>
                        <a:spcBef>
                          <a:spcPts val="500"/>
                        </a:spcBef>
                        <a:buFont typeface="Arial" panose="020B0604020202020204" pitchFamily="34" charset="0"/>
                        <a:defRPr sz="1600">
                          <a:solidFill>
                            <a:schemeClr val="tx1"/>
                          </a:solidFill>
                          <a:latin typeface="Georgia" panose="02040502050405020303" pitchFamily="18"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MS PGothic" panose="020B0600070205080204" pitchFamily="34" charset="-128"/>
                        </a:defRPr>
                      </a:lvl9pPr>
                    </a:lstStyle>
                    <a:p>
                      <a:pPr marL="0" marR="0" lvl="0" indent="0" algn="l" defTabSz="457200" rtl="0" eaLnBrk="1" fontAlgn="base" latinLnBrk="0" hangingPunct="1">
                        <a:lnSpc>
                          <a:spcPct val="110000"/>
                        </a:lnSpc>
                        <a:spcBef>
                          <a:spcPct val="0"/>
                        </a:spcBef>
                        <a:spcAft>
                          <a:spcPct val="0"/>
                        </a:spcAft>
                        <a:buClrTx/>
                        <a:buSzTx/>
                        <a:buFontTx/>
                        <a:buNone/>
                        <a:tabLst/>
                        <a:defRPr/>
                      </a:pPr>
                      <a:endParaRPr kumimoji="0" lang="en-US" altLang="en-US" sz="1000" b="0" i="0" u="none" strike="noStrike" kern="1200" cap="none" normalizeH="0" baseline="0" dirty="0" smtClean="0">
                        <a:ln>
                          <a:noFill/>
                        </a:ln>
                        <a:solidFill>
                          <a:srgbClr val="000000"/>
                        </a:solidFill>
                        <a:effectLst/>
                        <a:latin typeface="+mj-lt"/>
                        <a:ea typeface="MS PGothic" pitchFamily="34" charset="-128"/>
                        <a:cs typeface="MS PGothic" pitchFamily="34" charset="-128"/>
                      </a:endParaRPr>
                    </a:p>
                  </a:txBody>
                  <a:tcPr marL="91485" marR="91485" marT="45679" marB="45679" horzOverflow="overflow">
                    <a:lnL>
                      <a:noFill/>
                    </a:lnL>
                    <a:lnR>
                      <a:noFill/>
                    </a:lnR>
                    <a:lnT w="12700" cap="flat" cmpd="sng" algn="ctr">
                      <a:solidFill>
                        <a:schemeClr val="tx1"/>
                      </a:solidFill>
                      <a:prstDash val="dot"/>
                      <a:round/>
                      <a:headEnd type="none" w="med" len="med"/>
                      <a:tailEnd type="none" w="med" len="med"/>
                    </a:lnT>
                    <a:lnB>
                      <a:noFill/>
                    </a:lnB>
                    <a:lnTlToBr>
                      <a:noFill/>
                    </a:lnTlToBr>
                    <a:lnBlToTr>
                      <a:noFill/>
                    </a:lnBlToTr>
                    <a:noFill/>
                  </a:tcPr>
                </a:tc>
                <a:extLst>
                  <a:ext uri="{0D108BD9-81ED-4DB2-BD59-A6C34878D82A}">
                    <a16:rowId xmlns:a16="http://schemas.microsoft.com/office/drawing/2014/main" xmlns="" val="10005"/>
                  </a:ext>
                </a:extLst>
              </a:tr>
            </a:tbl>
          </a:graphicData>
        </a:graphic>
      </p:graphicFrame>
      <p:graphicFrame>
        <p:nvGraphicFramePr>
          <p:cNvPr id="54" name="Table 53"/>
          <p:cNvGraphicFramePr>
            <a:graphicFrameLocks noGrp="1"/>
          </p:cNvGraphicFramePr>
          <p:nvPr>
            <p:extLst/>
          </p:nvPr>
        </p:nvGraphicFramePr>
        <p:xfrm>
          <a:off x="2317751" y="1231576"/>
          <a:ext cx="6334778" cy="2057724"/>
        </p:xfrm>
        <a:graphic>
          <a:graphicData uri="http://schemas.openxmlformats.org/drawingml/2006/table">
            <a:tbl>
              <a:tblPr/>
              <a:tblGrid>
                <a:gridCol w="6334778">
                  <a:extLst>
                    <a:ext uri="{9D8B030D-6E8A-4147-A177-3AD203B41FA5}">
                      <a16:colId xmlns:a16="http://schemas.microsoft.com/office/drawing/2014/main" xmlns="" val="20000"/>
                    </a:ext>
                  </a:extLst>
                </a:gridCol>
              </a:tblGrid>
              <a:tr h="28621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bg1"/>
                          </a:solidFill>
                          <a:effectLst/>
                          <a:latin typeface="+mj-lt"/>
                          <a:ea typeface="MS PGothic" pitchFamily="34" charset="-128"/>
                          <a:cs typeface="MS PGothic" pitchFamily="34" charset="-128"/>
                        </a:rPr>
                        <a:t>Extended Biography</a:t>
                      </a:r>
                      <a:endParaRPr kumimoji="0" lang="en-US" sz="1100" b="1" i="0" u="none" strike="noStrike" cap="none" normalizeH="0" baseline="0" dirty="0">
                        <a:ln>
                          <a:noFill/>
                        </a:ln>
                        <a:solidFill>
                          <a:schemeClr val="bg1"/>
                        </a:solidFill>
                        <a:effectLst/>
                        <a:latin typeface="+mj-lt"/>
                        <a:ea typeface="MS PGothic" pitchFamily="34" charset="-128"/>
                        <a:cs typeface="MS PGothic" pitchFamily="34" charset="-128"/>
                      </a:endParaRPr>
                    </a:p>
                  </a:txBody>
                  <a:tcPr marL="91430" marR="91430" marT="45750" marB="45750" anchor="ctr" horzOverflow="overflow">
                    <a:lnL>
                      <a:noFill/>
                    </a:lnL>
                    <a:lnR>
                      <a:noFill/>
                    </a:lnR>
                    <a:lnT>
                      <a:noFill/>
                    </a:lnT>
                    <a:lnB>
                      <a:noFill/>
                    </a:lnB>
                    <a:lnTlToBr>
                      <a:noFill/>
                    </a:lnTlToBr>
                    <a:lnBlToTr>
                      <a:noFill/>
                    </a:lnBlToTr>
                    <a:solidFill>
                      <a:srgbClr val="6E88A9"/>
                    </a:solidFill>
                  </a:tcPr>
                </a:tc>
                <a:extLst>
                  <a:ext uri="{0D108BD9-81ED-4DB2-BD59-A6C34878D82A}">
                    <a16:rowId xmlns:a16="http://schemas.microsoft.com/office/drawing/2014/main" xmlns="" val="10000"/>
                  </a:ext>
                </a:extLst>
              </a:tr>
              <a:tr h="1771514">
                <a:tc>
                  <a:txBody>
                    <a:bodyPr/>
                    <a:lstStyle/>
                    <a:p>
                      <a:pPr marL="0" marR="0" lvl="0" indent="0" algn="l" defTabSz="457200" rtl="0" eaLnBrk="1" fontAlgn="base" latinLnBrk="0" hangingPunct="1">
                        <a:lnSpc>
                          <a:spcPct val="110000"/>
                        </a:lnSpc>
                        <a:spcBef>
                          <a:spcPct val="0"/>
                        </a:spcBef>
                        <a:spcAft>
                          <a:spcPct val="0"/>
                        </a:spcAft>
                        <a:buClrTx/>
                        <a:buSzTx/>
                        <a:buFontTx/>
                        <a:buNone/>
                        <a:tabLst/>
                        <a:defRPr/>
                      </a:pPr>
                      <a:r>
                        <a:rPr kumimoji="0" lang="en-US" sz="1000" b="0" i="0" u="none" strike="noStrike" cap="none" normalizeH="0" baseline="0" dirty="0" smtClean="0">
                          <a:ln>
                            <a:noFill/>
                          </a:ln>
                          <a:solidFill>
                            <a:srgbClr val="000000"/>
                          </a:solidFill>
                          <a:effectLst/>
                          <a:latin typeface="+mj-lt"/>
                          <a:ea typeface="MS PGothic" pitchFamily="34" charset="-128"/>
                          <a:cs typeface="MS PGothic" pitchFamily="34" charset="-128"/>
                        </a:rPr>
                        <a:t>Born in 1957 in Newton, MA, Phil Murphy attended Harvard University and the Wharton School of Business at the University of Pennsylvania. He joined Goldman Sachs the year before receiving his master's degree and worked with the firm until 2006. His career at Goldman Sachs included four years in Germany and three years in Hong Kong during the 1990s, where Murphy worked on the privatization of services previously run by the Chinese government. In May 2005, Murphy was named chair of the New Jersey Benefits Task Force to address the New Jersey pension crisis. Murphy then served from 2006 to 2009 as the national finance chair of the DNC. In this position he financed Dean’s “50 state strategy.” Murphy was nominated by President Obama to serve as the United States Ambassador to Germany in 2009 and served until 2013. Murphy has a wife and four children and resides in Monmouth County, NJ. </a:t>
                      </a:r>
                      <a:endParaRPr kumimoji="0" lang="en-US" sz="1000" b="0" i="0" u="none" strike="noStrike" cap="none" normalizeH="0" baseline="0" dirty="0">
                        <a:ln>
                          <a:noFill/>
                        </a:ln>
                        <a:solidFill>
                          <a:srgbClr val="000000"/>
                        </a:solidFill>
                        <a:effectLst/>
                        <a:latin typeface="+mj-lt"/>
                        <a:ea typeface="MS PGothic" pitchFamily="34" charset="-128"/>
                        <a:cs typeface="MS PGothic" pitchFamily="34" charset="-128"/>
                      </a:endParaRPr>
                    </a:p>
                  </a:txBody>
                  <a:tcPr marL="91430" marR="91430" marT="45750" marB="4575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1"/>
                  </a:ext>
                </a:extLst>
              </a:tr>
            </a:tbl>
          </a:graphicData>
        </a:graphic>
      </p:graphicFrame>
      <p:graphicFrame>
        <p:nvGraphicFramePr>
          <p:cNvPr id="55" name="Table 54"/>
          <p:cNvGraphicFramePr>
            <a:graphicFrameLocks noGrp="1"/>
          </p:cNvGraphicFramePr>
          <p:nvPr>
            <p:extLst/>
          </p:nvPr>
        </p:nvGraphicFramePr>
        <p:xfrm>
          <a:off x="2228850" y="3504725"/>
          <a:ext cx="2446337" cy="2339976"/>
        </p:xfrm>
        <a:graphic>
          <a:graphicData uri="http://schemas.openxmlformats.org/drawingml/2006/table">
            <a:tbl>
              <a:tblPr/>
              <a:tblGrid>
                <a:gridCol w="2446337">
                  <a:extLst>
                    <a:ext uri="{9D8B030D-6E8A-4147-A177-3AD203B41FA5}">
                      <a16:colId xmlns:a16="http://schemas.microsoft.com/office/drawing/2014/main" xmlns="" val="20000"/>
                    </a:ext>
                  </a:extLst>
                </a:gridCol>
              </a:tblGrid>
              <a:tr h="268288">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chemeClr val="bg1"/>
                          </a:solidFill>
                          <a:effectLst/>
                          <a:latin typeface="+mj-lt"/>
                          <a:ea typeface="MS PGothic" pitchFamily="34" charset="-128"/>
                          <a:cs typeface="MS PGothic" pitchFamily="34" charset="-128"/>
                        </a:rPr>
                        <a:t>Stance on Issues</a:t>
                      </a:r>
                    </a:p>
                  </a:txBody>
                  <a:tcPr marL="91445" marR="91445" marT="45741" marB="45741" anchor="ctr" horzOverflow="overflow">
                    <a:lnL>
                      <a:noFill/>
                    </a:lnL>
                    <a:lnR>
                      <a:noFill/>
                    </a:lnR>
                    <a:lnT>
                      <a:noFill/>
                    </a:lnT>
                    <a:lnB>
                      <a:noFill/>
                    </a:lnB>
                    <a:lnTlToBr>
                      <a:noFill/>
                    </a:lnTlToBr>
                    <a:lnBlToTr>
                      <a:noFill/>
                    </a:lnBlToTr>
                    <a:solidFill>
                      <a:srgbClr val="6E88A9"/>
                    </a:solidFill>
                  </a:tcPr>
                </a:tc>
                <a:extLst>
                  <a:ext uri="{0D108BD9-81ED-4DB2-BD59-A6C34878D82A}">
                    <a16:rowId xmlns:a16="http://schemas.microsoft.com/office/drawing/2014/main" xmlns="" val="10000"/>
                  </a:ext>
                </a:extLst>
              </a:tr>
              <a:tr h="2071688">
                <a:tc>
                  <a:txBody>
                    <a:bodyPr/>
                    <a:lstStyle/>
                    <a:p>
                      <a:pPr marL="171450" marR="0" lvl="0" indent="-171450" algn="l" defTabSz="457200" rtl="0" eaLnBrk="1" fontAlgn="base" latinLnBrk="0" hangingPunct="1">
                        <a:lnSpc>
                          <a:spcPct val="100000"/>
                        </a:lnSpc>
                        <a:spcBef>
                          <a:spcPts val="600"/>
                        </a:spcBef>
                        <a:spcAft>
                          <a:spcPct val="0"/>
                        </a:spcAft>
                        <a:buClrTx/>
                        <a:buSzTx/>
                        <a:buFont typeface="Arial" pitchFamily="-112" charset="0"/>
                        <a:buChar char="•"/>
                        <a:tabLst/>
                      </a:pPr>
                      <a:r>
                        <a:rPr kumimoji="0" lang="en-US" sz="1000" b="0" i="0" u="none" strike="noStrike" cap="none" normalizeH="0" baseline="0" dirty="0" smtClean="0">
                          <a:ln>
                            <a:noFill/>
                          </a:ln>
                          <a:solidFill>
                            <a:srgbClr val="000000"/>
                          </a:solidFill>
                          <a:effectLst/>
                          <a:latin typeface="+mj-lt"/>
                          <a:ea typeface="MS PGothic" pitchFamily="34" charset="-128"/>
                          <a:cs typeface="MS PGothic" pitchFamily="34" charset="-128"/>
                        </a:rPr>
                        <a:t>Proposed a plan to create a public bank to provide people with a non-Wall Street investment option </a:t>
                      </a:r>
                    </a:p>
                    <a:p>
                      <a:pPr marL="171450" marR="0" lvl="0" indent="-171450" algn="l" defTabSz="457200" rtl="0" eaLnBrk="1" fontAlgn="base" latinLnBrk="0" hangingPunct="1">
                        <a:lnSpc>
                          <a:spcPct val="100000"/>
                        </a:lnSpc>
                        <a:spcBef>
                          <a:spcPts val="600"/>
                        </a:spcBef>
                        <a:spcAft>
                          <a:spcPct val="0"/>
                        </a:spcAft>
                        <a:buClrTx/>
                        <a:buSzTx/>
                        <a:buFont typeface="Arial" pitchFamily="-112" charset="0"/>
                        <a:buChar char="•"/>
                        <a:tabLst/>
                      </a:pPr>
                      <a:r>
                        <a:rPr kumimoji="0" lang="en-US" sz="1000" b="0" i="0" u="none" strike="noStrike" cap="none" normalizeH="0" baseline="0" dirty="0" smtClean="0">
                          <a:ln>
                            <a:noFill/>
                          </a:ln>
                          <a:solidFill>
                            <a:srgbClr val="000000"/>
                          </a:solidFill>
                          <a:effectLst/>
                          <a:latin typeface="+mj-lt"/>
                          <a:ea typeface="MS PGothic" pitchFamily="34" charset="-128"/>
                          <a:cs typeface="MS PGothic" pitchFamily="34" charset="-128"/>
                        </a:rPr>
                        <a:t>Committed to expanding access to both early education and higher education</a:t>
                      </a:r>
                    </a:p>
                    <a:p>
                      <a:pPr marL="171450" marR="0" lvl="0" indent="-171450" algn="l" defTabSz="457200" rtl="0" eaLnBrk="1" fontAlgn="base" latinLnBrk="0" hangingPunct="1">
                        <a:lnSpc>
                          <a:spcPct val="100000"/>
                        </a:lnSpc>
                        <a:spcBef>
                          <a:spcPts val="600"/>
                        </a:spcBef>
                        <a:spcAft>
                          <a:spcPct val="0"/>
                        </a:spcAft>
                        <a:buClrTx/>
                        <a:buSzTx/>
                        <a:buFont typeface="Arial" pitchFamily="-112" charset="0"/>
                        <a:buChar char="•"/>
                        <a:tabLst/>
                      </a:pPr>
                      <a:r>
                        <a:rPr kumimoji="0" lang="en-US" sz="1000" b="0" i="0" u="none" strike="noStrike" cap="none" normalizeH="0" baseline="0" dirty="0" smtClean="0">
                          <a:ln>
                            <a:noFill/>
                          </a:ln>
                          <a:solidFill>
                            <a:srgbClr val="000000"/>
                          </a:solidFill>
                          <a:effectLst/>
                          <a:latin typeface="+mj-lt"/>
                          <a:ea typeface="MS PGothic" pitchFamily="34" charset="-128"/>
                          <a:cs typeface="MS PGothic" pitchFamily="34" charset="-128"/>
                        </a:rPr>
                        <a:t>Proposed a plan to convene an “Innovation Cabinet” that would work toward a common goal of getting state gov. more “customer friendly”</a:t>
                      </a:r>
                      <a:endParaRPr kumimoji="0" lang="en-US" sz="1000" b="0" i="0" u="none" strike="noStrike" cap="none" normalizeH="0" baseline="0" dirty="0">
                        <a:ln>
                          <a:noFill/>
                        </a:ln>
                        <a:solidFill>
                          <a:srgbClr val="000000"/>
                        </a:solidFill>
                        <a:effectLst/>
                        <a:latin typeface="+mj-lt"/>
                        <a:ea typeface="MS PGothic" pitchFamily="34" charset="-128"/>
                        <a:cs typeface="MS PGothic" pitchFamily="34" charset="-128"/>
                      </a:endParaRPr>
                    </a:p>
                  </a:txBody>
                  <a:tcPr marL="91445" marR="91445" marT="45741" marB="45741"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1"/>
                  </a:ext>
                </a:extLst>
              </a:tr>
            </a:tbl>
          </a:graphicData>
        </a:graphic>
      </p:graphicFrame>
      <p:sp>
        <p:nvSpPr>
          <p:cNvPr id="9" name="Slide Number Placeholder 8"/>
          <p:cNvSpPr>
            <a:spLocks noGrp="1"/>
          </p:cNvSpPr>
          <p:nvPr>
            <p:ph type="sldNum" sz="quarter" idx="12"/>
          </p:nvPr>
        </p:nvSpPr>
        <p:spPr/>
        <p:txBody>
          <a:bodyPr/>
          <a:lstStyle/>
          <a:p>
            <a:fld id="{BEFBC90E-502A-A54D-9BAE-6F74229062B0}" type="slidenum">
              <a:rPr lang="en-US" smtClean="0"/>
              <a:pPr/>
              <a:t>1</a:t>
            </a:fld>
            <a:endParaRPr lang="en-US" dirty="0"/>
          </a:p>
        </p:txBody>
      </p:sp>
      <p:sp>
        <p:nvSpPr>
          <p:cNvPr id="16" name="Text Placeholder 18"/>
          <p:cNvSpPr txBox="1">
            <a:spLocks/>
          </p:cNvSpPr>
          <p:nvPr/>
        </p:nvSpPr>
        <p:spPr bwMode="auto">
          <a:xfrm>
            <a:off x="404807" y="6219986"/>
            <a:ext cx="8247721" cy="191226"/>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Font typeface="Arial" panose="020B0604020202020204" pitchFamily="34" charset="0"/>
              <a:buNone/>
              <a:defRPr/>
            </a:pPr>
            <a:r>
              <a:rPr lang="en-US" sz="700" dirty="0" smtClean="0">
                <a:solidFill>
                  <a:schemeClr val="tx1">
                    <a:lumMod val="50000"/>
                    <a:lumOff val="50000"/>
                  </a:schemeClr>
                </a:solidFill>
                <a:latin typeface="Georgia"/>
                <a:cs typeface="Georgia"/>
              </a:rPr>
              <a:t>Sources: </a:t>
            </a:r>
            <a:r>
              <a:rPr lang="en-US" sz="700" dirty="0" err="1" smtClean="0">
                <a:solidFill>
                  <a:schemeClr val="tx1">
                    <a:lumMod val="50000"/>
                    <a:lumOff val="50000"/>
                  </a:schemeClr>
                </a:solidFill>
                <a:latin typeface="Georgia"/>
                <a:cs typeface="Georgia"/>
              </a:rPr>
              <a:t>Ballotpedia</a:t>
            </a:r>
            <a:r>
              <a:rPr lang="en-US" sz="700" dirty="0" smtClean="0">
                <a:solidFill>
                  <a:schemeClr val="tx1">
                    <a:lumMod val="50000"/>
                    <a:lumOff val="50000"/>
                  </a:schemeClr>
                </a:solidFill>
                <a:latin typeface="Georgia"/>
                <a:cs typeface="Georgia"/>
              </a:rPr>
              <a:t>, 2017; Phil Murphy for Governor, 2017.</a:t>
            </a:r>
            <a:endParaRPr lang="en-US" sz="700" dirty="0">
              <a:solidFill>
                <a:schemeClr val="tx1">
                  <a:lumMod val="50000"/>
                  <a:lumOff val="50000"/>
                </a:schemeClr>
              </a:solidFill>
              <a:latin typeface="Georgia"/>
              <a:cs typeface="Georgia"/>
            </a:endParaRPr>
          </a:p>
        </p:txBody>
      </p:sp>
      <p:sp>
        <p:nvSpPr>
          <p:cNvPr id="14" name="Text Placeholder 18"/>
          <p:cNvSpPr txBox="1">
            <a:spLocks/>
          </p:cNvSpPr>
          <p:nvPr/>
        </p:nvSpPr>
        <p:spPr bwMode="auto">
          <a:xfrm>
            <a:off x="404808" y="6422607"/>
            <a:ext cx="7413630" cy="340591"/>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smtClean="0">
                <a:latin typeface="Georgia"/>
                <a:cs typeface="Georgia"/>
              </a:rPr>
              <a:t>November </a:t>
            </a:r>
            <a:r>
              <a:rPr lang="en-US" sz="700" dirty="0">
                <a:latin typeface="Georgia"/>
                <a:cs typeface="Georgia"/>
              </a:rPr>
              <a:t>7</a:t>
            </a:r>
            <a:r>
              <a:rPr lang="en-US" sz="700" dirty="0" smtClean="0">
                <a:latin typeface="Georgia"/>
                <a:cs typeface="Georgia"/>
              </a:rPr>
              <a:t>, 2017  </a:t>
            </a:r>
            <a:r>
              <a:rPr lang="en-US" sz="800" dirty="0" smtClean="0">
                <a:solidFill>
                  <a:schemeClr val="tx1">
                    <a:lumMod val="65000"/>
                    <a:lumOff val="35000"/>
                  </a:schemeClr>
                </a:solidFill>
              </a:rPr>
              <a:t>| </a:t>
            </a:r>
            <a:r>
              <a:rPr lang="en-US" sz="800" dirty="0" smtClean="0"/>
              <a:t> </a:t>
            </a:r>
            <a:r>
              <a:rPr lang="en-US" sz="700" dirty="0" smtClean="0"/>
              <a:t>Justin C. Brown</a:t>
            </a:r>
            <a:endParaRPr lang="en-US" sz="700" dirty="0">
              <a:latin typeface="Georgia"/>
              <a:cs typeface="Georgia"/>
            </a:endParaRPr>
          </a:p>
        </p:txBody>
      </p:sp>
    </p:spTree>
    <p:extLst>
      <p:ext uri="{BB962C8B-B14F-4D97-AF65-F5344CB8AC3E}">
        <p14:creationId xmlns:p14="http://schemas.microsoft.com/office/powerpoint/2010/main" val="6480948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ew PC">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36520</TotalTime>
  <Words>304</Words>
  <Application>Microsoft Macintosh PowerPoint</Application>
  <PresentationFormat>On-screen Show (4:3)</PresentationFormat>
  <Paragraphs>25</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MS PGothic</vt:lpstr>
      <vt:lpstr>ＭＳ Ｐゴシック</vt:lpstr>
      <vt:lpstr>Arial</vt:lpstr>
      <vt:lpstr>Calibri</vt:lpstr>
      <vt:lpstr>Georgia</vt:lpstr>
      <vt:lpstr>Verdana</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template for the presentation center [Max 2 line title]</dc:title>
  <dc:creator>Laura</dc:creator>
  <cp:lastModifiedBy>Microsoft Office User</cp:lastModifiedBy>
  <cp:revision>87</cp:revision>
  <cp:lastPrinted>2017-11-06T19:19:09Z</cp:lastPrinted>
  <dcterms:created xsi:type="dcterms:W3CDTF">2017-06-26T14:07:23Z</dcterms:created>
  <dcterms:modified xsi:type="dcterms:W3CDTF">2017-11-08T18:11:54Z</dcterms:modified>
</cp:coreProperties>
</file>