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2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2830"/>
    <a:srgbClr val="0C396F"/>
    <a:srgbClr val="C35359"/>
    <a:srgbClr val="3A608D"/>
    <a:srgbClr val="C56870"/>
    <a:srgbClr val="8ABAE6"/>
    <a:srgbClr val="E6E6E6"/>
    <a:srgbClr val="D9D9D9"/>
    <a:srgbClr val="007AD6"/>
    <a:srgbClr val="B3A2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04"/>
  </p:normalViewPr>
  <p:slideViewPr>
    <p:cSldViewPr snapToGrid="0" snapToObjects="1">
      <p:cViewPr varScale="1">
        <p:scale>
          <a:sx n="65" d="100"/>
          <a:sy n="65" d="100"/>
        </p:scale>
        <p:origin x="1404" y="78"/>
      </p:cViewPr>
      <p:guideLst>
        <p:guide orient="horz" pos="2160"/>
        <p:guide pos="127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9DC90-2AB6-4ADE-909B-55D2724D855F}" type="datetime1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60580-3DC0-4950-95C2-9D5797258633}" type="datetime1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3C6BF6-DCDA-4A1B-BA74-50A8AD0B4A71}" type="datetime1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C6E7CF-A316-4121-A9DF-E7A8FD72372E}" type="datetime1">
              <a:rPr lang="en-US" smtClean="0"/>
              <a:t>11/6/2017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E2CB36-AFEB-4EC4-A43F-F351F12BE8B4}" type="datetime1">
              <a:rPr lang="en-US" smtClean="0"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6167B-32A5-4CD8-884F-A15FB98A9E70}" type="datetime1">
              <a:rPr lang="en-US" smtClean="0"/>
              <a:t>11/6/2017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A99982-EFC1-45F5-942F-B77C0441D2FF}" type="datetime1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06CE0-5D9A-4C55-AA6B-3D7547D4961B}" type="datetime1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ionaljournal.com/dayboo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39843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pPr lvl="0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sz="2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Week of </a:t>
            </a:r>
            <a:r>
              <a:rPr lang="en-US" sz="200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Nov. 6: Tax plan markup, Trump in </a:t>
            </a:r>
            <a:r>
              <a:rPr lang="en-US" sz="200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Asia, 8 legislative days until Thanksgiving break</a:t>
            </a:r>
            <a:endParaRPr lang="en-US" sz="20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November 6, 2017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Daniel Stublen</a:t>
            </a:r>
            <a:endParaRPr lang="en-US" sz="700" dirty="0">
              <a:latin typeface="Georgia"/>
              <a:cs typeface="Georgia"/>
            </a:endParaRPr>
          </a:p>
        </p:txBody>
      </p:sp>
      <p:pic>
        <p:nvPicPr>
          <p:cNvPr id="19" name="Picture 18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7" name="Shape 163"/>
          <p:cNvSpPr/>
          <p:nvPr/>
        </p:nvSpPr>
        <p:spPr>
          <a:xfrm>
            <a:off x="419100" y="1505822"/>
            <a:ext cx="822960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Outlook for Congress:</a:t>
            </a:r>
            <a:endParaRPr lang="en-US" sz="900" b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" name="Shape 163"/>
          <p:cNvSpPr/>
          <p:nvPr/>
        </p:nvSpPr>
        <p:spPr>
          <a:xfrm>
            <a:off x="457200" y="4367013"/>
            <a:ext cx="822960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Outlook for the White House:</a:t>
            </a:r>
            <a:endParaRPr lang="en-US" sz="900" b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1086896" y="1733299"/>
            <a:ext cx="7599904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/>
              <a:t>House Ways and Means Committee</a:t>
            </a:r>
            <a:r>
              <a:rPr lang="en-US" altLang="en-US" sz="900" dirty="0" smtClean="0"/>
              <a:t> begins markup on the “Tax Cuts and Jobs Act” (12:00 PM)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/>
              <a:t>House Rules Committee </a:t>
            </a:r>
            <a:r>
              <a:rPr lang="en-US" altLang="en-US" sz="900" dirty="0" smtClean="0"/>
              <a:t>meeting to formulate rules for the “Hydropower </a:t>
            </a:r>
            <a:r>
              <a:rPr lang="en-US" altLang="en-US" sz="900" dirty="0"/>
              <a:t>Policy Modernization Act of </a:t>
            </a:r>
            <a:r>
              <a:rPr lang="en-US" altLang="en-US" sz="900" dirty="0" smtClean="0"/>
              <a:t>2017” and the </a:t>
            </a:r>
            <a:r>
              <a:rPr lang="en-US" altLang="en-US" sz="900" dirty="0"/>
              <a:t>"Save Local Business </a:t>
            </a:r>
            <a:r>
              <a:rPr lang="en-US" altLang="en-US" sz="900" dirty="0" smtClean="0"/>
              <a:t>Act” (5:00 PM)</a:t>
            </a:r>
            <a:endParaRPr lang="en-US" altLang="en-US" sz="900" b="1" dirty="0" smtClean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696599" y="2530842"/>
            <a:ext cx="7772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07144" y="4602050"/>
            <a:ext cx="81415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00794" y="1733299"/>
            <a:ext cx="81415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696598" y="4603379"/>
            <a:ext cx="764128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>
                <a:sym typeface="Wingdings" panose="05000000000000000000" pitchFamily="2" charset="2"/>
              </a:rPr>
              <a:t>Monday</a:t>
            </a:r>
            <a:r>
              <a:rPr lang="en-US" altLang="en-US" sz="900" dirty="0" smtClean="0">
                <a:sym typeface="Wingdings" panose="05000000000000000000" pitchFamily="2" charset="2"/>
              </a:rPr>
              <a:t>, the president will be in Japan for meetings with Prime Minister Abe, business leaders, and American and Japanese service members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>
                <a:sym typeface="Wingdings" panose="05000000000000000000" pitchFamily="2" charset="2"/>
              </a:rPr>
              <a:t>Tuesday</a:t>
            </a:r>
            <a:r>
              <a:rPr lang="en-US" altLang="en-US" sz="900" dirty="0" smtClean="0">
                <a:sym typeface="Wingdings" panose="05000000000000000000" pitchFamily="2" charset="2"/>
              </a:rPr>
              <a:t>, he will travel to South Korea where he will meet with President Moon, meet service members and address the National Assembly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>
                <a:sym typeface="Wingdings" panose="05000000000000000000" pitchFamily="2" charset="2"/>
              </a:rPr>
              <a:t>Wednesday</a:t>
            </a:r>
            <a:r>
              <a:rPr lang="en-US" altLang="en-US" sz="900" dirty="0" smtClean="0">
                <a:sym typeface="Wingdings" panose="05000000000000000000" pitchFamily="2" charset="2"/>
              </a:rPr>
              <a:t>, Trump will travel to Beijing, China where he will meet with President XI and hold bilateral, commercial and cultural meetings</a:t>
            </a:r>
            <a:endParaRPr lang="en-US" altLang="en-US" sz="900" b="1" dirty="0" smtClean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>
                <a:sym typeface="Wingdings" panose="05000000000000000000" pitchFamily="2" charset="2"/>
              </a:rPr>
              <a:t>Friday</a:t>
            </a:r>
            <a:r>
              <a:rPr lang="en-US" altLang="en-US" sz="900" dirty="0" smtClean="0">
                <a:sym typeface="Wingdings" panose="05000000000000000000" pitchFamily="2" charset="2"/>
              </a:rPr>
              <a:t>, President Trump will visit Danang, Vietnam and participate in the APEC leaders’ meeting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>
                <a:sym typeface="Wingdings" panose="05000000000000000000" pitchFamily="2" charset="2"/>
              </a:rPr>
              <a:t>Saturday</a:t>
            </a:r>
            <a:r>
              <a:rPr lang="en-US" altLang="en-US" sz="900" dirty="0" smtClean="0">
                <a:sym typeface="Wingdings" panose="05000000000000000000" pitchFamily="2" charset="2"/>
              </a:rPr>
              <a:t>, he will travel to Hanoi, Vietnam for bilateral meetings with President Tran Dai Quang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>
                <a:sym typeface="Wingdings" panose="05000000000000000000" pitchFamily="2" charset="2"/>
              </a:rPr>
              <a:t>Sunday</a:t>
            </a:r>
            <a:r>
              <a:rPr lang="en-US" altLang="en-US" sz="900" dirty="0" smtClean="0">
                <a:sym typeface="Wingdings" panose="05000000000000000000" pitchFamily="2" charset="2"/>
              </a:rPr>
              <a:t>, Trump will travel to Manila, Philippines to take part in the 50</a:t>
            </a:r>
            <a:r>
              <a:rPr lang="en-US" altLang="en-US" sz="900" baseline="30000" dirty="0" smtClean="0">
                <a:sym typeface="Wingdings" panose="05000000000000000000" pitchFamily="2" charset="2"/>
              </a:rPr>
              <a:t>th</a:t>
            </a:r>
            <a:r>
              <a:rPr lang="en-US" altLang="en-US" sz="900" dirty="0" smtClean="0">
                <a:sym typeface="Wingdings" panose="05000000000000000000" pitchFamily="2" charset="2"/>
              </a:rPr>
              <a:t> anniversary gala for ASEAN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>
                <a:sym typeface="Wingdings" panose="05000000000000000000" pitchFamily="2" charset="2"/>
              </a:rPr>
              <a:t>Monday</a:t>
            </a:r>
            <a:r>
              <a:rPr lang="en-US" altLang="en-US" sz="900" dirty="0" smtClean="0">
                <a:sym typeface="Wingdings" panose="05000000000000000000" pitchFamily="2" charset="2"/>
              </a:rPr>
              <a:t>, the president will celebrate the 40</a:t>
            </a:r>
            <a:r>
              <a:rPr lang="en-US" altLang="en-US" sz="900" baseline="30000" dirty="0" smtClean="0">
                <a:sym typeface="Wingdings" panose="05000000000000000000" pitchFamily="2" charset="2"/>
              </a:rPr>
              <a:t>th</a:t>
            </a:r>
            <a:r>
              <a:rPr lang="en-US" altLang="en-US" sz="900" dirty="0" smtClean="0">
                <a:sym typeface="Wingdings" panose="05000000000000000000" pitchFamily="2" charset="2"/>
              </a:rPr>
              <a:t> anniversary of US-ASEAN relations and participate in bilateral meetings with President Duterte before returning to the United States</a:t>
            </a:r>
            <a:endParaRPr lang="en-US" altLang="en-US" sz="900" b="1" dirty="0" smtClean="0">
              <a:sym typeface="Wingdings" panose="05000000000000000000" pitchFamily="2" charset="2"/>
            </a:endParaRPr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1086896" y="2570735"/>
            <a:ext cx="8057104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/>
              <a:t>House Natural Resources Committee</a:t>
            </a:r>
            <a:r>
              <a:rPr lang="en-US" altLang="en-US" sz="900" dirty="0"/>
              <a:t> hearing on </a:t>
            </a:r>
            <a:r>
              <a:rPr lang="en-US" altLang="en-US" sz="900" dirty="0" smtClean="0"/>
              <a:t>“Puerto </a:t>
            </a:r>
            <a:r>
              <a:rPr lang="en-US" altLang="en-US" sz="900" dirty="0"/>
              <a:t>Rico's Recovery and </a:t>
            </a:r>
            <a:r>
              <a:rPr lang="en-US" altLang="en-US" sz="900" dirty="0" smtClean="0"/>
              <a:t>the Financial </a:t>
            </a:r>
            <a:r>
              <a:rPr lang="en-US" altLang="en-US" sz="900" dirty="0"/>
              <a:t>Oversight and Management </a:t>
            </a:r>
            <a:r>
              <a:rPr lang="en-US" altLang="en-US" sz="900" dirty="0" smtClean="0"/>
              <a:t>Board” (10:00 AM)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/>
              <a:t>House Judiciary Committee</a:t>
            </a:r>
            <a:r>
              <a:rPr lang="en-US" altLang="en-US" sz="900" dirty="0"/>
              <a:t> hearing on "Examining Anti-Semitism on College </a:t>
            </a:r>
            <a:r>
              <a:rPr lang="en-US" altLang="en-US" sz="900" dirty="0" smtClean="0"/>
              <a:t>Campuses” (10:00 AM)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/>
              <a:t>Senate Banking Committee</a:t>
            </a:r>
            <a:r>
              <a:rPr lang="en-US" altLang="en-US" sz="900" dirty="0"/>
              <a:t> markup of “Banking Restrictions Involving North Korea (BRINK) Act of </a:t>
            </a:r>
            <a:r>
              <a:rPr lang="en-US" altLang="en-US" sz="900" dirty="0" smtClean="0"/>
              <a:t>2017” (10:00 AM)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/>
              <a:t>House Small Business Committee</a:t>
            </a:r>
            <a:r>
              <a:rPr lang="en-US" altLang="en-US" sz="900" dirty="0"/>
              <a:t> hearing on </a:t>
            </a:r>
            <a:r>
              <a:rPr lang="en-US" altLang="en-US" sz="900" dirty="0" smtClean="0"/>
              <a:t>“The </a:t>
            </a:r>
            <a:r>
              <a:rPr lang="en-US" altLang="en-US" sz="900" dirty="0"/>
              <a:t>SBIC (Small Business Investment Company) </a:t>
            </a:r>
            <a:r>
              <a:rPr lang="en-US" altLang="en-US" sz="900" dirty="0" smtClean="0"/>
              <a:t>Program” (10:00 AM)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900" b="1" dirty="0" smtClean="0"/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215586" y="1793559"/>
            <a:ext cx="962025" cy="2308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900" b="1" dirty="0" smtClean="0"/>
              <a:t>Monday</a:t>
            </a:r>
            <a:endParaRPr lang="en-US" altLang="en-US" sz="900" b="1" dirty="0"/>
          </a:p>
        </p:txBody>
      </p:sp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215586" y="2593533"/>
            <a:ext cx="962025" cy="2308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900" b="1" dirty="0" smtClean="0"/>
              <a:t>Tuesday</a:t>
            </a:r>
            <a:endParaRPr lang="en-US" altLang="en-US" sz="900" b="1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494986" y="2154290"/>
            <a:ext cx="403225" cy="2444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Georgia" panose="02040502050405020303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94986" y="2001890"/>
            <a:ext cx="403225" cy="152400"/>
          </a:xfrm>
          <a:prstGeom prst="rect">
            <a:avLst/>
          </a:prstGeom>
          <a:solidFill>
            <a:srgbClr val="00206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50" dirty="0" smtClean="0">
                <a:latin typeface="Georgia" panose="02040502050405020303" pitchFamily="18" charset="0"/>
              </a:rPr>
              <a:t>Nov</a:t>
            </a:r>
            <a:endParaRPr lang="en-US" sz="850" dirty="0">
              <a:latin typeface="Georgia" panose="02040502050405020303" pitchFamily="18" charset="0"/>
            </a:endParaRPr>
          </a:p>
        </p:txBody>
      </p:sp>
      <p:sp>
        <p:nvSpPr>
          <p:cNvPr id="40" name="TextBox 3"/>
          <p:cNvSpPr txBox="1">
            <a:spLocks noChangeArrowheads="1"/>
          </p:cNvSpPr>
          <p:nvPr/>
        </p:nvSpPr>
        <p:spPr bwMode="auto">
          <a:xfrm>
            <a:off x="494986" y="2118704"/>
            <a:ext cx="403224" cy="276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 dirty="0" smtClean="0"/>
              <a:t>6</a:t>
            </a:r>
            <a:endParaRPr lang="en-US" altLang="en-US" sz="1200" b="1" dirty="0"/>
          </a:p>
        </p:txBody>
      </p:sp>
      <p:sp>
        <p:nvSpPr>
          <p:cNvPr id="41" name="Rectangle 40"/>
          <p:cNvSpPr/>
          <p:nvPr/>
        </p:nvSpPr>
        <p:spPr bwMode="auto">
          <a:xfrm>
            <a:off x="494986" y="2960630"/>
            <a:ext cx="403225" cy="2444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Georgia" panose="02040502050405020303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94986" y="2808230"/>
            <a:ext cx="403225" cy="152400"/>
          </a:xfrm>
          <a:prstGeom prst="rect">
            <a:avLst/>
          </a:prstGeom>
          <a:solidFill>
            <a:srgbClr val="00206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50" dirty="0" smtClean="0">
                <a:latin typeface="Georgia" panose="02040502050405020303" pitchFamily="18" charset="0"/>
              </a:rPr>
              <a:t>Nov</a:t>
            </a:r>
            <a:endParaRPr lang="en-US" sz="850" dirty="0">
              <a:latin typeface="Georgia" panose="02040502050405020303" pitchFamily="18" charset="0"/>
            </a:endParaRPr>
          </a:p>
        </p:txBody>
      </p:sp>
      <p:sp>
        <p:nvSpPr>
          <p:cNvPr id="43" name="TextBox 3"/>
          <p:cNvSpPr txBox="1">
            <a:spLocks noChangeArrowheads="1"/>
          </p:cNvSpPr>
          <p:nvPr/>
        </p:nvSpPr>
        <p:spPr bwMode="auto">
          <a:xfrm>
            <a:off x="494986" y="2931794"/>
            <a:ext cx="403224" cy="276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 dirty="0"/>
              <a:t>7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696599" y="3348236"/>
            <a:ext cx="7772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2"/>
          <p:cNvSpPr>
            <a:spLocks noChangeArrowheads="1"/>
          </p:cNvSpPr>
          <p:nvPr/>
        </p:nvSpPr>
        <p:spPr bwMode="auto">
          <a:xfrm>
            <a:off x="1086896" y="3351005"/>
            <a:ext cx="8057104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/>
              <a:t>Senate Homeland Security</a:t>
            </a:r>
            <a:r>
              <a:rPr lang="en-US" altLang="en-US" sz="900" dirty="0" smtClean="0"/>
              <a:t> </a:t>
            </a:r>
            <a:r>
              <a:rPr lang="en-US" altLang="en-US" sz="900" b="1" dirty="0" smtClean="0"/>
              <a:t>Committee</a:t>
            </a:r>
            <a:r>
              <a:rPr lang="en-US" altLang="en-US" sz="900" dirty="0" smtClean="0"/>
              <a:t> nomination hearing for Kirstjen Nielsen to be secretary of homeland security (10:00 AM)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/>
              <a:t>House Energy and Commerce Subcommittee </a:t>
            </a:r>
            <a:r>
              <a:rPr lang="en-US" altLang="en-US" sz="900" dirty="0" smtClean="0"/>
              <a:t>hearing on “MACRA and Alternative Payment Models” (10</a:t>
            </a:r>
            <a:r>
              <a:rPr lang="en-US" altLang="en-US" sz="900" dirty="0" smtClean="0">
                <a:sym typeface="Wingdings" panose="05000000000000000000" pitchFamily="2" charset="2"/>
              </a:rPr>
              <a:t>:00 AM)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>
                <a:sym typeface="Wingdings" panose="05000000000000000000" pitchFamily="2" charset="2"/>
              </a:rPr>
              <a:t>Senate Judiciary Committee</a:t>
            </a:r>
            <a:r>
              <a:rPr lang="en-US" altLang="en-US" sz="900" dirty="0">
                <a:sym typeface="Wingdings" panose="05000000000000000000" pitchFamily="2" charset="2"/>
              </a:rPr>
              <a:t> hearing on </a:t>
            </a:r>
            <a:r>
              <a:rPr lang="en-US" altLang="en-US" sz="900" dirty="0" smtClean="0">
                <a:sym typeface="Wingdings" panose="05000000000000000000" pitchFamily="2" charset="2"/>
              </a:rPr>
              <a:t>“The </a:t>
            </a:r>
            <a:r>
              <a:rPr lang="en-US" altLang="en-US" sz="900" dirty="0">
                <a:sym typeface="Wingdings" panose="05000000000000000000" pitchFamily="2" charset="2"/>
              </a:rPr>
              <a:t>Impact of Lawsuit Abuse on American Small Businesses and Job </a:t>
            </a:r>
            <a:r>
              <a:rPr lang="en-US" altLang="en-US" sz="900" dirty="0" smtClean="0">
                <a:sym typeface="Wingdings" panose="05000000000000000000" pitchFamily="2" charset="2"/>
              </a:rPr>
              <a:t>Creators“ (10:00 AM)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>
                <a:sym typeface="Wingdings" panose="05000000000000000000" pitchFamily="2" charset="2"/>
              </a:rPr>
              <a:t>Senate Commerce, Science and Transportation Committee </a:t>
            </a:r>
            <a:r>
              <a:rPr lang="en-US" altLang="en-US" sz="900" dirty="0" smtClean="0">
                <a:sym typeface="Wingdings" panose="05000000000000000000" pitchFamily="2" charset="2"/>
              </a:rPr>
              <a:t>hearing on “Protecting Consumers in the Era of Major Data Breaches” (10:00 AM)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>
                <a:sym typeface="Wingdings" panose="05000000000000000000" pitchFamily="2" charset="2"/>
              </a:rPr>
              <a:t>House Homeland Security Committee</a:t>
            </a:r>
            <a:r>
              <a:rPr lang="en-US" altLang="en-US" sz="900" dirty="0" smtClean="0">
                <a:sym typeface="Wingdings" panose="05000000000000000000" pitchFamily="2" charset="2"/>
              </a:rPr>
              <a:t> hearing </a:t>
            </a:r>
            <a:r>
              <a:rPr lang="en-US" altLang="en-US" sz="900" dirty="0">
                <a:sym typeface="Wingdings" panose="05000000000000000000" pitchFamily="2" charset="2"/>
              </a:rPr>
              <a:t>on “TSA's Role in Keeping Our Transportation Systems </a:t>
            </a:r>
            <a:r>
              <a:rPr lang="en-US" altLang="en-US" sz="900" dirty="0" smtClean="0">
                <a:sym typeface="Wingdings" panose="05000000000000000000" pitchFamily="2" charset="2"/>
              </a:rPr>
              <a:t>Secure” (10:30 AM)</a:t>
            </a:r>
          </a:p>
        </p:txBody>
      </p:sp>
      <p:sp>
        <p:nvSpPr>
          <p:cNvPr id="46" name="Rectangle 4"/>
          <p:cNvSpPr>
            <a:spLocks noChangeArrowheads="1"/>
          </p:cNvSpPr>
          <p:nvPr/>
        </p:nvSpPr>
        <p:spPr bwMode="auto">
          <a:xfrm>
            <a:off x="215586" y="3419910"/>
            <a:ext cx="962025" cy="2308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900" b="1" dirty="0" smtClean="0"/>
              <a:t>Wednesday</a:t>
            </a:r>
            <a:endParaRPr lang="en-US" altLang="en-US" sz="900" b="1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494986" y="3787007"/>
            <a:ext cx="403225" cy="2444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Georgia" panose="02040502050405020303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94986" y="3634607"/>
            <a:ext cx="403225" cy="152400"/>
          </a:xfrm>
          <a:prstGeom prst="rect">
            <a:avLst/>
          </a:prstGeom>
          <a:solidFill>
            <a:srgbClr val="00206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50" dirty="0" smtClean="0">
                <a:latin typeface="Georgia" panose="02040502050405020303" pitchFamily="18" charset="0"/>
              </a:rPr>
              <a:t>Nov</a:t>
            </a:r>
            <a:endParaRPr lang="en-US" sz="850" dirty="0">
              <a:latin typeface="Georgia" panose="02040502050405020303" pitchFamily="18" charset="0"/>
            </a:endParaRPr>
          </a:p>
        </p:txBody>
      </p:sp>
      <p:sp>
        <p:nvSpPr>
          <p:cNvPr id="49" name="TextBox 3"/>
          <p:cNvSpPr txBox="1">
            <a:spLocks noChangeArrowheads="1"/>
          </p:cNvSpPr>
          <p:nvPr/>
        </p:nvSpPr>
        <p:spPr bwMode="auto">
          <a:xfrm>
            <a:off x="494986" y="3758171"/>
            <a:ext cx="403224" cy="276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 dirty="0" smtClean="0"/>
              <a:t>8</a:t>
            </a:r>
            <a:endParaRPr lang="en-US" altLang="en-US" sz="1200" b="1" dirty="0"/>
          </a:p>
        </p:txBody>
      </p:sp>
      <p:sp>
        <p:nvSpPr>
          <p:cNvPr id="50" name="Shape 160"/>
          <p:cNvSpPr txBox="1"/>
          <p:nvPr/>
        </p:nvSpPr>
        <p:spPr>
          <a:xfrm>
            <a:off x="6267450" y="311515"/>
            <a:ext cx="2459228" cy="1846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Clr>
                <a:srgbClr val="494429"/>
              </a:buClr>
              <a:buSzPct val="25000"/>
              <a:buFont typeface="Arial"/>
              <a:buNone/>
            </a:pPr>
            <a:r>
              <a:rPr lang="en-US" sz="600" b="1" dirty="0" smtClean="0">
                <a:solidFill>
                  <a:srgbClr val="494429"/>
                </a:solidFill>
                <a:latin typeface="Verdana"/>
                <a:ea typeface="Verdana"/>
                <a:cs typeface="Verdana"/>
                <a:sym typeface="Verdana"/>
              </a:rPr>
              <a:t>OUTLOOK FOR CONGRESS &amp; THE WHITE HOUSE</a:t>
            </a:r>
            <a:endParaRPr lang="en-US" sz="600" b="1" dirty="0">
              <a:solidFill>
                <a:srgbClr val="494429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1" name="Shape 165"/>
          <p:cNvSpPr txBox="1"/>
          <p:nvPr/>
        </p:nvSpPr>
        <p:spPr>
          <a:xfrm>
            <a:off x="404807" y="6100947"/>
            <a:ext cx="8247721" cy="3174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lang="en-US" sz="700" dirty="0" smtClean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All committee hearings are full committee hearings unless otherwise noted. Times and dates of hearings and events are subject to change. For a continuously updated list of events please visit the </a:t>
            </a:r>
            <a:r>
              <a:rPr lang="en-US" sz="700" dirty="0" smtClean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Daybook</a:t>
            </a:r>
            <a:r>
              <a:rPr lang="en-US" sz="700" dirty="0" smtClean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lang="en-US" sz="700" dirty="0" smtClean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Sources</a:t>
            </a:r>
            <a:r>
              <a:rPr lang="en-US" sz="7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en-US" sz="700" dirty="0" smtClean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National Journal Daybook</a:t>
            </a:r>
            <a:r>
              <a:rPr lang="en-US" sz="700" dirty="0" smtClean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; The White House</a:t>
            </a:r>
            <a:endParaRPr lang="en-US" sz="700" dirty="0">
              <a:solidFill>
                <a:srgbClr val="7F7F7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206187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2515</TotalTime>
  <Words>483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Georgia</vt:lpstr>
      <vt:lpstr>Verdana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Stublen, Daniel</cp:lastModifiedBy>
  <cp:revision>137</cp:revision>
  <dcterms:created xsi:type="dcterms:W3CDTF">2017-06-26T14:07:23Z</dcterms:created>
  <dcterms:modified xsi:type="dcterms:W3CDTF">2017-11-06T17:01:50Z</dcterms:modified>
</cp:coreProperties>
</file>