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 id="263"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6E7"/>
    <a:srgbClr val="B5C9E1"/>
    <a:srgbClr val="F0D4D5"/>
    <a:srgbClr val="C35359"/>
    <a:srgbClr val="3A608D"/>
    <a:srgbClr val="D4DAD8"/>
    <a:srgbClr val="DDE7E0"/>
    <a:srgbClr val="C4D5C8"/>
    <a:srgbClr val="B4C3BD"/>
    <a:srgbClr val="91B1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48DAF-FAC0-E049-9F91-DF185ED4A3A0}" type="datetime1">
              <a:rPr lang="en-US" smtClean="0"/>
              <a:t>11/6/2017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9527682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6BA255-5E72-2043-901B-BB28595BD03D}" type="datetime1">
              <a:rPr lang="en-US" smtClean="0"/>
              <a:t>11/6/2017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79116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F91DA9-1C77-804A-BF67-CC34D48EC270}" type="datetime1">
              <a:rPr lang="en-US" smtClean="0"/>
              <a:t>11/6/2017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07173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56D0A-10DF-004F-8942-0019FC536F6A}" type="datetime1">
              <a:rPr lang="en-US" smtClean="0"/>
              <a:t>11/6/2017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5376853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773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2E5FB64-F50F-F341-9BDA-DC6ACD9CC172}" type="datetime1">
              <a:rPr lang="en-US" smtClean="0"/>
              <a:t>11/6/2017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81871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C9CB5C3-E2DE-8D4F-9F4A-C72E248516A5}" type="datetime1">
              <a:rPr lang="en-US" smtClean="0"/>
              <a:t>11/6/2017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36993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20EB469-FD33-B547-A4D2-7465E5DD0938}" type="datetime1">
              <a:rPr lang="en-US" smtClean="0"/>
              <a:t>11/6/2017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71926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8814CD4-9166-C14F-B6C1-CDF522718024}" type="datetime1">
              <a:rPr lang="en-US" smtClean="0"/>
              <a:t>11/6/2017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39332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B825E5-7CCF-EA4B-803B-A23A37DA0D68}" type="datetime1">
              <a:rPr lang="en-US" smtClean="0"/>
              <a:t>11/6/2017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50686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FD4D66-DFDE-9945-A17D-74D0D2FAE5BC}" type="datetime1">
              <a:rPr lang="en-US" smtClean="0"/>
              <a:t>11/6/2017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13010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08798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auto">
          <a:xfrm>
            <a:off x="485547" y="756919"/>
            <a:ext cx="8163154" cy="60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pPr marL="0" marR="0" lvl="0" indent="0" algn="l" defTabSz="457200" rtl="0" eaLnBrk="0" fontAlgn="base" latinLnBrk="0" hangingPunct="0">
              <a:lnSpc>
                <a:spcPct val="90000"/>
              </a:lnSpc>
              <a:spcBef>
                <a:spcPct val="0"/>
              </a:spcBef>
              <a:spcAft>
                <a:spcPct val="0"/>
              </a:spcAft>
              <a:buClrTx/>
              <a:buSzTx/>
              <a:buFontTx/>
              <a:buNone/>
              <a:tabLst/>
              <a:defRPr/>
            </a:pPr>
            <a:r>
              <a:rPr lang="en-US" altLang="en-US" sz="2000" dirty="0" smtClean="0">
                <a:solidFill>
                  <a:prstClr val="black"/>
                </a:solidFill>
                <a:latin typeface="Georgia" charset="0"/>
                <a:ea typeface="ＭＳ Ｐゴシック" charset="-128"/>
                <a:cs typeface="MS PGothic" charset="-128"/>
              </a:rPr>
              <a:t>House passes CHIP reauthorization bill</a:t>
            </a:r>
            <a:endParaRPr kumimoji="0" lang="en-US" altLang="en-US" sz="2000" b="1" i="0" u="none" strike="noStrike" kern="1200" cap="none" spc="0" normalizeH="0" baseline="0" noProof="0" dirty="0">
              <a:ln>
                <a:noFill/>
              </a:ln>
              <a:solidFill>
                <a:prstClr val="black"/>
              </a:solidFill>
              <a:effectLst/>
              <a:uLnTx/>
              <a:uFillTx/>
              <a:latin typeface="Georgia" charset="0"/>
              <a:ea typeface="ＭＳ Ｐゴシック" charset="-128"/>
              <a:cs typeface="MS PGothic" charset="-128"/>
            </a:endParaRPr>
          </a:p>
        </p:txBody>
      </p:sp>
      <p:sp>
        <p:nvSpPr>
          <p:cNvPr id="17" name="Slide Number Placeholder 3"/>
          <p:cNvSpPr>
            <a:spLocks noGrp="1"/>
          </p:cNvSpPr>
          <p:nvPr>
            <p:ph type="sldNum" sz="quarter" idx="12"/>
          </p:nvPr>
        </p:nvSpPr>
        <p:spPr>
          <a:xfrm>
            <a:off x="6603145" y="64219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smtClean="0">
                <a:ln>
                  <a:noFill/>
                </a:ln>
                <a:solidFill>
                  <a:prstClr val="black"/>
                </a:solidFill>
                <a:effectLst/>
                <a:uLnTx/>
                <a:uFillTx/>
                <a:latin typeface="Georgia"/>
                <a:ea typeface="+mn-ea"/>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800" b="0" i="0" u="none" strike="noStrike" kern="1200" cap="none" spc="0" normalizeH="0" baseline="0" noProof="0" dirty="0">
              <a:ln>
                <a:noFill/>
              </a:ln>
              <a:solidFill>
                <a:prstClr val="black"/>
              </a:solidFill>
              <a:effectLst/>
              <a:uLnTx/>
              <a:uFillTx/>
              <a:latin typeface="Georgia"/>
              <a:ea typeface="+mn-ea"/>
            </a:endParaRPr>
          </a:p>
        </p:txBody>
      </p:sp>
      <p:sp>
        <p:nvSpPr>
          <p:cNvPr id="18" name="TextBox 12"/>
          <p:cNvSpPr txBox="1">
            <a:spLocks noChangeArrowheads="1"/>
          </p:cNvSpPr>
          <p:nvPr/>
        </p:nvSpPr>
        <p:spPr bwMode="auto">
          <a:xfrm>
            <a:off x="7439146" y="311516"/>
            <a:ext cx="1287532"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US" altLang="en-US" sz="600" b="1" dirty="0" smtClean="0">
                <a:solidFill>
                  <a:srgbClr val="EEECE1">
                    <a:lumMod val="25000"/>
                  </a:srgbClr>
                </a:solidFill>
                <a:latin typeface="Verdana"/>
                <a:cs typeface="Verdana"/>
              </a:rPr>
              <a:t>CHIP REAUTHORIZATION</a:t>
            </a:r>
            <a:endParaRPr kumimoji="0" lang="en-US" altLang="en-US" sz="600" b="1" i="0" u="none" strike="noStrike" kern="1200" cap="none" spc="0" normalizeH="0" baseline="0" noProof="0" dirty="0" smtClean="0">
              <a:ln>
                <a:noFill/>
              </a:ln>
              <a:solidFill>
                <a:srgbClr val="EEECE1">
                  <a:lumMod val="25000"/>
                </a:srgbClr>
              </a:solidFill>
              <a:effectLst/>
              <a:uLnTx/>
              <a:uFillTx/>
              <a:latin typeface="Verdana"/>
              <a:ea typeface="MS PGothic" panose="020B0600070205080204" pitchFamily="34" charset="-128"/>
              <a:cs typeface="Verdana"/>
            </a:endParaRPr>
          </a:p>
        </p:txBody>
      </p:sp>
      <p:sp>
        <p:nvSpPr>
          <p:cNvPr id="19" name="Text Placeholder 18"/>
          <p:cNvSpPr txBox="1">
            <a:spLocks/>
          </p:cNvSpPr>
          <p:nvPr/>
        </p:nvSpPr>
        <p:spPr bwMode="auto">
          <a:xfrm>
            <a:off x="492126" y="6422607"/>
            <a:ext cx="732631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November </a:t>
            </a: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6, </a:t>
            </a: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2017  </a:t>
            </a:r>
            <a:r>
              <a:rPr kumimoji="0" lang="en-US" sz="800" b="0" i="0" u="none" strike="noStrike" kern="1200" cap="none" spc="0" normalizeH="0" baseline="0" noProof="0" dirty="0" smtClean="0">
                <a:ln>
                  <a:noFill/>
                </a:ln>
                <a:solidFill>
                  <a:prstClr val="black">
                    <a:lumMod val="65000"/>
                    <a:lumOff val="35000"/>
                  </a:prstClr>
                </a:solidFill>
                <a:effectLst/>
                <a:uLnTx/>
                <a:uFillTx/>
                <a:latin typeface="Georgia" panose="02040502050405020303" pitchFamily="18" charset="0"/>
                <a:ea typeface="MS PGothic" panose="020B0600070205080204" pitchFamily="34" charset="-128"/>
              </a:rPr>
              <a:t>| </a:t>
            </a:r>
            <a:r>
              <a:rPr kumimoji="0" lang="en-US" sz="8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 </a:t>
            </a:r>
            <a:r>
              <a:rPr kumimoji="0" lang="en-US" sz="7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Maansi Vatsan</a:t>
            </a:r>
            <a:endParaRPr kumimoji="0" lang="en-US" sz="700" b="0" i="0" u="none" strike="noStrike" kern="1200" cap="none" spc="0" normalizeH="0" baseline="0" noProof="0" dirty="0">
              <a:ln>
                <a:noFill/>
              </a:ln>
              <a:solidFill>
                <a:prstClr val="black"/>
              </a:solidFill>
              <a:effectLst/>
              <a:uLnTx/>
              <a:uFillTx/>
              <a:latin typeface="Georgia"/>
              <a:ea typeface="MS PGothic" panose="020B0600070205080204" pitchFamily="34" charset="-128"/>
              <a:cs typeface="Georgia"/>
            </a:endParaRPr>
          </a:p>
        </p:txBody>
      </p:sp>
      <p:pic>
        <p:nvPicPr>
          <p:cNvPr id="21" name="Picture 20" descr="Logo-NJ-presentation_cent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2" name="Text Placeholder 18"/>
          <p:cNvSpPr txBox="1">
            <a:spLocks/>
          </p:cNvSpPr>
          <p:nvPr/>
        </p:nvSpPr>
        <p:spPr bwMode="auto">
          <a:xfrm>
            <a:off x="494173" y="6253294"/>
            <a:ext cx="8166981" cy="156908"/>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Sources:</a:t>
            </a:r>
            <a:r>
              <a:rPr kumimoji="0" lang="en-US" sz="600" b="0" i="0" u="none" strike="noStrike" kern="1200" cap="none" spc="0" normalizeH="0" noProof="0" dirty="0" smtClean="0">
                <a:ln>
                  <a:noFill/>
                </a:ln>
                <a:solidFill>
                  <a:prstClr val="black">
                    <a:lumMod val="50000"/>
                    <a:lumOff val="50000"/>
                  </a:prstClr>
                </a:solidFill>
                <a:effectLst/>
                <a:uLnTx/>
                <a:uFillTx/>
                <a:latin typeface="Georgia"/>
                <a:ea typeface="MS PGothic" panose="020B0600070205080204" pitchFamily="34" charset="-128"/>
                <a:cs typeface="Georgia"/>
              </a:rPr>
              <a:t> </a:t>
            </a:r>
            <a:r>
              <a:rPr kumimoji="0" lang="en-US" sz="600" b="0" i="0" u="none" strike="noStrike" kern="1200" cap="none" spc="0" normalizeH="0" noProof="0" dirty="0" smtClean="0">
                <a:ln>
                  <a:noFill/>
                </a:ln>
                <a:solidFill>
                  <a:prstClr val="black">
                    <a:lumMod val="50000"/>
                    <a:lumOff val="50000"/>
                  </a:prstClr>
                </a:solidFill>
                <a:effectLst/>
                <a:uLnTx/>
                <a:uFillTx/>
                <a:latin typeface="Georgia"/>
                <a:ea typeface="MS PGothic" panose="020B0600070205080204" pitchFamily="34" charset="-128"/>
                <a:cs typeface="Georgia"/>
              </a:rPr>
              <a:t>Dan Diamond, “Why hospitals are suing CMS over 340B cuts,” Politico, November 2, 2017; Robert Pear, “Children’s Health Bill Clears House as States Struggle to Keep Programs Afloat,” The New York Times, November 3, 2017.</a:t>
            </a:r>
            <a:endParaRPr kumimoji="0" lang="en-US" sz="600" b="0" i="0" u="none" strike="noStrike" kern="1200" cap="none" spc="0" normalizeH="0" baseline="0" noProof="0" dirty="0">
              <a:ln>
                <a:noFill/>
              </a:ln>
              <a:solidFill>
                <a:prstClr val="black">
                  <a:lumMod val="50000"/>
                  <a:lumOff val="50000"/>
                </a:prstClr>
              </a:solidFill>
              <a:effectLst/>
              <a:uLnTx/>
              <a:uFillTx/>
              <a:latin typeface="Georgia"/>
              <a:ea typeface="MS PGothic" panose="020B0600070205080204" pitchFamily="34" charset="-128"/>
              <a:cs typeface="Georgia"/>
            </a:endParaRPr>
          </a:p>
        </p:txBody>
      </p:sp>
      <p:sp>
        <p:nvSpPr>
          <p:cNvPr id="11" name="TextBox 10"/>
          <p:cNvSpPr txBox="1"/>
          <p:nvPr/>
        </p:nvSpPr>
        <p:spPr>
          <a:xfrm>
            <a:off x="414068" y="1406108"/>
            <a:ext cx="8247086" cy="246221"/>
          </a:xfrm>
          <a:prstGeom prst="rect">
            <a:avLst/>
          </a:prstGeom>
          <a:noFill/>
        </p:spPr>
        <p:txBody>
          <a:bodyPr wrap="square" rtlCol="0">
            <a:spAutoFit/>
          </a:bodyPr>
          <a:lstStyle/>
          <a:p>
            <a:r>
              <a:rPr lang="en-US" sz="1000" b="1" dirty="0" smtClean="0">
                <a:latin typeface="+mj-lt"/>
              </a:rPr>
              <a:t>The bill would fund the Children’s Health Insurance Plan (CHIP) for five years and community health centers for two years</a:t>
            </a:r>
            <a:endParaRPr lang="en-US" sz="1000" b="1" dirty="0">
              <a:latin typeface="+mj-lt"/>
            </a:endParaRPr>
          </a:p>
        </p:txBody>
      </p:sp>
      <p:grpSp>
        <p:nvGrpSpPr>
          <p:cNvPr id="3" name="Group 2"/>
          <p:cNvGrpSpPr/>
          <p:nvPr/>
        </p:nvGrpSpPr>
        <p:grpSpPr>
          <a:xfrm>
            <a:off x="791156" y="2020750"/>
            <a:ext cx="3288988" cy="1744539"/>
            <a:chOff x="791156" y="2313377"/>
            <a:chExt cx="3288988" cy="1744539"/>
          </a:xfrm>
        </p:grpSpPr>
        <p:cxnSp>
          <p:nvCxnSpPr>
            <p:cNvPr id="14" name="Straight Connector 13"/>
            <p:cNvCxnSpPr/>
            <p:nvPr/>
          </p:nvCxnSpPr>
          <p:spPr bwMode="auto">
            <a:xfrm flipV="1">
              <a:off x="881197" y="3597708"/>
              <a:ext cx="5002" cy="1251"/>
            </a:xfrm>
            <a:prstGeom prst="line">
              <a:avLst/>
            </a:prstGeom>
            <a:ln w="1905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Oval 14"/>
            <p:cNvSpPr/>
            <p:nvPr/>
          </p:nvSpPr>
          <p:spPr bwMode="auto">
            <a:xfrm rot="19848198">
              <a:off x="1817871" y="3532678"/>
              <a:ext cx="712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 name="Oval 19"/>
            <p:cNvSpPr/>
            <p:nvPr/>
          </p:nvSpPr>
          <p:spPr bwMode="auto">
            <a:xfrm rot="19848198">
              <a:off x="1762846" y="3610213"/>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 name="Oval 24"/>
            <p:cNvSpPr/>
            <p:nvPr/>
          </p:nvSpPr>
          <p:spPr bwMode="auto">
            <a:xfrm rot="14405035">
              <a:off x="1716575" y="3696503"/>
              <a:ext cx="72533"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 name="Oval 25"/>
            <p:cNvSpPr/>
            <p:nvPr/>
          </p:nvSpPr>
          <p:spPr bwMode="auto">
            <a:xfrm rot="14405035">
              <a:off x="1684060" y="3791546"/>
              <a:ext cx="71283"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 name="Oval 26"/>
            <p:cNvSpPr/>
            <p:nvPr/>
          </p:nvSpPr>
          <p:spPr bwMode="auto">
            <a:xfrm rot="14405035">
              <a:off x="1662801" y="3887839"/>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 name="Oval 27"/>
            <p:cNvSpPr/>
            <p:nvPr/>
          </p:nvSpPr>
          <p:spPr bwMode="auto">
            <a:xfrm rot="14405035">
              <a:off x="1652171" y="3983508"/>
              <a:ext cx="70032"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 name="Oval 28"/>
            <p:cNvSpPr/>
            <p:nvPr/>
          </p:nvSpPr>
          <p:spPr bwMode="auto">
            <a:xfrm>
              <a:off x="2496928" y="3251301"/>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 name="Oval 29"/>
            <p:cNvSpPr/>
            <p:nvPr/>
          </p:nvSpPr>
          <p:spPr bwMode="auto">
            <a:xfrm>
              <a:off x="2593222" y="3268809"/>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 name="Oval 30"/>
            <p:cNvSpPr/>
            <p:nvPr/>
          </p:nvSpPr>
          <p:spPr bwMode="auto">
            <a:xfrm>
              <a:off x="2682011" y="3300073"/>
              <a:ext cx="687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 name="Oval 31"/>
            <p:cNvSpPr/>
            <p:nvPr/>
          </p:nvSpPr>
          <p:spPr bwMode="auto">
            <a:xfrm>
              <a:off x="2765800" y="3341342"/>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 name="Oval 32"/>
            <p:cNvSpPr/>
            <p:nvPr/>
          </p:nvSpPr>
          <p:spPr bwMode="auto">
            <a:xfrm rot="1996807">
              <a:off x="2847086" y="3396367"/>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 name="Oval 33"/>
            <p:cNvSpPr/>
            <p:nvPr/>
          </p:nvSpPr>
          <p:spPr bwMode="auto">
            <a:xfrm rot="1996807">
              <a:off x="2919619" y="3461396"/>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 name="Oval 34"/>
            <p:cNvSpPr/>
            <p:nvPr/>
          </p:nvSpPr>
          <p:spPr bwMode="auto">
            <a:xfrm rot="1996807">
              <a:off x="2985899" y="3532678"/>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 name="Oval 35"/>
            <p:cNvSpPr/>
            <p:nvPr/>
          </p:nvSpPr>
          <p:spPr bwMode="auto">
            <a:xfrm rot="1996807">
              <a:off x="3039673" y="3610213"/>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 name="Oval 36"/>
            <p:cNvSpPr/>
            <p:nvPr/>
          </p:nvSpPr>
          <p:spPr bwMode="auto">
            <a:xfrm rot="1996807">
              <a:off x="3087195" y="3695252"/>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 name="Oval 37"/>
            <p:cNvSpPr/>
            <p:nvPr/>
          </p:nvSpPr>
          <p:spPr bwMode="auto">
            <a:xfrm rot="1996807">
              <a:off x="3119709" y="3791546"/>
              <a:ext cx="71283"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 name="Oval 38"/>
            <p:cNvSpPr/>
            <p:nvPr/>
          </p:nvSpPr>
          <p:spPr bwMode="auto">
            <a:xfrm rot="1996807">
              <a:off x="3142220" y="3885338"/>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 name="Oval 39"/>
            <p:cNvSpPr/>
            <p:nvPr/>
          </p:nvSpPr>
          <p:spPr bwMode="auto">
            <a:xfrm rot="1996807">
              <a:off x="3149723" y="3971627"/>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 name="Oval 40"/>
            <p:cNvSpPr/>
            <p:nvPr/>
          </p:nvSpPr>
          <p:spPr bwMode="auto">
            <a:xfrm rot="14405035">
              <a:off x="1564631" y="3983508"/>
              <a:ext cx="70032"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 name="Oval 41"/>
            <p:cNvSpPr/>
            <p:nvPr/>
          </p:nvSpPr>
          <p:spPr bwMode="auto">
            <a:xfrm rot="14405035">
              <a:off x="1574010" y="3887839"/>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 name="Oval 42"/>
            <p:cNvSpPr/>
            <p:nvPr/>
          </p:nvSpPr>
          <p:spPr bwMode="auto">
            <a:xfrm rot="14405035">
              <a:off x="1591519" y="3794046"/>
              <a:ext cx="737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 name="Oval 43"/>
            <p:cNvSpPr/>
            <p:nvPr/>
          </p:nvSpPr>
          <p:spPr bwMode="auto">
            <a:xfrm rot="14405035">
              <a:off x="1625284" y="3699003"/>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 name="Oval 44"/>
            <p:cNvSpPr/>
            <p:nvPr/>
          </p:nvSpPr>
          <p:spPr bwMode="auto">
            <a:xfrm rot="14405035">
              <a:off x="1665302" y="3608962"/>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 name="Oval 45"/>
            <p:cNvSpPr/>
            <p:nvPr/>
          </p:nvSpPr>
          <p:spPr bwMode="auto">
            <a:xfrm rot="14405035">
              <a:off x="1714699" y="3524550"/>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 name="Oval 46"/>
            <p:cNvSpPr/>
            <p:nvPr/>
          </p:nvSpPr>
          <p:spPr bwMode="auto">
            <a:xfrm>
              <a:off x="2354363" y="3155007"/>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 name="Oval 47"/>
            <p:cNvSpPr/>
            <p:nvPr/>
          </p:nvSpPr>
          <p:spPr bwMode="auto">
            <a:xfrm>
              <a:off x="2448156" y="3157509"/>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 name="Oval 48"/>
            <p:cNvSpPr/>
            <p:nvPr/>
          </p:nvSpPr>
          <p:spPr bwMode="auto">
            <a:xfrm>
              <a:off x="2544449" y="3167513"/>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 name="Oval 49"/>
            <p:cNvSpPr/>
            <p:nvPr/>
          </p:nvSpPr>
          <p:spPr bwMode="auto">
            <a:xfrm>
              <a:off x="2633240" y="3187522"/>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 name="Oval 50"/>
            <p:cNvSpPr/>
            <p:nvPr/>
          </p:nvSpPr>
          <p:spPr bwMode="auto">
            <a:xfrm>
              <a:off x="2723281" y="3221288"/>
              <a:ext cx="712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2" name="Oval 51"/>
            <p:cNvSpPr/>
            <p:nvPr/>
          </p:nvSpPr>
          <p:spPr bwMode="auto">
            <a:xfrm>
              <a:off x="2807068" y="3265057"/>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3" name="Oval 52"/>
            <p:cNvSpPr/>
            <p:nvPr/>
          </p:nvSpPr>
          <p:spPr bwMode="auto">
            <a:xfrm>
              <a:off x="2889605" y="3315080"/>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4" name="Oval 53"/>
            <p:cNvSpPr/>
            <p:nvPr/>
          </p:nvSpPr>
          <p:spPr bwMode="auto">
            <a:xfrm>
              <a:off x="2962138" y="3373857"/>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5" name="Oval 54"/>
            <p:cNvSpPr/>
            <p:nvPr/>
          </p:nvSpPr>
          <p:spPr bwMode="auto">
            <a:xfrm>
              <a:off x="3028419" y="3447640"/>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6" name="Oval 55"/>
            <p:cNvSpPr/>
            <p:nvPr/>
          </p:nvSpPr>
          <p:spPr bwMode="auto">
            <a:xfrm>
              <a:off x="3085945" y="3523925"/>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7" name="Oval 56"/>
            <p:cNvSpPr/>
            <p:nvPr/>
          </p:nvSpPr>
          <p:spPr bwMode="auto">
            <a:xfrm>
              <a:off x="3138468" y="3607712"/>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8" name="Oval 57"/>
            <p:cNvSpPr/>
            <p:nvPr/>
          </p:nvSpPr>
          <p:spPr bwMode="auto">
            <a:xfrm>
              <a:off x="3177236" y="3694002"/>
              <a:ext cx="68782" cy="737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9" name="Oval 58"/>
            <p:cNvSpPr/>
            <p:nvPr/>
          </p:nvSpPr>
          <p:spPr bwMode="auto">
            <a:xfrm>
              <a:off x="3209750" y="3790295"/>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0" name="Oval 59"/>
            <p:cNvSpPr/>
            <p:nvPr/>
          </p:nvSpPr>
          <p:spPr bwMode="auto">
            <a:xfrm>
              <a:off x="3227258" y="3885338"/>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1" name="Oval 60"/>
            <p:cNvSpPr/>
            <p:nvPr/>
          </p:nvSpPr>
          <p:spPr bwMode="auto">
            <a:xfrm>
              <a:off x="3236012" y="3967875"/>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2" name="Oval 61"/>
            <p:cNvSpPr/>
            <p:nvPr/>
          </p:nvSpPr>
          <p:spPr bwMode="auto">
            <a:xfrm rot="14405035">
              <a:off x="1478967" y="398663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3" name="Oval 62"/>
            <p:cNvSpPr/>
            <p:nvPr/>
          </p:nvSpPr>
          <p:spPr bwMode="auto">
            <a:xfrm rot="14405035">
              <a:off x="1488346" y="3889715"/>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4" name="Oval 63"/>
            <p:cNvSpPr/>
            <p:nvPr/>
          </p:nvSpPr>
          <p:spPr bwMode="auto">
            <a:xfrm rot="14405035">
              <a:off x="1507731" y="3791545"/>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5" name="Oval 64"/>
            <p:cNvSpPr/>
            <p:nvPr/>
          </p:nvSpPr>
          <p:spPr bwMode="auto">
            <a:xfrm rot="14405035">
              <a:off x="1533367" y="3695877"/>
              <a:ext cx="72533"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6" name="Oval 65"/>
            <p:cNvSpPr/>
            <p:nvPr/>
          </p:nvSpPr>
          <p:spPr bwMode="auto">
            <a:xfrm rot="14405035">
              <a:off x="1570884" y="3612090"/>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7" name="Oval 66"/>
            <p:cNvSpPr/>
            <p:nvPr/>
          </p:nvSpPr>
          <p:spPr bwMode="auto">
            <a:xfrm rot="14405035">
              <a:off x="1614654" y="3524550"/>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8" name="Oval 67"/>
            <p:cNvSpPr/>
            <p:nvPr/>
          </p:nvSpPr>
          <p:spPr bwMode="auto">
            <a:xfrm>
              <a:off x="2403136" y="3068719"/>
              <a:ext cx="68781"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69" name="Oval 68"/>
            <p:cNvSpPr/>
            <p:nvPr/>
          </p:nvSpPr>
          <p:spPr bwMode="auto">
            <a:xfrm>
              <a:off x="2496928" y="3074971"/>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0" name="Oval 69"/>
            <p:cNvSpPr/>
            <p:nvPr/>
          </p:nvSpPr>
          <p:spPr bwMode="auto">
            <a:xfrm>
              <a:off x="2586968" y="3084976"/>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1" name="Oval 70"/>
            <p:cNvSpPr/>
            <p:nvPr/>
          </p:nvSpPr>
          <p:spPr bwMode="auto">
            <a:xfrm>
              <a:off x="2682011" y="3113739"/>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2" name="Oval 71"/>
            <p:cNvSpPr/>
            <p:nvPr/>
          </p:nvSpPr>
          <p:spPr bwMode="auto">
            <a:xfrm>
              <a:off x="2768301" y="3147504"/>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3" name="Oval 72"/>
            <p:cNvSpPr/>
            <p:nvPr/>
          </p:nvSpPr>
          <p:spPr bwMode="auto">
            <a:xfrm>
              <a:off x="2853339" y="3187522"/>
              <a:ext cx="68781"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4" name="Oval 73"/>
            <p:cNvSpPr/>
            <p:nvPr/>
          </p:nvSpPr>
          <p:spPr bwMode="auto">
            <a:xfrm>
              <a:off x="2932125" y="3240046"/>
              <a:ext cx="687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5" name="Oval 74"/>
            <p:cNvSpPr/>
            <p:nvPr/>
          </p:nvSpPr>
          <p:spPr bwMode="auto">
            <a:xfrm>
              <a:off x="3007159" y="3300073"/>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6" name="Oval 75"/>
            <p:cNvSpPr/>
            <p:nvPr/>
          </p:nvSpPr>
          <p:spPr bwMode="auto">
            <a:xfrm>
              <a:off x="3074689" y="3367604"/>
              <a:ext cx="687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7" name="Oval 76"/>
            <p:cNvSpPr/>
            <p:nvPr/>
          </p:nvSpPr>
          <p:spPr bwMode="auto">
            <a:xfrm>
              <a:off x="3138468" y="3443889"/>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8" name="Oval 77"/>
            <p:cNvSpPr/>
            <p:nvPr/>
          </p:nvSpPr>
          <p:spPr bwMode="auto">
            <a:xfrm>
              <a:off x="3187240" y="3523925"/>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79" name="Oval 78"/>
            <p:cNvSpPr/>
            <p:nvPr/>
          </p:nvSpPr>
          <p:spPr bwMode="auto">
            <a:xfrm>
              <a:off x="3234762" y="3605211"/>
              <a:ext cx="687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0" name="Oval 79"/>
            <p:cNvSpPr/>
            <p:nvPr/>
          </p:nvSpPr>
          <p:spPr bwMode="auto">
            <a:xfrm>
              <a:off x="3271028" y="3699004"/>
              <a:ext cx="68781"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1" name="Oval 80"/>
            <p:cNvSpPr/>
            <p:nvPr/>
          </p:nvSpPr>
          <p:spPr bwMode="auto">
            <a:xfrm>
              <a:off x="3297290" y="3790295"/>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2" name="Oval 81"/>
            <p:cNvSpPr/>
            <p:nvPr/>
          </p:nvSpPr>
          <p:spPr bwMode="auto">
            <a:xfrm>
              <a:off x="3314798" y="3885338"/>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3" name="Oval 82"/>
            <p:cNvSpPr/>
            <p:nvPr/>
          </p:nvSpPr>
          <p:spPr bwMode="auto">
            <a:xfrm>
              <a:off x="3322301" y="3967875"/>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4" name="Oval 83"/>
            <p:cNvSpPr/>
            <p:nvPr/>
          </p:nvSpPr>
          <p:spPr bwMode="auto">
            <a:xfrm>
              <a:off x="3409841" y="3967875"/>
              <a:ext cx="687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5" name="Oval 84"/>
            <p:cNvSpPr/>
            <p:nvPr/>
          </p:nvSpPr>
          <p:spPr bwMode="auto">
            <a:xfrm>
              <a:off x="3401087" y="3885338"/>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6" name="Oval 85"/>
            <p:cNvSpPr/>
            <p:nvPr/>
          </p:nvSpPr>
          <p:spPr bwMode="auto">
            <a:xfrm>
              <a:off x="3383579" y="3791546"/>
              <a:ext cx="712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7" name="Oval 86"/>
            <p:cNvSpPr/>
            <p:nvPr/>
          </p:nvSpPr>
          <p:spPr bwMode="auto">
            <a:xfrm>
              <a:off x="3358568" y="3696503"/>
              <a:ext cx="712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8" name="Oval 87"/>
            <p:cNvSpPr/>
            <p:nvPr/>
          </p:nvSpPr>
          <p:spPr bwMode="auto">
            <a:xfrm>
              <a:off x="3326053" y="3605211"/>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89" name="Oval 88"/>
            <p:cNvSpPr/>
            <p:nvPr/>
          </p:nvSpPr>
          <p:spPr bwMode="auto">
            <a:xfrm>
              <a:off x="3286035" y="3520173"/>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0" name="Oval 89"/>
            <p:cNvSpPr/>
            <p:nvPr/>
          </p:nvSpPr>
          <p:spPr bwMode="auto">
            <a:xfrm>
              <a:off x="3238514" y="3437635"/>
              <a:ext cx="68781"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1" name="Oval 90"/>
            <p:cNvSpPr/>
            <p:nvPr/>
          </p:nvSpPr>
          <p:spPr bwMode="auto">
            <a:xfrm>
              <a:off x="3182238" y="3361351"/>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2" name="Oval 91"/>
            <p:cNvSpPr/>
            <p:nvPr/>
          </p:nvSpPr>
          <p:spPr bwMode="auto">
            <a:xfrm>
              <a:off x="3118459" y="3286317"/>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3" name="Oval 92"/>
            <p:cNvSpPr/>
            <p:nvPr/>
          </p:nvSpPr>
          <p:spPr bwMode="auto">
            <a:xfrm>
              <a:off x="3047177" y="3221288"/>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4" name="Oval 93"/>
            <p:cNvSpPr/>
            <p:nvPr/>
          </p:nvSpPr>
          <p:spPr bwMode="auto">
            <a:xfrm>
              <a:off x="2974644" y="3160010"/>
              <a:ext cx="68782" cy="73784"/>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5" name="Oval 94"/>
            <p:cNvSpPr/>
            <p:nvPr/>
          </p:nvSpPr>
          <p:spPr bwMode="auto">
            <a:xfrm>
              <a:off x="2895859" y="3113739"/>
              <a:ext cx="68781"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6" name="Oval 95"/>
            <p:cNvSpPr/>
            <p:nvPr/>
          </p:nvSpPr>
          <p:spPr bwMode="auto">
            <a:xfrm>
              <a:off x="2812070" y="3068719"/>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7" name="Oval 96"/>
            <p:cNvSpPr/>
            <p:nvPr/>
          </p:nvSpPr>
          <p:spPr bwMode="auto">
            <a:xfrm>
              <a:off x="2723281" y="3034953"/>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8" name="Oval 97"/>
            <p:cNvSpPr/>
            <p:nvPr/>
          </p:nvSpPr>
          <p:spPr bwMode="auto">
            <a:xfrm>
              <a:off x="2633240" y="300869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99" name="Oval 98"/>
            <p:cNvSpPr/>
            <p:nvPr/>
          </p:nvSpPr>
          <p:spPr bwMode="auto">
            <a:xfrm>
              <a:off x="2540698" y="2991184"/>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0" name="Oval 99"/>
            <p:cNvSpPr/>
            <p:nvPr/>
          </p:nvSpPr>
          <p:spPr bwMode="auto">
            <a:xfrm>
              <a:off x="2450657" y="2977427"/>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1" name="Oval 100"/>
            <p:cNvSpPr/>
            <p:nvPr/>
          </p:nvSpPr>
          <p:spPr bwMode="auto">
            <a:xfrm>
              <a:off x="2356864" y="2981179"/>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2" name="Oval 101"/>
            <p:cNvSpPr/>
            <p:nvPr/>
          </p:nvSpPr>
          <p:spPr bwMode="auto">
            <a:xfrm rot="14405035">
              <a:off x="2260571" y="2991183"/>
              <a:ext cx="71283" cy="687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3" name="Oval 102"/>
            <p:cNvSpPr/>
            <p:nvPr/>
          </p:nvSpPr>
          <p:spPr bwMode="auto">
            <a:xfrm rot="11904008">
              <a:off x="1513983" y="3520173"/>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4" name="Oval 103"/>
            <p:cNvSpPr/>
            <p:nvPr/>
          </p:nvSpPr>
          <p:spPr bwMode="auto">
            <a:xfrm rot="11904008">
              <a:off x="1473965" y="360896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5" name="Oval 104"/>
            <p:cNvSpPr/>
            <p:nvPr/>
          </p:nvSpPr>
          <p:spPr bwMode="auto">
            <a:xfrm rot="10618562">
              <a:off x="1441450" y="3697753"/>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6" name="Oval 105"/>
            <p:cNvSpPr/>
            <p:nvPr/>
          </p:nvSpPr>
          <p:spPr bwMode="auto">
            <a:xfrm rot="10618562">
              <a:off x="1416439" y="3790295"/>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7" name="Oval 106"/>
            <p:cNvSpPr/>
            <p:nvPr/>
          </p:nvSpPr>
          <p:spPr bwMode="auto">
            <a:xfrm rot="10618562">
              <a:off x="1398931" y="3889090"/>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8" name="Oval 107"/>
            <p:cNvSpPr/>
            <p:nvPr/>
          </p:nvSpPr>
          <p:spPr bwMode="auto">
            <a:xfrm rot="10618562">
              <a:off x="1391428" y="398788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09" name="Oval 108"/>
            <p:cNvSpPr/>
            <p:nvPr/>
          </p:nvSpPr>
          <p:spPr bwMode="auto">
            <a:xfrm rot="14405035">
              <a:off x="2308093" y="3073721"/>
              <a:ext cx="70032" cy="70032"/>
            </a:xfrm>
            <a:prstGeom prst="ellipse">
              <a:avLst/>
            </a:prstGeom>
            <a:solidFill>
              <a:srgbClr val="F0D4D5"/>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0" name="Oval 109"/>
            <p:cNvSpPr/>
            <p:nvPr/>
          </p:nvSpPr>
          <p:spPr bwMode="auto">
            <a:xfrm rot="14405035">
              <a:off x="2260571" y="2812352"/>
              <a:ext cx="71282" cy="687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1" name="Oval 110"/>
            <p:cNvSpPr/>
            <p:nvPr/>
          </p:nvSpPr>
          <p:spPr bwMode="auto">
            <a:xfrm rot="14405035">
              <a:off x="2259320" y="2721061"/>
              <a:ext cx="72533"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2" name="Oval 111"/>
            <p:cNvSpPr/>
            <p:nvPr/>
          </p:nvSpPr>
          <p:spPr bwMode="auto">
            <a:xfrm>
              <a:off x="2214300" y="2904894"/>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3" name="Oval 112"/>
            <p:cNvSpPr/>
            <p:nvPr/>
          </p:nvSpPr>
          <p:spPr bwMode="auto">
            <a:xfrm rot="19023228">
              <a:off x="1418940" y="3518923"/>
              <a:ext cx="71283"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4" name="Oval 113"/>
            <p:cNvSpPr/>
            <p:nvPr/>
          </p:nvSpPr>
          <p:spPr bwMode="auto">
            <a:xfrm rot="19023228">
              <a:off x="1382674" y="3605211"/>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5" name="Oval 114"/>
            <p:cNvSpPr/>
            <p:nvPr/>
          </p:nvSpPr>
          <p:spPr bwMode="auto">
            <a:xfrm rot="19023228">
              <a:off x="1352660" y="3697753"/>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6" name="Oval 115"/>
            <p:cNvSpPr/>
            <p:nvPr/>
          </p:nvSpPr>
          <p:spPr bwMode="auto">
            <a:xfrm rot="19023228">
              <a:off x="1328899" y="378779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7" name="Oval 116"/>
            <p:cNvSpPr/>
            <p:nvPr/>
          </p:nvSpPr>
          <p:spPr bwMode="auto">
            <a:xfrm rot="19023228">
              <a:off x="1316394" y="3886589"/>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8" name="Oval 117"/>
            <p:cNvSpPr/>
            <p:nvPr/>
          </p:nvSpPr>
          <p:spPr bwMode="auto">
            <a:xfrm rot="19023228">
              <a:off x="1308890" y="398413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19" name="Oval 118"/>
            <p:cNvSpPr/>
            <p:nvPr/>
          </p:nvSpPr>
          <p:spPr bwMode="auto">
            <a:xfrm rot="19023228">
              <a:off x="1221351" y="3981632"/>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0" name="Oval 119"/>
            <p:cNvSpPr/>
            <p:nvPr/>
          </p:nvSpPr>
          <p:spPr bwMode="auto">
            <a:xfrm rot="19023228">
              <a:off x="1230105" y="3882837"/>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1" name="Oval 120"/>
            <p:cNvSpPr/>
            <p:nvPr/>
          </p:nvSpPr>
          <p:spPr bwMode="auto">
            <a:xfrm rot="19023228">
              <a:off x="1241360" y="3790295"/>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2" name="Oval 121"/>
            <p:cNvSpPr/>
            <p:nvPr/>
          </p:nvSpPr>
          <p:spPr bwMode="auto">
            <a:xfrm rot="19023228">
              <a:off x="1263870" y="3697753"/>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3" name="Oval 122"/>
            <p:cNvSpPr/>
            <p:nvPr/>
          </p:nvSpPr>
          <p:spPr bwMode="auto">
            <a:xfrm rot="19023228">
              <a:off x="1292633" y="3605211"/>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4" name="Oval 123"/>
            <p:cNvSpPr/>
            <p:nvPr/>
          </p:nvSpPr>
          <p:spPr bwMode="auto">
            <a:xfrm rot="19023228">
              <a:off x="1326398" y="3518923"/>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5" name="Oval 124"/>
            <p:cNvSpPr/>
            <p:nvPr/>
          </p:nvSpPr>
          <p:spPr bwMode="auto">
            <a:xfrm rot="19023228">
              <a:off x="2168029" y="2824858"/>
              <a:ext cx="70032" cy="71283"/>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6" name="Oval 125"/>
            <p:cNvSpPr/>
            <p:nvPr/>
          </p:nvSpPr>
          <p:spPr bwMode="auto">
            <a:xfrm rot="19023228">
              <a:off x="1135062" y="3984133"/>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7" name="Oval 126"/>
            <p:cNvSpPr/>
            <p:nvPr/>
          </p:nvSpPr>
          <p:spPr bwMode="auto">
            <a:xfrm rot="19023228">
              <a:off x="1142565" y="388408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8" name="Oval 127"/>
            <p:cNvSpPr/>
            <p:nvPr/>
          </p:nvSpPr>
          <p:spPr bwMode="auto">
            <a:xfrm rot="19023228">
              <a:off x="1156321" y="3787794"/>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29" name="Oval 128"/>
            <p:cNvSpPr/>
            <p:nvPr/>
          </p:nvSpPr>
          <p:spPr bwMode="auto">
            <a:xfrm rot="19023228">
              <a:off x="1177581" y="3690250"/>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0" name="Oval 129"/>
            <p:cNvSpPr/>
            <p:nvPr/>
          </p:nvSpPr>
          <p:spPr bwMode="auto">
            <a:xfrm rot="19023228">
              <a:off x="1202593" y="3597708"/>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1" name="Oval 130"/>
            <p:cNvSpPr/>
            <p:nvPr/>
          </p:nvSpPr>
          <p:spPr bwMode="auto">
            <a:xfrm rot="19023228">
              <a:off x="1237608" y="3506417"/>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2" name="Oval 131"/>
            <p:cNvSpPr/>
            <p:nvPr/>
          </p:nvSpPr>
          <p:spPr bwMode="auto">
            <a:xfrm rot="19023228">
              <a:off x="2071735" y="2756077"/>
              <a:ext cx="71283" cy="7003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3" name="Oval 132"/>
            <p:cNvSpPr/>
            <p:nvPr/>
          </p:nvSpPr>
          <p:spPr bwMode="auto">
            <a:xfrm rot="19023228">
              <a:off x="2166778" y="2737318"/>
              <a:ext cx="70032" cy="7003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4" name="Oval 133"/>
            <p:cNvSpPr/>
            <p:nvPr/>
          </p:nvSpPr>
          <p:spPr bwMode="auto">
            <a:xfrm rot="19023228">
              <a:off x="2211799" y="2641025"/>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5" name="Oval 134"/>
            <p:cNvSpPr/>
            <p:nvPr/>
          </p:nvSpPr>
          <p:spPr bwMode="auto">
            <a:xfrm rot="19023228">
              <a:off x="2119257" y="2654781"/>
              <a:ext cx="68782" cy="71283"/>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6" name="Oval 135"/>
            <p:cNvSpPr/>
            <p:nvPr/>
          </p:nvSpPr>
          <p:spPr bwMode="auto">
            <a:xfrm rot="19023228">
              <a:off x="2026715" y="2679792"/>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7" name="Oval 136"/>
            <p:cNvSpPr/>
            <p:nvPr/>
          </p:nvSpPr>
          <p:spPr bwMode="auto">
            <a:xfrm rot="19023228">
              <a:off x="1145067" y="3506417"/>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8" name="Oval 137"/>
            <p:cNvSpPr/>
            <p:nvPr/>
          </p:nvSpPr>
          <p:spPr bwMode="auto">
            <a:xfrm rot="19023228">
              <a:off x="1116303" y="3596458"/>
              <a:ext cx="6878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39" name="Oval 138"/>
            <p:cNvSpPr/>
            <p:nvPr/>
          </p:nvSpPr>
          <p:spPr bwMode="auto">
            <a:xfrm rot="19023228">
              <a:off x="1086290" y="3690250"/>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0" name="Oval 139"/>
            <p:cNvSpPr/>
            <p:nvPr/>
          </p:nvSpPr>
          <p:spPr bwMode="auto">
            <a:xfrm rot="19023228">
              <a:off x="1068782" y="3786544"/>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1" name="Oval 140"/>
            <p:cNvSpPr/>
            <p:nvPr/>
          </p:nvSpPr>
          <p:spPr bwMode="auto">
            <a:xfrm rot="19023228">
              <a:off x="1058777" y="3884088"/>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2" name="Oval 141"/>
            <p:cNvSpPr/>
            <p:nvPr/>
          </p:nvSpPr>
          <p:spPr bwMode="auto">
            <a:xfrm rot="19023228">
              <a:off x="1050024" y="3984133"/>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3" name="Oval 142"/>
            <p:cNvSpPr/>
            <p:nvPr/>
          </p:nvSpPr>
          <p:spPr bwMode="auto">
            <a:xfrm rot="19023228">
              <a:off x="962484" y="3984133"/>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4" name="Oval 143"/>
            <p:cNvSpPr/>
            <p:nvPr/>
          </p:nvSpPr>
          <p:spPr bwMode="auto">
            <a:xfrm rot="19023228">
              <a:off x="971237" y="3885338"/>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5" name="Oval 144"/>
            <p:cNvSpPr/>
            <p:nvPr/>
          </p:nvSpPr>
          <p:spPr bwMode="auto">
            <a:xfrm rot="19023228">
              <a:off x="979992" y="3790295"/>
              <a:ext cx="712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6" name="Oval 145"/>
            <p:cNvSpPr/>
            <p:nvPr/>
          </p:nvSpPr>
          <p:spPr bwMode="auto">
            <a:xfrm rot="19023228">
              <a:off x="998750" y="3692751"/>
              <a:ext cx="71283"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7" name="Oval 146"/>
            <p:cNvSpPr/>
            <p:nvPr/>
          </p:nvSpPr>
          <p:spPr bwMode="auto">
            <a:xfrm rot="19023228">
              <a:off x="1022511" y="359520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8" name="Oval 147"/>
            <p:cNvSpPr/>
            <p:nvPr/>
          </p:nvSpPr>
          <p:spPr bwMode="auto">
            <a:xfrm rot="19023228">
              <a:off x="1051274" y="350766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49" name="Oval 148"/>
            <p:cNvSpPr/>
            <p:nvPr/>
          </p:nvSpPr>
          <p:spPr bwMode="auto">
            <a:xfrm rot="19023228">
              <a:off x="2071735" y="2578497"/>
              <a:ext cx="71283" cy="7128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0" name="Oval 149"/>
            <p:cNvSpPr/>
            <p:nvPr/>
          </p:nvSpPr>
          <p:spPr bwMode="auto">
            <a:xfrm rot="19023228">
              <a:off x="2166778" y="2554736"/>
              <a:ext cx="70032" cy="71283"/>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1" name="Oval 150"/>
            <p:cNvSpPr/>
            <p:nvPr/>
          </p:nvSpPr>
          <p:spPr bwMode="auto">
            <a:xfrm rot="19023228">
              <a:off x="2213050" y="2462194"/>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2" name="Oval 151"/>
            <p:cNvSpPr/>
            <p:nvPr/>
          </p:nvSpPr>
          <p:spPr bwMode="auto">
            <a:xfrm rot="19023228">
              <a:off x="2119257" y="2475951"/>
              <a:ext cx="70032" cy="7003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3" name="Oval 152"/>
            <p:cNvSpPr/>
            <p:nvPr/>
          </p:nvSpPr>
          <p:spPr bwMode="auto">
            <a:xfrm rot="19023228">
              <a:off x="2026715" y="2499711"/>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4" name="Oval 153"/>
            <p:cNvSpPr/>
            <p:nvPr/>
          </p:nvSpPr>
          <p:spPr bwMode="auto">
            <a:xfrm rot="19023228">
              <a:off x="994999" y="3413875"/>
              <a:ext cx="68781"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5" name="Oval 154"/>
            <p:cNvSpPr/>
            <p:nvPr/>
          </p:nvSpPr>
          <p:spPr bwMode="auto">
            <a:xfrm rot="19023228">
              <a:off x="959983" y="3506417"/>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6" name="Oval 155"/>
            <p:cNvSpPr/>
            <p:nvPr/>
          </p:nvSpPr>
          <p:spPr bwMode="auto">
            <a:xfrm rot="19023228">
              <a:off x="936222" y="3595207"/>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7" name="Oval 156"/>
            <p:cNvSpPr/>
            <p:nvPr/>
          </p:nvSpPr>
          <p:spPr bwMode="auto">
            <a:xfrm rot="19023228">
              <a:off x="912461" y="3695252"/>
              <a:ext cx="68781"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8" name="Oval 157"/>
            <p:cNvSpPr/>
            <p:nvPr/>
          </p:nvSpPr>
          <p:spPr bwMode="auto">
            <a:xfrm rot="19023228">
              <a:off x="894953" y="3790295"/>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59" name="Oval 158"/>
            <p:cNvSpPr/>
            <p:nvPr/>
          </p:nvSpPr>
          <p:spPr bwMode="auto">
            <a:xfrm rot="19023228">
              <a:off x="884949" y="3886589"/>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0" name="Oval 159"/>
            <p:cNvSpPr/>
            <p:nvPr/>
          </p:nvSpPr>
          <p:spPr bwMode="auto">
            <a:xfrm rot="19023228">
              <a:off x="879947" y="3982882"/>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1" name="Oval 160"/>
            <p:cNvSpPr/>
            <p:nvPr/>
          </p:nvSpPr>
          <p:spPr bwMode="auto">
            <a:xfrm rot="19023228">
              <a:off x="791156" y="398413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2" name="Oval 161"/>
            <p:cNvSpPr/>
            <p:nvPr/>
          </p:nvSpPr>
          <p:spPr bwMode="auto">
            <a:xfrm rot="19023228">
              <a:off x="801161" y="3881587"/>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3" name="Oval 162"/>
            <p:cNvSpPr/>
            <p:nvPr/>
          </p:nvSpPr>
          <p:spPr bwMode="auto">
            <a:xfrm rot="19023228">
              <a:off x="804913" y="378779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4" name="Oval 163"/>
            <p:cNvSpPr/>
            <p:nvPr/>
          </p:nvSpPr>
          <p:spPr bwMode="auto">
            <a:xfrm rot="19023228">
              <a:off x="823671" y="3690250"/>
              <a:ext cx="71283"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5" name="Oval 164"/>
            <p:cNvSpPr/>
            <p:nvPr/>
          </p:nvSpPr>
          <p:spPr bwMode="auto">
            <a:xfrm rot="19023228">
              <a:off x="843680" y="3598959"/>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6" name="Oval 165"/>
            <p:cNvSpPr/>
            <p:nvPr/>
          </p:nvSpPr>
          <p:spPr bwMode="auto">
            <a:xfrm rot="19023228">
              <a:off x="869942" y="3506417"/>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7" name="Oval 166"/>
            <p:cNvSpPr/>
            <p:nvPr/>
          </p:nvSpPr>
          <p:spPr bwMode="auto">
            <a:xfrm rot="19023228">
              <a:off x="899956" y="3416376"/>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8" name="Oval 167"/>
            <p:cNvSpPr/>
            <p:nvPr/>
          </p:nvSpPr>
          <p:spPr bwMode="auto">
            <a:xfrm rot="19023228">
              <a:off x="1981695" y="2415923"/>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69" name="Oval 168"/>
            <p:cNvSpPr/>
            <p:nvPr/>
          </p:nvSpPr>
          <p:spPr bwMode="auto">
            <a:xfrm rot="19023228">
              <a:off x="2071735" y="2397165"/>
              <a:ext cx="71283" cy="7003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0" name="Oval 169"/>
            <p:cNvSpPr/>
            <p:nvPr/>
          </p:nvSpPr>
          <p:spPr bwMode="auto">
            <a:xfrm>
              <a:off x="3494879" y="3984133"/>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1" name="Oval 170"/>
            <p:cNvSpPr/>
            <p:nvPr/>
          </p:nvSpPr>
          <p:spPr bwMode="auto">
            <a:xfrm>
              <a:off x="3489877" y="3886589"/>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2" name="Oval 171"/>
            <p:cNvSpPr/>
            <p:nvPr/>
          </p:nvSpPr>
          <p:spPr bwMode="auto">
            <a:xfrm>
              <a:off x="3473620" y="3791546"/>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3" name="Oval 172"/>
            <p:cNvSpPr/>
            <p:nvPr/>
          </p:nvSpPr>
          <p:spPr bwMode="auto">
            <a:xfrm>
              <a:off x="3452360" y="3692751"/>
              <a:ext cx="687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4" name="Oval 173"/>
            <p:cNvSpPr/>
            <p:nvPr/>
          </p:nvSpPr>
          <p:spPr bwMode="auto">
            <a:xfrm>
              <a:off x="3421096" y="3605211"/>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5" name="Oval 174"/>
            <p:cNvSpPr/>
            <p:nvPr/>
          </p:nvSpPr>
          <p:spPr bwMode="auto">
            <a:xfrm>
              <a:off x="3383579" y="3515170"/>
              <a:ext cx="71282" cy="73784"/>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6" name="Oval 175"/>
            <p:cNvSpPr/>
            <p:nvPr/>
          </p:nvSpPr>
          <p:spPr bwMode="auto">
            <a:xfrm>
              <a:off x="3339809" y="3435134"/>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7" name="Oval 176"/>
            <p:cNvSpPr/>
            <p:nvPr/>
          </p:nvSpPr>
          <p:spPr bwMode="auto">
            <a:xfrm>
              <a:off x="3286035" y="3353848"/>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8" name="Oval 177"/>
            <p:cNvSpPr/>
            <p:nvPr/>
          </p:nvSpPr>
          <p:spPr bwMode="auto">
            <a:xfrm>
              <a:off x="3227258" y="3281315"/>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79" name="Oval 178"/>
            <p:cNvSpPr/>
            <p:nvPr/>
          </p:nvSpPr>
          <p:spPr bwMode="auto">
            <a:xfrm>
              <a:off x="3162229" y="3211283"/>
              <a:ext cx="71283"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0" name="Oval 179"/>
            <p:cNvSpPr/>
            <p:nvPr/>
          </p:nvSpPr>
          <p:spPr bwMode="auto">
            <a:xfrm>
              <a:off x="3092197" y="3145003"/>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1" name="Oval 180"/>
            <p:cNvSpPr/>
            <p:nvPr/>
          </p:nvSpPr>
          <p:spPr bwMode="auto">
            <a:xfrm>
              <a:off x="3015913" y="3084976"/>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2" name="Oval 181"/>
            <p:cNvSpPr/>
            <p:nvPr/>
          </p:nvSpPr>
          <p:spPr bwMode="auto">
            <a:xfrm>
              <a:off x="2938378" y="3037454"/>
              <a:ext cx="68781"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3" name="Oval 182"/>
            <p:cNvSpPr/>
            <p:nvPr/>
          </p:nvSpPr>
          <p:spPr bwMode="auto">
            <a:xfrm>
              <a:off x="2854590" y="2994935"/>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4" name="Oval 183"/>
            <p:cNvSpPr/>
            <p:nvPr/>
          </p:nvSpPr>
          <p:spPr bwMode="auto">
            <a:xfrm>
              <a:off x="2765800" y="2957418"/>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5" name="Oval 184"/>
            <p:cNvSpPr/>
            <p:nvPr/>
          </p:nvSpPr>
          <p:spPr bwMode="auto">
            <a:xfrm>
              <a:off x="2682011" y="2929906"/>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6" name="Oval 185"/>
            <p:cNvSpPr/>
            <p:nvPr/>
          </p:nvSpPr>
          <p:spPr bwMode="auto">
            <a:xfrm>
              <a:off x="2586968" y="2907395"/>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7" name="Oval 186"/>
            <p:cNvSpPr/>
            <p:nvPr/>
          </p:nvSpPr>
          <p:spPr bwMode="auto">
            <a:xfrm>
              <a:off x="2493176" y="2898642"/>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8" name="Oval 187"/>
            <p:cNvSpPr/>
            <p:nvPr/>
          </p:nvSpPr>
          <p:spPr bwMode="auto">
            <a:xfrm>
              <a:off x="2400635" y="2889887"/>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89" name="Oval 188"/>
            <p:cNvSpPr/>
            <p:nvPr/>
          </p:nvSpPr>
          <p:spPr bwMode="auto">
            <a:xfrm>
              <a:off x="2306842" y="2898642"/>
              <a:ext cx="71283"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0" name="Oval 189"/>
            <p:cNvSpPr/>
            <p:nvPr/>
          </p:nvSpPr>
          <p:spPr bwMode="auto">
            <a:xfrm>
              <a:off x="2358115" y="2803599"/>
              <a:ext cx="68781"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1" name="Oval 190"/>
            <p:cNvSpPr/>
            <p:nvPr/>
          </p:nvSpPr>
          <p:spPr bwMode="auto">
            <a:xfrm>
              <a:off x="2448156" y="2803599"/>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2" name="Oval 191"/>
            <p:cNvSpPr/>
            <p:nvPr/>
          </p:nvSpPr>
          <p:spPr bwMode="auto">
            <a:xfrm>
              <a:off x="2540698" y="2812352"/>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3" name="Oval 192"/>
            <p:cNvSpPr/>
            <p:nvPr/>
          </p:nvSpPr>
          <p:spPr bwMode="auto">
            <a:xfrm>
              <a:off x="2629488" y="2824858"/>
              <a:ext cx="71283"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4" name="Oval 193"/>
            <p:cNvSpPr/>
            <p:nvPr/>
          </p:nvSpPr>
          <p:spPr bwMode="auto">
            <a:xfrm>
              <a:off x="2723281" y="2846118"/>
              <a:ext cx="712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5" name="Oval 194"/>
            <p:cNvSpPr/>
            <p:nvPr/>
          </p:nvSpPr>
          <p:spPr bwMode="auto">
            <a:xfrm>
              <a:off x="2812070" y="2878633"/>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6" name="Oval 195"/>
            <p:cNvSpPr/>
            <p:nvPr/>
          </p:nvSpPr>
          <p:spPr bwMode="auto">
            <a:xfrm>
              <a:off x="2895859" y="2917400"/>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7" name="Oval 196"/>
            <p:cNvSpPr/>
            <p:nvPr/>
          </p:nvSpPr>
          <p:spPr bwMode="auto">
            <a:xfrm>
              <a:off x="2980897" y="2958669"/>
              <a:ext cx="68781"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8" name="Oval 197"/>
            <p:cNvSpPr/>
            <p:nvPr/>
          </p:nvSpPr>
          <p:spPr bwMode="auto">
            <a:xfrm>
              <a:off x="3062183" y="300869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199" name="Oval 198"/>
            <p:cNvSpPr/>
            <p:nvPr/>
          </p:nvSpPr>
          <p:spPr bwMode="auto">
            <a:xfrm>
              <a:off x="3138468" y="3064967"/>
              <a:ext cx="68781"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0" name="Oval 199"/>
            <p:cNvSpPr/>
            <p:nvPr/>
          </p:nvSpPr>
          <p:spPr bwMode="auto">
            <a:xfrm>
              <a:off x="3207249" y="3131247"/>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1" name="Oval 200"/>
            <p:cNvSpPr/>
            <p:nvPr/>
          </p:nvSpPr>
          <p:spPr bwMode="auto">
            <a:xfrm>
              <a:off x="3272279" y="3197527"/>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2" name="Oval 201"/>
            <p:cNvSpPr/>
            <p:nvPr/>
          </p:nvSpPr>
          <p:spPr bwMode="auto">
            <a:xfrm>
              <a:off x="3332306" y="3271310"/>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3" name="Oval 202"/>
            <p:cNvSpPr/>
            <p:nvPr/>
          </p:nvSpPr>
          <p:spPr bwMode="auto">
            <a:xfrm>
              <a:off x="3386080" y="3346344"/>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4" name="Oval 203"/>
            <p:cNvSpPr/>
            <p:nvPr/>
          </p:nvSpPr>
          <p:spPr bwMode="auto">
            <a:xfrm>
              <a:off x="3436103" y="3430132"/>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5" name="Oval 204"/>
            <p:cNvSpPr/>
            <p:nvPr/>
          </p:nvSpPr>
          <p:spPr bwMode="auto">
            <a:xfrm>
              <a:off x="3478622" y="3520173"/>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6" name="Oval 205"/>
            <p:cNvSpPr/>
            <p:nvPr/>
          </p:nvSpPr>
          <p:spPr bwMode="auto">
            <a:xfrm>
              <a:off x="3512387" y="3603961"/>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7" name="Oval 206"/>
            <p:cNvSpPr/>
            <p:nvPr/>
          </p:nvSpPr>
          <p:spPr bwMode="auto">
            <a:xfrm>
              <a:off x="3541151" y="3700254"/>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8" name="Oval 207"/>
            <p:cNvSpPr/>
            <p:nvPr/>
          </p:nvSpPr>
          <p:spPr bwMode="auto">
            <a:xfrm>
              <a:off x="3561160" y="3790295"/>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09" name="Oval 208"/>
            <p:cNvSpPr/>
            <p:nvPr/>
          </p:nvSpPr>
          <p:spPr bwMode="auto">
            <a:xfrm>
              <a:off x="3576166" y="3886589"/>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0" name="Oval 209"/>
            <p:cNvSpPr/>
            <p:nvPr/>
          </p:nvSpPr>
          <p:spPr bwMode="auto">
            <a:xfrm>
              <a:off x="3581169" y="398163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1" name="Oval 210"/>
            <p:cNvSpPr/>
            <p:nvPr/>
          </p:nvSpPr>
          <p:spPr bwMode="auto">
            <a:xfrm>
              <a:off x="3667457" y="3984133"/>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2" name="Oval 211"/>
            <p:cNvSpPr/>
            <p:nvPr/>
          </p:nvSpPr>
          <p:spPr bwMode="auto">
            <a:xfrm>
              <a:off x="3658704" y="3890340"/>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3" name="Oval 212"/>
            <p:cNvSpPr/>
            <p:nvPr/>
          </p:nvSpPr>
          <p:spPr bwMode="auto">
            <a:xfrm>
              <a:off x="3646198" y="3787794"/>
              <a:ext cx="68781"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4" name="Oval 213"/>
            <p:cNvSpPr/>
            <p:nvPr/>
          </p:nvSpPr>
          <p:spPr bwMode="auto">
            <a:xfrm>
              <a:off x="3627439" y="3692751"/>
              <a:ext cx="687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5" name="Oval 214"/>
            <p:cNvSpPr/>
            <p:nvPr/>
          </p:nvSpPr>
          <p:spPr bwMode="auto">
            <a:xfrm>
              <a:off x="3597426" y="3597708"/>
              <a:ext cx="71283"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6" name="Oval 215"/>
            <p:cNvSpPr/>
            <p:nvPr/>
          </p:nvSpPr>
          <p:spPr bwMode="auto">
            <a:xfrm>
              <a:off x="3567412" y="3506417"/>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7" name="Oval 216"/>
            <p:cNvSpPr/>
            <p:nvPr/>
          </p:nvSpPr>
          <p:spPr bwMode="auto">
            <a:xfrm>
              <a:off x="3526144" y="3416376"/>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8" name="Oval 217"/>
            <p:cNvSpPr/>
            <p:nvPr/>
          </p:nvSpPr>
          <p:spPr bwMode="auto">
            <a:xfrm>
              <a:off x="3476121" y="3333839"/>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19" name="Oval 218"/>
            <p:cNvSpPr/>
            <p:nvPr/>
          </p:nvSpPr>
          <p:spPr bwMode="auto">
            <a:xfrm>
              <a:off x="3422346" y="3247549"/>
              <a:ext cx="71283"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0" name="Oval 219"/>
            <p:cNvSpPr/>
            <p:nvPr/>
          </p:nvSpPr>
          <p:spPr bwMode="auto">
            <a:xfrm>
              <a:off x="3367322" y="3173766"/>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1" name="Oval 220"/>
            <p:cNvSpPr/>
            <p:nvPr/>
          </p:nvSpPr>
          <p:spPr bwMode="auto">
            <a:xfrm>
              <a:off x="3299791" y="309873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2" name="Oval 221"/>
            <p:cNvSpPr/>
            <p:nvPr/>
          </p:nvSpPr>
          <p:spPr bwMode="auto">
            <a:xfrm>
              <a:off x="3231010" y="3034953"/>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3" name="Oval 222"/>
            <p:cNvSpPr/>
            <p:nvPr/>
          </p:nvSpPr>
          <p:spPr bwMode="auto">
            <a:xfrm>
              <a:off x="3158477" y="2972425"/>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4" name="Oval 223"/>
            <p:cNvSpPr/>
            <p:nvPr/>
          </p:nvSpPr>
          <p:spPr bwMode="auto">
            <a:xfrm>
              <a:off x="3079691" y="2917400"/>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5" name="Oval 224"/>
            <p:cNvSpPr/>
            <p:nvPr/>
          </p:nvSpPr>
          <p:spPr bwMode="auto">
            <a:xfrm>
              <a:off x="2997154" y="2864876"/>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6" name="Oval 225"/>
            <p:cNvSpPr/>
            <p:nvPr/>
          </p:nvSpPr>
          <p:spPr bwMode="auto">
            <a:xfrm>
              <a:off x="2910865" y="2823608"/>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7" name="Oval 226"/>
            <p:cNvSpPr/>
            <p:nvPr/>
          </p:nvSpPr>
          <p:spPr bwMode="auto">
            <a:xfrm>
              <a:off x="2822075" y="2787341"/>
              <a:ext cx="71283"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8" name="Oval 227"/>
            <p:cNvSpPr/>
            <p:nvPr/>
          </p:nvSpPr>
          <p:spPr bwMode="auto">
            <a:xfrm>
              <a:off x="2729533" y="2759829"/>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29" name="Oval 228"/>
            <p:cNvSpPr/>
            <p:nvPr/>
          </p:nvSpPr>
          <p:spPr bwMode="auto">
            <a:xfrm>
              <a:off x="2638242" y="2738569"/>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0" name="Oval 229"/>
            <p:cNvSpPr/>
            <p:nvPr/>
          </p:nvSpPr>
          <p:spPr bwMode="auto">
            <a:xfrm>
              <a:off x="2546950" y="2719811"/>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1" name="Oval 230"/>
            <p:cNvSpPr/>
            <p:nvPr/>
          </p:nvSpPr>
          <p:spPr bwMode="auto">
            <a:xfrm>
              <a:off x="2450657" y="2717309"/>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2" name="Oval 231"/>
            <p:cNvSpPr/>
            <p:nvPr/>
          </p:nvSpPr>
          <p:spPr bwMode="auto">
            <a:xfrm>
              <a:off x="2354363" y="2716059"/>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3" name="Oval 232"/>
            <p:cNvSpPr/>
            <p:nvPr/>
          </p:nvSpPr>
          <p:spPr bwMode="auto">
            <a:xfrm>
              <a:off x="2309343" y="2629770"/>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4" name="Oval 233"/>
            <p:cNvSpPr/>
            <p:nvPr/>
          </p:nvSpPr>
          <p:spPr bwMode="auto">
            <a:xfrm>
              <a:off x="2400635" y="2627269"/>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5" name="Oval 234"/>
            <p:cNvSpPr/>
            <p:nvPr/>
          </p:nvSpPr>
          <p:spPr bwMode="auto">
            <a:xfrm>
              <a:off x="2496928" y="2617264"/>
              <a:ext cx="68782" cy="73784"/>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6" name="Oval 235"/>
            <p:cNvSpPr/>
            <p:nvPr/>
          </p:nvSpPr>
          <p:spPr bwMode="auto">
            <a:xfrm>
              <a:off x="2593222" y="2626018"/>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7" name="Oval 236"/>
            <p:cNvSpPr/>
            <p:nvPr/>
          </p:nvSpPr>
          <p:spPr bwMode="auto">
            <a:xfrm>
              <a:off x="2683262" y="2659783"/>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8" name="Oval 237"/>
            <p:cNvSpPr/>
            <p:nvPr/>
          </p:nvSpPr>
          <p:spPr bwMode="auto">
            <a:xfrm>
              <a:off x="2775804" y="2681043"/>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39" name="Oval 238"/>
            <p:cNvSpPr/>
            <p:nvPr/>
          </p:nvSpPr>
          <p:spPr bwMode="auto">
            <a:xfrm>
              <a:off x="2864594" y="2709806"/>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0" name="Oval 239"/>
            <p:cNvSpPr/>
            <p:nvPr/>
          </p:nvSpPr>
          <p:spPr bwMode="auto">
            <a:xfrm>
              <a:off x="2955886" y="2744822"/>
              <a:ext cx="68781"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1" name="Oval 240"/>
            <p:cNvSpPr/>
            <p:nvPr/>
          </p:nvSpPr>
          <p:spPr bwMode="auto">
            <a:xfrm>
              <a:off x="3040924" y="2789842"/>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2" name="Oval 241"/>
            <p:cNvSpPr/>
            <p:nvPr/>
          </p:nvSpPr>
          <p:spPr bwMode="auto">
            <a:xfrm>
              <a:off x="3120960" y="2842366"/>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3" name="Oval 242"/>
            <p:cNvSpPr/>
            <p:nvPr/>
          </p:nvSpPr>
          <p:spPr bwMode="auto">
            <a:xfrm>
              <a:off x="3198496" y="2894890"/>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4" name="Oval 243"/>
            <p:cNvSpPr/>
            <p:nvPr/>
          </p:nvSpPr>
          <p:spPr bwMode="auto">
            <a:xfrm>
              <a:off x="3277281" y="2954917"/>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5" name="Oval 244"/>
            <p:cNvSpPr/>
            <p:nvPr/>
          </p:nvSpPr>
          <p:spPr bwMode="auto">
            <a:xfrm>
              <a:off x="3346062" y="3018696"/>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6" name="Oval 245"/>
            <p:cNvSpPr/>
            <p:nvPr/>
          </p:nvSpPr>
          <p:spPr bwMode="auto">
            <a:xfrm>
              <a:off x="3413593" y="3092479"/>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7" name="Oval 246"/>
            <p:cNvSpPr/>
            <p:nvPr/>
          </p:nvSpPr>
          <p:spPr bwMode="auto">
            <a:xfrm>
              <a:off x="3471119" y="3163762"/>
              <a:ext cx="68781"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8" name="Oval 247"/>
            <p:cNvSpPr/>
            <p:nvPr/>
          </p:nvSpPr>
          <p:spPr bwMode="auto">
            <a:xfrm>
              <a:off x="3526144" y="3243798"/>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49" name="Oval 248"/>
            <p:cNvSpPr/>
            <p:nvPr/>
          </p:nvSpPr>
          <p:spPr bwMode="auto">
            <a:xfrm>
              <a:off x="3576166" y="3330087"/>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0" name="Oval 249"/>
            <p:cNvSpPr/>
            <p:nvPr/>
          </p:nvSpPr>
          <p:spPr bwMode="auto">
            <a:xfrm>
              <a:off x="2260571" y="2547232"/>
              <a:ext cx="68781"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1" name="Oval 250"/>
            <p:cNvSpPr/>
            <p:nvPr/>
          </p:nvSpPr>
          <p:spPr bwMode="auto">
            <a:xfrm>
              <a:off x="2351862" y="2538479"/>
              <a:ext cx="71283"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2" name="Oval 251"/>
            <p:cNvSpPr/>
            <p:nvPr/>
          </p:nvSpPr>
          <p:spPr bwMode="auto">
            <a:xfrm>
              <a:off x="2544449" y="2532226"/>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3" name="Oval 252"/>
            <p:cNvSpPr/>
            <p:nvPr/>
          </p:nvSpPr>
          <p:spPr bwMode="auto">
            <a:xfrm>
              <a:off x="2638242" y="2559738"/>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4" name="Oval 253"/>
            <p:cNvSpPr/>
            <p:nvPr/>
          </p:nvSpPr>
          <p:spPr bwMode="auto">
            <a:xfrm>
              <a:off x="2729533" y="2579747"/>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5" name="Oval 254"/>
            <p:cNvSpPr/>
            <p:nvPr/>
          </p:nvSpPr>
          <p:spPr bwMode="auto">
            <a:xfrm>
              <a:off x="2822075" y="2602257"/>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6" name="Oval 255"/>
            <p:cNvSpPr/>
            <p:nvPr/>
          </p:nvSpPr>
          <p:spPr bwMode="auto">
            <a:xfrm>
              <a:off x="2910865" y="2636023"/>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7" name="Oval 256"/>
            <p:cNvSpPr/>
            <p:nvPr/>
          </p:nvSpPr>
          <p:spPr bwMode="auto">
            <a:xfrm>
              <a:off x="2997154" y="2673540"/>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8" name="Oval 257"/>
            <p:cNvSpPr/>
            <p:nvPr/>
          </p:nvSpPr>
          <p:spPr bwMode="auto">
            <a:xfrm>
              <a:off x="3079691" y="2711057"/>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59" name="Oval 258"/>
            <p:cNvSpPr/>
            <p:nvPr/>
          </p:nvSpPr>
          <p:spPr bwMode="auto">
            <a:xfrm>
              <a:off x="3162229" y="2764831"/>
              <a:ext cx="71283"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0" name="Oval 259"/>
            <p:cNvSpPr/>
            <p:nvPr/>
          </p:nvSpPr>
          <p:spPr bwMode="auto">
            <a:xfrm>
              <a:off x="3243516" y="2818606"/>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1" name="Oval 260"/>
            <p:cNvSpPr/>
            <p:nvPr/>
          </p:nvSpPr>
          <p:spPr bwMode="auto">
            <a:xfrm>
              <a:off x="3318550" y="2879883"/>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2" name="Oval 261"/>
            <p:cNvSpPr/>
            <p:nvPr/>
          </p:nvSpPr>
          <p:spPr bwMode="auto">
            <a:xfrm>
              <a:off x="3386080" y="294366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3" name="Oval 262"/>
            <p:cNvSpPr/>
            <p:nvPr/>
          </p:nvSpPr>
          <p:spPr bwMode="auto">
            <a:xfrm>
              <a:off x="3453611" y="3009942"/>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4" name="Oval 263"/>
            <p:cNvSpPr/>
            <p:nvPr/>
          </p:nvSpPr>
          <p:spPr bwMode="auto">
            <a:xfrm>
              <a:off x="3514888" y="3081224"/>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5" name="Oval 264"/>
            <p:cNvSpPr/>
            <p:nvPr/>
          </p:nvSpPr>
          <p:spPr bwMode="auto">
            <a:xfrm>
              <a:off x="3573665" y="3160010"/>
              <a:ext cx="68781"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6" name="Oval 265"/>
            <p:cNvSpPr/>
            <p:nvPr/>
          </p:nvSpPr>
          <p:spPr bwMode="auto">
            <a:xfrm>
              <a:off x="3627439" y="3243798"/>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7" name="Oval 266"/>
            <p:cNvSpPr/>
            <p:nvPr/>
          </p:nvSpPr>
          <p:spPr bwMode="auto">
            <a:xfrm>
              <a:off x="3671209" y="3323834"/>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8" name="Oval 267"/>
            <p:cNvSpPr/>
            <p:nvPr/>
          </p:nvSpPr>
          <p:spPr bwMode="auto">
            <a:xfrm>
              <a:off x="3618686" y="3413875"/>
              <a:ext cx="712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69" name="Oval 268"/>
            <p:cNvSpPr/>
            <p:nvPr/>
          </p:nvSpPr>
          <p:spPr bwMode="auto">
            <a:xfrm>
              <a:off x="3718731" y="3413875"/>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0" name="Oval 269"/>
            <p:cNvSpPr/>
            <p:nvPr/>
          </p:nvSpPr>
          <p:spPr bwMode="auto">
            <a:xfrm>
              <a:off x="3752496" y="3506417"/>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1" name="Oval 270"/>
            <p:cNvSpPr/>
            <p:nvPr/>
          </p:nvSpPr>
          <p:spPr bwMode="auto">
            <a:xfrm>
              <a:off x="3657453" y="3506417"/>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2" name="Oval 271"/>
            <p:cNvSpPr/>
            <p:nvPr/>
          </p:nvSpPr>
          <p:spPr bwMode="auto">
            <a:xfrm>
              <a:off x="3691218" y="3595207"/>
              <a:ext cx="68781"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3" name="Oval 272"/>
            <p:cNvSpPr/>
            <p:nvPr/>
          </p:nvSpPr>
          <p:spPr bwMode="auto">
            <a:xfrm>
              <a:off x="3778758" y="3595207"/>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4" name="Oval 273"/>
            <p:cNvSpPr/>
            <p:nvPr/>
          </p:nvSpPr>
          <p:spPr bwMode="auto">
            <a:xfrm>
              <a:off x="3803769" y="3691501"/>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5" name="Oval 274"/>
            <p:cNvSpPr/>
            <p:nvPr/>
          </p:nvSpPr>
          <p:spPr bwMode="auto">
            <a:xfrm>
              <a:off x="3714979" y="3691501"/>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6" name="Oval 275"/>
            <p:cNvSpPr/>
            <p:nvPr/>
          </p:nvSpPr>
          <p:spPr bwMode="auto">
            <a:xfrm>
              <a:off x="3736239" y="3787794"/>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7" name="Oval 276"/>
            <p:cNvSpPr/>
            <p:nvPr/>
          </p:nvSpPr>
          <p:spPr bwMode="auto">
            <a:xfrm>
              <a:off x="3818776" y="3787794"/>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8" name="Oval 277"/>
            <p:cNvSpPr/>
            <p:nvPr/>
          </p:nvSpPr>
          <p:spPr bwMode="auto">
            <a:xfrm>
              <a:off x="3748744" y="3885338"/>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79" name="Oval 278"/>
            <p:cNvSpPr/>
            <p:nvPr/>
          </p:nvSpPr>
          <p:spPr bwMode="auto">
            <a:xfrm>
              <a:off x="3832532" y="3885338"/>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0" name="Oval 279"/>
            <p:cNvSpPr/>
            <p:nvPr/>
          </p:nvSpPr>
          <p:spPr bwMode="auto">
            <a:xfrm>
              <a:off x="3753747" y="398163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1" name="Oval 280"/>
            <p:cNvSpPr/>
            <p:nvPr/>
          </p:nvSpPr>
          <p:spPr bwMode="auto">
            <a:xfrm>
              <a:off x="2309343" y="2452189"/>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2" name="Oval 281"/>
            <p:cNvSpPr/>
            <p:nvPr/>
          </p:nvSpPr>
          <p:spPr bwMode="auto">
            <a:xfrm>
              <a:off x="2400635" y="2448438"/>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3" name="Oval 282"/>
            <p:cNvSpPr/>
            <p:nvPr/>
          </p:nvSpPr>
          <p:spPr bwMode="auto">
            <a:xfrm>
              <a:off x="2496928" y="2438434"/>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4" name="Oval 283"/>
            <p:cNvSpPr/>
            <p:nvPr/>
          </p:nvSpPr>
          <p:spPr bwMode="auto">
            <a:xfrm>
              <a:off x="2586968" y="2449688"/>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5" name="Oval 284"/>
            <p:cNvSpPr/>
            <p:nvPr/>
          </p:nvSpPr>
          <p:spPr bwMode="auto">
            <a:xfrm>
              <a:off x="2683262" y="2477201"/>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6" name="Oval 285"/>
            <p:cNvSpPr/>
            <p:nvPr/>
          </p:nvSpPr>
          <p:spPr bwMode="auto">
            <a:xfrm>
              <a:off x="2775804" y="2502212"/>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7" name="Oval 286"/>
            <p:cNvSpPr/>
            <p:nvPr/>
          </p:nvSpPr>
          <p:spPr bwMode="auto">
            <a:xfrm>
              <a:off x="2864594" y="2528474"/>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8" name="Oval 287"/>
            <p:cNvSpPr/>
            <p:nvPr/>
          </p:nvSpPr>
          <p:spPr bwMode="auto">
            <a:xfrm>
              <a:off x="2955886" y="2559738"/>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89" name="Oval 288"/>
            <p:cNvSpPr/>
            <p:nvPr/>
          </p:nvSpPr>
          <p:spPr bwMode="auto">
            <a:xfrm>
              <a:off x="3040924" y="2597255"/>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0" name="Oval 289"/>
            <p:cNvSpPr/>
            <p:nvPr/>
          </p:nvSpPr>
          <p:spPr bwMode="auto">
            <a:xfrm>
              <a:off x="3122211" y="2641025"/>
              <a:ext cx="71283"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1" name="Oval 290"/>
            <p:cNvSpPr/>
            <p:nvPr/>
          </p:nvSpPr>
          <p:spPr bwMode="auto">
            <a:xfrm>
              <a:off x="3207249" y="2686046"/>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2" name="Oval 291"/>
            <p:cNvSpPr/>
            <p:nvPr/>
          </p:nvSpPr>
          <p:spPr bwMode="auto">
            <a:xfrm>
              <a:off x="3284784" y="274357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3" name="Oval 292"/>
            <p:cNvSpPr/>
            <p:nvPr/>
          </p:nvSpPr>
          <p:spPr bwMode="auto">
            <a:xfrm>
              <a:off x="3362319" y="2798597"/>
              <a:ext cx="71283"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4" name="Oval 293"/>
            <p:cNvSpPr/>
            <p:nvPr/>
          </p:nvSpPr>
          <p:spPr bwMode="auto">
            <a:xfrm>
              <a:off x="3436103" y="2859874"/>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5" name="Oval 294"/>
            <p:cNvSpPr/>
            <p:nvPr/>
          </p:nvSpPr>
          <p:spPr bwMode="auto">
            <a:xfrm>
              <a:off x="3496130" y="2934908"/>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6" name="Oval 295"/>
            <p:cNvSpPr/>
            <p:nvPr/>
          </p:nvSpPr>
          <p:spPr bwMode="auto">
            <a:xfrm>
              <a:off x="3561160" y="3003689"/>
              <a:ext cx="712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7" name="Oval 296"/>
            <p:cNvSpPr/>
            <p:nvPr/>
          </p:nvSpPr>
          <p:spPr bwMode="auto">
            <a:xfrm>
              <a:off x="3622437" y="3077472"/>
              <a:ext cx="71283"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8" name="Oval 297"/>
            <p:cNvSpPr/>
            <p:nvPr/>
          </p:nvSpPr>
          <p:spPr bwMode="auto">
            <a:xfrm>
              <a:off x="3676212" y="3157509"/>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299" name="Oval 298"/>
            <p:cNvSpPr/>
            <p:nvPr/>
          </p:nvSpPr>
          <p:spPr bwMode="auto">
            <a:xfrm>
              <a:off x="3727484" y="3237545"/>
              <a:ext cx="68782" cy="73784"/>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0" name="Oval 299"/>
            <p:cNvSpPr/>
            <p:nvPr/>
          </p:nvSpPr>
          <p:spPr bwMode="auto">
            <a:xfrm>
              <a:off x="3770004" y="3323834"/>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1" name="Oval 300"/>
            <p:cNvSpPr/>
            <p:nvPr/>
          </p:nvSpPr>
          <p:spPr bwMode="auto">
            <a:xfrm>
              <a:off x="3807521" y="3413875"/>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2" name="Oval 301"/>
            <p:cNvSpPr/>
            <p:nvPr/>
          </p:nvSpPr>
          <p:spPr bwMode="auto">
            <a:xfrm>
              <a:off x="3842537" y="3506417"/>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3" name="Oval 302"/>
            <p:cNvSpPr/>
            <p:nvPr/>
          </p:nvSpPr>
          <p:spPr bwMode="auto">
            <a:xfrm>
              <a:off x="3870049" y="3598959"/>
              <a:ext cx="687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4" name="Oval 303"/>
            <p:cNvSpPr/>
            <p:nvPr/>
          </p:nvSpPr>
          <p:spPr bwMode="auto">
            <a:xfrm>
              <a:off x="3891309" y="3691501"/>
              <a:ext cx="712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5" name="Oval 304"/>
            <p:cNvSpPr/>
            <p:nvPr/>
          </p:nvSpPr>
          <p:spPr bwMode="auto">
            <a:xfrm>
              <a:off x="3911318" y="3787794"/>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6" name="Oval 305"/>
            <p:cNvSpPr/>
            <p:nvPr/>
          </p:nvSpPr>
          <p:spPr bwMode="auto">
            <a:xfrm>
              <a:off x="3915069" y="3890340"/>
              <a:ext cx="71283"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7" name="Oval 306"/>
            <p:cNvSpPr/>
            <p:nvPr/>
          </p:nvSpPr>
          <p:spPr bwMode="auto">
            <a:xfrm>
              <a:off x="3921323" y="3984133"/>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8" name="Oval 307"/>
            <p:cNvSpPr/>
            <p:nvPr/>
          </p:nvSpPr>
          <p:spPr bwMode="auto">
            <a:xfrm>
              <a:off x="4010112" y="3981632"/>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09" name="Oval 308"/>
            <p:cNvSpPr/>
            <p:nvPr/>
          </p:nvSpPr>
          <p:spPr bwMode="auto">
            <a:xfrm>
              <a:off x="4006361" y="3886589"/>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0" name="Oval 309"/>
            <p:cNvSpPr/>
            <p:nvPr/>
          </p:nvSpPr>
          <p:spPr bwMode="auto">
            <a:xfrm>
              <a:off x="2164224" y="2372100"/>
              <a:ext cx="71283"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DA402B"/>
                </a:solidFill>
                <a:ea typeface="MS PGothic" charset="0"/>
                <a:cs typeface="MS PGothic" charset="0"/>
              </a:endParaRPr>
            </a:p>
          </p:txBody>
        </p:sp>
        <p:sp>
          <p:nvSpPr>
            <p:cNvPr id="311" name="Oval 310"/>
            <p:cNvSpPr/>
            <p:nvPr/>
          </p:nvSpPr>
          <p:spPr bwMode="auto">
            <a:xfrm>
              <a:off x="2260571" y="2368402"/>
              <a:ext cx="68781"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2" name="Oval 311"/>
            <p:cNvSpPr/>
            <p:nvPr/>
          </p:nvSpPr>
          <p:spPr bwMode="auto">
            <a:xfrm>
              <a:off x="2354363" y="2363400"/>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3" name="Oval 312"/>
            <p:cNvSpPr/>
            <p:nvPr/>
          </p:nvSpPr>
          <p:spPr bwMode="auto">
            <a:xfrm>
              <a:off x="2450657" y="2359648"/>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4" name="Oval 313"/>
            <p:cNvSpPr/>
            <p:nvPr/>
          </p:nvSpPr>
          <p:spPr bwMode="auto">
            <a:xfrm>
              <a:off x="2544449" y="2363400"/>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5" name="Oval 314"/>
            <p:cNvSpPr/>
            <p:nvPr/>
          </p:nvSpPr>
          <p:spPr bwMode="auto">
            <a:xfrm>
              <a:off x="2638242" y="2375905"/>
              <a:ext cx="68781"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6" name="Oval 315"/>
            <p:cNvSpPr/>
            <p:nvPr/>
          </p:nvSpPr>
          <p:spPr bwMode="auto">
            <a:xfrm>
              <a:off x="2729533" y="2397165"/>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7" name="Oval 316"/>
            <p:cNvSpPr/>
            <p:nvPr/>
          </p:nvSpPr>
          <p:spPr bwMode="auto">
            <a:xfrm>
              <a:off x="2822075" y="2420926"/>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8" name="Oval 317"/>
            <p:cNvSpPr/>
            <p:nvPr/>
          </p:nvSpPr>
          <p:spPr bwMode="auto">
            <a:xfrm>
              <a:off x="2908364" y="2442185"/>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19" name="Oval 318"/>
            <p:cNvSpPr/>
            <p:nvPr/>
          </p:nvSpPr>
          <p:spPr bwMode="auto">
            <a:xfrm>
              <a:off x="2997154" y="2482203"/>
              <a:ext cx="7003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0" name="Oval 319"/>
            <p:cNvSpPr/>
            <p:nvPr/>
          </p:nvSpPr>
          <p:spPr bwMode="auto">
            <a:xfrm>
              <a:off x="3088446" y="2519720"/>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1" name="Oval 320"/>
            <p:cNvSpPr/>
            <p:nvPr/>
          </p:nvSpPr>
          <p:spPr bwMode="auto">
            <a:xfrm>
              <a:off x="3167231" y="2560989"/>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2" name="Oval 321"/>
            <p:cNvSpPr/>
            <p:nvPr/>
          </p:nvSpPr>
          <p:spPr bwMode="auto">
            <a:xfrm>
              <a:off x="3252269" y="2607260"/>
              <a:ext cx="6878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3" name="Oval 322"/>
            <p:cNvSpPr/>
            <p:nvPr/>
          </p:nvSpPr>
          <p:spPr bwMode="auto">
            <a:xfrm>
              <a:off x="3332306" y="2666037"/>
              <a:ext cx="6878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4" name="Oval 323"/>
            <p:cNvSpPr/>
            <p:nvPr/>
          </p:nvSpPr>
          <p:spPr bwMode="auto">
            <a:xfrm>
              <a:off x="3403588" y="2719811"/>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5" name="Oval 324"/>
            <p:cNvSpPr/>
            <p:nvPr/>
          </p:nvSpPr>
          <p:spPr bwMode="auto">
            <a:xfrm>
              <a:off x="3476121" y="2787341"/>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6" name="Oval 325"/>
            <p:cNvSpPr/>
            <p:nvPr/>
          </p:nvSpPr>
          <p:spPr bwMode="auto">
            <a:xfrm>
              <a:off x="3541151" y="2852370"/>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7" name="Oval 326"/>
            <p:cNvSpPr/>
            <p:nvPr/>
          </p:nvSpPr>
          <p:spPr bwMode="auto">
            <a:xfrm>
              <a:off x="3606180" y="2919901"/>
              <a:ext cx="68781"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8" name="Oval 327"/>
            <p:cNvSpPr/>
            <p:nvPr/>
          </p:nvSpPr>
          <p:spPr bwMode="auto">
            <a:xfrm>
              <a:off x="3667457" y="2997436"/>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29" name="Oval 328"/>
            <p:cNvSpPr/>
            <p:nvPr/>
          </p:nvSpPr>
          <p:spPr bwMode="auto">
            <a:xfrm>
              <a:off x="3723733" y="3074971"/>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0" name="Oval 329"/>
            <p:cNvSpPr/>
            <p:nvPr/>
          </p:nvSpPr>
          <p:spPr bwMode="auto">
            <a:xfrm>
              <a:off x="3772505" y="3156258"/>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1" name="Oval 330"/>
            <p:cNvSpPr/>
            <p:nvPr/>
          </p:nvSpPr>
          <p:spPr bwMode="auto">
            <a:xfrm>
              <a:off x="3821277" y="3237545"/>
              <a:ext cx="70032" cy="73784"/>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2" name="Oval 331"/>
            <p:cNvSpPr/>
            <p:nvPr/>
          </p:nvSpPr>
          <p:spPr bwMode="auto">
            <a:xfrm>
              <a:off x="3863797" y="3323834"/>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3" name="Oval 332"/>
            <p:cNvSpPr/>
            <p:nvPr/>
          </p:nvSpPr>
          <p:spPr bwMode="auto">
            <a:xfrm>
              <a:off x="3902564" y="3413875"/>
              <a:ext cx="687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4" name="Oval 333"/>
            <p:cNvSpPr/>
            <p:nvPr/>
          </p:nvSpPr>
          <p:spPr bwMode="auto">
            <a:xfrm>
              <a:off x="3932577" y="3506417"/>
              <a:ext cx="7003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5" name="Oval 334"/>
            <p:cNvSpPr/>
            <p:nvPr/>
          </p:nvSpPr>
          <p:spPr bwMode="auto">
            <a:xfrm>
              <a:off x="3957589" y="3595207"/>
              <a:ext cx="70032"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6" name="Oval 335"/>
            <p:cNvSpPr/>
            <p:nvPr/>
          </p:nvSpPr>
          <p:spPr bwMode="auto">
            <a:xfrm>
              <a:off x="3981350" y="3691501"/>
              <a:ext cx="68781" cy="7253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7" name="Oval 336"/>
            <p:cNvSpPr/>
            <p:nvPr/>
          </p:nvSpPr>
          <p:spPr bwMode="auto">
            <a:xfrm>
              <a:off x="3993855" y="3787794"/>
              <a:ext cx="71282" cy="71283"/>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8" name="Oval 337"/>
            <p:cNvSpPr/>
            <p:nvPr/>
          </p:nvSpPr>
          <p:spPr bwMode="auto">
            <a:xfrm>
              <a:off x="2306842" y="3251301"/>
              <a:ext cx="71283" cy="71282"/>
            </a:xfrm>
            <a:prstGeom prst="ellipse">
              <a:avLst/>
            </a:prstGeom>
            <a:solidFill>
              <a:srgbClr val="F0D4D5"/>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39" name="Oval 338"/>
            <p:cNvSpPr/>
            <p:nvPr/>
          </p:nvSpPr>
          <p:spPr bwMode="auto">
            <a:xfrm>
              <a:off x="2214300" y="3267558"/>
              <a:ext cx="70032" cy="7003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0" name="Oval 339"/>
            <p:cNvSpPr/>
            <p:nvPr/>
          </p:nvSpPr>
          <p:spPr bwMode="auto">
            <a:xfrm>
              <a:off x="2135515" y="3300073"/>
              <a:ext cx="68781"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1" name="Oval 340"/>
            <p:cNvSpPr/>
            <p:nvPr/>
          </p:nvSpPr>
          <p:spPr bwMode="auto">
            <a:xfrm>
              <a:off x="2047975" y="3341342"/>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2" name="Oval 341"/>
            <p:cNvSpPr/>
            <p:nvPr/>
          </p:nvSpPr>
          <p:spPr bwMode="auto">
            <a:xfrm rot="19848198">
              <a:off x="1967939" y="3392615"/>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3" name="Oval 342"/>
            <p:cNvSpPr/>
            <p:nvPr/>
          </p:nvSpPr>
          <p:spPr bwMode="auto">
            <a:xfrm rot="19848198">
              <a:off x="1884150" y="3455143"/>
              <a:ext cx="6878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4" name="Oval 343"/>
            <p:cNvSpPr/>
            <p:nvPr/>
          </p:nvSpPr>
          <p:spPr bwMode="auto">
            <a:xfrm rot="19848198">
              <a:off x="1817871" y="3532678"/>
              <a:ext cx="712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5" name="Oval 344"/>
            <p:cNvSpPr/>
            <p:nvPr/>
          </p:nvSpPr>
          <p:spPr bwMode="auto">
            <a:xfrm rot="19848198">
              <a:off x="1762846" y="3610213"/>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6" name="Oval 345"/>
            <p:cNvSpPr/>
            <p:nvPr/>
          </p:nvSpPr>
          <p:spPr bwMode="auto">
            <a:xfrm rot="14405035">
              <a:off x="1716575" y="3696503"/>
              <a:ext cx="72533"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7" name="Oval 346"/>
            <p:cNvSpPr/>
            <p:nvPr/>
          </p:nvSpPr>
          <p:spPr bwMode="auto">
            <a:xfrm rot="14405035">
              <a:off x="1684060" y="3791546"/>
              <a:ext cx="71283"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8" name="Oval 347"/>
            <p:cNvSpPr/>
            <p:nvPr/>
          </p:nvSpPr>
          <p:spPr bwMode="auto">
            <a:xfrm rot="14405035">
              <a:off x="1662801" y="3887839"/>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49" name="Oval 348"/>
            <p:cNvSpPr/>
            <p:nvPr/>
          </p:nvSpPr>
          <p:spPr bwMode="auto">
            <a:xfrm rot="14405035">
              <a:off x="1652171" y="3983508"/>
              <a:ext cx="70032"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0" name="Oval 349"/>
            <p:cNvSpPr/>
            <p:nvPr/>
          </p:nvSpPr>
          <p:spPr bwMode="auto">
            <a:xfrm rot="14405035">
              <a:off x="1564631" y="3983508"/>
              <a:ext cx="70032"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1" name="Oval 350"/>
            <p:cNvSpPr/>
            <p:nvPr/>
          </p:nvSpPr>
          <p:spPr bwMode="auto">
            <a:xfrm rot="14405035">
              <a:off x="1574010" y="3887839"/>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2" name="Oval 351"/>
            <p:cNvSpPr/>
            <p:nvPr/>
          </p:nvSpPr>
          <p:spPr bwMode="auto">
            <a:xfrm rot="14405035">
              <a:off x="1591519" y="3794046"/>
              <a:ext cx="737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3" name="Oval 352"/>
            <p:cNvSpPr/>
            <p:nvPr/>
          </p:nvSpPr>
          <p:spPr bwMode="auto">
            <a:xfrm rot="14405035">
              <a:off x="1625284" y="3699003"/>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4" name="Oval 353"/>
            <p:cNvSpPr/>
            <p:nvPr/>
          </p:nvSpPr>
          <p:spPr bwMode="auto">
            <a:xfrm rot="14405035">
              <a:off x="1665302" y="3608962"/>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5" name="Oval 354"/>
            <p:cNvSpPr/>
            <p:nvPr/>
          </p:nvSpPr>
          <p:spPr bwMode="auto">
            <a:xfrm rot="14405035">
              <a:off x="1714699" y="3524550"/>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6" name="Oval 355"/>
            <p:cNvSpPr/>
            <p:nvPr/>
          </p:nvSpPr>
          <p:spPr bwMode="auto">
            <a:xfrm rot="14405035">
              <a:off x="1774101" y="3447640"/>
              <a:ext cx="71283"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7" name="Oval 356"/>
            <p:cNvSpPr/>
            <p:nvPr/>
          </p:nvSpPr>
          <p:spPr bwMode="auto">
            <a:xfrm rot="14405035">
              <a:off x="1837254" y="3380735"/>
              <a:ext cx="71283"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8" name="Oval 357"/>
            <p:cNvSpPr/>
            <p:nvPr/>
          </p:nvSpPr>
          <p:spPr bwMode="auto">
            <a:xfrm rot="14405035">
              <a:off x="1922918" y="3317582"/>
              <a:ext cx="72533"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59" name="Oval 358"/>
            <p:cNvSpPr/>
            <p:nvPr/>
          </p:nvSpPr>
          <p:spPr bwMode="auto">
            <a:xfrm rot="14405035">
              <a:off x="2006081" y="3265683"/>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0" name="Oval 359"/>
            <p:cNvSpPr/>
            <p:nvPr/>
          </p:nvSpPr>
          <p:spPr bwMode="auto">
            <a:xfrm rot="14405035">
              <a:off x="2090494" y="3225039"/>
              <a:ext cx="71283"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1" name="Oval 360"/>
            <p:cNvSpPr/>
            <p:nvPr/>
          </p:nvSpPr>
          <p:spPr bwMode="auto">
            <a:xfrm rot="14405035">
              <a:off x="2169279" y="3190023"/>
              <a:ext cx="71283" cy="71283"/>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2" name="Oval 361"/>
            <p:cNvSpPr/>
            <p:nvPr/>
          </p:nvSpPr>
          <p:spPr bwMode="auto">
            <a:xfrm rot="14405035">
              <a:off x="2261197" y="3169389"/>
              <a:ext cx="70032" cy="68782"/>
            </a:xfrm>
            <a:prstGeom prst="ellipse">
              <a:avLst/>
            </a:prstGeom>
            <a:solidFill>
              <a:srgbClr val="F0D4D5"/>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3" name="Oval 362"/>
            <p:cNvSpPr/>
            <p:nvPr/>
          </p:nvSpPr>
          <p:spPr bwMode="auto">
            <a:xfrm rot="14405035">
              <a:off x="1478967" y="398663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4" name="Oval 363"/>
            <p:cNvSpPr/>
            <p:nvPr/>
          </p:nvSpPr>
          <p:spPr bwMode="auto">
            <a:xfrm rot="14405035">
              <a:off x="1488346" y="3889715"/>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5" name="Oval 364"/>
            <p:cNvSpPr/>
            <p:nvPr/>
          </p:nvSpPr>
          <p:spPr bwMode="auto">
            <a:xfrm rot="14405035">
              <a:off x="1507731" y="3791545"/>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6" name="Oval 365"/>
            <p:cNvSpPr/>
            <p:nvPr/>
          </p:nvSpPr>
          <p:spPr bwMode="auto">
            <a:xfrm rot="14405035">
              <a:off x="1533367" y="3695877"/>
              <a:ext cx="72533"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7" name="Oval 366"/>
            <p:cNvSpPr/>
            <p:nvPr/>
          </p:nvSpPr>
          <p:spPr bwMode="auto">
            <a:xfrm rot="14405035">
              <a:off x="1570884" y="3612090"/>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8" name="Oval 367"/>
            <p:cNvSpPr/>
            <p:nvPr/>
          </p:nvSpPr>
          <p:spPr bwMode="auto">
            <a:xfrm rot="14405035">
              <a:off x="1614654" y="3524550"/>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69" name="Oval 368"/>
            <p:cNvSpPr/>
            <p:nvPr/>
          </p:nvSpPr>
          <p:spPr bwMode="auto">
            <a:xfrm rot="14405035">
              <a:off x="1665302" y="3443888"/>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0" name="Oval 369"/>
            <p:cNvSpPr/>
            <p:nvPr/>
          </p:nvSpPr>
          <p:spPr bwMode="auto">
            <a:xfrm rot="14405035">
              <a:off x="1726579" y="3370106"/>
              <a:ext cx="71282"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1" name="Oval 370"/>
            <p:cNvSpPr/>
            <p:nvPr/>
          </p:nvSpPr>
          <p:spPr bwMode="auto">
            <a:xfrm rot="14405035">
              <a:off x="1797236" y="3301950"/>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2" name="Oval 371"/>
            <p:cNvSpPr/>
            <p:nvPr/>
          </p:nvSpPr>
          <p:spPr bwMode="auto">
            <a:xfrm rot="14405035">
              <a:off x="1880399" y="3238796"/>
              <a:ext cx="73783"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3" name="Oval 372"/>
            <p:cNvSpPr/>
            <p:nvPr/>
          </p:nvSpPr>
          <p:spPr bwMode="auto">
            <a:xfrm rot="14405035">
              <a:off x="1962937" y="3188772"/>
              <a:ext cx="71283" cy="687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4" name="Oval 373"/>
            <p:cNvSpPr/>
            <p:nvPr/>
          </p:nvSpPr>
          <p:spPr bwMode="auto">
            <a:xfrm rot="14405035">
              <a:off x="2046099" y="3144378"/>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5" name="Oval 374"/>
            <p:cNvSpPr/>
            <p:nvPr/>
          </p:nvSpPr>
          <p:spPr bwMode="auto">
            <a:xfrm rot="14405035">
              <a:off x="2134889" y="3110613"/>
              <a:ext cx="71283" cy="7003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6" name="Oval 375"/>
            <p:cNvSpPr/>
            <p:nvPr/>
          </p:nvSpPr>
          <p:spPr bwMode="auto">
            <a:xfrm rot="14405035">
              <a:off x="2214300" y="3087477"/>
              <a:ext cx="71283" cy="71283"/>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7" name="Oval 376"/>
            <p:cNvSpPr/>
            <p:nvPr/>
          </p:nvSpPr>
          <p:spPr bwMode="auto">
            <a:xfrm rot="14405035">
              <a:off x="2182411" y="3008066"/>
              <a:ext cx="71283" cy="7003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8" name="Oval 377"/>
            <p:cNvSpPr/>
            <p:nvPr/>
          </p:nvSpPr>
          <p:spPr bwMode="auto">
            <a:xfrm rot="14405035">
              <a:off x="2090494" y="3036204"/>
              <a:ext cx="712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79" name="Oval 378"/>
            <p:cNvSpPr/>
            <p:nvPr/>
          </p:nvSpPr>
          <p:spPr bwMode="auto">
            <a:xfrm rot="14405035">
              <a:off x="2004830" y="3070594"/>
              <a:ext cx="70032" cy="68781"/>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0" name="Oval 379"/>
            <p:cNvSpPr/>
            <p:nvPr/>
          </p:nvSpPr>
          <p:spPr bwMode="auto">
            <a:xfrm rot="13119589">
              <a:off x="1915415" y="310998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1" name="Oval 380"/>
            <p:cNvSpPr/>
            <p:nvPr/>
          </p:nvSpPr>
          <p:spPr bwMode="auto">
            <a:xfrm rot="13119589">
              <a:off x="1837880" y="3160010"/>
              <a:ext cx="68781" cy="73784"/>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2" name="Oval 381"/>
            <p:cNvSpPr/>
            <p:nvPr/>
          </p:nvSpPr>
          <p:spPr bwMode="auto">
            <a:xfrm rot="13119589">
              <a:off x="1749089" y="322128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3" name="Oval 382"/>
            <p:cNvSpPr/>
            <p:nvPr/>
          </p:nvSpPr>
          <p:spPr bwMode="auto">
            <a:xfrm rot="13119589">
              <a:off x="1680309" y="328881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4" name="Oval 383"/>
            <p:cNvSpPr/>
            <p:nvPr/>
          </p:nvSpPr>
          <p:spPr bwMode="auto">
            <a:xfrm rot="11904008">
              <a:off x="1617780" y="3362601"/>
              <a:ext cx="712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5" name="Oval 384"/>
            <p:cNvSpPr/>
            <p:nvPr/>
          </p:nvSpPr>
          <p:spPr bwMode="auto">
            <a:xfrm rot="11904008">
              <a:off x="1564006" y="3437635"/>
              <a:ext cx="6878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6" name="Oval 385"/>
            <p:cNvSpPr/>
            <p:nvPr/>
          </p:nvSpPr>
          <p:spPr bwMode="auto">
            <a:xfrm rot="11904008">
              <a:off x="1513983" y="3520173"/>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7" name="Oval 386"/>
            <p:cNvSpPr/>
            <p:nvPr/>
          </p:nvSpPr>
          <p:spPr bwMode="auto">
            <a:xfrm rot="11904008">
              <a:off x="1473965" y="360896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8" name="Oval 387"/>
            <p:cNvSpPr/>
            <p:nvPr/>
          </p:nvSpPr>
          <p:spPr bwMode="auto">
            <a:xfrm rot="10618562">
              <a:off x="1441450" y="3697753"/>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89" name="Oval 388"/>
            <p:cNvSpPr/>
            <p:nvPr/>
          </p:nvSpPr>
          <p:spPr bwMode="auto">
            <a:xfrm rot="10618562">
              <a:off x="1416439" y="3790295"/>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0" name="Oval 389"/>
            <p:cNvSpPr/>
            <p:nvPr/>
          </p:nvSpPr>
          <p:spPr bwMode="auto">
            <a:xfrm rot="10618562">
              <a:off x="1398931" y="3889090"/>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1" name="Oval 390"/>
            <p:cNvSpPr/>
            <p:nvPr/>
          </p:nvSpPr>
          <p:spPr bwMode="auto">
            <a:xfrm rot="10618562">
              <a:off x="1391428" y="398788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2" name="Oval 391"/>
            <p:cNvSpPr/>
            <p:nvPr/>
          </p:nvSpPr>
          <p:spPr bwMode="auto">
            <a:xfrm>
              <a:off x="2136765" y="2927404"/>
              <a:ext cx="70032" cy="71283"/>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3" name="Oval 392"/>
            <p:cNvSpPr/>
            <p:nvPr/>
          </p:nvSpPr>
          <p:spPr bwMode="auto">
            <a:xfrm>
              <a:off x="2045474" y="2957418"/>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4" name="Oval 393"/>
            <p:cNvSpPr/>
            <p:nvPr/>
          </p:nvSpPr>
          <p:spPr bwMode="auto">
            <a:xfrm rot="20755409">
              <a:off x="1960435" y="2988683"/>
              <a:ext cx="68781"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5" name="Oval 394"/>
            <p:cNvSpPr/>
            <p:nvPr/>
          </p:nvSpPr>
          <p:spPr bwMode="auto">
            <a:xfrm rot="20755409">
              <a:off x="1879148" y="3034953"/>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6" name="Oval 395"/>
            <p:cNvSpPr/>
            <p:nvPr/>
          </p:nvSpPr>
          <p:spPr bwMode="auto">
            <a:xfrm rot="20755409">
              <a:off x="1796611" y="3083726"/>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7" name="Oval 396"/>
            <p:cNvSpPr/>
            <p:nvPr/>
          </p:nvSpPr>
          <p:spPr bwMode="auto">
            <a:xfrm rot="19867819">
              <a:off x="1711572" y="3142502"/>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8" name="Oval 397"/>
            <p:cNvSpPr/>
            <p:nvPr/>
          </p:nvSpPr>
          <p:spPr bwMode="auto">
            <a:xfrm rot="19867819">
              <a:off x="1641541" y="3208782"/>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399" name="Oval 398"/>
            <p:cNvSpPr/>
            <p:nvPr/>
          </p:nvSpPr>
          <p:spPr bwMode="auto">
            <a:xfrm rot="19867819">
              <a:off x="1574010" y="3277563"/>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0" name="Oval 399"/>
            <p:cNvSpPr/>
            <p:nvPr/>
          </p:nvSpPr>
          <p:spPr bwMode="auto">
            <a:xfrm rot="19023228">
              <a:off x="1515234" y="3353848"/>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1" name="Oval 400"/>
            <p:cNvSpPr/>
            <p:nvPr/>
          </p:nvSpPr>
          <p:spPr bwMode="auto">
            <a:xfrm rot="19023228">
              <a:off x="1463960" y="3433884"/>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2" name="Oval 401"/>
            <p:cNvSpPr/>
            <p:nvPr/>
          </p:nvSpPr>
          <p:spPr bwMode="auto">
            <a:xfrm rot="19023228">
              <a:off x="1418940" y="3518923"/>
              <a:ext cx="71283"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3" name="Oval 402"/>
            <p:cNvSpPr/>
            <p:nvPr/>
          </p:nvSpPr>
          <p:spPr bwMode="auto">
            <a:xfrm rot="19023228">
              <a:off x="1382674" y="3605211"/>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4" name="Oval 403"/>
            <p:cNvSpPr/>
            <p:nvPr/>
          </p:nvSpPr>
          <p:spPr bwMode="auto">
            <a:xfrm rot="19023228">
              <a:off x="1352660" y="3697753"/>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5" name="Oval 404"/>
            <p:cNvSpPr/>
            <p:nvPr/>
          </p:nvSpPr>
          <p:spPr bwMode="auto">
            <a:xfrm rot="19023228">
              <a:off x="1328899" y="378779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6" name="Oval 405"/>
            <p:cNvSpPr/>
            <p:nvPr/>
          </p:nvSpPr>
          <p:spPr bwMode="auto">
            <a:xfrm rot="19023228">
              <a:off x="1316394" y="3886589"/>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7" name="Oval 406"/>
            <p:cNvSpPr/>
            <p:nvPr/>
          </p:nvSpPr>
          <p:spPr bwMode="auto">
            <a:xfrm rot="19023228">
              <a:off x="1308890" y="398413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8" name="Oval 407"/>
            <p:cNvSpPr/>
            <p:nvPr/>
          </p:nvSpPr>
          <p:spPr bwMode="auto">
            <a:xfrm rot="19023228">
              <a:off x="1221351" y="3981632"/>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09" name="Oval 408"/>
            <p:cNvSpPr/>
            <p:nvPr/>
          </p:nvSpPr>
          <p:spPr bwMode="auto">
            <a:xfrm rot="19023228">
              <a:off x="1230105" y="3882837"/>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0" name="Oval 409"/>
            <p:cNvSpPr/>
            <p:nvPr/>
          </p:nvSpPr>
          <p:spPr bwMode="auto">
            <a:xfrm rot="19023228">
              <a:off x="1241360" y="3790295"/>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1" name="Oval 410"/>
            <p:cNvSpPr/>
            <p:nvPr/>
          </p:nvSpPr>
          <p:spPr bwMode="auto">
            <a:xfrm rot="19023228">
              <a:off x="1263870" y="3697753"/>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2" name="Oval 411"/>
            <p:cNvSpPr/>
            <p:nvPr/>
          </p:nvSpPr>
          <p:spPr bwMode="auto">
            <a:xfrm rot="19023228">
              <a:off x="1292633" y="3605211"/>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3" name="Oval 412"/>
            <p:cNvSpPr/>
            <p:nvPr/>
          </p:nvSpPr>
          <p:spPr bwMode="auto">
            <a:xfrm rot="19023228">
              <a:off x="1326398" y="3518923"/>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4" name="Oval 413"/>
            <p:cNvSpPr/>
            <p:nvPr/>
          </p:nvSpPr>
          <p:spPr bwMode="auto">
            <a:xfrm rot="19023228">
              <a:off x="1370168" y="3432633"/>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5" name="Oval 414"/>
            <p:cNvSpPr/>
            <p:nvPr/>
          </p:nvSpPr>
          <p:spPr bwMode="auto">
            <a:xfrm rot="19023228">
              <a:off x="1417690" y="334634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6" name="Oval 415"/>
            <p:cNvSpPr/>
            <p:nvPr/>
          </p:nvSpPr>
          <p:spPr bwMode="auto">
            <a:xfrm rot="19023228">
              <a:off x="1471464" y="3267558"/>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7" name="Oval 416"/>
            <p:cNvSpPr/>
            <p:nvPr/>
          </p:nvSpPr>
          <p:spPr bwMode="auto">
            <a:xfrm rot="19023228">
              <a:off x="1532742" y="3196277"/>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8" name="Oval 417"/>
            <p:cNvSpPr/>
            <p:nvPr/>
          </p:nvSpPr>
          <p:spPr bwMode="auto">
            <a:xfrm rot="19023228">
              <a:off x="1596520" y="3128746"/>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19" name="Oval 418"/>
            <p:cNvSpPr/>
            <p:nvPr/>
          </p:nvSpPr>
          <p:spPr bwMode="auto">
            <a:xfrm rot="19023228">
              <a:off x="1666552" y="3066218"/>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0" name="Oval 419"/>
            <p:cNvSpPr/>
            <p:nvPr/>
          </p:nvSpPr>
          <p:spPr bwMode="auto">
            <a:xfrm rot="19023228">
              <a:off x="1756593" y="3008692"/>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1" name="Oval 420"/>
            <p:cNvSpPr/>
            <p:nvPr/>
          </p:nvSpPr>
          <p:spPr bwMode="auto">
            <a:xfrm rot="19023228">
              <a:off x="1820372" y="2957418"/>
              <a:ext cx="70032" cy="73784"/>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2" name="Oval 421"/>
            <p:cNvSpPr/>
            <p:nvPr/>
          </p:nvSpPr>
          <p:spPr bwMode="auto">
            <a:xfrm rot="19023228">
              <a:off x="1906661" y="2914899"/>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3" name="Oval 422"/>
            <p:cNvSpPr/>
            <p:nvPr/>
          </p:nvSpPr>
          <p:spPr bwMode="auto">
            <a:xfrm rot="19023228">
              <a:off x="1987948" y="2877382"/>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4" name="Oval 423"/>
            <p:cNvSpPr/>
            <p:nvPr/>
          </p:nvSpPr>
          <p:spPr bwMode="auto">
            <a:xfrm rot="19023228">
              <a:off x="2077989" y="2843617"/>
              <a:ext cx="70032" cy="71282"/>
            </a:xfrm>
            <a:prstGeom prst="ellipse">
              <a:avLst/>
            </a:prstGeom>
            <a:solidFill>
              <a:srgbClr val="3A608D"/>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5" name="Oval 424"/>
            <p:cNvSpPr/>
            <p:nvPr/>
          </p:nvSpPr>
          <p:spPr bwMode="auto">
            <a:xfrm rot="19023228">
              <a:off x="1135062" y="3984133"/>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6" name="Oval 425"/>
            <p:cNvSpPr/>
            <p:nvPr/>
          </p:nvSpPr>
          <p:spPr bwMode="auto">
            <a:xfrm rot="19023228">
              <a:off x="1142565" y="388408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7" name="Oval 426"/>
            <p:cNvSpPr/>
            <p:nvPr/>
          </p:nvSpPr>
          <p:spPr bwMode="auto">
            <a:xfrm rot="19023228">
              <a:off x="1156321" y="3787794"/>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8" name="Oval 427"/>
            <p:cNvSpPr/>
            <p:nvPr/>
          </p:nvSpPr>
          <p:spPr bwMode="auto">
            <a:xfrm rot="19023228">
              <a:off x="1177581" y="3690250"/>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29" name="Oval 428"/>
            <p:cNvSpPr/>
            <p:nvPr/>
          </p:nvSpPr>
          <p:spPr bwMode="auto">
            <a:xfrm rot="19023228">
              <a:off x="1202593" y="3597708"/>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0" name="Oval 429"/>
            <p:cNvSpPr/>
            <p:nvPr/>
          </p:nvSpPr>
          <p:spPr bwMode="auto">
            <a:xfrm rot="19023228">
              <a:off x="1237608" y="3506417"/>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1" name="Oval 430"/>
            <p:cNvSpPr/>
            <p:nvPr/>
          </p:nvSpPr>
          <p:spPr bwMode="auto">
            <a:xfrm rot="19023228">
              <a:off x="1278877" y="3417626"/>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2" name="Oval 431"/>
            <p:cNvSpPr/>
            <p:nvPr/>
          </p:nvSpPr>
          <p:spPr bwMode="auto">
            <a:xfrm rot="19023228">
              <a:off x="1326398" y="333008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3" name="Oval 432"/>
            <p:cNvSpPr/>
            <p:nvPr/>
          </p:nvSpPr>
          <p:spPr bwMode="auto">
            <a:xfrm rot="19023228">
              <a:off x="1378922" y="3247549"/>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4" name="Oval 433"/>
            <p:cNvSpPr/>
            <p:nvPr/>
          </p:nvSpPr>
          <p:spPr bwMode="auto">
            <a:xfrm rot="19023228">
              <a:off x="1437699" y="3173766"/>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5" name="Oval 434"/>
            <p:cNvSpPr/>
            <p:nvPr/>
          </p:nvSpPr>
          <p:spPr bwMode="auto">
            <a:xfrm rot="19023228">
              <a:off x="1501477" y="3098732"/>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6" name="Oval 435"/>
            <p:cNvSpPr/>
            <p:nvPr/>
          </p:nvSpPr>
          <p:spPr bwMode="auto">
            <a:xfrm rot="19023228">
              <a:off x="1569008" y="303495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7" name="Oval 436"/>
            <p:cNvSpPr/>
            <p:nvPr/>
          </p:nvSpPr>
          <p:spPr bwMode="auto">
            <a:xfrm rot="19023228">
              <a:off x="1645293" y="2969924"/>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8" name="Oval 437"/>
            <p:cNvSpPr/>
            <p:nvPr/>
          </p:nvSpPr>
          <p:spPr bwMode="auto">
            <a:xfrm rot="19023228">
              <a:off x="1732832" y="2917400"/>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39" name="Oval 438"/>
            <p:cNvSpPr/>
            <p:nvPr/>
          </p:nvSpPr>
          <p:spPr bwMode="auto">
            <a:xfrm rot="19023228">
              <a:off x="1807866" y="2862375"/>
              <a:ext cx="68781"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0" name="Oval 439"/>
            <p:cNvSpPr/>
            <p:nvPr/>
          </p:nvSpPr>
          <p:spPr bwMode="auto">
            <a:xfrm rot="19023228">
              <a:off x="1890404" y="282235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1" name="Oval 440"/>
            <p:cNvSpPr/>
            <p:nvPr/>
          </p:nvSpPr>
          <p:spPr bwMode="auto">
            <a:xfrm rot="19023228">
              <a:off x="1979193" y="2787341"/>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2" name="Oval 441"/>
            <p:cNvSpPr/>
            <p:nvPr/>
          </p:nvSpPr>
          <p:spPr bwMode="auto">
            <a:xfrm rot="19023228">
              <a:off x="1937925" y="2707305"/>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3" name="Oval 442"/>
            <p:cNvSpPr/>
            <p:nvPr/>
          </p:nvSpPr>
          <p:spPr bwMode="auto">
            <a:xfrm rot="19023228">
              <a:off x="1849135" y="2746073"/>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4" name="Oval 443"/>
            <p:cNvSpPr/>
            <p:nvPr/>
          </p:nvSpPr>
          <p:spPr bwMode="auto">
            <a:xfrm rot="19023228">
              <a:off x="1762846" y="2787341"/>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5" name="Oval 444"/>
            <p:cNvSpPr/>
            <p:nvPr/>
          </p:nvSpPr>
          <p:spPr bwMode="auto">
            <a:xfrm rot="19023228">
              <a:off x="1692814" y="2836114"/>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6" name="Oval 445"/>
            <p:cNvSpPr/>
            <p:nvPr/>
          </p:nvSpPr>
          <p:spPr bwMode="auto">
            <a:xfrm rot="19023228">
              <a:off x="1602774" y="289113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7" name="Oval 446"/>
            <p:cNvSpPr/>
            <p:nvPr/>
          </p:nvSpPr>
          <p:spPr bwMode="auto">
            <a:xfrm rot="19023228">
              <a:off x="1527740" y="2957418"/>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8" name="Oval 447"/>
            <p:cNvSpPr/>
            <p:nvPr/>
          </p:nvSpPr>
          <p:spPr bwMode="auto">
            <a:xfrm rot="19023228">
              <a:off x="1457708" y="3018696"/>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49" name="Oval 448"/>
            <p:cNvSpPr/>
            <p:nvPr/>
          </p:nvSpPr>
          <p:spPr bwMode="auto">
            <a:xfrm rot="19023228">
              <a:off x="1392679" y="3091229"/>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0" name="Oval 449"/>
            <p:cNvSpPr/>
            <p:nvPr/>
          </p:nvSpPr>
          <p:spPr bwMode="auto">
            <a:xfrm rot="19023228">
              <a:off x="1332651" y="3163762"/>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1" name="Oval 450"/>
            <p:cNvSpPr/>
            <p:nvPr/>
          </p:nvSpPr>
          <p:spPr bwMode="auto">
            <a:xfrm rot="19023228">
              <a:off x="1275125" y="324379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2" name="Oval 451"/>
            <p:cNvSpPr/>
            <p:nvPr/>
          </p:nvSpPr>
          <p:spPr bwMode="auto">
            <a:xfrm rot="19023228">
              <a:off x="1230105" y="3331338"/>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3" name="Oval 452"/>
            <p:cNvSpPr/>
            <p:nvPr/>
          </p:nvSpPr>
          <p:spPr bwMode="auto">
            <a:xfrm rot="19023228">
              <a:off x="1182583" y="3416376"/>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4" name="Oval 453"/>
            <p:cNvSpPr/>
            <p:nvPr/>
          </p:nvSpPr>
          <p:spPr bwMode="auto">
            <a:xfrm rot="19023228">
              <a:off x="1145067" y="3506417"/>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5" name="Oval 454"/>
            <p:cNvSpPr/>
            <p:nvPr/>
          </p:nvSpPr>
          <p:spPr bwMode="auto">
            <a:xfrm rot="19023228">
              <a:off x="1116303" y="3596458"/>
              <a:ext cx="6878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6" name="Oval 455"/>
            <p:cNvSpPr/>
            <p:nvPr/>
          </p:nvSpPr>
          <p:spPr bwMode="auto">
            <a:xfrm rot="19023228">
              <a:off x="1086290" y="3690250"/>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7" name="Oval 456"/>
            <p:cNvSpPr/>
            <p:nvPr/>
          </p:nvSpPr>
          <p:spPr bwMode="auto">
            <a:xfrm rot="19023228">
              <a:off x="1068782" y="3786544"/>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8" name="Oval 457"/>
            <p:cNvSpPr/>
            <p:nvPr/>
          </p:nvSpPr>
          <p:spPr bwMode="auto">
            <a:xfrm rot="19023228">
              <a:off x="1058777" y="3884088"/>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59" name="Oval 458"/>
            <p:cNvSpPr/>
            <p:nvPr/>
          </p:nvSpPr>
          <p:spPr bwMode="auto">
            <a:xfrm rot="19023228">
              <a:off x="1050024" y="3984133"/>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0" name="Oval 459"/>
            <p:cNvSpPr/>
            <p:nvPr/>
          </p:nvSpPr>
          <p:spPr bwMode="auto">
            <a:xfrm rot="19023228">
              <a:off x="962484" y="3984133"/>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1" name="Oval 460"/>
            <p:cNvSpPr/>
            <p:nvPr/>
          </p:nvSpPr>
          <p:spPr bwMode="auto">
            <a:xfrm rot="19023228">
              <a:off x="971237" y="3885338"/>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2" name="Oval 461"/>
            <p:cNvSpPr/>
            <p:nvPr/>
          </p:nvSpPr>
          <p:spPr bwMode="auto">
            <a:xfrm rot="19023228">
              <a:off x="979992" y="3790295"/>
              <a:ext cx="712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3" name="Oval 462"/>
            <p:cNvSpPr/>
            <p:nvPr/>
          </p:nvSpPr>
          <p:spPr bwMode="auto">
            <a:xfrm rot="19023228">
              <a:off x="998750" y="3692751"/>
              <a:ext cx="71283"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4" name="Oval 463"/>
            <p:cNvSpPr/>
            <p:nvPr/>
          </p:nvSpPr>
          <p:spPr bwMode="auto">
            <a:xfrm rot="19023228">
              <a:off x="1022511" y="359520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5" name="Oval 464"/>
            <p:cNvSpPr/>
            <p:nvPr/>
          </p:nvSpPr>
          <p:spPr bwMode="auto">
            <a:xfrm rot="19023228">
              <a:off x="1051274" y="350766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6" name="Oval 465"/>
            <p:cNvSpPr/>
            <p:nvPr/>
          </p:nvSpPr>
          <p:spPr bwMode="auto">
            <a:xfrm rot="19023228">
              <a:off x="1086290" y="3412624"/>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7" name="Oval 466"/>
            <p:cNvSpPr/>
            <p:nvPr/>
          </p:nvSpPr>
          <p:spPr bwMode="auto">
            <a:xfrm rot="19023228">
              <a:off x="1131310" y="3327586"/>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8" name="Oval 467"/>
            <p:cNvSpPr/>
            <p:nvPr/>
          </p:nvSpPr>
          <p:spPr bwMode="auto">
            <a:xfrm rot="19023228">
              <a:off x="1177581" y="3238796"/>
              <a:ext cx="71282" cy="737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69" name="Oval 468"/>
            <p:cNvSpPr/>
            <p:nvPr/>
          </p:nvSpPr>
          <p:spPr bwMode="auto">
            <a:xfrm rot="19023228">
              <a:off x="1228854" y="3160010"/>
              <a:ext cx="70032" cy="73784"/>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0" name="Oval 469"/>
            <p:cNvSpPr/>
            <p:nvPr/>
          </p:nvSpPr>
          <p:spPr bwMode="auto">
            <a:xfrm rot="19023228">
              <a:off x="1285130" y="3082475"/>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1" name="Oval 470"/>
            <p:cNvSpPr/>
            <p:nvPr/>
          </p:nvSpPr>
          <p:spPr bwMode="auto">
            <a:xfrm rot="19023228">
              <a:off x="1348908" y="3009942"/>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2" name="Oval 471"/>
            <p:cNvSpPr/>
            <p:nvPr/>
          </p:nvSpPr>
          <p:spPr bwMode="auto">
            <a:xfrm rot="19023228">
              <a:off x="1413938" y="2939910"/>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3" name="Oval 472"/>
            <p:cNvSpPr/>
            <p:nvPr/>
          </p:nvSpPr>
          <p:spPr bwMode="auto">
            <a:xfrm rot="19023228">
              <a:off x="1486471" y="2878633"/>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4" name="Oval 473"/>
            <p:cNvSpPr/>
            <p:nvPr/>
          </p:nvSpPr>
          <p:spPr bwMode="auto">
            <a:xfrm rot="19023228">
              <a:off x="1560254" y="2813603"/>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5" name="Oval 474"/>
            <p:cNvSpPr/>
            <p:nvPr/>
          </p:nvSpPr>
          <p:spPr bwMode="auto">
            <a:xfrm rot="19023228">
              <a:off x="1649044" y="2762330"/>
              <a:ext cx="71283"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6" name="Oval 475"/>
            <p:cNvSpPr/>
            <p:nvPr/>
          </p:nvSpPr>
          <p:spPr bwMode="auto">
            <a:xfrm rot="19023228">
              <a:off x="1721577" y="2711057"/>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7" name="Oval 476"/>
            <p:cNvSpPr/>
            <p:nvPr/>
          </p:nvSpPr>
          <p:spPr bwMode="auto">
            <a:xfrm rot="19023228">
              <a:off x="1802864" y="266853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8" name="Oval 477"/>
            <p:cNvSpPr/>
            <p:nvPr/>
          </p:nvSpPr>
          <p:spPr bwMode="auto">
            <a:xfrm rot="19023228">
              <a:off x="1890404" y="2631021"/>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79" name="Oval 478"/>
            <p:cNvSpPr/>
            <p:nvPr/>
          </p:nvSpPr>
          <p:spPr bwMode="auto">
            <a:xfrm rot="19023228">
              <a:off x="1981695" y="2601007"/>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0" name="Oval 479"/>
            <p:cNvSpPr/>
            <p:nvPr/>
          </p:nvSpPr>
          <p:spPr bwMode="auto">
            <a:xfrm rot="19023228">
              <a:off x="1936674" y="2523472"/>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1" name="Oval 480"/>
            <p:cNvSpPr/>
            <p:nvPr/>
          </p:nvSpPr>
          <p:spPr bwMode="auto">
            <a:xfrm rot="19023228">
              <a:off x="1847884" y="2554736"/>
              <a:ext cx="68781"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2" name="Oval 481"/>
            <p:cNvSpPr/>
            <p:nvPr/>
          </p:nvSpPr>
          <p:spPr bwMode="auto">
            <a:xfrm rot="19023228">
              <a:off x="1760345" y="259475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3" name="Oval 482"/>
            <p:cNvSpPr/>
            <p:nvPr/>
          </p:nvSpPr>
          <p:spPr bwMode="auto">
            <a:xfrm rot="19023228">
              <a:off x="1675306" y="263602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4" name="Oval 483"/>
            <p:cNvSpPr/>
            <p:nvPr/>
          </p:nvSpPr>
          <p:spPr bwMode="auto">
            <a:xfrm rot="19023228">
              <a:off x="1609026" y="2686046"/>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5" name="Oval 484"/>
            <p:cNvSpPr/>
            <p:nvPr/>
          </p:nvSpPr>
          <p:spPr bwMode="auto">
            <a:xfrm rot="19023228">
              <a:off x="1518985" y="2739820"/>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6" name="Oval 485"/>
            <p:cNvSpPr/>
            <p:nvPr/>
          </p:nvSpPr>
          <p:spPr bwMode="auto">
            <a:xfrm rot="19023228">
              <a:off x="1442701" y="2799847"/>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7" name="Oval 486"/>
            <p:cNvSpPr/>
            <p:nvPr/>
          </p:nvSpPr>
          <p:spPr bwMode="auto">
            <a:xfrm rot="19023228">
              <a:off x="1368917" y="2858624"/>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8" name="Oval 487"/>
            <p:cNvSpPr/>
            <p:nvPr/>
          </p:nvSpPr>
          <p:spPr bwMode="auto">
            <a:xfrm rot="19023228">
              <a:off x="1306389" y="2931157"/>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89" name="Oval 488"/>
            <p:cNvSpPr/>
            <p:nvPr/>
          </p:nvSpPr>
          <p:spPr bwMode="auto">
            <a:xfrm rot="19023228">
              <a:off x="1240110" y="3001188"/>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0" name="Oval 489"/>
            <p:cNvSpPr/>
            <p:nvPr/>
          </p:nvSpPr>
          <p:spPr bwMode="auto">
            <a:xfrm rot="19023228">
              <a:off x="1182583" y="3076222"/>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1" name="Oval 490"/>
            <p:cNvSpPr/>
            <p:nvPr/>
          </p:nvSpPr>
          <p:spPr bwMode="auto">
            <a:xfrm rot="19023228">
              <a:off x="1125057" y="3156258"/>
              <a:ext cx="7003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2" name="Oval 491"/>
            <p:cNvSpPr/>
            <p:nvPr/>
          </p:nvSpPr>
          <p:spPr bwMode="auto">
            <a:xfrm rot="19023228">
              <a:off x="1080037" y="3237545"/>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3" name="Oval 492"/>
            <p:cNvSpPr/>
            <p:nvPr/>
          </p:nvSpPr>
          <p:spPr bwMode="auto">
            <a:xfrm rot="19023228">
              <a:off x="1031265" y="3323834"/>
              <a:ext cx="687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4" name="Oval 493"/>
            <p:cNvSpPr/>
            <p:nvPr/>
          </p:nvSpPr>
          <p:spPr bwMode="auto">
            <a:xfrm rot="19023228">
              <a:off x="994999" y="3413875"/>
              <a:ext cx="68781"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5" name="Oval 494"/>
            <p:cNvSpPr/>
            <p:nvPr/>
          </p:nvSpPr>
          <p:spPr bwMode="auto">
            <a:xfrm rot="19023228">
              <a:off x="959983" y="3506417"/>
              <a:ext cx="68781"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6" name="Oval 495"/>
            <p:cNvSpPr/>
            <p:nvPr/>
          </p:nvSpPr>
          <p:spPr bwMode="auto">
            <a:xfrm rot="19023228">
              <a:off x="936222" y="3595207"/>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7" name="Oval 496"/>
            <p:cNvSpPr/>
            <p:nvPr/>
          </p:nvSpPr>
          <p:spPr bwMode="auto">
            <a:xfrm rot="19023228">
              <a:off x="912461" y="3695252"/>
              <a:ext cx="68781"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8" name="Oval 497"/>
            <p:cNvSpPr/>
            <p:nvPr/>
          </p:nvSpPr>
          <p:spPr bwMode="auto">
            <a:xfrm rot="19023228">
              <a:off x="894953" y="3790295"/>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499" name="Oval 498"/>
            <p:cNvSpPr/>
            <p:nvPr/>
          </p:nvSpPr>
          <p:spPr bwMode="auto">
            <a:xfrm rot="19023228">
              <a:off x="884949" y="3886589"/>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0" name="Oval 499"/>
            <p:cNvSpPr/>
            <p:nvPr/>
          </p:nvSpPr>
          <p:spPr bwMode="auto">
            <a:xfrm rot="19023228">
              <a:off x="879947" y="3982882"/>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1" name="Oval 500"/>
            <p:cNvSpPr/>
            <p:nvPr/>
          </p:nvSpPr>
          <p:spPr bwMode="auto">
            <a:xfrm rot="19023228">
              <a:off x="791156" y="3984133"/>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2" name="Oval 501"/>
            <p:cNvSpPr/>
            <p:nvPr/>
          </p:nvSpPr>
          <p:spPr bwMode="auto">
            <a:xfrm rot="19023228">
              <a:off x="801161" y="3881587"/>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3" name="Oval 502"/>
            <p:cNvSpPr/>
            <p:nvPr/>
          </p:nvSpPr>
          <p:spPr bwMode="auto">
            <a:xfrm rot="19023228">
              <a:off x="804913" y="3787794"/>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4" name="Oval 503"/>
            <p:cNvSpPr/>
            <p:nvPr/>
          </p:nvSpPr>
          <p:spPr bwMode="auto">
            <a:xfrm rot="19023228">
              <a:off x="823671" y="3690250"/>
              <a:ext cx="71283"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5" name="Oval 504"/>
            <p:cNvSpPr/>
            <p:nvPr/>
          </p:nvSpPr>
          <p:spPr bwMode="auto">
            <a:xfrm rot="19023228">
              <a:off x="843680" y="3598959"/>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6" name="Oval 505"/>
            <p:cNvSpPr/>
            <p:nvPr/>
          </p:nvSpPr>
          <p:spPr bwMode="auto">
            <a:xfrm rot="19023228">
              <a:off x="869942" y="3506417"/>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7" name="Oval 506"/>
            <p:cNvSpPr/>
            <p:nvPr/>
          </p:nvSpPr>
          <p:spPr bwMode="auto">
            <a:xfrm rot="19023228">
              <a:off x="899956" y="3416376"/>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8" name="Oval 507"/>
            <p:cNvSpPr/>
            <p:nvPr/>
          </p:nvSpPr>
          <p:spPr bwMode="auto">
            <a:xfrm rot="19023228">
              <a:off x="939974" y="3322583"/>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09" name="Oval 508"/>
            <p:cNvSpPr/>
            <p:nvPr/>
          </p:nvSpPr>
          <p:spPr bwMode="auto">
            <a:xfrm rot="19023228">
              <a:off x="978741" y="3237545"/>
              <a:ext cx="7003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0" name="Oval 509"/>
            <p:cNvSpPr/>
            <p:nvPr/>
          </p:nvSpPr>
          <p:spPr bwMode="auto">
            <a:xfrm rot="19023228">
              <a:off x="1027513" y="3156258"/>
              <a:ext cx="712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1" name="Oval 510"/>
            <p:cNvSpPr/>
            <p:nvPr/>
          </p:nvSpPr>
          <p:spPr bwMode="auto">
            <a:xfrm rot="19023228">
              <a:off x="1078786" y="3074971"/>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2" name="Oval 511"/>
            <p:cNvSpPr/>
            <p:nvPr/>
          </p:nvSpPr>
          <p:spPr bwMode="auto">
            <a:xfrm rot="19023228">
              <a:off x="1135062" y="2989933"/>
              <a:ext cx="68781"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3" name="Oval 512"/>
            <p:cNvSpPr/>
            <p:nvPr/>
          </p:nvSpPr>
          <p:spPr bwMode="auto">
            <a:xfrm rot="19023228">
              <a:off x="1196339" y="2921152"/>
              <a:ext cx="6878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4" name="Oval 513"/>
            <p:cNvSpPr/>
            <p:nvPr/>
          </p:nvSpPr>
          <p:spPr bwMode="auto">
            <a:xfrm rot="19023228">
              <a:off x="1258868" y="2846118"/>
              <a:ext cx="71283"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5" name="Oval 514"/>
            <p:cNvSpPr/>
            <p:nvPr/>
          </p:nvSpPr>
          <p:spPr bwMode="auto">
            <a:xfrm rot="19023228">
              <a:off x="1326398" y="2779838"/>
              <a:ext cx="687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6" name="Oval 515"/>
            <p:cNvSpPr/>
            <p:nvPr/>
          </p:nvSpPr>
          <p:spPr bwMode="auto">
            <a:xfrm rot="19023228">
              <a:off x="1398931" y="2718560"/>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7" name="Oval 516"/>
            <p:cNvSpPr/>
            <p:nvPr/>
          </p:nvSpPr>
          <p:spPr bwMode="auto">
            <a:xfrm rot="19023228">
              <a:off x="1473965" y="2663535"/>
              <a:ext cx="68782" cy="7128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8" name="Oval 517"/>
            <p:cNvSpPr/>
            <p:nvPr/>
          </p:nvSpPr>
          <p:spPr bwMode="auto">
            <a:xfrm rot="19023228">
              <a:off x="1554001" y="2606009"/>
              <a:ext cx="68782" cy="7253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19" name="Oval 518"/>
            <p:cNvSpPr/>
            <p:nvPr/>
          </p:nvSpPr>
          <p:spPr bwMode="auto">
            <a:xfrm rot="19023228">
              <a:off x="1632787" y="2559738"/>
              <a:ext cx="7128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20" name="Oval 519"/>
            <p:cNvSpPr/>
            <p:nvPr/>
          </p:nvSpPr>
          <p:spPr bwMode="auto">
            <a:xfrm rot="19023228">
              <a:off x="1717826" y="2514718"/>
              <a:ext cx="7128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21" name="Oval 520"/>
            <p:cNvSpPr/>
            <p:nvPr/>
          </p:nvSpPr>
          <p:spPr bwMode="auto">
            <a:xfrm rot="19023228">
              <a:off x="1804114" y="2477201"/>
              <a:ext cx="70032" cy="70032"/>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22" name="Oval 521"/>
            <p:cNvSpPr/>
            <p:nvPr/>
          </p:nvSpPr>
          <p:spPr bwMode="auto">
            <a:xfrm rot="19023228">
              <a:off x="1892905" y="2442185"/>
              <a:ext cx="70032" cy="71283"/>
            </a:xfrm>
            <a:prstGeom prst="ellipse">
              <a:avLst/>
            </a:prstGeom>
            <a:solidFill>
              <a:srgbClr val="B5C9E1"/>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5F9BDB"/>
                </a:solidFill>
                <a:ea typeface="MS PGothic" charset="0"/>
                <a:cs typeface="MS PGothic" charset="0"/>
              </a:endParaRPr>
            </a:p>
          </p:txBody>
        </p:sp>
        <p:sp>
          <p:nvSpPr>
            <p:cNvPr id="523" name="Oval 522"/>
            <p:cNvSpPr/>
            <p:nvPr/>
          </p:nvSpPr>
          <p:spPr bwMode="auto">
            <a:xfrm>
              <a:off x="2400635" y="3243798"/>
              <a:ext cx="70032" cy="7128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grpSp>
          <p:nvGrpSpPr>
            <p:cNvPr id="524" name="Group 10"/>
            <p:cNvGrpSpPr>
              <a:grpSpLocks/>
            </p:cNvGrpSpPr>
            <p:nvPr/>
          </p:nvGrpSpPr>
          <p:grpSpPr bwMode="auto">
            <a:xfrm>
              <a:off x="2322723" y="2313377"/>
              <a:ext cx="224676" cy="1094013"/>
              <a:chOff x="4495799" y="1802633"/>
              <a:chExt cx="323407" cy="1545405"/>
            </a:xfrm>
          </p:grpSpPr>
          <p:cxnSp>
            <p:nvCxnSpPr>
              <p:cNvPr id="528" name="Straight Connector 527"/>
              <p:cNvCxnSpPr/>
              <p:nvPr/>
            </p:nvCxnSpPr>
            <p:spPr>
              <a:xfrm flipH="1">
                <a:off x="4661951" y="1802633"/>
                <a:ext cx="0" cy="173122"/>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29" name="Straight Connector 528"/>
              <p:cNvCxnSpPr/>
              <p:nvPr/>
            </p:nvCxnSpPr>
            <p:spPr>
              <a:xfrm flipH="1">
                <a:off x="4661951" y="2115312"/>
                <a:ext cx="0" cy="118360"/>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30" name="Straight Connector 529"/>
              <p:cNvCxnSpPr/>
              <p:nvPr/>
            </p:nvCxnSpPr>
            <p:spPr>
              <a:xfrm flipH="1">
                <a:off x="4661951" y="2367930"/>
                <a:ext cx="0" cy="229652"/>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31" name="Straight Connector 530"/>
              <p:cNvCxnSpPr/>
              <p:nvPr/>
            </p:nvCxnSpPr>
            <p:spPr>
              <a:xfrm flipH="1">
                <a:off x="4661951" y="2730072"/>
                <a:ext cx="0" cy="120126"/>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32" name="Straight Connector 531"/>
              <p:cNvCxnSpPr/>
              <p:nvPr/>
            </p:nvCxnSpPr>
            <p:spPr>
              <a:xfrm flipH="1">
                <a:off x="4661951" y="2991522"/>
                <a:ext cx="0" cy="109526"/>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33" name="Straight Connector 532"/>
              <p:cNvCxnSpPr/>
              <p:nvPr/>
            </p:nvCxnSpPr>
            <p:spPr>
              <a:xfrm flipH="1">
                <a:off x="4660150" y="3240606"/>
                <a:ext cx="1801" cy="107759"/>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534" name="Arc 533"/>
              <p:cNvSpPr/>
              <p:nvPr/>
            </p:nvSpPr>
            <p:spPr>
              <a:xfrm rot="10800000">
                <a:off x="4588146" y="1956322"/>
                <a:ext cx="230414" cy="176655"/>
              </a:xfrm>
              <a:prstGeom prst="arc">
                <a:avLst>
                  <a:gd name="adj1" fmla="val 17762610"/>
                  <a:gd name="adj2" fmla="val 3772334"/>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535" name="Arc 534"/>
              <p:cNvSpPr/>
              <p:nvPr/>
            </p:nvSpPr>
            <p:spPr>
              <a:xfrm rot="10800000">
                <a:off x="4588146" y="2212473"/>
                <a:ext cx="230414" cy="174888"/>
              </a:xfrm>
              <a:prstGeom prst="arc">
                <a:avLst>
                  <a:gd name="adj1" fmla="val 17762610"/>
                  <a:gd name="adj2" fmla="val 3772334"/>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536" name="Arc 535"/>
              <p:cNvSpPr/>
              <p:nvPr/>
            </p:nvSpPr>
            <p:spPr>
              <a:xfrm>
                <a:off x="4496341" y="2579916"/>
                <a:ext cx="230414" cy="174888"/>
              </a:xfrm>
              <a:prstGeom prst="arc">
                <a:avLst>
                  <a:gd name="adj1" fmla="val 17762610"/>
                  <a:gd name="adj2" fmla="val 3772334"/>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537" name="Arc 536"/>
              <p:cNvSpPr/>
              <p:nvPr/>
            </p:nvSpPr>
            <p:spPr>
              <a:xfrm>
                <a:off x="4496341" y="2832532"/>
                <a:ext cx="230414" cy="174889"/>
              </a:xfrm>
              <a:prstGeom prst="arc">
                <a:avLst>
                  <a:gd name="adj1" fmla="val 17762610"/>
                  <a:gd name="adj2" fmla="val 3772334"/>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538" name="Arc 537"/>
              <p:cNvSpPr/>
              <p:nvPr/>
            </p:nvSpPr>
            <p:spPr>
              <a:xfrm>
                <a:off x="4496341" y="3083382"/>
                <a:ext cx="230414" cy="174889"/>
              </a:xfrm>
              <a:prstGeom prst="arc">
                <a:avLst>
                  <a:gd name="adj1" fmla="val 17762610"/>
                  <a:gd name="adj2" fmla="val 3772334"/>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grpSp>
        <p:sp>
          <p:nvSpPr>
            <p:cNvPr id="525" name="Oval 524"/>
            <p:cNvSpPr/>
            <p:nvPr/>
          </p:nvSpPr>
          <p:spPr bwMode="auto">
            <a:xfrm>
              <a:off x="2463163" y="2539729"/>
              <a:ext cx="68781"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sp>
          <p:nvSpPr>
            <p:cNvPr id="526" name="Oval 525"/>
            <p:cNvSpPr/>
            <p:nvPr/>
          </p:nvSpPr>
          <p:spPr bwMode="auto">
            <a:xfrm>
              <a:off x="3836284" y="3977880"/>
              <a:ext cx="71282" cy="70032"/>
            </a:xfrm>
            <a:prstGeom prst="ellipse">
              <a:avLst/>
            </a:prstGeom>
            <a:solidFill>
              <a:srgbClr val="C35359"/>
            </a:solidFill>
            <a:ln w="952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MS PGothic" charset="0"/>
                <a:cs typeface="MS PGothic" charset="0"/>
              </a:endParaRPr>
            </a:p>
          </p:txBody>
        </p:sp>
      </p:grpSp>
      <p:sp>
        <p:nvSpPr>
          <p:cNvPr id="527" name="Rectangle 358"/>
          <p:cNvSpPr>
            <a:spLocks noChangeArrowheads="1"/>
          </p:cNvSpPr>
          <p:nvPr/>
        </p:nvSpPr>
        <p:spPr bwMode="auto">
          <a:xfrm>
            <a:off x="2031782" y="3642832"/>
            <a:ext cx="8980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1400" b="1" dirty="0" smtClean="0"/>
              <a:t>174-242</a:t>
            </a:r>
            <a:endParaRPr lang="en-US" altLang="en-US" sz="1400" dirty="0"/>
          </a:p>
        </p:txBody>
      </p:sp>
      <p:sp>
        <p:nvSpPr>
          <p:cNvPr id="2" name="TextBox 1"/>
          <p:cNvSpPr txBox="1"/>
          <p:nvPr/>
        </p:nvSpPr>
        <p:spPr>
          <a:xfrm>
            <a:off x="1147455" y="4058783"/>
            <a:ext cx="2669204" cy="230832"/>
          </a:xfrm>
          <a:prstGeom prst="rect">
            <a:avLst/>
          </a:prstGeom>
          <a:noFill/>
        </p:spPr>
        <p:txBody>
          <a:bodyPr wrap="square" rtlCol="0">
            <a:spAutoFit/>
          </a:bodyPr>
          <a:lstStyle/>
          <a:p>
            <a:r>
              <a:rPr lang="en-US" sz="900" dirty="0" smtClean="0">
                <a:latin typeface="+mj-lt"/>
              </a:rPr>
              <a:t>The bill passed in the House by a vote of 242-174</a:t>
            </a:r>
            <a:endParaRPr lang="en-US" sz="900" dirty="0">
              <a:latin typeface="+mj-lt"/>
            </a:endParaRPr>
          </a:p>
        </p:txBody>
      </p:sp>
      <p:grpSp>
        <p:nvGrpSpPr>
          <p:cNvPr id="8" name="Group 7"/>
          <p:cNvGrpSpPr/>
          <p:nvPr/>
        </p:nvGrpSpPr>
        <p:grpSpPr>
          <a:xfrm>
            <a:off x="1400654" y="4280283"/>
            <a:ext cx="2107913" cy="440155"/>
            <a:chOff x="1400654" y="4099137"/>
            <a:chExt cx="2107913" cy="440155"/>
          </a:xfrm>
        </p:grpSpPr>
        <p:sp>
          <p:nvSpPr>
            <p:cNvPr id="542" name="Rectangle 541"/>
            <p:cNvSpPr/>
            <p:nvPr/>
          </p:nvSpPr>
          <p:spPr>
            <a:xfrm>
              <a:off x="3114032" y="4407849"/>
              <a:ext cx="47522" cy="45719"/>
            </a:xfrm>
            <a:prstGeom prst="rect">
              <a:avLst/>
            </a:prstGeom>
            <a:solidFill>
              <a:srgbClr val="F0D4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1" name="Rectangle 540"/>
            <p:cNvSpPr/>
            <p:nvPr/>
          </p:nvSpPr>
          <p:spPr>
            <a:xfrm>
              <a:off x="2674860" y="4408345"/>
              <a:ext cx="47522" cy="45719"/>
            </a:xfrm>
            <a:prstGeom prst="rect">
              <a:avLst/>
            </a:prstGeom>
            <a:solidFill>
              <a:srgbClr val="C353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400654" y="4099137"/>
              <a:ext cx="924237" cy="440155"/>
              <a:chOff x="1256367" y="4108469"/>
              <a:chExt cx="924237" cy="440155"/>
            </a:xfrm>
          </p:grpSpPr>
          <p:sp>
            <p:nvSpPr>
              <p:cNvPr id="545" name="TextBox 544"/>
              <p:cNvSpPr txBox="1"/>
              <p:nvPr/>
            </p:nvSpPr>
            <p:spPr>
              <a:xfrm>
                <a:off x="1341551" y="4317792"/>
                <a:ext cx="401037" cy="230832"/>
              </a:xfrm>
              <a:prstGeom prst="rect">
                <a:avLst/>
              </a:prstGeom>
              <a:noFill/>
            </p:spPr>
            <p:txBody>
              <a:bodyPr wrap="square" rtlCol="0">
                <a:spAutoFit/>
              </a:bodyPr>
              <a:lstStyle/>
              <a:p>
                <a:r>
                  <a:rPr lang="en-US" sz="900" dirty="0" smtClean="0">
                    <a:latin typeface="+mj-lt"/>
                  </a:rPr>
                  <a:t>Yea</a:t>
                </a:r>
                <a:endParaRPr lang="en-US" sz="900" dirty="0">
                  <a:latin typeface="+mj-lt"/>
                </a:endParaRPr>
              </a:p>
            </p:txBody>
          </p:sp>
          <p:sp>
            <p:nvSpPr>
              <p:cNvPr id="546" name="TextBox 545"/>
              <p:cNvSpPr txBox="1"/>
              <p:nvPr/>
            </p:nvSpPr>
            <p:spPr>
              <a:xfrm>
                <a:off x="1779567" y="4314812"/>
                <a:ext cx="401037" cy="230832"/>
              </a:xfrm>
              <a:prstGeom prst="rect">
                <a:avLst/>
              </a:prstGeom>
              <a:noFill/>
            </p:spPr>
            <p:txBody>
              <a:bodyPr wrap="square" rtlCol="0">
                <a:spAutoFit/>
              </a:bodyPr>
              <a:lstStyle/>
              <a:p>
                <a:r>
                  <a:rPr lang="en-US" sz="900" dirty="0" smtClean="0">
                    <a:latin typeface="+mj-lt"/>
                  </a:rPr>
                  <a:t>Nay</a:t>
                </a:r>
                <a:endParaRPr lang="en-US" sz="900" dirty="0">
                  <a:latin typeface="+mj-lt"/>
                </a:endParaRPr>
              </a:p>
            </p:txBody>
          </p:sp>
          <p:sp>
            <p:nvSpPr>
              <p:cNvPr id="5" name="Rectangle 4"/>
              <p:cNvSpPr/>
              <p:nvPr/>
            </p:nvSpPr>
            <p:spPr>
              <a:xfrm>
                <a:off x="1336381" y="4412053"/>
                <a:ext cx="47522" cy="45719"/>
              </a:xfrm>
              <a:prstGeom prst="rect">
                <a:avLst/>
              </a:prstGeom>
              <a:solidFill>
                <a:srgbClr val="3A60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Rectangle 542"/>
              <p:cNvSpPr/>
              <p:nvPr/>
            </p:nvSpPr>
            <p:spPr>
              <a:xfrm>
                <a:off x="1774690" y="4411139"/>
                <a:ext cx="47522" cy="45719"/>
              </a:xfrm>
              <a:prstGeom prst="rect">
                <a:avLst/>
              </a:prstGeom>
              <a:solidFill>
                <a:srgbClr val="B5C9E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256367" y="4108469"/>
                <a:ext cx="800637" cy="230832"/>
              </a:xfrm>
              <a:prstGeom prst="rect">
                <a:avLst/>
              </a:prstGeom>
              <a:noFill/>
            </p:spPr>
            <p:txBody>
              <a:bodyPr wrap="square" rtlCol="0">
                <a:spAutoFit/>
              </a:bodyPr>
              <a:lstStyle/>
              <a:p>
                <a:r>
                  <a:rPr lang="en-US" sz="900" dirty="0" smtClean="0">
                    <a:latin typeface="+mj-lt"/>
                  </a:rPr>
                  <a:t>Democrat</a:t>
                </a:r>
                <a:endParaRPr lang="en-US" sz="900" dirty="0">
                  <a:latin typeface="+mj-lt"/>
                </a:endParaRPr>
              </a:p>
            </p:txBody>
          </p:sp>
        </p:grpSp>
        <p:sp>
          <p:nvSpPr>
            <p:cNvPr id="544" name="TextBox 543"/>
            <p:cNvSpPr txBox="1"/>
            <p:nvPr/>
          </p:nvSpPr>
          <p:spPr>
            <a:xfrm>
              <a:off x="2595381" y="4109545"/>
              <a:ext cx="800637" cy="230832"/>
            </a:xfrm>
            <a:prstGeom prst="rect">
              <a:avLst/>
            </a:prstGeom>
            <a:noFill/>
          </p:spPr>
          <p:txBody>
            <a:bodyPr wrap="square" rtlCol="0">
              <a:spAutoFit/>
            </a:bodyPr>
            <a:lstStyle/>
            <a:p>
              <a:r>
                <a:rPr lang="en-US" sz="900" dirty="0" smtClean="0">
                  <a:latin typeface="+mj-lt"/>
                </a:rPr>
                <a:t>Republican</a:t>
              </a:r>
              <a:endParaRPr lang="en-US" sz="900" dirty="0">
                <a:latin typeface="+mj-lt"/>
              </a:endParaRPr>
            </a:p>
          </p:txBody>
        </p:sp>
        <p:sp>
          <p:nvSpPr>
            <p:cNvPr id="553" name="TextBox 552"/>
            <p:cNvSpPr txBox="1"/>
            <p:nvPr/>
          </p:nvSpPr>
          <p:spPr>
            <a:xfrm>
              <a:off x="2669514" y="4308460"/>
              <a:ext cx="401037" cy="230832"/>
            </a:xfrm>
            <a:prstGeom prst="rect">
              <a:avLst/>
            </a:prstGeom>
            <a:noFill/>
          </p:spPr>
          <p:txBody>
            <a:bodyPr wrap="square" rtlCol="0">
              <a:spAutoFit/>
            </a:bodyPr>
            <a:lstStyle/>
            <a:p>
              <a:r>
                <a:rPr lang="en-US" sz="900" dirty="0" smtClean="0">
                  <a:latin typeface="+mj-lt"/>
                </a:rPr>
                <a:t>Yea</a:t>
              </a:r>
              <a:endParaRPr lang="en-US" sz="900" dirty="0">
                <a:latin typeface="+mj-lt"/>
              </a:endParaRPr>
            </a:p>
          </p:txBody>
        </p:sp>
        <p:sp>
          <p:nvSpPr>
            <p:cNvPr id="554" name="TextBox 553"/>
            <p:cNvSpPr txBox="1"/>
            <p:nvPr/>
          </p:nvSpPr>
          <p:spPr>
            <a:xfrm>
              <a:off x="3107530" y="4305480"/>
              <a:ext cx="401037" cy="230832"/>
            </a:xfrm>
            <a:prstGeom prst="rect">
              <a:avLst/>
            </a:prstGeom>
            <a:noFill/>
          </p:spPr>
          <p:txBody>
            <a:bodyPr wrap="square" rtlCol="0">
              <a:spAutoFit/>
            </a:bodyPr>
            <a:lstStyle/>
            <a:p>
              <a:r>
                <a:rPr lang="en-US" sz="900" dirty="0" smtClean="0">
                  <a:latin typeface="+mj-lt"/>
                </a:rPr>
                <a:t>Nay</a:t>
              </a:r>
              <a:endParaRPr lang="en-US" sz="900" dirty="0">
                <a:latin typeface="+mj-lt"/>
              </a:endParaRPr>
            </a:p>
          </p:txBody>
        </p:sp>
      </p:grpSp>
      <p:sp>
        <p:nvSpPr>
          <p:cNvPr id="556" name="TextBox 555"/>
          <p:cNvSpPr txBox="1"/>
          <p:nvPr/>
        </p:nvSpPr>
        <p:spPr>
          <a:xfrm>
            <a:off x="845782" y="5124180"/>
            <a:ext cx="3360552" cy="507831"/>
          </a:xfrm>
          <a:prstGeom prst="rect">
            <a:avLst/>
          </a:prstGeom>
          <a:noFill/>
        </p:spPr>
        <p:txBody>
          <a:bodyPr wrap="square" rtlCol="0">
            <a:spAutoFit/>
          </a:bodyPr>
          <a:lstStyle/>
          <a:p>
            <a:r>
              <a:rPr lang="en-US" sz="900" dirty="0" smtClean="0">
                <a:latin typeface="+mj-lt"/>
              </a:rPr>
              <a:t>CHIP and community health centers typically have bipartisan support, but Democrats and Republicans could not agree on how to pay for the funding</a:t>
            </a:r>
          </a:p>
        </p:txBody>
      </p:sp>
      <p:sp>
        <p:nvSpPr>
          <p:cNvPr id="563" name="TextBox 562"/>
          <p:cNvSpPr txBox="1"/>
          <p:nvPr/>
        </p:nvSpPr>
        <p:spPr>
          <a:xfrm>
            <a:off x="4943667" y="2275412"/>
            <a:ext cx="3360552" cy="1061829"/>
          </a:xfrm>
          <a:prstGeom prst="rect">
            <a:avLst/>
          </a:prstGeom>
          <a:noFill/>
        </p:spPr>
        <p:txBody>
          <a:bodyPr wrap="square" rtlCol="0">
            <a:spAutoFit/>
          </a:bodyPr>
          <a:lstStyle/>
          <a:p>
            <a:r>
              <a:rPr lang="en-US" sz="900" dirty="0" smtClean="0">
                <a:latin typeface="+mj-lt"/>
              </a:rPr>
              <a:t>The House bill would</a:t>
            </a:r>
          </a:p>
          <a:p>
            <a:pPr marL="171450" indent="-171450">
              <a:buFont typeface="Arial" panose="020B0604020202020204" pitchFamily="34" charset="0"/>
              <a:buChar char="•"/>
            </a:pPr>
            <a:r>
              <a:rPr lang="en-US" sz="900" dirty="0">
                <a:latin typeface="+mj-lt"/>
              </a:rPr>
              <a:t>I</a:t>
            </a:r>
            <a:r>
              <a:rPr lang="en-US" sz="900" dirty="0" smtClean="0">
                <a:latin typeface="+mj-lt"/>
              </a:rPr>
              <a:t>ncrease premiums for Medicare beneficiaries with annual incomes over $500,000</a:t>
            </a:r>
          </a:p>
          <a:p>
            <a:pPr marL="171450" indent="-171450">
              <a:buFont typeface="Arial" panose="020B0604020202020204" pitchFamily="34" charset="0"/>
              <a:buChar char="•"/>
            </a:pPr>
            <a:r>
              <a:rPr lang="en-US" sz="900" dirty="0" smtClean="0">
                <a:latin typeface="+mj-lt"/>
              </a:rPr>
              <a:t>Revoke Medicaid eligibility for some lottery winners</a:t>
            </a:r>
          </a:p>
          <a:p>
            <a:pPr marL="171450" indent="-171450">
              <a:buFont typeface="Arial" panose="020B0604020202020204" pitchFamily="34" charset="0"/>
              <a:buChar char="•"/>
            </a:pPr>
            <a:r>
              <a:rPr lang="en-US" sz="900" dirty="0" smtClean="0">
                <a:latin typeface="+mj-lt"/>
              </a:rPr>
              <a:t>Cut $6.35 billion over 10 years from an ACA fund meant to pay for public health initiatives such as preventing heart disease, cancer, diabetes and opioid abuse</a:t>
            </a:r>
          </a:p>
        </p:txBody>
      </p:sp>
      <p:sp>
        <p:nvSpPr>
          <p:cNvPr id="564" name="TextBox 563"/>
          <p:cNvSpPr txBox="1"/>
          <p:nvPr/>
        </p:nvSpPr>
        <p:spPr>
          <a:xfrm>
            <a:off x="4943667" y="3937755"/>
            <a:ext cx="3360552" cy="1615827"/>
          </a:xfrm>
          <a:prstGeom prst="rect">
            <a:avLst/>
          </a:prstGeom>
          <a:noFill/>
        </p:spPr>
        <p:txBody>
          <a:bodyPr wrap="square" rtlCol="0">
            <a:spAutoFit/>
          </a:bodyPr>
          <a:lstStyle/>
          <a:p>
            <a:r>
              <a:rPr lang="en-US" sz="900" dirty="0" smtClean="0">
                <a:latin typeface="+mj-lt"/>
              </a:rPr>
              <a:t>The bill would also revoke health insurance coverage for individuals who do not pay their share of premiums for insurance plans purchased under the ACA</a:t>
            </a:r>
          </a:p>
          <a:p>
            <a:pPr marL="171450" indent="-171450">
              <a:buFont typeface="Arial" panose="020B0604020202020204" pitchFamily="34" charset="0"/>
              <a:buChar char="•"/>
            </a:pPr>
            <a:r>
              <a:rPr lang="en-US" sz="900" dirty="0" smtClean="0">
                <a:latin typeface="+mj-lt"/>
              </a:rPr>
              <a:t>Most people who purchase insurance through the ACA marketplaces receive subsidies to help pay monthly premiums</a:t>
            </a:r>
          </a:p>
          <a:p>
            <a:pPr marL="171450" indent="-171450">
              <a:buFont typeface="Arial" panose="020B0604020202020204" pitchFamily="34" charset="0"/>
              <a:buChar char="•"/>
            </a:pPr>
            <a:r>
              <a:rPr lang="en-US" sz="900" dirty="0" smtClean="0">
                <a:latin typeface="+mj-lt"/>
              </a:rPr>
              <a:t>The bill passed in the House would reduce the grace period for individuals to pay their premiums from three months to one month</a:t>
            </a:r>
          </a:p>
          <a:p>
            <a:pPr marL="171450" indent="-171450">
              <a:buFont typeface="Arial" panose="020B0604020202020204" pitchFamily="34" charset="0"/>
              <a:buChar char="•"/>
            </a:pPr>
            <a:r>
              <a:rPr lang="en-US" sz="900" dirty="0" smtClean="0">
                <a:latin typeface="+mj-lt"/>
              </a:rPr>
              <a:t>The CBO estimates this will save the government $5 billion over the next 10 years</a:t>
            </a:r>
          </a:p>
        </p:txBody>
      </p:sp>
    </p:spTree>
    <p:extLst>
      <p:ext uri="{BB962C8B-B14F-4D97-AF65-F5344CB8AC3E}">
        <p14:creationId xmlns:p14="http://schemas.microsoft.com/office/powerpoint/2010/main" val="207303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auto">
          <a:xfrm>
            <a:off x="485547" y="756919"/>
            <a:ext cx="8163154" cy="60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pPr marL="0" marR="0" lvl="0" indent="0" algn="l" defTabSz="457200" rtl="0" eaLnBrk="0" fontAlgn="base" latinLnBrk="0" hangingPunct="0">
              <a:lnSpc>
                <a:spcPct val="90000"/>
              </a:lnSpc>
              <a:spcBef>
                <a:spcPct val="0"/>
              </a:spcBef>
              <a:spcAft>
                <a:spcPct val="0"/>
              </a:spcAft>
              <a:buClrTx/>
              <a:buSzTx/>
              <a:buFontTx/>
              <a:buNone/>
              <a:tabLst/>
              <a:defRPr/>
            </a:pPr>
            <a:r>
              <a:rPr lang="en-US" altLang="en-US" sz="2000" dirty="0" smtClean="0">
                <a:solidFill>
                  <a:prstClr val="black"/>
                </a:solidFill>
                <a:latin typeface="Georgia" charset="0"/>
                <a:ea typeface="ＭＳ Ｐゴシック" charset="-128"/>
                <a:cs typeface="MS PGothic" charset="-128"/>
              </a:rPr>
              <a:t>House passes Republican bill while Senate works on a bipartisan agreement to fund CHIP</a:t>
            </a:r>
            <a:endParaRPr kumimoji="0" lang="en-US" altLang="en-US" sz="2000" b="1" i="0" u="none" strike="noStrike" kern="1200" cap="none" spc="0" normalizeH="0" baseline="0" noProof="0" dirty="0">
              <a:ln>
                <a:noFill/>
              </a:ln>
              <a:solidFill>
                <a:prstClr val="black"/>
              </a:solidFill>
              <a:effectLst/>
              <a:uLnTx/>
              <a:uFillTx/>
              <a:latin typeface="Georgia" charset="0"/>
              <a:ea typeface="ＭＳ Ｐゴシック" charset="-128"/>
              <a:cs typeface="MS PGothic" charset="-128"/>
            </a:endParaRPr>
          </a:p>
        </p:txBody>
      </p:sp>
      <p:sp>
        <p:nvSpPr>
          <p:cNvPr id="17" name="Slide Number Placeholder 3"/>
          <p:cNvSpPr>
            <a:spLocks noGrp="1"/>
          </p:cNvSpPr>
          <p:nvPr>
            <p:ph type="sldNum" sz="quarter" idx="12"/>
          </p:nvPr>
        </p:nvSpPr>
        <p:spPr>
          <a:xfrm>
            <a:off x="6603145" y="64219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smtClean="0">
                <a:ln>
                  <a:noFill/>
                </a:ln>
                <a:solidFill>
                  <a:prstClr val="black"/>
                </a:solidFill>
                <a:effectLst/>
                <a:uLnTx/>
                <a:uFillTx/>
                <a:latin typeface="Georgia"/>
                <a:ea typeface="+mn-ea"/>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dirty="0">
              <a:ln>
                <a:noFill/>
              </a:ln>
              <a:solidFill>
                <a:prstClr val="black"/>
              </a:solidFill>
              <a:effectLst/>
              <a:uLnTx/>
              <a:uFillTx/>
              <a:latin typeface="Georgia"/>
              <a:ea typeface="+mn-ea"/>
            </a:endParaRPr>
          </a:p>
        </p:txBody>
      </p:sp>
      <p:sp>
        <p:nvSpPr>
          <p:cNvPr id="18" name="TextBox 12"/>
          <p:cNvSpPr txBox="1">
            <a:spLocks noChangeArrowheads="1"/>
          </p:cNvSpPr>
          <p:nvPr/>
        </p:nvSpPr>
        <p:spPr bwMode="auto">
          <a:xfrm>
            <a:off x="7439146" y="311516"/>
            <a:ext cx="1287532"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US" altLang="en-US" sz="600" b="1" dirty="0" smtClean="0">
                <a:solidFill>
                  <a:srgbClr val="EEECE1">
                    <a:lumMod val="25000"/>
                  </a:srgbClr>
                </a:solidFill>
                <a:latin typeface="Verdana"/>
                <a:cs typeface="Verdana"/>
              </a:rPr>
              <a:t>CHIP REAUTHORIZATION</a:t>
            </a:r>
            <a:endParaRPr kumimoji="0" lang="en-US" altLang="en-US" sz="600" b="1" i="0" u="none" strike="noStrike" kern="1200" cap="none" spc="0" normalizeH="0" baseline="0" noProof="0" dirty="0" smtClean="0">
              <a:ln>
                <a:noFill/>
              </a:ln>
              <a:solidFill>
                <a:srgbClr val="EEECE1">
                  <a:lumMod val="25000"/>
                </a:srgbClr>
              </a:solidFill>
              <a:effectLst/>
              <a:uLnTx/>
              <a:uFillTx/>
              <a:latin typeface="Verdana"/>
              <a:ea typeface="MS PGothic" panose="020B0600070205080204" pitchFamily="34" charset="-128"/>
              <a:cs typeface="Verdana"/>
            </a:endParaRPr>
          </a:p>
        </p:txBody>
      </p:sp>
      <p:pic>
        <p:nvPicPr>
          <p:cNvPr id="21" name="Picture 20" descr="Logo-NJ-presentation_cent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11" name="TextBox 10"/>
          <p:cNvSpPr txBox="1"/>
          <p:nvPr/>
        </p:nvSpPr>
        <p:spPr>
          <a:xfrm>
            <a:off x="448572" y="1613138"/>
            <a:ext cx="8321236" cy="246221"/>
          </a:xfrm>
          <a:prstGeom prst="rect">
            <a:avLst/>
          </a:prstGeom>
          <a:noFill/>
        </p:spPr>
        <p:txBody>
          <a:bodyPr wrap="square" rtlCol="0">
            <a:spAutoFit/>
          </a:bodyPr>
          <a:lstStyle/>
          <a:p>
            <a:r>
              <a:rPr lang="en-US" sz="1000" b="1" dirty="0" smtClean="0">
                <a:latin typeface="+mj-lt"/>
              </a:rPr>
              <a:t>The Senate Finance Committee is working on bipartisan legislation, led by Sens. Orrin Hatch (R-UT) and Ron Wyden (D-OR)</a:t>
            </a:r>
            <a:endParaRPr lang="en-US" sz="1000" b="1" dirty="0">
              <a:latin typeface="+mj-lt"/>
            </a:endParaRPr>
          </a:p>
        </p:txBody>
      </p:sp>
      <p:sp>
        <p:nvSpPr>
          <p:cNvPr id="548" name="TextBox 547"/>
          <p:cNvSpPr txBox="1"/>
          <p:nvPr/>
        </p:nvSpPr>
        <p:spPr>
          <a:xfrm>
            <a:off x="524156" y="2125011"/>
            <a:ext cx="2015653" cy="3693319"/>
          </a:xfrm>
          <a:prstGeom prst="rect">
            <a:avLst/>
          </a:prstGeom>
          <a:solidFill>
            <a:srgbClr val="F9F6E7"/>
          </a:solidFill>
        </p:spPr>
        <p:txBody>
          <a:bodyPr wrap="square" rtlCol="0">
            <a:spAutoFit/>
          </a:bodyPr>
          <a:lstStyle/>
          <a:p>
            <a:r>
              <a:rPr lang="en-US" sz="900" dirty="0" smtClean="0">
                <a:latin typeface="+mj-lt"/>
              </a:rPr>
              <a:t>The disagreement over the CHIP funding bill in the House came from a lack of consensus on how to pay for the funding. House Democrats worried that raising the premiums for high-income individuals covered by Medicare would lead them to opt out of the program, thus raising premiums for lower- and middle- income seniors</a:t>
            </a:r>
          </a:p>
          <a:p>
            <a:pPr marL="171450" indent="-171450">
              <a:buFont typeface="Arial" panose="020B0604020202020204" pitchFamily="34" charset="0"/>
              <a:buChar char="•"/>
            </a:pPr>
            <a:r>
              <a:rPr lang="en-US" sz="900" dirty="0" smtClean="0">
                <a:latin typeface="+mj-lt"/>
              </a:rPr>
              <a:t>AARP also denounced the premium hike for wealthier Medicare recipients, saying higher-income beneficiaries have paid more into Medicare throughout their lives and already pay higher premiums</a:t>
            </a:r>
          </a:p>
          <a:p>
            <a:pPr marL="171450" indent="-171450">
              <a:buFont typeface="Arial" panose="020B0604020202020204" pitchFamily="34" charset="0"/>
              <a:buChar char="•"/>
            </a:pPr>
            <a:r>
              <a:rPr lang="en-US" sz="900" dirty="0" smtClean="0">
                <a:latin typeface="+mj-lt"/>
              </a:rPr>
              <a:t>The chief author of the bill, Rep. Greg Walden (R-OR), responded to these criticisms, saying </a:t>
            </a:r>
            <a:r>
              <a:rPr lang="en-US" sz="900" i="1" dirty="0" smtClean="0">
                <a:latin typeface="+mj-lt"/>
              </a:rPr>
              <a:t>“We are just asking… those making $40,000 a month – not a year, a month – to pay about $135 a month more for their Medicare, so we can fund children’s health insurance for five years”</a:t>
            </a:r>
          </a:p>
        </p:txBody>
      </p:sp>
      <p:sp>
        <p:nvSpPr>
          <p:cNvPr id="551" name="TextBox 550"/>
          <p:cNvSpPr txBox="1"/>
          <p:nvPr/>
        </p:nvSpPr>
        <p:spPr>
          <a:xfrm>
            <a:off x="4937215" y="4033863"/>
            <a:ext cx="3360552" cy="1615827"/>
          </a:xfrm>
          <a:prstGeom prst="rect">
            <a:avLst/>
          </a:prstGeom>
          <a:solidFill>
            <a:srgbClr val="F9F6E7"/>
          </a:solidFill>
        </p:spPr>
        <p:txBody>
          <a:bodyPr wrap="square" rtlCol="0">
            <a:spAutoFit/>
          </a:bodyPr>
          <a:lstStyle/>
          <a:p>
            <a:r>
              <a:rPr lang="en-US" sz="900" i="1" dirty="0" smtClean="0">
                <a:latin typeface="+mj-lt"/>
              </a:rPr>
              <a:t>“The March of Dimes is saddened and disappointed… [about] what is likely to be the first partisan vote in the two-decade history of the Children’s Health Insurance Program. While the five-year extension of CHIP funding contained in the bill is most welcome, it is deeply disheartening that the two sides were unable to reach bipartisan agreement on how to fund the programs in this legislation.”</a:t>
            </a:r>
            <a:endParaRPr lang="en-US" sz="900" dirty="0" smtClean="0"/>
          </a:p>
          <a:p>
            <a:endParaRPr lang="en-US" sz="900" dirty="0" smtClean="0"/>
          </a:p>
          <a:p>
            <a:r>
              <a:rPr lang="en-US" sz="900" dirty="0" smtClean="0"/>
              <a:t>–</a:t>
            </a:r>
            <a:r>
              <a:rPr lang="en-US" sz="900" dirty="0" smtClean="0">
                <a:latin typeface="+mj-lt"/>
              </a:rPr>
              <a:t>Stacey Stewart, president of The March of Dimes, a non-profit aimed at preventing birth defects, premature birth and infant mortality</a:t>
            </a:r>
            <a:endParaRPr lang="en-US" sz="900" i="1" dirty="0" smtClean="0">
              <a:latin typeface="+mj-lt"/>
            </a:endParaRPr>
          </a:p>
        </p:txBody>
      </p:sp>
      <p:sp>
        <p:nvSpPr>
          <p:cNvPr id="4" name="TextBox 3"/>
          <p:cNvSpPr txBox="1"/>
          <p:nvPr/>
        </p:nvSpPr>
        <p:spPr>
          <a:xfrm>
            <a:off x="4937215" y="2058970"/>
            <a:ext cx="3356640" cy="646331"/>
          </a:xfrm>
          <a:prstGeom prst="rect">
            <a:avLst/>
          </a:prstGeom>
          <a:solidFill>
            <a:srgbClr val="F9F6E7"/>
          </a:solidFill>
        </p:spPr>
        <p:txBody>
          <a:bodyPr wrap="square" rtlCol="0">
            <a:spAutoFit/>
          </a:bodyPr>
          <a:lstStyle/>
          <a:p>
            <a:r>
              <a:rPr lang="en-US" sz="900" dirty="0" smtClean="0">
                <a:latin typeface="+mj-lt"/>
              </a:rPr>
              <a:t>In the Senate, CHIP funding is likely to be allocated through a larger piece of legislation such as a broad spending bill expected to be announced in December that will keep the government open</a:t>
            </a:r>
            <a:endParaRPr lang="en-US" sz="900" dirty="0">
              <a:latin typeface="+mj-lt"/>
            </a:endParaRPr>
          </a:p>
        </p:txBody>
      </p:sp>
      <p:grpSp>
        <p:nvGrpSpPr>
          <p:cNvPr id="12" name="Group 11"/>
          <p:cNvGrpSpPr/>
          <p:nvPr/>
        </p:nvGrpSpPr>
        <p:grpSpPr>
          <a:xfrm>
            <a:off x="2786012" y="1767542"/>
            <a:ext cx="1905000" cy="1905000"/>
            <a:chOff x="2738343" y="1800874"/>
            <a:chExt cx="1905000" cy="1905000"/>
          </a:xfrm>
        </p:grpSpPr>
        <p:pic>
          <p:nvPicPr>
            <p:cNvPr id="1028" name="Picture 4" descr="https://d30y9cdsu7xlg0.cloudfront.net/png/236193-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8343" y="1800874"/>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d30y9cdsu7xlg0.cloudfront.net/png/674719-2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8345" y="2849437"/>
              <a:ext cx="598159" cy="598159"/>
            </a:xfrm>
            <a:prstGeom prst="rect">
              <a:avLst/>
            </a:prstGeom>
            <a:noFill/>
            <a:extLst>
              <a:ext uri="{909E8E84-426E-40DD-AFC4-6F175D3DCCD1}">
                <a14:hiddenFill xmlns:a14="http://schemas.microsoft.com/office/drawing/2010/main">
                  <a:solidFill>
                    <a:srgbClr val="FFFFFF"/>
                  </a:solidFill>
                </a14:hiddenFill>
              </a:ext>
            </a:extLst>
          </p:spPr>
        </p:pic>
        <p:pic>
          <p:nvPicPr>
            <p:cNvPr id="556" name="Picture 6" descr="https://d30y9cdsu7xlg0.cloudfront.net/png/674719-2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17312" y="2848588"/>
              <a:ext cx="598159" cy="598159"/>
            </a:xfrm>
            <a:prstGeom prst="rect">
              <a:avLst/>
            </a:prstGeom>
            <a:noFill/>
            <a:extLst>
              <a:ext uri="{909E8E84-426E-40DD-AFC4-6F175D3DCCD1}">
                <a14:hiddenFill xmlns:a14="http://schemas.microsoft.com/office/drawing/2010/main">
                  <a:solidFill>
                    <a:srgbClr val="FFFFFF"/>
                  </a:solidFill>
                </a14:hiddenFill>
              </a:ext>
            </a:extLst>
          </p:spPr>
        </p:pic>
      </p:grpSp>
      <p:pic>
        <p:nvPicPr>
          <p:cNvPr id="1032" name="Picture 8" descr="https://d30y9cdsu7xlg0.cloudfront.net/png/1134867-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4602" y="3893995"/>
            <a:ext cx="1652522" cy="165252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d30y9cdsu7xlg0.cloudfront.net/png/578296-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2937" y="2668331"/>
            <a:ext cx="1353127" cy="1353127"/>
          </a:xfrm>
          <a:prstGeom prst="rect">
            <a:avLst/>
          </a:prstGeom>
          <a:noFill/>
          <a:extLst>
            <a:ext uri="{909E8E84-426E-40DD-AFC4-6F175D3DCCD1}">
              <a14:hiddenFill xmlns:a14="http://schemas.microsoft.com/office/drawing/2010/main">
                <a:solidFill>
                  <a:srgbClr val="FFFFFF"/>
                </a:solidFill>
              </a14:hiddenFill>
            </a:ext>
          </a:extLst>
        </p:spPr>
      </p:pic>
      <p:sp>
        <p:nvSpPr>
          <p:cNvPr id="558" name="Text Placeholder 18"/>
          <p:cNvSpPr txBox="1">
            <a:spLocks/>
          </p:cNvSpPr>
          <p:nvPr/>
        </p:nvSpPr>
        <p:spPr bwMode="auto">
          <a:xfrm>
            <a:off x="492126" y="6422607"/>
            <a:ext cx="732631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November </a:t>
            </a: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6, </a:t>
            </a: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2017  </a:t>
            </a:r>
            <a:r>
              <a:rPr kumimoji="0" lang="en-US" sz="800" b="0" i="0" u="none" strike="noStrike" kern="1200" cap="none" spc="0" normalizeH="0" baseline="0" noProof="0" dirty="0" smtClean="0">
                <a:ln>
                  <a:noFill/>
                </a:ln>
                <a:solidFill>
                  <a:prstClr val="black">
                    <a:lumMod val="65000"/>
                    <a:lumOff val="35000"/>
                  </a:prstClr>
                </a:solidFill>
                <a:effectLst/>
                <a:uLnTx/>
                <a:uFillTx/>
                <a:latin typeface="Georgia" panose="02040502050405020303" pitchFamily="18" charset="0"/>
                <a:ea typeface="MS PGothic" panose="020B0600070205080204" pitchFamily="34" charset="-128"/>
              </a:rPr>
              <a:t>| </a:t>
            </a:r>
            <a:r>
              <a:rPr kumimoji="0" lang="en-US" sz="8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 </a:t>
            </a:r>
            <a:r>
              <a:rPr kumimoji="0" lang="en-US" sz="7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Maansi Vatsan</a:t>
            </a:r>
            <a:endParaRPr kumimoji="0" lang="en-US" sz="700" b="0" i="0" u="none" strike="noStrike" kern="1200" cap="none" spc="0" normalizeH="0" baseline="0" noProof="0" dirty="0">
              <a:ln>
                <a:noFill/>
              </a:ln>
              <a:solidFill>
                <a:prstClr val="black"/>
              </a:solidFill>
              <a:effectLst/>
              <a:uLnTx/>
              <a:uFillTx/>
              <a:latin typeface="Georgia"/>
              <a:ea typeface="MS PGothic" panose="020B0600070205080204" pitchFamily="34" charset="-128"/>
              <a:cs typeface="Georgia"/>
            </a:endParaRPr>
          </a:p>
        </p:txBody>
      </p:sp>
      <p:sp>
        <p:nvSpPr>
          <p:cNvPr id="559" name="Text Placeholder 18"/>
          <p:cNvSpPr txBox="1">
            <a:spLocks/>
          </p:cNvSpPr>
          <p:nvPr/>
        </p:nvSpPr>
        <p:spPr bwMode="auto">
          <a:xfrm>
            <a:off x="494173" y="6253294"/>
            <a:ext cx="8166981" cy="156908"/>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Sources:</a:t>
            </a:r>
            <a:r>
              <a:rPr kumimoji="0" lang="en-US" sz="600" b="0" i="0" u="none" strike="noStrike" kern="1200" cap="none" spc="0" normalizeH="0" noProof="0" dirty="0" smtClean="0">
                <a:ln>
                  <a:noFill/>
                </a:ln>
                <a:solidFill>
                  <a:prstClr val="black">
                    <a:lumMod val="50000"/>
                    <a:lumOff val="50000"/>
                  </a:prstClr>
                </a:solidFill>
                <a:effectLst/>
                <a:uLnTx/>
                <a:uFillTx/>
                <a:latin typeface="Georgia"/>
                <a:ea typeface="MS PGothic" panose="020B0600070205080204" pitchFamily="34" charset="-128"/>
                <a:cs typeface="Georgia"/>
              </a:rPr>
              <a:t> </a:t>
            </a:r>
            <a:r>
              <a:rPr kumimoji="0" lang="en-US" sz="600" b="0" i="0" u="none" strike="noStrike" kern="1200" cap="none" spc="0" normalizeH="0" noProof="0" dirty="0" smtClean="0">
                <a:ln>
                  <a:noFill/>
                </a:ln>
                <a:solidFill>
                  <a:prstClr val="black">
                    <a:lumMod val="50000"/>
                    <a:lumOff val="50000"/>
                  </a:prstClr>
                </a:solidFill>
                <a:effectLst/>
                <a:uLnTx/>
                <a:uFillTx/>
                <a:latin typeface="Georgia"/>
                <a:ea typeface="MS PGothic" panose="020B0600070205080204" pitchFamily="34" charset="-128"/>
                <a:cs typeface="Georgia"/>
              </a:rPr>
              <a:t>Dan Diamond, “Why hospitals are suing CMS over 340B cuts,” Politico, November 2, 2017; Robert Pear, “Children’s Health Bill Clears House as States Struggle to Keep Programs Afloat,” The New York Times, November 3, 2017.</a:t>
            </a:r>
            <a:endParaRPr kumimoji="0" lang="en-US" sz="600" b="0" i="0" u="none" strike="noStrike" kern="1200" cap="none" spc="0" normalizeH="0" baseline="0" noProof="0" dirty="0">
              <a:ln>
                <a:noFill/>
              </a:ln>
              <a:solidFill>
                <a:prstClr val="black">
                  <a:lumMod val="50000"/>
                  <a:lumOff val="50000"/>
                </a:prstClr>
              </a:solidFill>
              <a:effectLst/>
              <a:uLnTx/>
              <a:uFillTx/>
              <a:latin typeface="Georgia"/>
              <a:ea typeface="MS PGothic" panose="020B0600070205080204" pitchFamily="34" charset="-128"/>
              <a:cs typeface="Georgia"/>
            </a:endParaRPr>
          </a:p>
        </p:txBody>
      </p:sp>
    </p:spTree>
    <p:extLst>
      <p:ext uri="{BB962C8B-B14F-4D97-AF65-F5344CB8AC3E}">
        <p14:creationId xmlns:p14="http://schemas.microsoft.com/office/powerpoint/2010/main" val="251252363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643</TotalTime>
  <Words>635</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MS PGothic</vt:lpstr>
      <vt:lpstr>MS PGothic</vt:lpstr>
      <vt:lpstr>Arial</vt:lpstr>
      <vt:lpstr>Georgia</vt:lpstr>
      <vt:lpstr>Verdana</vt:lpstr>
      <vt:lpstr>2_Office Theme</vt:lpstr>
      <vt:lpstr>PowerPoint Presentation</vt:lpstr>
      <vt:lpstr>PowerPoint Presentation</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Vatsan, Maansi</dc:creator>
  <cp:lastModifiedBy>Vatsan, Maansi</cp:lastModifiedBy>
  <cp:revision>70</cp:revision>
  <dcterms:created xsi:type="dcterms:W3CDTF">2017-08-02T16:23:55Z</dcterms:created>
  <dcterms:modified xsi:type="dcterms:W3CDTF">2017-11-06T20:50:32Z</dcterms:modified>
</cp:coreProperties>
</file>