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82" r:id="rId2"/>
    <p:sldId id="28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467F"/>
    <a:srgbClr val="9B8AAF"/>
    <a:srgbClr val="C6B9A5"/>
    <a:srgbClr val="9D7C46"/>
    <a:srgbClr val="BEB2B6"/>
    <a:srgbClr val="CC6865"/>
    <a:srgbClr val="7B8A85"/>
    <a:srgbClr val="6EB0C6"/>
    <a:srgbClr val="E8D181"/>
    <a:srgbClr val="95B5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595"/>
  </p:normalViewPr>
  <p:slideViewPr>
    <p:cSldViewPr snapToGrid="0" snapToObjects="1">
      <p:cViewPr varScale="1">
        <p:scale>
          <a:sx n="88" d="100"/>
          <a:sy n="88" d="100"/>
        </p:scale>
        <p:origin x="1306" y="67"/>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10/25/2017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Members of Ch</a:t>
            </a:r>
            <a:r>
              <a:rPr lang="en-US" altLang="en-US" sz="2000" dirty="0" smtClean="0">
                <a:latin typeface="Georgia" charset="0"/>
                <a:ea typeface="ＭＳ Ｐゴシック" charset="-128"/>
                <a:cs typeface="MS PGothic" charset="-128"/>
              </a:rPr>
              <a:t>ina’s </a:t>
            </a:r>
            <a:r>
              <a:rPr lang="en-US" altLang="en-US" sz="2000" dirty="0" smtClean="0">
                <a:latin typeface="Georgia" charset="0"/>
                <a:ea typeface="ＭＳ Ｐゴシック" charset="-128"/>
                <a:cs typeface="MS PGothic" charset="-128"/>
              </a:rPr>
              <a:t>Politburo Standing </a:t>
            </a:r>
            <a:r>
              <a:rPr lang="en-US" altLang="en-US" sz="2000" dirty="0">
                <a:latin typeface="Georgia" charset="0"/>
                <a:ea typeface="ＭＳ Ｐゴシック" charset="-128"/>
                <a:cs typeface="MS PGothic" charset="-128"/>
              </a:rPr>
              <a:t>C</a:t>
            </a:r>
            <a:r>
              <a:rPr lang="en-US" altLang="en-US" sz="2000" dirty="0" smtClean="0">
                <a:latin typeface="Georgia" charset="0"/>
                <a:ea typeface="ＭＳ Ｐゴシック" charset="-128"/>
                <a:cs typeface="MS PGothic" charset="-128"/>
              </a:rPr>
              <a:t>ommittee announced </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5" name="TextBox 12"/>
          <p:cNvSpPr txBox="1">
            <a:spLocks noChangeArrowheads="1"/>
          </p:cNvSpPr>
          <p:nvPr/>
        </p:nvSpPr>
        <p:spPr bwMode="auto">
          <a:xfrm>
            <a:off x="8255074" y="311516"/>
            <a:ext cx="471604"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CHINA</a:t>
            </a:r>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October 25, 2017 </a:t>
            </a:r>
            <a:r>
              <a:rPr lang="en-US" sz="800" dirty="0" smtClean="0">
                <a:solidFill>
                  <a:schemeClr val="tx1">
                    <a:lumMod val="65000"/>
                    <a:lumOff val="35000"/>
                  </a:schemeClr>
                </a:solidFill>
              </a:rPr>
              <a:t>| </a:t>
            </a:r>
            <a:r>
              <a:rPr lang="en-US" sz="800" dirty="0" smtClean="0"/>
              <a:t> </a:t>
            </a:r>
            <a:r>
              <a:rPr lang="en-US" sz="700" dirty="0" smtClean="0"/>
              <a:t>Theo Goetemann</a:t>
            </a:r>
            <a:endParaRPr lang="en-US" sz="700" dirty="0">
              <a:latin typeface="Georgia"/>
              <a:cs typeface="Georgia"/>
            </a:endParaRPr>
          </a:p>
        </p:txBody>
      </p:sp>
      <p:pic>
        <p:nvPicPr>
          <p:cNvPr id="48" name="Picture 47" descr="Logo-NJ-presentation_center.png"/>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0979" y="6220772"/>
            <a:ext cx="8247721" cy="17887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National Journal research.</a:t>
            </a:r>
            <a:endParaRPr lang="en-US" sz="700" dirty="0">
              <a:solidFill>
                <a:schemeClr val="tx1">
                  <a:lumMod val="50000"/>
                  <a:lumOff val="50000"/>
                </a:schemeClr>
              </a:solidFill>
              <a:latin typeface="Georgia"/>
              <a:cs typeface="Georgia"/>
            </a:endParaRPr>
          </a:p>
        </p:txBody>
      </p:sp>
      <p:sp>
        <p:nvSpPr>
          <p:cNvPr id="2" name="Rectangle 1"/>
          <p:cNvSpPr/>
          <p:nvPr/>
        </p:nvSpPr>
        <p:spPr>
          <a:xfrm>
            <a:off x="622663" y="2520549"/>
            <a:ext cx="1824446" cy="2086725"/>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Xi Jinping</a:t>
            </a:r>
          </a:p>
          <a:p>
            <a:pPr>
              <a:lnSpc>
                <a:spcPct val="120000"/>
              </a:lnSpc>
            </a:pPr>
            <a:r>
              <a:rPr lang="en-US" sz="900" dirty="0">
                <a:latin typeface="+mj-lt"/>
              </a:rPr>
              <a:t>President of China since 2013. During his time as president, China has experienced continued economic growth and taken an increasingly assertive stance on foreign policy. Xi has been criticized for propagating an ethno-nationalist narrative and cracking down on religious, political and ethnic minorities. He is 64 years old.</a:t>
            </a:r>
            <a:endParaRPr lang="en-US" sz="900" dirty="0">
              <a:latin typeface="+mj-lt"/>
              <a:cs typeface="Georgia"/>
            </a:endParaRPr>
          </a:p>
        </p:txBody>
      </p:sp>
      <p:sp>
        <p:nvSpPr>
          <p:cNvPr id="16" name="Rectangle 14"/>
          <p:cNvSpPr>
            <a:spLocks noChangeArrowheads="1"/>
          </p:cNvSpPr>
          <p:nvPr/>
        </p:nvSpPr>
        <p:spPr bwMode="auto">
          <a:xfrm>
            <a:off x="419100" y="1263899"/>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Profiles of the seven Standing </a:t>
            </a:r>
            <a:r>
              <a:rPr lang="en-US" altLang="en-US" sz="1200" b="1" dirty="0"/>
              <a:t>C</a:t>
            </a:r>
            <a:r>
              <a:rPr lang="en-US" altLang="en-US" sz="1200" b="1" dirty="0" smtClean="0"/>
              <a:t>ommittee members</a:t>
            </a:r>
            <a:endParaRPr lang="en-US" altLang="en-US" sz="1200" b="1" dirty="0"/>
          </a:p>
        </p:txBody>
      </p:sp>
      <p:pic>
        <p:nvPicPr>
          <p:cNvPr id="3" name="Picture 2"/>
          <p:cNvPicPr>
            <a:picLocks noChangeAspect="1"/>
          </p:cNvPicPr>
          <p:nvPr/>
        </p:nvPicPr>
        <p:blipFill rotWithShape="1">
          <a:blip r:embed="rId3" cstate="hqprint">
            <a:extLst>
              <a:ext uri="{28A0092B-C50C-407E-A947-70E740481C1C}">
                <a14:useLocalDpi xmlns:a14="http://schemas.microsoft.com/office/drawing/2010/main"/>
              </a:ext>
            </a:extLst>
          </a:blip>
          <a:srcRect r="-173"/>
          <a:stretch/>
        </p:blipFill>
        <p:spPr>
          <a:xfrm>
            <a:off x="1173351" y="1730705"/>
            <a:ext cx="723070" cy="723070"/>
          </a:xfrm>
          <a:prstGeom prst="ellipse">
            <a:avLst/>
          </a:prstGeom>
        </p:spPr>
      </p:pic>
      <p:pic>
        <p:nvPicPr>
          <p:cNvPr id="6" name="Picture 5"/>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3245354" y="1730706"/>
            <a:ext cx="723070" cy="723070"/>
          </a:xfrm>
          <a:prstGeom prst="ellipse">
            <a:avLst/>
          </a:prstGeom>
        </p:spPr>
      </p:pic>
      <p:pic>
        <p:nvPicPr>
          <p:cNvPr id="7" name="Picture 6"/>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5317357" y="1732593"/>
            <a:ext cx="721839" cy="721839"/>
          </a:xfrm>
          <a:prstGeom prst="ellipse">
            <a:avLst/>
          </a:prstGeom>
        </p:spPr>
      </p:pic>
      <p:pic>
        <p:nvPicPr>
          <p:cNvPr id="8" name="Picture 7"/>
          <p:cNvPicPr>
            <a:picLocks noChangeAspect="1"/>
          </p:cNvPicPr>
          <p:nvPr/>
        </p:nvPicPr>
        <p:blipFill rotWithShape="1">
          <a:blip r:embed="rId6" cstate="hqprint">
            <a:extLst>
              <a:ext uri="{28A0092B-C50C-407E-A947-70E740481C1C}">
                <a14:useLocalDpi xmlns:a14="http://schemas.microsoft.com/office/drawing/2010/main"/>
              </a:ext>
            </a:extLst>
          </a:blip>
          <a:srcRect/>
          <a:stretch/>
        </p:blipFill>
        <p:spPr>
          <a:xfrm>
            <a:off x="7388129" y="1730203"/>
            <a:ext cx="724229" cy="724229"/>
          </a:xfrm>
          <a:prstGeom prst="ellipse">
            <a:avLst/>
          </a:prstGeom>
        </p:spPr>
      </p:pic>
      <p:sp>
        <p:nvSpPr>
          <p:cNvPr id="24" name="Rectangle 23"/>
          <p:cNvSpPr/>
          <p:nvPr/>
        </p:nvSpPr>
        <p:spPr>
          <a:xfrm>
            <a:off x="2700393" y="2520549"/>
            <a:ext cx="1824446" cy="2751522"/>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Li Keqiang</a:t>
            </a:r>
          </a:p>
          <a:p>
            <a:pPr>
              <a:lnSpc>
                <a:spcPct val="120000"/>
              </a:lnSpc>
            </a:pPr>
            <a:r>
              <a:rPr lang="en-US" sz="900" dirty="0" smtClean="0">
                <a:latin typeface="Georgia"/>
                <a:cs typeface="Georgia"/>
              </a:rPr>
              <a:t>Premier since 2013. Although formally in charge of economic decisions, </a:t>
            </a:r>
            <a:r>
              <a:rPr lang="en-US" sz="900" dirty="0" smtClean="0">
                <a:latin typeface="Georgia"/>
                <a:cs typeface="Georgia"/>
              </a:rPr>
              <a:t>Li</a:t>
            </a:r>
            <a:r>
              <a:rPr lang="en-US" sz="900" dirty="0" smtClean="0">
                <a:latin typeface="Georgia"/>
                <a:cs typeface="Georgia"/>
              </a:rPr>
              <a:t> </a:t>
            </a:r>
            <a:r>
              <a:rPr lang="en-US" sz="900" dirty="0" smtClean="0">
                <a:latin typeface="Georgia"/>
                <a:cs typeface="Georgia"/>
              </a:rPr>
              <a:t>has seen his power wane as Xi Jinping has become increasingly heavy-handed in his influence across party working groups and various ministries. </a:t>
            </a:r>
            <a:r>
              <a:rPr lang="en-US" sz="900" dirty="0" smtClean="0">
                <a:latin typeface="Georgia"/>
                <a:cs typeface="Georgia"/>
              </a:rPr>
              <a:t>Li</a:t>
            </a:r>
            <a:r>
              <a:rPr lang="en-US" sz="900" dirty="0" smtClean="0">
                <a:latin typeface="Georgia"/>
                <a:cs typeface="Georgia"/>
              </a:rPr>
              <a:t> </a:t>
            </a:r>
            <a:r>
              <a:rPr lang="en-US" sz="900" dirty="0" smtClean="0">
                <a:latin typeface="Georgia"/>
                <a:cs typeface="Georgia"/>
              </a:rPr>
              <a:t>is interested in high-tech industries and last year gave a speech popular among Chinese youth on fostering a new “culture of innovation and entrepreneurship.” He speaks English and is 62 years old.</a:t>
            </a:r>
            <a:endParaRPr lang="en-US" sz="900" dirty="0">
              <a:latin typeface="Georgia"/>
              <a:cs typeface="Georgia"/>
            </a:endParaRPr>
          </a:p>
        </p:txBody>
      </p:sp>
      <p:sp>
        <p:nvSpPr>
          <p:cNvPr id="25" name="Rectangle 24"/>
          <p:cNvSpPr/>
          <p:nvPr/>
        </p:nvSpPr>
        <p:spPr>
          <a:xfrm>
            <a:off x="4778699" y="2520549"/>
            <a:ext cx="1824446" cy="2252924"/>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Li Zhanshu</a:t>
            </a:r>
          </a:p>
          <a:p>
            <a:pPr>
              <a:lnSpc>
                <a:spcPct val="120000"/>
              </a:lnSpc>
            </a:pPr>
            <a:r>
              <a:rPr lang="en-US" sz="900" dirty="0" smtClean="0">
                <a:latin typeface="Georgia"/>
                <a:cs typeface="Georgia"/>
              </a:rPr>
              <a:t>Head of the Chinese Communist </a:t>
            </a:r>
            <a:r>
              <a:rPr lang="en-US" sz="900" dirty="0" smtClean="0">
                <a:latin typeface="Georgia"/>
                <a:cs typeface="Georgia"/>
              </a:rPr>
              <a:t>Party’s </a:t>
            </a:r>
            <a:r>
              <a:rPr lang="en-US" sz="900" dirty="0" smtClean="0">
                <a:latin typeface="Georgia"/>
                <a:cs typeface="Georgia"/>
              </a:rPr>
              <a:t>general office. Li Zhanshu is close with Xi Jinping, and the two started their political careers as officials in adjacent areas outside Beijing. Li plays an active role in China’s foreign affairs and is expected to take over as chairman of the National People’s Congress. Li is 67 years old.</a:t>
            </a:r>
            <a:endParaRPr lang="en-US" sz="900" dirty="0">
              <a:latin typeface="Georgia"/>
              <a:cs typeface="Georgia"/>
            </a:endParaRPr>
          </a:p>
        </p:txBody>
      </p:sp>
      <p:sp>
        <p:nvSpPr>
          <p:cNvPr id="27" name="Rectangle 26"/>
          <p:cNvSpPr/>
          <p:nvPr/>
        </p:nvSpPr>
        <p:spPr>
          <a:xfrm>
            <a:off x="6857005" y="2520549"/>
            <a:ext cx="1824446" cy="2252924"/>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Wang Yang</a:t>
            </a:r>
          </a:p>
          <a:p>
            <a:pPr>
              <a:lnSpc>
                <a:spcPct val="120000"/>
              </a:lnSpc>
            </a:pPr>
            <a:r>
              <a:rPr lang="en-US" sz="900" dirty="0" smtClean="0">
                <a:latin typeface="Georgia"/>
                <a:cs typeface="Georgia"/>
              </a:rPr>
              <a:t>Wang Yang is one of China’s four vice premiers. He is loyal to Xi Jinping and was the head of the delegation sent to the 2017 US-China strategic and economic dialogue. He is a committed economic reformer and during his time as party chief in Guangdong, </a:t>
            </a:r>
            <a:r>
              <a:rPr lang="en-US" sz="900" dirty="0" smtClean="0">
                <a:latin typeface="Georgia"/>
                <a:cs typeface="Georgia"/>
              </a:rPr>
              <a:t>he pushed </a:t>
            </a:r>
            <a:r>
              <a:rPr lang="en-US" sz="900" dirty="0" smtClean="0">
                <a:latin typeface="Georgia"/>
                <a:cs typeface="Georgia"/>
              </a:rPr>
              <a:t>through measures to publically publish Guangzhou’s budget. He is 62 years old.</a:t>
            </a:r>
            <a:endParaRPr lang="en-US" sz="900" dirty="0">
              <a:latin typeface="Georgia"/>
              <a:cs typeface="Georgia"/>
            </a:endParaRPr>
          </a:p>
        </p:txBody>
      </p:sp>
    </p:spTree>
    <p:extLst>
      <p:ext uri="{BB962C8B-B14F-4D97-AF65-F5344CB8AC3E}">
        <p14:creationId xmlns:p14="http://schemas.microsoft.com/office/powerpoint/2010/main" val="2277277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Members of China’s Politburo Standing Committee announced </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2</a:t>
            </a:fld>
            <a:endParaRPr lang="en-US"/>
          </a:p>
        </p:txBody>
      </p:sp>
      <p:sp>
        <p:nvSpPr>
          <p:cNvPr id="5" name="TextBox 12"/>
          <p:cNvSpPr txBox="1">
            <a:spLocks noChangeArrowheads="1"/>
          </p:cNvSpPr>
          <p:nvPr/>
        </p:nvSpPr>
        <p:spPr bwMode="auto">
          <a:xfrm>
            <a:off x="8255074" y="311516"/>
            <a:ext cx="471604"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CHINA</a:t>
            </a:r>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October 25, 2017 </a:t>
            </a:r>
            <a:r>
              <a:rPr lang="en-US" sz="800" dirty="0" smtClean="0">
                <a:solidFill>
                  <a:schemeClr val="tx1">
                    <a:lumMod val="65000"/>
                    <a:lumOff val="35000"/>
                  </a:schemeClr>
                </a:solidFill>
              </a:rPr>
              <a:t>| </a:t>
            </a:r>
            <a:r>
              <a:rPr lang="en-US" sz="800" dirty="0" smtClean="0"/>
              <a:t> </a:t>
            </a:r>
            <a:r>
              <a:rPr lang="en-US" sz="700" dirty="0" smtClean="0"/>
              <a:t>Theo Goetemann</a:t>
            </a:r>
            <a:endParaRPr lang="en-US" sz="700" dirty="0">
              <a:latin typeface="Georgia"/>
              <a:cs typeface="Georgia"/>
            </a:endParaRPr>
          </a:p>
        </p:txBody>
      </p:sp>
      <p:pic>
        <p:nvPicPr>
          <p:cNvPr id="48" name="Picture 47" descr="Logo-NJ-presentation_center.png"/>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0979" y="6220772"/>
            <a:ext cx="8247721" cy="17887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National Journal research.</a:t>
            </a:r>
            <a:endParaRPr lang="en-US" sz="700" dirty="0">
              <a:solidFill>
                <a:schemeClr val="tx1">
                  <a:lumMod val="50000"/>
                  <a:lumOff val="50000"/>
                </a:schemeClr>
              </a:solidFill>
              <a:latin typeface="Georgia"/>
              <a:cs typeface="Georgia"/>
            </a:endParaRPr>
          </a:p>
        </p:txBody>
      </p:sp>
      <p:sp>
        <p:nvSpPr>
          <p:cNvPr id="16" name="Rectangle 14"/>
          <p:cNvSpPr>
            <a:spLocks noChangeArrowheads="1"/>
          </p:cNvSpPr>
          <p:nvPr/>
        </p:nvSpPr>
        <p:spPr bwMode="auto">
          <a:xfrm>
            <a:off x="419100" y="1263899"/>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Profiles of the seven Standing </a:t>
            </a:r>
            <a:r>
              <a:rPr lang="en-US" altLang="en-US" sz="1200" b="1" dirty="0"/>
              <a:t>C</a:t>
            </a:r>
            <a:r>
              <a:rPr lang="en-US" altLang="en-US" sz="1200" b="1" dirty="0" smtClean="0"/>
              <a:t>ommittee members</a:t>
            </a:r>
            <a:endParaRPr lang="en-US" altLang="en-US" sz="1200" b="1" dirty="0"/>
          </a:p>
        </p:txBody>
      </p:sp>
      <p:grpSp>
        <p:nvGrpSpPr>
          <p:cNvPr id="10" name="Group 9"/>
          <p:cNvGrpSpPr/>
          <p:nvPr/>
        </p:nvGrpSpPr>
        <p:grpSpPr>
          <a:xfrm>
            <a:off x="1543659" y="1730203"/>
            <a:ext cx="5980482" cy="3043270"/>
            <a:chOff x="1426056" y="1730203"/>
            <a:chExt cx="5980482" cy="3043270"/>
          </a:xfrm>
        </p:grpSpPr>
        <p:sp>
          <p:nvSpPr>
            <p:cNvPr id="2" name="Rectangle 1"/>
            <p:cNvSpPr/>
            <p:nvPr/>
          </p:nvSpPr>
          <p:spPr>
            <a:xfrm>
              <a:off x="1426056" y="2520549"/>
              <a:ext cx="1824446" cy="2252924"/>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Wang Huning</a:t>
              </a:r>
            </a:p>
            <a:p>
              <a:pPr>
                <a:lnSpc>
                  <a:spcPct val="120000"/>
                </a:lnSpc>
              </a:pPr>
              <a:r>
                <a:rPr lang="en-US" sz="900" dirty="0" smtClean="0">
                  <a:latin typeface="Georgia"/>
                  <a:cs typeface="Georgia"/>
                </a:rPr>
                <a:t>Director of the policy research office. Wang Huning is close to Xi Jinping and considered by many to be the driver behind Xi’s heavy-handed style of governance. He is a strong advocate for authoritarian rule and centralizing power. </a:t>
              </a:r>
              <a:r>
                <a:rPr lang="en-US" sz="900" dirty="0" smtClean="0">
                  <a:latin typeface="Georgia"/>
                  <a:cs typeface="Georgia"/>
                </a:rPr>
                <a:t>Wang was </a:t>
              </a:r>
              <a:r>
                <a:rPr lang="en-US" sz="900" dirty="0" smtClean="0">
                  <a:latin typeface="Georgia"/>
                  <a:cs typeface="Georgia"/>
                </a:rPr>
                <a:t>previously the secretary of the secretariat at the CPC Central Committee from 2007 to 2012. He is 62 years old. </a:t>
              </a:r>
              <a:endParaRPr lang="en-US" sz="900" dirty="0">
                <a:latin typeface="Georgia"/>
                <a:cs typeface="Georgia"/>
              </a:endParaRPr>
            </a:p>
          </p:txBody>
        </p:sp>
        <p:sp>
          <p:nvSpPr>
            <p:cNvPr id="24" name="Rectangle 23"/>
            <p:cNvSpPr/>
            <p:nvPr/>
          </p:nvSpPr>
          <p:spPr>
            <a:xfrm>
              <a:off x="3503786" y="2520549"/>
              <a:ext cx="1824446" cy="1754326"/>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Zhao Leji</a:t>
              </a:r>
            </a:p>
            <a:p>
              <a:pPr>
                <a:lnSpc>
                  <a:spcPct val="120000"/>
                </a:lnSpc>
              </a:pPr>
              <a:r>
                <a:rPr lang="en-US" sz="900" dirty="0" smtClean="0">
                  <a:latin typeface="Georgia"/>
                  <a:cs typeface="Georgia"/>
                </a:rPr>
                <a:t>The party personnel chief, Zhao Leji runs the party’s Central Organization Department. Due to party age restrictions for Standing Committee membership, at 60 years old, Zhao will be one of the youngest Standing Committee members ever. </a:t>
              </a:r>
              <a:endParaRPr lang="en-US" sz="900" dirty="0">
                <a:latin typeface="Georgia"/>
                <a:cs typeface="Georgia"/>
              </a:endParaRPr>
            </a:p>
          </p:txBody>
        </p:sp>
        <p:sp>
          <p:nvSpPr>
            <p:cNvPr id="25" name="Rectangle 24"/>
            <p:cNvSpPr/>
            <p:nvPr/>
          </p:nvSpPr>
          <p:spPr>
            <a:xfrm>
              <a:off x="5582092" y="2520549"/>
              <a:ext cx="1824446" cy="1588127"/>
            </a:xfrm>
            <a:prstGeom prst="rect">
              <a:avLst/>
            </a:prstGeom>
          </p:spPr>
          <p:txBody>
            <a:bodyPr wrap="square">
              <a:spAutoFit/>
            </a:bodyPr>
            <a:lstStyle/>
            <a:p>
              <a:pPr algn="ctr">
                <a:lnSpc>
                  <a:spcPct val="120000"/>
                </a:lnSpc>
              </a:pPr>
              <a:r>
                <a:rPr lang="en-US" sz="900" b="1" dirty="0" smtClean="0">
                  <a:solidFill>
                    <a:srgbClr val="71B2C7"/>
                  </a:solidFill>
                  <a:latin typeface="Georgia"/>
                  <a:cs typeface="Georgia"/>
                </a:rPr>
                <a:t>Han Zheng</a:t>
              </a:r>
            </a:p>
            <a:p>
              <a:pPr>
                <a:lnSpc>
                  <a:spcPct val="120000"/>
                </a:lnSpc>
              </a:pPr>
              <a:r>
                <a:rPr lang="en-US" sz="900" dirty="0" smtClean="0">
                  <a:latin typeface="Georgia"/>
                  <a:cs typeface="Georgia"/>
                </a:rPr>
                <a:t>The party chief for Shanghai. In 2003, he became mayor of Shanghai at age 48, the youngest person at the time to ever hold the office. Han Zheng is known as a seasoned economic technocrat. He is 63 years old.</a:t>
              </a:r>
              <a:endParaRPr lang="en-US" sz="900" dirty="0">
                <a:latin typeface="Georgia"/>
                <a:cs typeface="Georgia"/>
              </a:endParaRPr>
            </a:p>
          </p:txBody>
        </p:sp>
        <p:pic>
          <p:nvPicPr>
            <p:cNvPr id="17" name="Picture 16"/>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976164" y="1730203"/>
              <a:ext cx="724229" cy="724229"/>
            </a:xfrm>
            <a:prstGeom prst="ellipse">
              <a:avLst/>
            </a:prstGeom>
          </p:spPr>
        </p:pic>
        <p:pic>
          <p:nvPicPr>
            <p:cNvPr id="18" name="Picture 17"/>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4053894" y="1730203"/>
              <a:ext cx="724229" cy="724229"/>
            </a:xfrm>
            <a:prstGeom prst="ellipse">
              <a:avLst/>
            </a:prstGeom>
          </p:spPr>
        </p:pic>
        <p:pic>
          <p:nvPicPr>
            <p:cNvPr id="19" name="Picture 18"/>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6132529" y="1730203"/>
              <a:ext cx="723572" cy="723572"/>
            </a:xfrm>
            <a:prstGeom prst="ellipse">
              <a:avLst/>
            </a:prstGeom>
          </p:spPr>
        </p:pic>
      </p:grpSp>
    </p:spTree>
    <p:extLst>
      <p:ext uri="{BB962C8B-B14F-4D97-AF65-F5344CB8AC3E}">
        <p14:creationId xmlns:p14="http://schemas.microsoft.com/office/powerpoint/2010/main" val="424243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2032</TotalTime>
  <Words>432</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ＭＳ Ｐゴシック</vt:lpstr>
      <vt:lpstr>Arial</vt:lpstr>
      <vt:lpstr>Calibri</vt:lpstr>
      <vt:lpstr>Georgia</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Theo goetemann</cp:lastModifiedBy>
  <cp:revision>147</cp:revision>
  <dcterms:created xsi:type="dcterms:W3CDTF">2017-06-26T14:07:23Z</dcterms:created>
  <dcterms:modified xsi:type="dcterms:W3CDTF">2017-10-25T21:15:18Z</dcterms:modified>
</cp:coreProperties>
</file>