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6E5"/>
    <a:srgbClr val="85A99A"/>
    <a:srgbClr val="D5E1DD"/>
    <a:srgbClr val="B9CEC5"/>
    <a:srgbClr val="4F81BD"/>
    <a:srgbClr val="F0F5F4"/>
    <a:srgbClr val="95B59D"/>
    <a:srgbClr val="769E80"/>
    <a:srgbClr val="E4DFE1"/>
    <a:srgbClr val="A6D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13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pollution-related deaths</c:v>
                </c:pt>
              </c:strCache>
            </c:strRef>
          </c:tx>
          <c:dPt>
            <c:idx val="0"/>
            <c:bubble3D val="0"/>
            <c:spPr>
              <a:solidFill>
                <a:srgbClr val="85A99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E0-4500-B49C-D769BEFA1D37}"/>
              </c:ext>
            </c:extLst>
          </c:dPt>
          <c:dPt>
            <c:idx val="1"/>
            <c:bubble3D val="0"/>
            <c:spPr>
              <a:solidFill>
                <a:srgbClr val="D5E1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0E0-4500-B49C-D769BEFA1D37}"/>
              </c:ext>
            </c:extLst>
          </c:dPt>
          <c:cat>
            <c:strRef>
              <c:f>Sheet1!$A$2:$A$3</c:f>
              <c:strCache>
                <c:ptCount val="2"/>
                <c:pt idx="0">
                  <c:v>Low- and middle- income countries</c:v>
                </c:pt>
                <c:pt idx="1">
                  <c:v>other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0-4500-B49C-D769BEFA1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 air</c:v>
                </c:pt>
              </c:strCache>
            </c:strRef>
          </c:tx>
          <c:spPr>
            <a:solidFill>
              <a:srgbClr val="B9CE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9-4A1C-8AFE-378464CC9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Ambient particulate</c:v>
                </c:pt>
              </c:strCache>
            </c:strRef>
          </c:tx>
          <c:spPr>
            <a:solidFill>
              <a:srgbClr val="D5E1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9-4A1C-8AFE-378464CC9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Ambient ozone</c:v>
                </c:pt>
              </c:strCache>
            </c:strRef>
          </c:tx>
          <c:spPr>
            <a:solidFill>
              <a:srgbClr val="F0F5F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29-4A1C-8AFE-378464CC96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Unsafe sanitation</c:v>
                </c:pt>
              </c:strCache>
            </c:strRef>
          </c:tx>
          <c:spPr>
            <a:solidFill>
              <a:srgbClr val="B9CEC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9.37500000000011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429-4A1C-8AFE-378464CC9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29-4A1C-8AFE-378464CC96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Unsafe source</c:v>
                </c:pt>
              </c:strCache>
            </c:strRef>
          </c:tx>
          <c:spPr>
            <a:solidFill>
              <a:srgbClr val="D5E1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1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429-4A1C-8AFE-378464CC962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Carcinogens</c:v>
                </c:pt>
              </c:strCache>
            </c:strRef>
          </c:tx>
          <c:spPr>
            <a:solidFill>
              <a:srgbClr val="B9CE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429-4A1C-8AFE-378464CC962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Particulates</c:v>
                </c:pt>
              </c:strCache>
            </c:strRef>
          </c:tx>
          <c:spPr>
            <a:solidFill>
              <a:srgbClr val="D5E1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429-4A1C-8AFE-378464CC96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Soil, haevy metals and chemicals</c:v>
                </c:pt>
              </c:strCache>
            </c:strRef>
          </c:tx>
          <c:spPr>
            <a:solidFill>
              <a:srgbClr val="B9CE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29-4A1C-8AFE-378464CC962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Lead</c:v>
                </c:pt>
              </c:strCache>
            </c:strRef>
          </c:tx>
          <c:spPr>
            <a:solidFill>
              <a:srgbClr val="B9CE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</c:v>
                </c:pt>
                <c:pt idx="1">
                  <c:v>Water</c:v>
                </c:pt>
                <c:pt idx="2">
                  <c:v>Occupational</c:v>
                </c:pt>
                <c:pt idx="3">
                  <c:v>Soil, heavy metals and chemicals</c:v>
                </c:pt>
                <c:pt idx="4">
                  <c:v>Lead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429-4A1C-8AFE-378464CC96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52241535"/>
        <c:axId val="1952239871"/>
      </c:barChart>
      <c:catAx>
        <c:axId val="195224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239871"/>
        <c:crosses val="autoZero"/>
        <c:auto val="1"/>
        <c:lblAlgn val="ctr"/>
        <c:lblOffset val="100"/>
        <c:noMultiLvlLbl val="0"/>
      </c:catAx>
      <c:valAx>
        <c:axId val="19522398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2241535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48DAF-FAC0-E049-9F91-DF185ED4A3A0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BA255-5E72-2043-901B-BB28595BD03D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F91DA9-1C77-804A-BF67-CC34D48EC270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6D0A-10DF-004F-8942-0019FC536F6A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5FB64-F50F-F341-9BDA-DC6ACD9CC172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CB5C3-E2DE-8D4F-9F4A-C72E248516A5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EB469-FD33-B547-A4D2-7465E5DD0938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14CD4-9166-C14F-B6C1-CDF522718024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B825E5-7CCF-EA4B-803B-A23A37DA0D68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D4D66-DFDE-9945-A17D-74D0D2FAE5BC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8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2653447812"/>
              </p:ext>
            </p:extLst>
          </p:nvPr>
        </p:nvGraphicFramePr>
        <p:xfrm>
          <a:off x="937387" y="4451720"/>
          <a:ext cx="2783043" cy="185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485547" y="756919"/>
            <a:ext cx="8163154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Report shows that almost one in six deaths in 2015 were due to some form of pollution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421973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7658757" y="311516"/>
            <a:ext cx="1067921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b="1" dirty="0" smtClean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POLLUTION DEATHS</a:t>
            </a:r>
            <a:endParaRPr kumimoji="0" lang="en-US" altLang="en-US" sz="6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92126" y="6422607"/>
            <a:ext cx="732631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October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20,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Maansi Vatsan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pic>
        <p:nvPicPr>
          <p:cNvPr id="21" name="Picture 20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94173" y="6236042"/>
            <a:ext cx="8166981" cy="1569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“The Lancet Commission on pollution and health,” The Lancet, October 19, 2017; Susan </a:t>
            </a:r>
            <a:r>
              <a:rPr kumimoji="0" lang="en-US" sz="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Scutti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“Pollution linked to 9 million deaths worldwide in 2015, study says,” CNN, October 20, 2017.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126" y="1742535"/>
            <a:ext cx="816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The research, conducted by the Lancet Commission on Pollution and Health, found that air pollution was the largest contributor to early death</a:t>
            </a:r>
            <a:endParaRPr lang="en-US" sz="10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973" y="2698455"/>
            <a:ext cx="3467818" cy="369332"/>
          </a:xfrm>
          <a:prstGeom prst="rect">
            <a:avLst/>
          </a:prstGeom>
          <a:solidFill>
            <a:srgbClr val="F9F6E5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j-lt"/>
              </a:rPr>
              <a:t>The report found that low- and middle-income countries had much higher death rates due to pollution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21825" y="2064061"/>
            <a:ext cx="4221206" cy="4064000"/>
            <a:chOff x="4792958" y="2064061"/>
            <a:chExt cx="3750079" cy="4064000"/>
          </a:xfrm>
        </p:grpSpPr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val="3086669313"/>
                </p:ext>
              </p:extLst>
            </p:nvPr>
          </p:nvGraphicFramePr>
          <p:xfrm>
            <a:off x="4891184" y="2064061"/>
            <a:ext cx="3651853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4930013" y="2267513"/>
              <a:ext cx="8822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Ambient ozone</a:t>
              </a:r>
              <a:endParaRPr lang="en-US" sz="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90526" y="4894275"/>
              <a:ext cx="7709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Carcinogens</a:t>
              </a:r>
              <a:endParaRPr lang="en-US" sz="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92958" y="3218712"/>
              <a:ext cx="11189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Ambient particulate</a:t>
              </a:r>
              <a:endParaRPr lang="en-US" sz="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44830" y="5033451"/>
              <a:ext cx="81374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Household air</a:t>
              </a:r>
              <a:endParaRPr lang="en-US" sz="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53988" y="5213655"/>
              <a:ext cx="9862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Unsafe sanitation</a:t>
              </a:r>
              <a:endParaRPr lang="en-US" sz="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23001" y="4748680"/>
              <a:ext cx="8356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Unsafe source</a:t>
              </a:r>
              <a:endParaRPr lang="en-US" sz="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51007" y="5031654"/>
              <a:ext cx="7180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Particulates</a:t>
              </a:r>
              <a:endParaRPr lang="en-US" sz="800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6629018" y="5099038"/>
            <a:ext cx="322769" cy="359842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12806" y="2624484"/>
            <a:ext cx="29551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j-lt"/>
              </a:rPr>
              <a:t>Estimated number of deaths globally due to pollution risk factors</a:t>
            </a:r>
          </a:p>
          <a:p>
            <a:r>
              <a:rPr lang="en-US" sz="900" i="1" dirty="0" smtClean="0">
                <a:latin typeface="+mj-lt"/>
              </a:rPr>
              <a:t>2015, in millions</a:t>
            </a:r>
            <a:endParaRPr lang="en-US" sz="900" i="1" dirty="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6407" y="4982416"/>
            <a:ext cx="10744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+mj-lt"/>
              </a:rPr>
              <a:t>92% of all </a:t>
            </a:r>
            <a:r>
              <a:rPr lang="en-US" sz="900" dirty="0" smtClean="0">
                <a:latin typeface="+mj-lt"/>
              </a:rPr>
              <a:t>pollution-related </a:t>
            </a:r>
            <a:r>
              <a:rPr lang="en-US" sz="900" dirty="0">
                <a:latin typeface="+mj-lt"/>
              </a:rPr>
              <a:t>deaths were in low- and middle-income countries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7093" y="3150744"/>
            <a:ext cx="3469698" cy="507831"/>
          </a:xfrm>
          <a:prstGeom prst="rect">
            <a:avLst/>
          </a:prstGeom>
          <a:solidFill>
            <a:srgbClr val="F9F6E5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latin typeface="+mj-lt"/>
              </a:rPr>
              <a:t>Some rapidly developing countries including India, China, Pakistan, Bangladesh, Madagascar and Kenya can attribute </a:t>
            </a:r>
            <a:r>
              <a:rPr lang="en-US" sz="900" b="1" dirty="0">
                <a:latin typeface="+mj-lt"/>
              </a:rPr>
              <a:t>one in four deaths to some form of </a:t>
            </a:r>
            <a:r>
              <a:rPr lang="en-US" sz="900" b="1" dirty="0" smtClean="0">
                <a:latin typeface="+mj-lt"/>
              </a:rPr>
              <a:t>pollution</a:t>
            </a:r>
            <a:endParaRPr lang="en-US" sz="900" b="1" dirty="0"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7093" y="3747039"/>
            <a:ext cx="3469698" cy="784830"/>
          </a:xfrm>
          <a:prstGeom prst="rect">
            <a:avLst/>
          </a:prstGeom>
          <a:solidFill>
            <a:srgbClr val="F9F6E5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latin typeface="+mj-lt"/>
              </a:rPr>
              <a:t>Dr. Philip </a:t>
            </a:r>
            <a:r>
              <a:rPr lang="en-US" sz="900" dirty="0" err="1">
                <a:latin typeface="+mj-lt"/>
              </a:rPr>
              <a:t>Landrigan</a:t>
            </a:r>
            <a:r>
              <a:rPr lang="en-US" sz="900" dirty="0">
                <a:latin typeface="+mj-lt"/>
              </a:rPr>
              <a:t>, the co-leader of the commission that led the study, noted that deaths due to pollution are </a:t>
            </a:r>
            <a:r>
              <a:rPr lang="en-US" sz="900" b="1" dirty="0">
                <a:latin typeface="+mj-lt"/>
              </a:rPr>
              <a:t>due mostly to urban industrial air pollution</a:t>
            </a:r>
            <a:r>
              <a:rPr lang="en-US" sz="900" dirty="0">
                <a:latin typeface="+mj-lt"/>
              </a:rPr>
              <a:t>, citing the fact that very poor and undeveloped countries had fewer pollution-related casualties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7093" y="2240659"/>
            <a:ext cx="3467818" cy="369332"/>
          </a:xfrm>
          <a:prstGeom prst="rect">
            <a:avLst/>
          </a:prstGeom>
          <a:solidFill>
            <a:srgbClr val="F9F6E5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+mj-lt"/>
              </a:rPr>
              <a:t>The report found that in 2015, </a:t>
            </a:r>
            <a:r>
              <a:rPr lang="en-US" sz="900" b="1" dirty="0" smtClean="0">
                <a:latin typeface="+mj-lt"/>
              </a:rPr>
              <a:t>9 million deaths were due to some form of pollution</a:t>
            </a:r>
            <a:r>
              <a:rPr lang="en-US" sz="900" dirty="0" smtClean="0">
                <a:latin typeface="+mj-lt"/>
              </a:rPr>
              <a:t>, which is almost one in six people</a:t>
            </a:r>
          </a:p>
        </p:txBody>
      </p:sp>
    </p:spTree>
    <p:extLst>
      <p:ext uri="{BB962C8B-B14F-4D97-AF65-F5344CB8AC3E}">
        <p14:creationId xmlns:p14="http://schemas.microsoft.com/office/powerpoint/2010/main" val="20730345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244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Georgia</vt:lpstr>
      <vt:lpstr>Verdana</vt:lpstr>
      <vt:lpstr>2_Office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60</cp:revision>
  <dcterms:created xsi:type="dcterms:W3CDTF">2017-08-02T16:23:55Z</dcterms:created>
  <dcterms:modified xsi:type="dcterms:W3CDTF">2017-10-20T19:13:45Z</dcterms:modified>
</cp:coreProperties>
</file>