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84" r:id="rId3"/>
    <p:sldId id="279" r:id="rId4"/>
    <p:sldId id="280" r:id="rId5"/>
    <p:sldId id="281" r:id="rId6"/>
    <p:sldId id="282" r:id="rId7"/>
    <p:sldId id="28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C71"/>
    <a:srgbClr val="B22830"/>
    <a:srgbClr val="CD7277"/>
    <a:srgbClr val="B0C4BC"/>
    <a:srgbClr val="CFD7E1"/>
    <a:srgbClr val="E0AAAD"/>
    <a:srgbClr val="9EAEC6"/>
    <a:srgbClr val="F1D3D5"/>
    <a:srgbClr val="0C396F"/>
    <a:srgbClr val="D2B7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3" autoAdjust="0"/>
    <p:restoredTop sz="95833"/>
  </p:normalViewPr>
  <p:slideViewPr>
    <p:cSldViewPr snapToGrid="0" snapToObjects="1">
      <p:cViewPr varScale="1">
        <p:scale>
          <a:sx n="115" d="100"/>
          <a:sy n="115" d="100"/>
        </p:scale>
        <p:origin x="750"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4071550255536601E-3"/>
          <c:y val="6.6804274465691801E-2"/>
          <c:w val="0.99334950751082296"/>
          <c:h val="0.84797834645669301"/>
        </c:manualLayout>
      </c:layout>
      <c:barChart>
        <c:barDir val="col"/>
        <c:grouping val="clustered"/>
        <c:varyColors val="0"/>
        <c:ser>
          <c:idx val="0"/>
          <c:order val="0"/>
          <c:tx>
            <c:strRef>
              <c:f>Sheet1!$B$1</c:f>
              <c:strCache>
                <c:ptCount val="1"/>
                <c:pt idx="0">
                  <c:v>Box One</c:v>
                </c:pt>
              </c:strCache>
            </c:strRef>
          </c:tx>
          <c:spPr>
            <a:solidFill>
              <a:srgbClr val="B0C3BC"/>
            </a:solidFill>
            <a:ln w="25268">
              <a:noFill/>
            </a:ln>
            <a:effectLst/>
          </c:spPr>
          <c:invertIfNegative val="0"/>
          <c:dLbls>
            <c:dLbl>
              <c:idx val="0"/>
              <c:layout/>
              <c:tx>
                <c:rich>
                  <a:bodyPr/>
                  <a:lstStyle/>
                  <a:p>
                    <a:r>
                      <a:rPr lang="en-US" smtClean="0"/>
                      <a:t>$</a:t>
                    </a:r>
                    <a:fld id="{731C2585-DAD2-4FD0-89EC-08623771F0C3}" type="VALUE">
                      <a:rPr lang="en-US" smtClean="0"/>
                      <a:pPr/>
                      <a:t>[VALUE]</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8DAF-4690-8F73-9F12E67213A4}"/>
                </c:ext>
              </c:extLst>
            </c:dLbl>
            <c:dLbl>
              <c:idx val="1"/>
              <c:layout/>
              <c:tx>
                <c:rich>
                  <a:bodyPr/>
                  <a:lstStyle/>
                  <a:p>
                    <a:r>
                      <a:rPr lang="en-US" smtClean="0"/>
                      <a:t>$</a:t>
                    </a:r>
                    <a:fld id="{96E739BB-FAA3-488D-B851-EE3FF3A10465}" type="VALUE">
                      <a:rPr lang="en-US" smtClean="0"/>
                      <a:pPr/>
                      <a:t>[VALUE]</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8DAF-4690-8F73-9F12E67213A4}"/>
                </c:ext>
              </c:extLst>
            </c:dLbl>
            <c:dLbl>
              <c:idx val="2"/>
              <c:layout/>
              <c:tx>
                <c:rich>
                  <a:bodyPr/>
                  <a:lstStyle/>
                  <a:p>
                    <a:r>
                      <a:rPr lang="en-US" smtClean="0"/>
                      <a:t>$</a:t>
                    </a:r>
                    <a:fld id="{F43B75C5-9FFD-472A-A2A4-34938112C1F9}" type="VALUE">
                      <a:rPr lang="en-US" smtClean="0"/>
                      <a:pPr/>
                      <a:t>[VALUE]</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8DAF-4690-8F73-9F12E67213A4}"/>
                </c:ext>
              </c:extLst>
            </c:dLbl>
            <c:spPr>
              <a:noFill/>
              <a:ln w="25268">
                <a:noFill/>
              </a:ln>
            </c:spPr>
            <c:txPr>
              <a:bodyPr wrap="square" lIns="38100" tIns="19050" rIns="38100" bIns="19050" anchor="ctr">
                <a:spAutoFit/>
              </a:bodyPr>
              <a:lstStyle/>
              <a:p>
                <a:pPr>
                  <a:defRPr sz="1098" b="0" i="0" u="none" strike="noStrike" baseline="0">
                    <a:solidFill>
                      <a:srgbClr val="000000"/>
                    </a:solidFill>
                    <a:latin typeface="Verdana" charset="0"/>
                    <a:ea typeface="Verdana" charset="0"/>
                    <a:cs typeface="Verdan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Cagle</c:v>
                </c:pt>
                <c:pt idx="1">
                  <c:v>Kemp</c:v>
                </c:pt>
                <c:pt idx="2">
                  <c:v>Hill</c:v>
                </c:pt>
              </c:strCache>
            </c:strRef>
          </c:cat>
          <c:val>
            <c:numRef>
              <c:f>Sheet1!$B$2:$B$4</c:f>
              <c:numCache>
                <c:formatCode>General</c:formatCode>
                <c:ptCount val="3"/>
                <c:pt idx="0">
                  <c:v>2.7</c:v>
                </c:pt>
                <c:pt idx="1">
                  <c:v>1.7</c:v>
                </c:pt>
                <c:pt idx="2">
                  <c:v>1</c:v>
                </c:pt>
              </c:numCache>
            </c:numRef>
          </c:val>
          <c:extLst>
            <c:ext xmlns:c16="http://schemas.microsoft.com/office/drawing/2014/chart" uri="{C3380CC4-5D6E-409C-BE32-E72D297353CC}">
              <c16:uniqueId val="{00000000-CDFB-4341-88D0-5C9490E8C59D}"/>
            </c:ext>
          </c:extLst>
        </c:ser>
        <c:dLbls>
          <c:showLegendKey val="0"/>
          <c:showVal val="0"/>
          <c:showCatName val="0"/>
          <c:showSerName val="0"/>
          <c:showPercent val="0"/>
          <c:showBubbleSize val="0"/>
        </c:dLbls>
        <c:gapWidth val="150"/>
        <c:axId val="963454976"/>
        <c:axId val="963457024"/>
      </c:barChart>
      <c:catAx>
        <c:axId val="963454976"/>
        <c:scaling>
          <c:orientation val="minMax"/>
        </c:scaling>
        <c:delete val="0"/>
        <c:axPos val="b"/>
        <c:numFmt formatCode="General" sourceLinked="1"/>
        <c:majorTickMark val="none"/>
        <c:minorTickMark val="none"/>
        <c:tickLblPos val="nextTo"/>
        <c:spPr>
          <a:ln w="3157">
            <a:solidFill>
              <a:srgbClr val="808080"/>
            </a:solidFill>
            <a:prstDash val="solid"/>
          </a:ln>
        </c:spPr>
        <c:txPr>
          <a:bodyPr rot="0" vert="horz"/>
          <a:lstStyle/>
          <a:p>
            <a:pPr>
              <a:defRPr sz="1000" b="0" i="0" u="none" strike="noStrike" baseline="0">
                <a:solidFill>
                  <a:srgbClr val="000000"/>
                </a:solidFill>
                <a:latin typeface="Verdana" charset="0"/>
                <a:ea typeface="Verdana" charset="0"/>
                <a:cs typeface="Verdana" charset="0"/>
              </a:defRPr>
            </a:pPr>
            <a:endParaRPr lang="en-US"/>
          </a:p>
        </c:txPr>
        <c:crossAx val="963457024"/>
        <c:crosses val="autoZero"/>
        <c:auto val="1"/>
        <c:lblAlgn val="ctr"/>
        <c:lblOffset val="100"/>
        <c:noMultiLvlLbl val="0"/>
      </c:catAx>
      <c:valAx>
        <c:axId val="963457024"/>
        <c:scaling>
          <c:orientation val="minMax"/>
        </c:scaling>
        <c:delete val="1"/>
        <c:axPos val="l"/>
        <c:numFmt formatCode="General" sourceLinked="1"/>
        <c:majorTickMark val="out"/>
        <c:minorTickMark val="none"/>
        <c:tickLblPos val="nextTo"/>
        <c:crossAx val="963454976"/>
        <c:crosses val="autoZero"/>
        <c:crossBetween val="between"/>
      </c:valAx>
      <c:spPr>
        <a:noFill/>
        <a:ln w="25400">
          <a:noFill/>
        </a:ln>
      </c:spPr>
    </c:plotArea>
    <c:plotVisOnly val="1"/>
    <c:dispBlanksAs val="gap"/>
    <c:showDLblsOverMax val="0"/>
  </c:chart>
  <c:spPr>
    <a:noFill/>
    <a:ln>
      <a:noFill/>
    </a:ln>
  </c:spPr>
  <c:txPr>
    <a:bodyPr/>
    <a:lstStyle/>
    <a:p>
      <a:pPr>
        <a:defRPr sz="1198" b="0" i="0" u="none" strike="noStrike" baseline="0">
          <a:solidFill>
            <a:srgbClr val="000000"/>
          </a:solidFill>
          <a:latin typeface="Calibri Light"/>
          <a:ea typeface="Calibri Light"/>
          <a:cs typeface="Calibri Ligh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ADF38E-74AC-0D40-B0D5-7EC4C125E7FD}" type="datetimeFigureOut">
              <a:rPr lang="en-US" smtClean="0"/>
              <a:t>10/17/2017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910B88-B5D3-9740-B038-5E379E31E376}" type="slidenum">
              <a:rPr lang="en-US" smtClean="0"/>
              <a:t>‹#›</a:t>
            </a:fld>
            <a:endParaRPr lang="en-US"/>
          </a:p>
        </p:txBody>
      </p:sp>
    </p:spTree>
    <p:extLst>
      <p:ext uri="{BB962C8B-B14F-4D97-AF65-F5344CB8AC3E}">
        <p14:creationId xmlns:p14="http://schemas.microsoft.com/office/powerpoint/2010/main" val="1072833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8FBBC-5B36-C141-B827-04E0D6A20364}" type="datetimeFigureOut">
              <a:rPr lang="en-US" smtClean="0"/>
              <a:t>10/17/2017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6A13F-28BC-9E49-9D0E-49492B51710C}" type="slidenum">
              <a:rPr lang="en-US" smtClean="0"/>
              <a:t>‹#›</a:t>
            </a:fld>
            <a:endParaRPr lang="en-US"/>
          </a:p>
        </p:txBody>
      </p:sp>
    </p:spTree>
    <p:extLst>
      <p:ext uri="{BB962C8B-B14F-4D97-AF65-F5344CB8AC3E}">
        <p14:creationId xmlns:p14="http://schemas.microsoft.com/office/powerpoint/2010/main" val="5985020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7</a:t>
            </a:fld>
            <a:endParaRPr lang="en-US"/>
          </a:p>
        </p:txBody>
      </p:sp>
    </p:spTree>
    <p:extLst>
      <p:ext uri="{BB962C8B-B14F-4D97-AF65-F5344CB8AC3E}">
        <p14:creationId xmlns:p14="http://schemas.microsoft.com/office/powerpoint/2010/main" val="16536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548DAF-FAC0-E049-9F91-DF185ED4A3A0}"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BC90E-502A-A54D-9BAE-6F74229062B0}" type="slidenum">
              <a:rPr lang="en-US" smtClean="0"/>
              <a:t>‹#›</a:t>
            </a:fld>
            <a:endParaRPr lang="en-US"/>
          </a:p>
        </p:txBody>
      </p:sp>
    </p:spTree>
    <p:extLst>
      <p:ext uri="{BB962C8B-B14F-4D97-AF65-F5344CB8AC3E}">
        <p14:creationId xmlns:p14="http://schemas.microsoft.com/office/powerpoint/2010/main" val="281960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BA255-5E72-2043-901B-BB28595BD03D}"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BC90E-502A-A54D-9BAE-6F74229062B0}" type="slidenum">
              <a:rPr lang="en-US" smtClean="0"/>
              <a:t>‹#›</a:t>
            </a:fld>
            <a:endParaRPr lang="en-US"/>
          </a:p>
        </p:txBody>
      </p:sp>
    </p:spTree>
    <p:extLst>
      <p:ext uri="{BB962C8B-B14F-4D97-AF65-F5344CB8AC3E}">
        <p14:creationId xmlns:p14="http://schemas.microsoft.com/office/powerpoint/2010/main" val="202277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91DA9-1C77-804A-BF67-CC34D48EC270}"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BC90E-502A-A54D-9BAE-6F74229062B0}" type="slidenum">
              <a:rPr lang="en-US" smtClean="0"/>
              <a:t>‹#›</a:t>
            </a:fld>
            <a:endParaRPr lang="en-US"/>
          </a:p>
        </p:txBody>
      </p:sp>
    </p:spTree>
    <p:extLst>
      <p:ext uri="{BB962C8B-B14F-4D97-AF65-F5344CB8AC3E}">
        <p14:creationId xmlns:p14="http://schemas.microsoft.com/office/powerpoint/2010/main" val="17262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56D0A-10DF-004F-8942-0019FC536F6A}"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BC90E-502A-A54D-9BAE-6F74229062B0}" type="slidenum">
              <a:rPr lang="en-US" smtClean="0"/>
              <a:t>‹#›</a:t>
            </a:fld>
            <a:endParaRPr lang="en-US"/>
          </a:p>
        </p:txBody>
      </p:sp>
    </p:spTree>
    <p:extLst>
      <p:ext uri="{BB962C8B-B14F-4D97-AF65-F5344CB8AC3E}">
        <p14:creationId xmlns:p14="http://schemas.microsoft.com/office/powerpoint/2010/main" val="7925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C17A1-C794-F746-9446-DB2DA418D2EB}"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BC90E-502A-A54D-9BAE-6F74229062B0}" type="slidenum">
              <a:rPr lang="en-US" smtClean="0"/>
              <a:t>‹#›</a:t>
            </a:fld>
            <a:endParaRPr lang="en-US"/>
          </a:p>
        </p:txBody>
      </p:sp>
    </p:spTree>
    <p:extLst>
      <p:ext uri="{BB962C8B-B14F-4D97-AF65-F5344CB8AC3E}">
        <p14:creationId xmlns:p14="http://schemas.microsoft.com/office/powerpoint/2010/main" val="39942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E5FB64-F50F-F341-9BDA-DC6ACD9CC172}" type="datetime1">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BC90E-502A-A54D-9BAE-6F74229062B0}" type="slidenum">
              <a:rPr lang="en-US" smtClean="0"/>
              <a:t>‹#›</a:t>
            </a:fld>
            <a:endParaRPr lang="en-US"/>
          </a:p>
        </p:txBody>
      </p:sp>
    </p:spTree>
    <p:extLst>
      <p:ext uri="{BB962C8B-B14F-4D97-AF65-F5344CB8AC3E}">
        <p14:creationId xmlns:p14="http://schemas.microsoft.com/office/powerpoint/2010/main" val="121709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9CB5C3-E2DE-8D4F-9F4A-C72E248516A5}" type="datetime1">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FBC90E-502A-A54D-9BAE-6F74229062B0}" type="slidenum">
              <a:rPr lang="en-US" smtClean="0"/>
              <a:t>‹#›</a:t>
            </a:fld>
            <a:endParaRPr lang="en-US"/>
          </a:p>
        </p:txBody>
      </p:sp>
    </p:spTree>
    <p:extLst>
      <p:ext uri="{BB962C8B-B14F-4D97-AF65-F5344CB8AC3E}">
        <p14:creationId xmlns:p14="http://schemas.microsoft.com/office/powerpoint/2010/main" val="137980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EB469-FD33-B547-A4D2-7465E5DD0938}" type="datetime1">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FBC90E-502A-A54D-9BAE-6F74229062B0}" type="slidenum">
              <a:rPr lang="en-US" smtClean="0"/>
              <a:t>‹#›</a:t>
            </a:fld>
            <a:endParaRPr lang="en-US"/>
          </a:p>
        </p:txBody>
      </p:sp>
    </p:spTree>
    <p:extLst>
      <p:ext uri="{BB962C8B-B14F-4D97-AF65-F5344CB8AC3E}">
        <p14:creationId xmlns:p14="http://schemas.microsoft.com/office/powerpoint/2010/main" val="115243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14CD4-9166-C14F-B6C1-CDF522718024}" type="datetime1">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FBC90E-502A-A54D-9BAE-6F74229062B0}" type="slidenum">
              <a:rPr lang="en-US" smtClean="0"/>
              <a:t>‹#›</a:t>
            </a:fld>
            <a:endParaRPr lang="en-US"/>
          </a:p>
        </p:txBody>
      </p:sp>
    </p:spTree>
    <p:extLst>
      <p:ext uri="{BB962C8B-B14F-4D97-AF65-F5344CB8AC3E}">
        <p14:creationId xmlns:p14="http://schemas.microsoft.com/office/powerpoint/2010/main" val="5546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825E5-7CCF-EA4B-803B-A23A37DA0D68}" type="datetime1">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BC90E-502A-A54D-9BAE-6F74229062B0}" type="slidenum">
              <a:rPr lang="en-US" smtClean="0"/>
              <a:t>‹#›</a:t>
            </a:fld>
            <a:endParaRPr lang="en-US"/>
          </a:p>
        </p:txBody>
      </p:sp>
    </p:spTree>
    <p:extLst>
      <p:ext uri="{BB962C8B-B14F-4D97-AF65-F5344CB8AC3E}">
        <p14:creationId xmlns:p14="http://schemas.microsoft.com/office/powerpoint/2010/main" val="85509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D4D66-DFDE-9945-A17D-74D0D2FAE5BC}" type="datetime1">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BC90E-502A-A54D-9BAE-6F74229062B0}" type="slidenum">
              <a:rPr lang="en-US" smtClean="0"/>
              <a:t>‹#›</a:t>
            </a:fld>
            <a:endParaRPr lang="en-US"/>
          </a:p>
        </p:txBody>
      </p:sp>
    </p:spTree>
    <p:extLst>
      <p:ext uri="{BB962C8B-B14F-4D97-AF65-F5344CB8AC3E}">
        <p14:creationId xmlns:p14="http://schemas.microsoft.com/office/powerpoint/2010/main" val="231148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0AA7C-4A4D-8743-887E-132CF864A72F}" type="datetime1">
              <a:rPr lang="en-US" smtClean="0"/>
              <a:t>10/17/2017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03145" y="6352962"/>
            <a:ext cx="2133600" cy="365125"/>
          </a:xfrm>
          <a:prstGeom prst="rect">
            <a:avLst/>
          </a:prstGeom>
        </p:spPr>
        <p:txBody>
          <a:bodyPr vert="horz" lIns="91440" tIns="45720" rIns="91440" bIns="45720" rtlCol="0" anchor="ctr"/>
          <a:lstStyle>
            <a:lvl1pPr algn="r">
              <a:defRPr sz="800">
                <a:solidFill>
                  <a:schemeClr val="tx1"/>
                </a:solidFill>
                <a:latin typeface="Georgia"/>
                <a:cs typeface="Georgia"/>
              </a:defRPr>
            </a:lvl1pPr>
          </a:lstStyle>
          <a:p>
            <a:fld id="{BEFBC90E-502A-A54D-9BAE-6F74229062B0}" type="slidenum">
              <a:rPr lang="en-US" smtClean="0"/>
              <a:pPr/>
              <a:t>‹#›</a:t>
            </a:fld>
            <a:endParaRPr lang="en-US" dirty="0"/>
          </a:p>
        </p:txBody>
      </p:sp>
      <p:cxnSp>
        <p:nvCxnSpPr>
          <p:cNvPr id="7" name="Straight Connector 6"/>
          <p:cNvCxnSpPr/>
          <p:nvPr userDrawn="1"/>
        </p:nvCxnSpPr>
        <p:spPr>
          <a:xfrm flipV="1">
            <a:off x="506211" y="6409705"/>
            <a:ext cx="8134908" cy="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502920" y="588898"/>
            <a:ext cx="8138160" cy="14606"/>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9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FBC90E-502A-A54D-9BAE-6F74229062B0}" type="slidenum">
              <a:rPr lang="en-US" smtClean="0"/>
              <a:t>1</a:t>
            </a:fld>
            <a:endParaRPr lang="en-US"/>
          </a:p>
        </p:txBody>
      </p:sp>
      <p:sp>
        <p:nvSpPr>
          <p:cNvPr id="5" name="Title 7"/>
          <p:cNvSpPr>
            <a:spLocks noGrp="1"/>
          </p:cNvSpPr>
          <p:nvPr>
            <p:ph type="ctrTitle"/>
          </p:nvPr>
        </p:nvSpPr>
        <p:spPr>
          <a:xfrm>
            <a:off x="404814" y="1122363"/>
            <a:ext cx="8167688" cy="1116012"/>
          </a:xfrm>
        </p:spPr>
        <p:txBody>
          <a:bodyPr>
            <a:normAutofit/>
          </a:bodyPr>
          <a:lstStyle/>
          <a:p>
            <a:pPr algn="l"/>
            <a:r>
              <a:rPr lang="en-US" altLang="en-US" sz="3200" b="1" dirty="0" smtClean="0">
                <a:solidFill>
                  <a:schemeClr val="tx1">
                    <a:lumMod val="65000"/>
                    <a:lumOff val="35000"/>
                  </a:schemeClr>
                </a:solidFill>
                <a:latin typeface="Georgia" charset="0"/>
                <a:ea typeface="ＭＳ Ｐゴシック" charset="-128"/>
                <a:cs typeface="MS PGothic" charset="-128"/>
              </a:rPr>
              <a:t>Georgia’s 2018 </a:t>
            </a:r>
            <a:br>
              <a:rPr lang="en-US" altLang="en-US" sz="3200" b="1" dirty="0" smtClean="0">
                <a:solidFill>
                  <a:schemeClr val="tx1">
                    <a:lumMod val="65000"/>
                    <a:lumOff val="35000"/>
                  </a:schemeClr>
                </a:solidFill>
                <a:latin typeface="Georgia" charset="0"/>
                <a:ea typeface="ＭＳ Ｐゴシック" charset="-128"/>
                <a:cs typeface="MS PGothic" charset="-128"/>
              </a:rPr>
            </a:br>
            <a:r>
              <a:rPr lang="en-US" altLang="en-US" sz="3200" b="1" dirty="0" smtClean="0">
                <a:solidFill>
                  <a:schemeClr val="tx1">
                    <a:lumMod val="65000"/>
                    <a:lumOff val="35000"/>
                  </a:schemeClr>
                </a:solidFill>
                <a:latin typeface="Georgia" charset="0"/>
                <a:ea typeface="ＭＳ Ｐゴシック" charset="-128"/>
                <a:cs typeface="MS PGothic" charset="-128"/>
              </a:rPr>
              <a:t>gubernatorial election</a:t>
            </a:r>
            <a:endParaRPr lang="en-US" altLang="en-US" sz="3200" b="1" dirty="0">
              <a:solidFill>
                <a:schemeClr val="tx1">
                  <a:lumMod val="65000"/>
                  <a:lumOff val="35000"/>
                </a:schemeClr>
              </a:solidFill>
              <a:latin typeface="Georgia" charset="0"/>
              <a:ea typeface="ＭＳ Ｐゴシック" charset="-128"/>
              <a:cs typeface="MS PGothic" charset="-128"/>
            </a:endParaRPr>
          </a:p>
        </p:txBody>
      </p:sp>
      <p:sp>
        <p:nvSpPr>
          <p:cNvPr id="6" name="Subtitle 8"/>
          <p:cNvSpPr>
            <a:spLocks noGrp="1"/>
          </p:cNvSpPr>
          <p:nvPr>
            <p:ph type="subTitle" idx="1"/>
          </p:nvPr>
        </p:nvSpPr>
        <p:spPr>
          <a:xfrm>
            <a:off x="396877" y="2259013"/>
            <a:ext cx="8143875" cy="1169987"/>
          </a:xfrm>
        </p:spPr>
        <p:txBody>
          <a:bodyPr/>
          <a:lstStyle/>
          <a:p>
            <a:pPr algn="l">
              <a:buFont typeface="Arial" panose="020B0604020202020204" pitchFamily="34" charset="0"/>
              <a:buNone/>
              <a:defRPr/>
            </a:pPr>
            <a:r>
              <a:rPr lang="en-US" sz="2000" dirty="0" smtClean="0">
                <a:latin typeface="Georgia"/>
                <a:ea typeface="MS PGothic" panose="020B0600070205080204" pitchFamily="34" charset="-128"/>
                <a:cs typeface="Georgia"/>
              </a:rPr>
              <a:t>Details on candidates, campaign spending and more</a:t>
            </a:r>
          </a:p>
        </p:txBody>
      </p:sp>
      <p:sp>
        <p:nvSpPr>
          <p:cNvPr id="7" name="TextBox 6"/>
          <p:cNvSpPr txBox="1"/>
          <p:nvPr/>
        </p:nvSpPr>
        <p:spPr>
          <a:xfrm>
            <a:off x="412748" y="4220996"/>
            <a:ext cx="3675065" cy="1569660"/>
          </a:xfrm>
          <a:prstGeom prst="rect">
            <a:avLst/>
          </a:prstGeom>
          <a:noFill/>
        </p:spPr>
        <p:txBody>
          <a:bodyPr wrap="square" rtlCol="0">
            <a:spAutoFit/>
          </a:bodyPr>
          <a:lstStyle/>
          <a:p>
            <a:pPr>
              <a:defRPr/>
            </a:pPr>
            <a:r>
              <a:rPr lang="en-US" sz="1200" b="1" dirty="0" smtClean="0">
                <a:latin typeface="Georgia"/>
                <a:ea typeface="MS PGothic" panose="020B0600070205080204" pitchFamily="34" charset="-128"/>
                <a:cs typeface="Georgia"/>
              </a:rPr>
              <a:t>October </a:t>
            </a:r>
            <a:r>
              <a:rPr lang="en-US" sz="1200" b="1" dirty="0" smtClean="0">
                <a:latin typeface="Georgia"/>
                <a:ea typeface="MS PGothic" panose="020B0600070205080204" pitchFamily="34" charset="-128"/>
                <a:cs typeface="Georgia"/>
              </a:rPr>
              <a:t>18, </a:t>
            </a:r>
            <a:r>
              <a:rPr lang="en-US" sz="1200" b="1" dirty="0" smtClean="0">
                <a:latin typeface="Georgia"/>
                <a:ea typeface="MS PGothic" panose="020B0600070205080204" pitchFamily="34" charset="-128"/>
                <a:cs typeface="Georgia"/>
              </a:rPr>
              <a:t>2017</a:t>
            </a:r>
            <a:endParaRPr lang="en-US" sz="1200" b="1" dirty="0">
              <a:latin typeface="Georgia"/>
              <a:ea typeface="MS PGothic" panose="020B0600070205080204" pitchFamily="34" charset="-128"/>
              <a:cs typeface="Georgia"/>
            </a:endParaRPr>
          </a:p>
          <a:p>
            <a:pPr>
              <a:defRPr/>
            </a:pPr>
            <a:endParaRPr lang="en-US" sz="1200" b="1" dirty="0">
              <a:latin typeface="Georgia"/>
              <a:ea typeface="MS PGothic" panose="020B0600070205080204" pitchFamily="34" charset="-128"/>
              <a:cs typeface="Georgia"/>
            </a:endParaRPr>
          </a:p>
          <a:p>
            <a:pPr>
              <a:defRPr/>
            </a:pPr>
            <a:r>
              <a:rPr lang="en-US" sz="1200" b="1" dirty="0">
                <a:latin typeface="Georgia"/>
                <a:ea typeface="MS PGothic" panose="020B0600070205080204" pitchFamily="34" charset="-128"/>
                <a:cs typeface="Georgia"/>
              </a:rPr>
              <a:t>Producer </a:t>
            </a:r>
          </a:p>
          <a:p>
            <a:pPr>
              <a:defRPr/>
            </a:pPr>
            <a:r>
              <a:rPr lang="en-US" sz="1200" i="1" dirty="0" smtClean="0">
                <a:latin typeface="Georgia"/>
                <a:ea typeface="MS PGothic" panose="020B0600070205080204" pitchFamily="34" charset="-128"/>
                <a:cs typeface="Georgia"/>
              </a:rPr>
              <a:t>Michael Brady</a:t>
            </a:r>
          </a:p>
          <a:p>
            <a:pPr>
              <a:defRPr/>
            </a:pPr>
            <a:endParaRPr lang="en-US" sz="1200" b="1" dirty="0">
              <a:latin typeface="Georgia"/>
              <a:ea typeface="MS PGothic" panose="020B0600070205080204" pitchFamily="34" charset="-128"/>
              <a:cs typeface="Georgia"/>
            </a:endParaRPr>
          </a:p>
          <a:p>
            <a:pPr>
              <a:defRPr/>
            </a:pPr>
            <a:r>
              <a:rPr lang="en-US" sz="1200" b="1" dirty="0">
                <a:latin typeface="Georgia"/>
                <a:ea typeface="MS PGothic" panose="020B0600070205080204" pitchFamily="34" charset="-128"/>
                <a:cs typeface="Georgia"/>
              </a:rPr>
              <a:t>Director </a:t>
            </a:r>
          </a:p>
          <a:p>
            <a:pPr>
              <a:defRPr/>
            </a:pPr>
            <a:r>
              <a:rPr lang="en-US" sz="1200" i="1" dirty="0">
                <a:latin typeface="Georgia"/>
                <a:ea typeface="MS PGothic" panose="020B0600070205080204" pitchFamily="34" charset="-128"/>
                <a:cs typeface="Georgia"/>
              </a:rPr>
              <a:t>Alistair Taylor</a:t>
            </a:r>
          </a:p>
          <a:p>
            <a:endParaRPr lang="en-US" sz="1200" dirty="0">
              <a:latin typeface="Georgia"/>
              <a:cs typeface="Georgia"/>
            </a:endParaRPr>
          </a:p>
        </p:txBody>
      </p:sp>
      <p:sp>
        <p:nvSpPr>
          <p:cNvPr id="8" name="Rectangle 7"/>
          <p:cNvSpPr/>
          <p:nvPr/>
        </p:nvSpPr>
        <p:spPr>
          <a:xfrm>
            <a:off x="335331" y="6206980"/>
            <a:ext cx="8490283" cy="5111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Tree>
    <p:extLst>
      <p:ext uri="{BB962C8B-B14F-4D97-AF65-F5344CB8AC3E}">
        <p14:creationId xmlns:p14="http://schemas.microsoft.com/office/powerpoint/2010/main" val="1625735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pbs.twimg.com/profile_images/829789168633049092/CL_B_uqQ.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88151" y="1480420"/>
            <a:ext cx="1949515" cy="1949515"/>
          </a:xfrm>
          <a:prstGeom prst="ellipse">
            <a:avLst/>
          </a:prstGeom>
          <a:noFill/>
          <a:ln w="38100">
            <a:solidFill>
              <a:srgbClr val="B22830"/>
            </a:solidFill>
          </a:ln>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bwMode="auto">
          <a:xfrm>
            <a:off x="404807" y="767113"/>
            <a:ext cx="8407400" cy="3984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Overview of the 2018 Georgia gubernatorial election</a:t>
            </a:r>
            <a:endParaRPr lang="en-US" altLang="en-US" sz="2000" dirty="0">
              <a:latin typeface="Georgia" charset="0"/>
              <a:ea typeface="ＭＳ Ｐゴシック" charset="-128"/>
              <a:cs typeface="MS PGothic" charset="-128"/>
            </a:endParaRPr>
          </a:p>
        </p:txBody>
      </p:sp>
      <p:sp>
        <p:nvSpPr>
          <p:cNvPr id="4" name="Slide Number Placeholder 3"/>
          <p:cNvSpPr>
            <a:spLocks noGrp="1"/>
          </p:cNvSpPr>
          <p:nvPr>
            <p:ph type="sldNum" sz="quarter" idx="12"/>
          </p:nvPr>
        </p:nvSpPr>
        <p:spPr/>
        <p:txBody>
          <a:bodyPr/>
          <a:lstStyle/>
          <a:p>
            <a:fld id="{BEFBC90E-502A-A54D-9BAE-6F74229062B0}" type="slidenum">
              <a:rPr lang="en-US" smtClean="0"/>
              <a:t>2</a:t>
            </a:fld>
            <a:endParaRPr lang="en-US"/>
          </a:p>
        </p:txBody>
      </p:sp>
      <p:sp>
        <p:nvSpPr>
          <p:cNvPr id="5" name="TextBox 12"/>
          <p:cNvSpPr txBox="1">
            <a:spLocks noChangeArrowheads="1"/>
          </p:cNvSpPr>
          <p:nvPr/>
        </p:nvSpPr>
        <p:spPr bwMode="auto">
          <a:xfrm>
            <a:off x="6894124" y="311516"/>
            <a:ext cx="183255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GEORGIA GUBERNATORIAL ELECTION</a:t>
            </a:r>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October 18, </a:t>
            </a:r>
            <a:r>
              <a:rPr lang="en-US" sz="700" dirty="0" smtClean="0">
                <a:latin typeface="Georgia"/>
                <a:cs typeface="Georgia"/>
              </a:rPr>
              <a:t>2017  </a:t>
            </a:r>
            <a:r>
              <a:rPr lang="en-US" sz="800" dirty="0" smtClean="0">
                <a:solidFill>
                  <a:schemeClr val="tx1">
                    <a:lumMod val="65000"/>
                    <a:lumOff val="35000"/>
                  </a:schemeClr>
                </a:solidFill>
              </a:rPr>
              <a:t>| </a:t>
            </a:r>
            <a:r>
              <a:rPr lang="en-US" sz="800" dirty="0" smtClean="0"/>
              <a:t> </a:t>
            </a:r>
            <a:r>
              <a:rPr lang="en-US" sz="700" dirty="0" smtClean="0"/>
              <a:t>Michael Brady</a:t>
            </a:r>
            <a:endParaRPr lang="en-US" sz="700" dirty="0">
              <a:latin typeface="Georgia"/>
              <a:cs typeface="Georgia"/>
            </a:endParaRPr>
          </a:p>
        </p:txBody>
      </p:sp>
      <p:pic>
        <p:nvPicPr>
          <p:cNvPr id="19" name="Picture 18" descr="Logo-NJ-presentation_cen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3" name="Text Placeholder 18"/>
          <p:cNvSpPr txBox="1">
            <a:spLocks/>
          </p:cNvSpPr>
          <p:nvPr/>
        </p:nvSpPr>
        <p:spPr bwMode="auto">
          <a:xfrm>
            <a:off x="404807" y="6216166"/>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smtClean="0">
                <a:solidFill>
                  <a:schemeClr val="tx1">
                    <a:lumMod val="50000"/>
                    <a:lumOff val="50000"/>
                  </a:schemeClr>
                </a:solidFill>
                <a:latin typeface="Georgia"/>
                <a:cs typeface="Georgia"/>
              </a:rPr>
              <a:t>Sources: The Cook Political Report, 2017; Public policy desk, “Primary elections in Georgia,” </a:t>
            </a:r>
            <a:r>
              <a:rPr lang="en-US" sz="700" dirty="0" err="1" smtClean="0">
                <a:solidFill>
                  <a:schemeClr val="tx1">
                    <a:lumMod val="50000"/>
                    <a:lumOff val="50000"/>
                  </a:schemeClr>
                </a:solidFill>
                <a:latin typeface="Georgia"/>
                <a:cs typeface="Georgia"/>
              </a:rPr>
              <a:t>Ballotpedia</a:t>
            </a:r>
            <a:r>
              <a:rPr lang="en-US" sz="700" dirty="0" smtClean="0">
                <a:solidFill>
                  <a:schemeClr val="tx1">
                    <a:lumMod val="50000"/>
                    <a:lumOff val="50000"/>
                  </a:schemeClr>
                </a:solidFill>
                <a:latin typeface="Georgia"/>
                <a:cs typeface="Georgia"/>
              </a:rPr>
              <a:t>, 2017. </a:t>
            </a:r>
            <a:endParaRPr lang="en-US" sz="700" dirty="0">
              <a:solidFill>
                <a:schemeClr val="tx1">
                  <a:lumMod val="50000"/>
                  <a:lumOff val="50000"/>
                </a:schemeClr>
              </a:solidFill>
              <a:latin typeface="Georgia"/>
              <a:cs typeface="Georgia"/>
            </a:endParaRPr>
          </a:p>
        </p:txBody>
      </p:sp>
      <p:sp>
        <p:nvSpPr>
          <p:cNvPr id="28" name="TextBox 27"/>
          <p:cNvSpPr txBox="1"/>
          <p:nvPr/>
        </p:nvSpPr>
        <p:spPr bwMode="auto">
          <a:xfrm>
            <a:off x="4950233" y="3405382"/>
            <a:ext cx="3030122" cy="1646605"/>
          </a:xfrm>
          <a:prstGeom prst="rect">
            <a:avLst/>
          </a:prstGeom>
          <a:noFill/>
        </p:spPr>
        <p:txBody>
          <a:bodyPr wrap="square">
            <a:spAutoFit/>
          </a:bodyPr>
          <a:lstStyle/>
          <a:p>
            <a:pPr>
              <a:defRPr/>
            </a:pPr>
            <a:r>
              <a:rPr lang="en-US" sz="1100" b="1" dirty="0" smtClean="0">
                <a:solidFill>
                  <a:srgbClr val="8E744A"/>
                </a:solidFill>
                <a:latin typeface="+mj-lt"/>
                <a:ea typeface="MS PGothic" panose="020B0600070205080204" pitchFamily="34" charset="-128"/>
              </a:rPr>
              <a:t>Nathan Deal</a:t>
            </a:r>
            <a:endParaRPr lang="en-US" sz="1100" b="1" dirty="0">
              <a:solidFill>
                <a:srgbClr val="8E744A"/>
              </a:solidFill>
              <a:latin typeface="+mj-lt"/>
              <a:ea typeface="MS PGothic" panose="020B0600070205080204" pitchFamily="34" charset="-128"/>
            </a:endParaRPr>
          </a:p>
          <a:p>
            <a:pPr marL="171450" indent="-171450">
              <a:buFont typeface="Arial" charset="0"/>
              <a:buChar char="•"/>
              <a:defRPr/>
            </a:pPr>
            <a:r>
              <a:rPr lang="en-US" sz="1000" dirty="0" smtClean="0">
                <a:latin typeface="+mj-lt"/>
                <a:ea typeface="MS PGothic" panose="020B0600070205080204" pitchFamily="34" charset="-128"/>
              </a:rPr>
              <a:t>Republican</a:t>
            </a:r>
          </a:p>
          <a:p>
            <a:pPr marL="171450" indent="-171450">
              <a:buFont typeface="Arial" charset="0"/>
              <a:buChar char="•"/>
              <a:defRPr/>
            </a:pPr>
            <a:r>
              <a:rPr lang="en-US" sz="1000" dirty="0" smtClean="0">
                <a:latin typeface="+mj-lt"/>
                <a:ea typeface="MS PGothic" panose="020B0600070205080204" pitchFamily="34" charset="-128"/>
              </a:rPr>
              <a:t>Current Georgia governor</a:t>
            </a:r>
          </a:p>
          <a:p>
            <a:pPr marL="171450" indent="-171450">
              <a:buFont typeface="Arial" charset="0"/>
              <a:buChar char="•"/>
              <a:defRPr/>
            </a:pPr>
            <a:r>
              <a:rPr lang="en-US" sz="1000" dirty="0" smtClean="0">
                <a:latin typeface="+mj-lt"/>
                <a:ea typeface="MS PGothic" panose="020B0600070205080204" pitchFamily="34" charset="-128"/>
              </a:rPr>
              <a:t>Originally elected in 2010 </a:t>
            </a:r>
          </a:p>
          <a:p>
            <a:pPr marL="171450" indent="-171450">
              <a:buFont typeface="Arial" charset="0"/>
              <a:buChar char="•"/>
              <a:defRPr/>
            </a:pPr>
            <a:r>
              <a:rPr lang="en-US" sz="1000" dirty="0" smtClean="0">
                <a:latin typeface="+mj-lt"/>
                <a:ea typeface="MS PGothic" panose="020B0600070205080204" pitchFamily="34" charset="-128"/>
              </a:rPr>
              <a:t>Spent his career as a lawyer</a:t>
            </a:r>
          </a:p>
          <a:p>
            <a:pPr marL="171450" indent="-171450">
              <a:buFont typeface="Arial" charset="0"/>
              <a:buChar char="•"/>
              <a:defRPr/>
            </a:pPr>
            <a:r>
              <a:rPr lang="en-US" sz="1000" dirty="0" smtClean="0">
                <a:latin typeface="+mj-lt"/>
                <a:ea typeface="MS PGothic" panose="020B0600070205080204" pitchFamily="34" charset="-128"/>
              </a:rPr>
              <a:t>Served from 1993 to 2010 in the U.S. House of Representatives, first as a Democrat, and then as a Republican starting in 1995</a:t>
            </a:r>
          </a:p>
          <a:p>
            <a:pPr marL="171450" indent="-171450">
              <a:buFont typeface="Arial" charset="0"/>
              <a:buChar char="•"/>
              <a:defRPr/>
            </a:pPr>
            <a:r>
              <a:rPr lang="en-US" sz="1000" dirty="0" smtClean="0">
                <a:latin typeface="+mj-lt"/>
                <a:ea typeface="MS PGothic" panose="020B0600070205080204" pitchFamily="34" charset="-128"/>
              </a:rPr>
              <a:t>Has reached his term limit for the governorship</a:t>
            </a:r>
            <a:endParaRPr lang="en-US" sz="900" dirty="0" smtClean="0">
              <a:latin typeface="+mj-lt"/>
              <a:ea typeface="MS PGothic" panose="020B0600070205080204" pitchFamily="34" charset="-128"/>
            </a:endParaRPr>
          </a:p>
          <a:p>
            <a:pPr marL="171450" indent="-171450">
              <a:buFont typeface="Arial" charset="0"/>
              <a:buChar char="•"/>
              <a:defRPr/>
            </a:pPr>
            <a:endParaRPr lang="en-US" sz="1100" dirty="0" smtClean="0">
              <a:latin typeface="+mj-lt"/>
              <a:ea typeface="MS PGothic" panose="020B0600070205080204" pitchFamily="34" charset="-128"/>
            </a:endParaRPr>
          </a:p>
        </p:txBody>
      </p:sp>
      <p:sp>
        <p:nvSpPr>
          <p:cNvPr id="29" name="Rectangle 28"/>
          <p:cNvSpPr/>
          <p:nvPr/>
        </p:nvSpPr>
        <p:spPr>
          <a:xfrm>
            <a:off x="4950233" y="5048885"/>
            <a:ext cx="3030122" cy="893338"/>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91440" bIns="137160"/>
          <a:lstStyle/>
          <a:p>
            <a:pPr algn="ctr">
              <a:lnSpc>
                <a:spcPct val="110000"/>
              </a:lnSpc>
              <a:defRPr/>
            </a:pPr>
            <a:r>
              <a:rPr lang="en-US" sz="900" dirty="0" smtClean="0">
                <a:solidFill>
                  <a:schemeClr val="tx1"/>
                </a:solidFill>
                <a:latin typeface="Georgia"/>
                <a:cs typeface="Georgia"/>
              </a:rPr>
              <a:t>The Cook Political Report:</a:t>
            </a:r>
          </a:p>
          <a:p>
            <a:pPr algn="ctr">
              <a:lnSpc>
                <a:spcPct val="110000"/>
              </a:lnSpc>
              <a:defRPr/>
            </a:pPr>
            <a:r>
              <a:rPr lang="en-US" sz="2000" dirty="0" smtClean="0">
                <a:solidFill>
                  <a:schemeClr val="tx1"/>
                </a:solidFill>
                <a:latin typeface="Georgia"/>
                <a:cs typeface="Georgia"/>
              </a:rPr>
              <a:t>Solid Republican</a:t>
            </a:r>
          </a:p>
          <a:p>
            <a:pPr algn="ctr">
              <a:lnSpc>
                <a:spcPct val="110000"/>
              </a:lnSpc>
              <a:defRPr/>
            </a:pPr>
            <a:r>
              <a:rPr lang="en-US" sz="900" dirty="0">
                <a:solidFill>
                  <a:schemeClr val="tx1"/>
                </a:solidFill>
                <a:latin typeface="Georgia"/>
                <a:cs typeface="Georgia"/>
              </a:rPr>
              <a:t>r</a:t>
            </a:r>
            <a:r>
              <a:rPr lang="en-US" sz="900" dirty="0" smtClean="0">
                <a:solidFill>
                  <a:schemeClr val="tx1"/>
                </a:solidFill>
                <a:latin typeface="Georgia"/>
                <a:cs typeface="Georgia"/>
              </a:rPr>
              <a:t>ating for Georgia’s gubernatorial election</a:t>
            </a:r>
          </a:p>
        </p:txBody>
      </p:sp>
      <p:sp>
        <p:nvSpPr>
          <p:cNvPr id="30" name="Rectangle 29"/>
          <p:cNvSpPr/>
          <p:nvPr/>
        </p:nvSpPr>
        <p:spPr>
          <a:xfrm>
            <a:off x="1304692" y="1532596"/>
            <a:ext cx="2495549" cy="1684429"/>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91440" bIns="137160"/>
          <a:lstStyle/>
          <a:p>
            <a:pPr algn="ctr">
              <a:lnSpc>
                <a:spcPct val="110000"/>
              </a:lnSpc>
              <a:defRPr/>
            </a:pPr>
            <a:r>
              <a:rPr lang="en-US" sz="900" dirty="0" smtClean="0">
                <a:solidFill>
                  <a:schemeClr val="tx1"/>
                </a:solidFill>
                <a:latin typeface="Georgia"/>
                <a:cs typeface="Georgia"/>
              </a:rPr>
              <a:t>Primary election:</a:t>
            </a:r>
          </a:p>
          <a:p>
            <a:pPr algn="ctr">
              <a:lnSpc>
                <a:spcPct val="110000"/>
              </a:lnSpc>
              <a:defRPr/>
            </a:pPr>
            <a:endParaRPr lang="en-US" sz="500" dirty="0">
              <a:solidFill>
                <a:schemeClr val="tx1"/>
              </a:solidFill>
              <a:latin typeface="Georgia"/>
              <a:cs typeface="Georgia"/>
            </a:endParaRPr>
          </a:p>
          <a:p>
            <a:pPr algn="ctr">
              <a:lnSpc>
                <a:spcPct val="110000"/>
              </a:lnSpc>
              <a:defRPr/>
            </a:pPr>
            <a:r>
              <a:rPr lang="en-US" sz="2000" dirty="0" smtClean="0">
                <a:solidFill>
                  <a:schemeClr val="tx1"/>
                </a:solidFill>
                <a:latin typeface="Georgia"/>
                <a:cs typeface="Georgia"/>
              </a:rPr>
              <a:t>May 22, 2018</a:t>
            </a:r>
          </a:p>
          <a:p>
            <a:pPr algn="ctr">
              <a:lnSpc>
                <a:spcPct val="110000"/>
              </a:lnSpc>
              <a:defRPr/>
            </a:pPr>
            <a:endParaRPr lang="en-US" sz="500" dirty="0" smtClean="0">
              <a:solidFill>
                <a:schemeClr val="tx1"/>
              </a:solidFill>
              <a:latin typeface="Georgia"/>
              <a:cs typeface="Georgia"/>
            </a:endParaRPr>
          </a:p>
          <a:p>
            <a:pPr algn="ctr">
              <a:lnSpc>
                <a:spcPct val="110000"/>
              </a:lnSpc>
              <a:defRPr/>
            </a:pPr>
            <a:r>
              <a:rPr lang="en-US" sz="900" dirty="0" smtClean="0">
                <a:solidFill>
                  <a:schemeClr val="tx1"/>
                </a:solidFill>
                <a:latin typeface="Georgia"/>
                <a:cs typeface="Georgia"/>
              </a:rPr>
              <a:t>In the event no candidate receives a majority, a primary runoff will be held on July 24, 2018. Only the </a:t>
            </a:r>
            <a:r>
              <a:rPr lang="en-US" sz="900" dirty="0">
                <a:solidFill>
                  <a:schemeClr val="tx1"/>
                </a:solidFill>
                <a:latin typeface="Georgia"/>
                <a:cs typeface="Georgia"/>
              </a:rPr>
              <a:t>top two finishers, one Republican and one Democrat, will advance to the general election</a:t>
            </a:r>
          </a:p>
          <a:p>
            <a:pPr algn="ctr">
              <a:lnSpc>
                <a:spcPct val="110000"/>
              </a:lnSpc>
              <a:defRPr/>
            </a:pPr>
            <a:endParaRPr lang="en-US" sz="900" dirty="0" smtClean="0">
              <a:solidFill>
                <a:schemeClr val="tx1"/>
              </a:solidFill>
              <a:latin typeface="Georgia"/>
              <a:cs typeface="Georgia"/>
            </a:endParaRPr>
          </a:p>
        </p:txBody>
      </p:sp>
      <p:sp>
        <p:nvSpPr>
          <p:cNvPr id="32" name="Rectangle 31"/>
          <p:cNvSpPr/>
          <p:nvPr/>
        </p:nvSpPr>
        <p:spPr>
          <a:xfrm>
            <a:off x="1304691" y="3689899"/>
            <a:ext cx="2495549" cy="844548"/>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91440" bIns="137160"/>
          <a:lstStyle/>
          <a:p>
            <a:pPr algn="ctr">
              <a:lnSpc>
                <a:spcPct val="110000"/>
              </a:lnSpc>
              <a:defRPr/>
            </a:pPr>
            <a:r>
              <a:rPr lang="en-US" sz="900" dirty="0" smtClean="0">
                <a:solidFill>
                  <a:schemeClr val="tx1"/>
                </a:solidFill>
                <a:latin typeface="Georgia"/>
                <a:cs typeface="Georgia"/>
              </a:rPr>
              <a:t>General election:</a:t>
            </a:r>
          </a:p>
          <a:p>
            <a:pPr algn="ctr">
              <a:lnSpc>
                <a:spcPct val="110000"/>
              </a:lnSpc>
              <a:defRPr/>
            </a:pPr>
            <a:endParaRPr lang="en-US" sz="500" dirty="0" smtClean="0">
              <a:solidFill>
                <a:schemeClr val="tx1"/>
              </a:solidFill>
              <a:latin typeface="Georgia"/>
              <a:cs typeface="Georgia"/>
            </a:endParaRPr>
          </a:p>
          <a:p>
            <a:pPr algn="ctr">
              <a:lnSpc>
                <a:spcPct val="110000"/>
              </a:lnSpc>
              <a:defRPr/>
            </a:pPr>
            <a:r>
              <a:rPr lang="en-US" sz="2000" dirty="0" smtClean="0">
                <a:solidFill>
                  <a:schemeClr val="tx1"/>
                </a:solidFill>
                <a:latin typeface="Georgia"/>
                <a:cs typeface="Georgia"/>
              </a:rPr>
              <a:t>November 6, 2018</a:t>
            </a:r>
            <a:endParaRPr lang="en-US" sz="1000" dirty="0" smtClean="0">
              <a:solidFill>
                <a:schemeClr val="tx1"/>
              </a:solidFill>
              <a:latin typeface="Georgia"/>
              <a:cs typeface="Georgia"/>
            </a:endParaRPr>
          </a:p>
        </p:txBody>
      </p:sp>
      <p:sp>
        <p:nvSpPr>
          <p:cNvPr id="33" name="Rectangle 32"/>
          <p:cNvSpPr/>
          <p:nvPr/>
        </p:nvSpPr>
        <p:spPr>
          <a:xfrm>
            <a:off x="1304692" y="5048885"/>
            <a:ext cx="2495549" cy="753399"/>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274320" rIns="91440" bIns="137160"/>
          <a:lstStyle/>
          <a:p>
            <a:pPr algn="ctr">
              <a:lnSpc>
                <a:spcPct val="110000"/>
              </a:lnSpc>
              <a:defRPr/>
            </a:pPr>
            <a:r>
              <a:rPr lang="en-US" sz="900" dirty="0" smtClean="0">
                <a:solidFill>
                  <a:schemeClr val="tx1"/>
                </a:solidFill>
                <a:latin typeface="Georgia"/>
                <a:cs typeface="Georgia"/>
              </a:rPr>
              <a:t>The governor and lieutenant governor run on separate tickets </a:t>
            </a:r>
            <a:endParaRPr lang="en-US" sz="1000" dirty="0" smtClean="0">
              <a:solidFill>
                <a:schemeClr val="tx1"/>
              </a:solidFill>
              <a:latin typeface="Georgia"/>
              <a:cs typeface="Georgia"/>
            </a:endParaRPr>
          </a:p>
        </p:txBody>
      </p:sp>
    </p:spTree>
    <p:extLst>
      <p:ext uri="{BB962C8B-B14F-4D97-AF65-F5344CB8AC3E}">
        <p14:creationId xmlns:p14="http://schemas.microsoft.com/office/powerpoint/2010/main" val="3345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bs.twimg.com/profile_images/783010138533789696/wGllufFO.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667689" y="1953987"/>
            <a:ext cx="1938603" cy="1967851"/>
          </a:xfrm>
          <a:prstGeom prst="ellipse">
            <a:avLst/>
          </a:prstGeom>
          <a:noFill/>
          <a:ln w="38100">
            <a:solidFill>
              <a:srgbClr val="B22830"/>
            </a:solidFill>
          </a:ln>
        </p:spPr>
      </p:pic>
      <p:sp>
        <p:nvSpPr>
          <p:cNvPr id="20" name="Title 1"/>
          <p:cNvSpPr txBox="1">
            <a:spLocks/>
          </p:cNvSpPr>
          <p:nvPr/>
        </p:nvSpPr>
        <p:spPr bwMode="auto">
          <a:xfrm>
            <a:off x="404807" y="767113"/>
            <a:ext cx="8407400" cy="3984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Cagle secures early funding, but still </a:t>
            </a:r>
            <a:r>
              <a:rPr lang="en-US" altLang="en-US" sz="2000" dirty="0" smtClean="0">
                <a:latin typeface="Georgia" charset="0"/>
                <a:ea typeface="ＭＳ Ｐゴシック" charset="-128"/>
                <a:cs typeface="MS PGothic" charset="-128"/>
              </a:rPr>
              <a:t>faces </a:t>
            </a:r>
            <a:r>
              <a:rPr lang="en-US" altLang="en-US" sz="2000" dirty="0" smtClean="0">
                <a:latin typeface="Georgia" charset="0"/>
                <a:ea typeface="ＭＳ Ｐゴシック" charset="-128"/>
                <a:cs typeface="MS PGothic" charset="-128"/>
              </a:rPr>
              <a:t>a tough pool of opponents </a:t>
            </a:r>
            <a:endParaRPr lang="en-US" altLang="en-US" sz="2000" dirty="0">
              <a:latin typeface="Georgia" charset="0"/>
              <a:ea typeface="ＭＳ Ｐゴシック" charset="-128"/>
              <a:cs typeface="MS PGothic" charset="-128"/>
            </a:endParaRPr>
          </a:p>
        </p:txBody>
      </p:sp>
      <p:sp>
        <p:nvSpPr>
          <p:cNvPr id="4" name="Slide Number Placeholder 3"/>
          <p:cNvSpPr>
            <a:spLocks noGrp="1"/>
          </p:cNvSpPr>
          <p:nvPr>
            <p:ph type="sldNum" sz="quarter" idx="12"/>
          </p:nvPr>
        </p:nvSpPr>
        <p:spPr/>
        <p:txBody>
          <a:bodyPr/>
          <a:lstStyle/>
          <a:p>
            <a:fld id="{BEFBC90E-502A-A54D-9BAE-6F74229062B0}" type="slidenum">
              <a:rPr lang="en-US" smtClean="0"/>
              <a:t>3</a:t>
            </a:fld>
            <a:endParaRPr lang="en-US"/>
          </a:p>
        </p:txBody>
      </p:sp>
      <p:sp>
        <p:nvSpPr>
          <p:cNvPr id="5" name="TextBox 12"/>
          <p:cNvSpPr txBox="1">
            <a:spLocks noChangeArrowheads="1"/>
          </p:cNvSpPr>
          <p:nvPr/>
        </p:nvSpPr>
        <p:spPr bwMode="auto">
          <a:xfrm>
            <a:off x="6894124" y="311516"/>
            <a:ext cx="183255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GEORGIA </a:t>
            </a:r>
            <a:r>
              <a:rPr lang="en-US" altLang="en-US" sz="600" b="1" dirty="0" smtClean="0">
                <a:solidFill>
                  <a:schemeClr val="bg2">
                    <a:lumMod val="25000"/>
                  </a:schemeClr>
                </a:solidFill>
                <a:latin typeface="Verdana"/>
                <a:cs typeface="Verdana"/>
              </a:rPr>
              <a:t>GUBERNATORIAL ELECTION</a:t>
            </a:r>
          </a:p>
        </p:txBody>
      </p:sp>
      <p:pic>
        <p:nvPicPr>
          <p:cNvPr id="19" name="Picture 18" descr="Logo-NJ-presentation_cen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3" name="Text Placeholder 18"/>
          <p:cNvSpPr txBox="1">
            <a:spLocks/>
          </p:cNvSpPr>
          <p:nvPr/>
        </p:nvSpPr>
        <p:spPr bwMode="auto">
          <a:xfrm>
            <a:off x="404807" y="6126478"/>
            <a:ext cx="8247721" cy="288624"/>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solidFill>
                  <a:schemeClr val="tx1">
                    <a:lumMod val="50000"/>
                    <a:lumOff val="50000"/>
                  </a:schemeClr>
                </a:solidFill>
                <a:latin typeface="Georgia"/>
                <a:cs typeface="Georgia"/>
              </a:rPr>
              <a:t>Sources</a:t>
            </a:r>
            <a:r>
              <a:rPr lang="en-US" sz="700" dirty="0">
                <a:solidFill>
                  <a:schemeClr val="tx1">
                    <a:lumMod val="50000"/>
                    <a:lumOff val="50000"/>
                  </a:schemeClr>
                </a:solidFill>
                <a:latin typeface="Georgia"/>
                <a:cs typeface="Georgia"/>
              </a:rPr>
              <a:t>: </a:t>
            </a:r>
            <a:r>
              <a:rPr lang="en-US" sz="700" dirty="0" smtClean="0">
                <a:solidFill>
                  <a:schemeClr val="tx1">
                    <a:lumMod val="50000"/>
                    <a:lumOff val="50000"/>
                  </a:schemeClr>
                </a:solidFill>
                <a:latin typeface="Georgia"/>
                <a:cs typeface="Georgia"/>
              </a:rPr>
              <a:t>Greg Bluestein, “Financial reports present an early test in Georgia governor race,” Atlanta Journal-Constitution, July 10, 2017; Casey Cagle, “A Leader on Conservative Solutions,” Cagle for Governor, 2017</a:t>
            </a:r>
            <a:r>
              <a:rPr lang="en-US" sz="700" dirty="0">
                <a:solidFill>
                  <a:schemeClr val="tx1">
                    <a:lumMod val="50000"/>
                    <a:lumOff val="50000"/>
                  </a:schemeClr>
                </a:solidFill>
                <a:latin typeface="Georgia"/>
                <a:cs typeface="Georgia"/>
              </a:rPr>
              <a:t>; Casey Cagle, </a:t>
            </a:r>
            <a:r>
              <a:rPr lang="en-US" sz="700" dirty="0" smtClean="0">
                <a:solidFill>
                  <a:schemeClr val="tx1">
                    <a:lumMod val="50000"/>
                    <a:lumOff val="50000"/>
                  </a:schemeClr>
                </a:solidFill>
                <a:latin typeface="Georgia"/>
                <a:cs typeface="Georgia"/>
              </a:rPr>
              <a:t>“Casey’s vision for a better Georgia,” </a:t>
            </a:r>
            <a:r>
              <a:rPr lang="en-US" sz="700" dirty="0">
                <a:solidFill>
                  <a:schemeClr val="tx1">
                    <a:lumMod val="50000"/>
                    <a:lumOff val="50000"/>
                  </a:schemeClr>
                </a:solidFill>
                <a:latin typeface="Georgia"/>
                <a:cs typeface="Georgia"/>
              </a:rPr>
              <a:t>Cagle for Governor, </a:t>
            </a:r>
            <a:r>
              <a:rPr lang="en-US" sz="700" dirty="0" smtClean="0">
                <a:solidFill>
                  <a:schemeClr val="tx1">
                    <a:lumMod val="50000"/>
                    <a:lumOff val="50000"/>
                  </a:schemeClr>
                </a:solidFill>
                <a:latin typeface="Georgia"/>
                <a:cs typeface="Georgia"/>
              </a:rPr>
              <a:t>2017.</a:t>
            </a:r>
            <a:endParaRPr lang="en-US" sz="700" dirty="0">
              <a:solidFill>
                <a:schemeClr val="tx1">
                  <a:lumMod val="50000"/>
                  <a:lumOff val="50000"/>
                </a:schemeClr>
              </a:solidFill>
              <a:latin typeface="Georgia"/>
              <a:cs typeface="Georgia"/>
            </a:endParaRPr>
          </a:p>
          <a:p>
            <a:pPr marL="0" indent="0">
              <a:lnSpc>
                <a:spcPct val="110000"/>
              </a:lnSpc>
              <a:spcBef>
                <a:spcPts val="0"/>
              </a:spcBef>
              <a:buNone/>
              <a:defRPr/>
            </a:pPr>
            <a:endParaRPr lang="en-US" sz="700" dirty="0">
              <a:solidFill>
                <a:schemeClr val="tx1">
                  <a:lumMod val="50000"/>
                  <a:lumOff val="50000"/>
                </a:schemeClr>
              </a:solidFill>
              <a:latin typeface="Georgia"/>
              <a:cs typeface="Georgia"/>
            </a:endParaRPr>
          </a:p>
        </p:txBody>
      </p:sp>
      <p:sp>
        <p:nvSpPr>
          <p:cNvPr id="41" name="TextBox 40"/>
          <p:cNvSpPr txBox="1"/>
          <p:nvPr/>
        </p:nvSpPr>
        <p:spPr bwMode="auto">
          <a:xfrm>
            <a:off x="1347409" y="4167389"/>
            <a:ext cx="2579489" cy="1677382"/>
          </a:xfrm>
          <a:prstGeom prst="rect">
            <a:avLst/>
          </a:prstGeom>
          <a:noFill/>
        </p:spPr>
        <p:txBody>
          <a:bodyPr wrap="square">
            <a:spAutoFit/>
          </a:bodyPr>
          <a:lstStyle/>
          <a:p>
            <a:pPr>
              <a:defRPr/>
            </a:pPr>
            <a:r>
              <a:rPr lang="en-US" sz="1100" b="1" dirty="0" smtClean="0">
                <a:solidFill>
                  <a:srgbClr val="8E744A"/>
                </a:solidFill>
                <a:latin typeface="+mj-lt"/>
                <a:ea typeface="MS PGothic" panose="020B0600070205080204" pitchFamily="34" charset="-128"/>
              </a:rPr>
              <a:t>Casey Cagle (R)</a:t>
            </a:r>
            <a:endParaRPr lang="en-US" sz="1100" b="1" dirty="0">
              <a:solidFill>
                <a:srgbClr val="8E744A"/>
              </a:solidFill>
              <a:latin typeface="+mj-lt"/>
              <a:ea typeface="MS PGothic" panose="020B0600070205080204" pitchFamily="34" charset="-128"/>
            </a:endParaRPr>
          </a:p>
          <a:p>
            <a:pPr marL="171450" indent="-171450">
              <a:buFont typeface="Arial" charset="0"/>
              <a:buChar char="•"/>
              <a:defRPr/>
            </a:pPr>
            <a:r>
              <a:rPr lang="en-US" sz="900" dirty="0" smtClean="0">
                <a:latin typeface="+mj-lt"/>
                <a:ea typeface="MS PGothic" panose="020B0600070205080204" pitchFamily="34" charset="-128"/>
              </a:rPr>
              <a:t>Currently: Lieutenant governor of Georgia</a:t>
            </a:r>
          </a:p>
          <a:p>
            <a:pPr marL="171450" indent="-171450">
              <a:buFont typeface="Arial" charset="0"/>
              <a:buChar char="•"/>
              <a:defRPr/>
            </a:pPr>
            <a:r>
              <a:rPr lang="en-US" sz="900" dirty="0" smtClean="0">
                <a:latin typeface="+mj-lt"/>
                <a:ea typeface="MS PGothic" panose="020B0600070205080204" pitchFamily="34" charset="-128"/>
              </a:rPr>
              <a:t>Previously: Georgia state senator</a:t>
            </a:r>
          </a:p>
          <a:p>
            <a:pPr marL="171450" indent="-171450">
              <a:buFont typeface="Arial" charset="0"/>
              <a:buChar char="•"/>
              <a:defRPr/>
            </a:pPr>
            <a:r>
              <a:rPr lang="en-US" sz="900" dirty="0" smtClean="0">
                <a:latin typeface="+mj-lt"/>
                <a:ea typeface="MS PGothic" panose="020B0600070205080204" pitchFamily="34" charset="-128"/>
              </a:rPr>
              <a:t>Founded his first business at 20, became a leader in small business in NE Georgia</a:t>
            </a:r>
          </a:p>
          <a:p>
            <a:pPr marL="171450" indent="-171450">
              <a:buFont typeface="Arial" charset="0"/>
              <a:buChar char="•"/>
              <a:defRPr/>
            </a:pPr>
            <a:r>
              <a:rPr lang="en-US" sz="900" dirty="0" smtClean="0">
                <a:latin typeface="+mj-lt"/>
                <a:ea typeface="MS PGothic" panose="020B0600070205080204" pitchFamily="34" charset="-128"/>
              </a:rPr>
              <a:t>Announced candidacy for the governorship in </a:t>
            </a:r>
            <a:r>
              <a:rPr lang="en-US" sz="900" dirty="0" smtClean="0">
                <a:latin typeface="+mj-lt"/>
                <a:ea typeface="MS PGothic" panose="020B0600070205080204" pitchFamily="34" charset="-128"/>
              </a:rPr>
              <a:t>April 2017</a:t>
            </a:r>
            <a:endParaRPr lang="en-US" sz="900" dirty="0" smtClean="0">
              <a:latin typeface="+mj-lt"/>
              <a:ea typeface="MS PGothic" panose="020B0600070205080204" pitchFamily="34" charset="-128"/>
            </a:endParaRPr>
          </a:p>
          <a:p>
            <a:pPr marL="171450" indent="-171450">
              <a:buFont typeface="Arial" charset="0"/>
              <a:buChar char="•"/>
              <a:defRPr/>
            </a:pPr>
            <a:r>
              <a:rPr lang="en-US" sz="900" dirty="0" smtClean="0">
                <a:latin typeface="+mj-lt"/>
                <a:ea typeface="MS PGothic" panose="020B0600070205080204" pitchFamily="34" charset="-128"/>
              </a:rPr>
              <a:t>The last reporting period showed that Cagle had $2.7 million saved for the election</a:t>
            </a:r>
          </a:p>
          <a:p>
            <a:pPr marL="171450" indent="-171450">
              <a:buFont typeface="Arial" charset="0"/>
              <a:buChar char="•"/>
              <a:defRPr/>
            </a:pPr>
            <a:endParaRPr lang="en-US" sz="900" dirty="0" smtClean="0">
              <a:latin typeface="+mj-lt"/>
              <a:ea typeface="MS PGothic" panose="020B0600070205080204" pitchFamily="34" charset="-128"/>
            </a:endParaRPr>
          </a:p>
          <a:p>
            <a:pPr marL="171450" indent="-171450">
              <a:buFont typeface="Arial" charset="0"/>
              <a:buChar char="•"/>
              <a:defRPr/>
            </a:pPr>
            <a:endParaRPr lang="en-US" sz="1100" dirty="0" smtClean="0">
              <a:latin typeface="+mj-lt"/>
              <a:ea typeface="MS PGothic" panose="020B0600070205080204" pitchFamily="34" charset="-128"/>
            </a:endParaRPr>
          </a:p>
        </p:txBody>
      </p:sp>
      <p:sp>
        <p:nvSpPr>
          <p:cNvPr id="17" name="TextBox 16"/>
          <p:cNvSpPr txBox="1"/>
          <p:nvPr/>
        </p:nvSpPr>
        <p:spPr>
          <a:xfrm>
            <a:off x="5243512" y="4797434"/>
            <a:ext cx="2955926" cy="923330"/>
          </a:xfrm>
          <a:prstGeom prst="rect">
            <a:avLst/>
          </a:prstGeom>
          <a:solidFill>
            <a:schemeClr val="bg1"/>
          </a:solidFill>
        </p:spPr>
        <p:txBody>
          <a:bodyPr wrap="square">
            <a:spAutoFit/>
          </a:bodyPr>
          <a:lstStyle/>
          <a:p>
            <a:pPr>
              <a:defRPr/>
            </a:pPr>
            <a:r>
              <a:rPr lang="en-US" sz="900" b="1" dirty="0" smtClean="0">
                <a:solidFill>
                  <a:srgbClr val="000000"/>
                </a:solidFill>
                <a:latin typeface="Georgia"/>
                <a:ea typeface="MS PGothic" panose="020B0600070205080204" pitchFamily="34" charset="-128"/>
                <a:cs typeface="Georgia"/>
              </a:rPr>
              <a:t>Infrastructure</a:t>
            </a:r>
            <a:r>
              <a:rPr lang="en-US" sz="900" dirty="0" smtClean="0">
                <a:solidFill>
                  <a:srgbClr val="000000"/>
                </a:solidFill>
                <a:latin typeface="Georgia"/>
                <a:ea typeface="MS PGothic" panose="020B0600070205080204" pitchFamily="34" charset="-128"/>
                <a:cs typeface="Georgia"/>
              </a:rPr>
              <a:t> will also be a top issue for </a:t>
            </a:r>
            <a:r>
              <a:rPr lang="en-US" sz="900" dirty="0" err="1" smtClean="0">
                <a:solidFill>
                  <a:srgbClr val="000000"/>
                </a:solidFill>
                <a:latin typeface="Georgia"/>
                <a:ea typeface="MS PGothic" panose="020B0600070205080204" pitchFamily="34" charset="-128"/>
                <a:cs typeface="Georgia"/>
              </a:rPr>
              <a:t>Cargle</a:t>
            </a:r>
            <a:r>
              <a:rPr lang="en-US" sz="900" dirty="0" smtClean="0">
                <a:solidFill>
                  <a:srgbClr val="000000"/>
                </a:solidFill>
                <a:latin typeface="Georgia"/>
                <a:ea typeface="MS PGothic" panose="020B0600070205080204" pitchFamily="34" charset="-128"/>
                <a:cs typeface="Georgia"/>
              </a:rPr>
              <a:t>. Repairing roads, bridges and expanding </a:t>
            </a:r>
            <a:r>
              <a:rPr lang="en-US" sz="900" b="1" dirty="0" smtClean="0">
                <a:solidFill>
                  <a:srgbClr val="000000"/>
                </a:solidFill>
                <a:latin typeface="Georgia"/>
                <a:ea typeface="MS PGothic" panose="020B0600070205080204" pitchFamily="34" charset="-128"/>
                <a:cs typeface="Georgia"/>
              </a:rPr>
              <a:t>high-speed broadband </a:t>
            </a:r>
            <a:r>
              <a:rPr lang="en-US" sz="900" b="1" dirty="0" smtClean="0">
                <a:solidFill>
                  <a:srgbClr val="000000"/>
                </a:solidFill>
                <a:latin typeface="Georgia"/>
                <a:ea typeface="MS PGothic" panose="020B0600070205080204" pitchFamily="34" charset="-128"/>
                <a:cs typeface="Georgia"/>
              </a:rPr>
              <a:t>connections to rural areas</a:t>
            </a:r>
            <a:r>
              <a:rPr lang="en-US" sz="900" dirty="0" smtClean="0">
                <a:solidFill>
                  <a:srgbClr val="000000"/>
                </a:solidFill>
                <a:latin typeface="Georgia"/>
                <a:ea typeface="MS PGothic" panose="020B0600070205080204" pitchFamily="34" charset="-128"/>
                <a:cs typeface="Georgia"/>
              </a:rPr>
              <a:t> are central to </a:t>
            </a:r>
            <a:r>
              <a:rPr lang="en-US" sz="900" dirty="0" smtClean="0">
                <a:solidFill>
                  <a:srgbClr val="000000"/>
                </a:solidFill>
                <a:latin typeface="Georgia"/>
                <a:ea typeface="MS PGothic" panose="020B0600070205080204" pitchFamily="34" charset="-128"/>
                <a:cs typeface="Georgia"/>
              </a:rPr>
              <a:t>his </a:t>
            </a:r>
            <a:r>
              <a:rPr lang="en-US" sz="900" dirty="0" smtClean="0">
                <a:solidFill>
                  <a:srgbClr val="000000"/>
                </a:solidFill>
                <a:latin typeface="Georgia"/>
                <a:ea typeface="MS PGothic" panose="020B0600070205080204" pitchFamily="34" charset="-128"/>
                <a:cs typeface="Georgia"/>
              </a:rPr>
              <a:t>platform. Sustaining infrastructure, including hospitals, is especially important to the candidate. </a:t>
            </a:r>
            <a:endParaRPr lang="en-US" sz="900" dirty="0">
              <a:solidFill>
                <a:srgbClr val="000000"/>
              </a:solidFill>
              <a:latin typeface="Georgia"/>
              <a:ea typeface="MS PGothic" panose="020B0600070205080204" pitchFamily="34" charset="-128"/>
              <a:cs typeface="Georgia"/>
            </a:endParaRPr>
          </a:p>
        </p:txBody>
      </p:sp>
      <p:sp>
        <p:nvSpPr>
          <p:cNvPr id="21" name="TextBox 4"/>
          <p:cNvSpPr txBox="1">
            <a:spLocks noChangeArrowheads="1"/>
          </p:cNvSpPr>
          <p:nvPr/>
        </p:nvSpPr>
        <p:spPr bwMode="auto">
          <a:xfrm>
            <a:off x="5243512" y="3733688"/>
            <a:ext cx="2932105" cy="78483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900" dirty="0" err="1" smtClean="0">
                <a:solidFill>
                  <a:srgbClr val="000000"/>
                </a:solidFill>
                <a:latin typeface="Georgia"/>
                <a:cs typeface="Georgia"/>
              </a:rPr>
              <a:t>Cargle</a:t>
            </a:r>
            <a:r>
              <a:rPr lang="en-US" altLang="en-US" sz="900" dirty="0" smtClean="0">
                <a:solidFill>
                  <a:srgbClr val="000000"/>
                </a:solidFill>
                <a:latin typeface="Georgia"/>
                <a:cs typeface="Georgia"/>
              </a:rPr>
              <a:t> will also make</a:t>
            </a:r>
            <a:r>
              <a:rPr lang="en-US" altLang="en-US" sz="900" b="1" dirty="0" smtClean="0">
                <a:solidFill>
                  <a:srgbClr val="000000"/>
                </a:solidFill>
                <a:latin typeface="Georgia"/>
                <a:cs typeface="Georgia"/>
              </a:rPr>
              <a:t> job growth </a:t>
            </a:r>
            <a:r>
              <a:rPr lang="en-US" altLang="en-US" sz="900" dirty="0" smtClean="0">
                <a:solidFill>
                  <a:srgbClr val="000000"/>
                </a:solidFill>
                <a:latin typeface="Georgia"/>
                <a:cs typeface="Georgia"/>
              </a:rPr>
              <a:t>a top priority. He has developed a three-part plan that would </a:t>
            </a:r>
            <a:r>
              <a:rPr lang="en-US" altLang="en-US" sz="900" b="1" dirty="0" smtClean="0">
                <a:solidFill>
                  <a:srgbClr val="000000"/>
                </a:solidFill>
                <a:latin typeface="Georgia"/>
                <a:cs typeface="Georgia"/>
              </a:rPr>
              <a:t>add 500,000 jobs </a:t>
            </a:r>
            <a:r>
              <a:rPr lang="en-US" altLang="en-US" sz="900" dirty="0" smtClean="0">
                <a:solidFill>
                  <a:srgbClr val="000000"/>
                </a:solidFill>
                <a:latin typeface="Georgia"/>
                <a:cs typeface="Georgia"/>
              </a:rPr>
              <a:t>to the state of Georgia during his first term. His vision is to make Georgia hospitable for technology firms and start-up ventures. </a:t>
            </a:r>
            <a:endParaRPr lang="en-US" altLang="en-US" sz="900" dirty="0">
              <a:solidFill>
                <a:srgbClr val="000000"/>
              </a:solidFill>
              <a:latin typeface="Georgia"/>
              <a:cs typeface="Georgia"/>
            </a:endParaRPr>
          </a:p>
        </p:txBody>
      </p:sp>
      <p:sp>
        <p:nvSpPr>
          <p:cNvPr id="26" name="Rectangle 14"/>
          <p:cNvSpPr>
            <a:spLocks noChangeArrowheads="1"/>
          </p:cNvSpPr>
          <p:nvPr/>
        </p:nvSpPr>
        <p:spPr bwMode="auto">
          <a:xfrm>
            <a:off x="4528667" y="1977347"/>
            <a:ext cx="3643783" cy="230832"/>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900" b="1" smtClean="0"/>
              <a:t>Key policy issues</a:t>
            </a:r>
            <a:endParaRPr lang="en-US" altLang="en-US" sz="900" b="1" dirty="0"/>
          </a:p>
        </p:txBody>
      </p:sp>
      <p:sp>
        <p:nvSpPr>
          <p:cNvPr id="18" name="Freeform 17"/>
          <p:cNvSpPr/>
          <p:nvPr/>
        </p:nvSpPr>
        <p:spPr bwMode="auto">
          <a:xfrm>
            <a:off x="5318125" y="2346775"/>
            <a:ext cx="2854325" cy="1107996"/>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solidFill>
            <a:schemeClr val="bg1"/>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wrap="square" lIns="0" tIns="0" rIns="0" bIns="0">
            <a:spAutoFit/>
          </a:bodyPr>
          <a:lstStyle>
            <a:lvl1pPr marL="342900" indent="-342900" defTabSz="444500">
              <a:defRPr sz="2400">
                <a:solidFill>
                  <a:schemeClr val="tx1"/>
                </a:solidFill>
                <a:latin typeface="Gill Sans MT" panose="020B0502020104020203" pitchFamily="34" charset="0"/>
                <a:ea typeface="MS PGothic" panose="020B0600070205080204" pitchFamily="34" charset="-128"/>
              </a:defRPr>
            </a:lvl1pPr>
            <a:lvl2pPr defTabSz="444500">
              <a:defRPr sz="2400">
                <a:solidFill>
                  <a:schemeClr val="tx1"/>
                </a:solidFill>
                <a:latin typeface="Gill Sans MT" panose="020B0502020104020203" pitchFamily="34" charset="0"/>
                <a:ea typeface="MS PGothic" panose="020B0600070205080204" pitchFamily="34" charset="-128"/>
              </a:defRPr>
            </a:lvl2pPr>
            <a:lvl3pPr marL="1143000" indent="-228600" defTabSz="444500">
              <a:defRPr sz="2400">
                <a:solidFill>
                  <a:schemeClr val="tx1"/>
                </a:solidFill>
                <a:latin typeface="Gill Sans MT" panose="020B0502020104020203" pitchFamily="34" charset="0"/>
                <a:ea typeface="MS PGothic" panose="020B0600070205080204" pitchFamily="34" charset="-128"/>
              </a:defRPr>
            </a:lvl3pPr>
            <a:lvl4pPr marL="1600200" indent="-228600" defTabSz="444500">
              <a:defRPr sz="2400">
                <a:solidFill>
                  <a:schemeClr val="tx1"/>
                </a:solidFill>
                <a:latin typeface="Gill Sans MT" panose="020B0502020104020203" pitchFamily="34" charset="0"/>
                <a:ea typeface="MS PGothic" panose="020B0600070205080204" pitchFamily="34" charset="-128"/>
              </a:defRPr>
            </a:lvl4pPr>
            <a:lvl5pPr marL="2057400" indent="-228600" defTabSz="444500">
              <a:defRPr sz="2400">
                <a:solidFill>
                  <a:schemeClr val="tx1"/>
                </a:solidFill>
                <a:latin typeface="Gill Sans MT" panose="020B0502020104020203" pitchFamily="34" charset="0"/>
                <a:ea typeface="MS PGothic" panose="020B0600070205080204" pitchFamily="34" charset="-128"/>
              </a:defRPr>
            </a:lvl5pPr>
            <a:lvl6pPr marL="25146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lvl="1">
              <a:spcAft>
                <a:spcPct val="15000"/>
              </a:spcAft>
              <a:defRPr/>
            </a:pPr>
            <a:r>
              <a:rPr lang="en-US" altLang="en-US" sz="900" dirty="0" err="1" smtClean="0">
                <a:solidFill>
                  <a:srgbClr val="000000"/>
                </a:solidFill>
                <a:latin typeface="Georgia"/>
                <a:cs typeface="Georgia"/>
              </a:rPr>
              <a:t>Cargle</a:t>
            </a:r>
            <a:r>
              <a:rPr lang="en-US" altLang="en-US" sz="900" dirty="0" smtClean="0">
                <a:solidFill>
                  <a:srgbClr val="000000"/>
                </a:solidFill>
                <a:latin typeface="Georgia"/>
                <a:cs typeface="Georgia"/>
              </a:rPr>
              <a:t> sees </a:t>
            </a:r>
            <a:r>
              <a:rPr lang="en-US" altLang="en-US" sz="900" b="1" dirty="0" smtClean="0">
                <a:solidFill>
                  <a:srgbClr val="000000"/>
                </a:solidFill>
                <a:latin typeface="Georgia"/>
                <a:cs typeface="Georgia"/>
              </a:rPr>
              <a:t>tax and regulatory reform</a:t>
            </a:r>
            <a:r>
              <a:rPr lang="en-US" altLang="en-US" sz="900" dirty="0" smtClean="0">
                <a:solidFill>
                  <a:srgbClr val="000000"/>
                </a:solidFill>
                <a:latin typeface="Georgia"/>
                <a:cs typeface="Georgia"/>
              </a:rPr>
              <a:t> as a key issue in the upcoming election. His first initiative as </a:t>
            </a:r>
            <a:r>
              <a:rPr lang="en-US" altLang="en-US" sz="900" dirty="0" smtClean="0">
                <a:solidFill>
                  <a:srgbClr val="000000"/>
                </a:solidFill>
                <a:latin typeface="Georgia"/>
                <a:cs typeface="Georgia"/>
              </a:rPr>
              <a:t>governor </a:t>
            </a:r>
            <a:r>
              <a:rPr lang="en-US" altLang="en-US" sz="900" dirty="0" smtClean="0">
                <a:solidFill>
                  <a:srgbClr val="000000"/>
                </a:solidFill>
                <a:latin typeface="Georgia"/>
                <a:cs typeface="Georgia"/>
              </a:rPr>
              <a:t>would be to set up a liaison for businesses in Georgia to streamline the permitting processes in the state. He has also pledged to </a:t>
            </a:r>
            <a:r>
              <a:rPr lang="en-US" altLang="en-US" sz="900" b="1" dirty="0" smtClean="0">
                <a:solidFill>
                  <a:srgbClr val="000000"/>
                </a:solidFill>
                <a:latin typeface="Georgia"/>
                <a:cs typeface="Georgia"/>
              </a:rPr>
              <a:t>cut taxes by $100 million </a:t>
            </a:r>
            <a:r>
              <a:rPr lang="en-US" altLang="en-US" sz="900" dirty="0" smtClean="0">
                <a:solidFill>
                  <a:srgbClr val="000000"/>
                </a:solidFill>
                <a:latin typeface="Georgia"/>
                <a:cs typeface="Georgia"/>
              </a:rPr>
              <a:t>in his first 100 days in office. To accomplish this goal, he will increase the personal exemption and increase the standard deduction. </a:t>
            </a:r>
            <a:endParaRPr lang="en-US" sz="900" dirty="0" smtClean="0">
              <a:solidFill>
                <a:srgbClr val="000000"/>
              </a:solidFill>
              <a:latin typeface="Georgia"/>
              <a:cs typeface="Georgia"/>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7538" y="2451978"/>
            <a:ext cx="751719" cy="7517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284" y="3891313"/>
            <a:ext cx="547156" cy="54715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6362" y="4751511"/>
            <a:ext cx="768999" cy="768999"/>
          </a:xfrm>
          <a:prstGeom prst="rect">
            <a:avLst/>
          </a:prstGeom>
        </p:spPr>
      </p:pic>
      <p:sp>
        <p:nvSpPr>
          <p:cNvPr id="22"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October 18, </a:t>
            </a:r>
            <a:r>
              <a:rPr lang="en-US" sz="700" dirty="0" smtClean="0">
                <a:latin typeface="Georgia"/>
                <a:cs typeface="Georgia"/>
              </a:rPr>
              <a:t>2017  </a:t>
            </a:r>
            <a:r>
              <a:rPr lang="en-US" sz="800" dirty="0" smtClean="0">
                <a:solidFill>
                  <a:schemeClr val="tx1">
                    <a:lumMod val="65000"/>
                    <a:lumOff val="35000"/>
                  </a:schemeClr>
                </a:solidFill>
              </a:rPr>
              <a:t>| </a:t>
            </a:r>
            <a:r>
              <a:rPr lang="en-US" sz="800" dirty="0" smtClean="0"/>
              <a:t> </a:t>
            </a:r>
            <a:r>
              <a:rPr lang="en-US" sz="700" dirty="0" smtClean="0"/>
              <a:t>Michael Brady</a:t>
            </a:r>
            <a:endParaRPr lang="en-US" sz="700" dirty="0">
              <a:latin typeface="Georgia"/>
              <a:cs typeface="Georgia"/>
            </a:endParaRPr>
          </a:p>
        </p:txBody>
      </p:sp>
    </p:spTree>
    <p:extLst>
      <p:ext uri="{BB962C8B-B14F-4D97-AF65-F5344CB8AC3E}">
        <p14:creationId xmlns:p14="http://schemas.microsoft.com/office/powerpoint/2010/main" val="185930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294" y="4623790"/>
            <a:ext cx="644236" cy="644236"/>
          </a:xfrm>
          <a:prstGeom prst="rect">
            <a:avLst/>
          </a:prstGeom>
        </p:spPr>
      </p:pic>
      <p:pic>
        <p:nvPicPr>
          <p:cNvPr id="1026" name="Picture 2" descr="Image result for brian kemp georgia"/>
          <p:cNvPicPr>
            <a:picLocks noChangeAspect="1" noChangeArrowheads="1"/>
          </p:cNvPicPr>
          <p:nvPr/>
        </p:nvPicPr>
        <p:blipFill rotWithShape="1">
          <a:blip r:embed="rId3">
            <a:extLst>
              <a:ext uri="{28A0092B-C50C-407E-A947-70E740481C1C}">
                <a14:useLocalDpi xmlns:a14="http://schemas.microsoft.com/office/drawing/2010/main" val="0"/>
              </a:ext>
            </a:extLst>
          </a:blip>
          <a:srcRect l="28260" t="1148" r="6007" b="659"/>
          <a:stretch/>
        </p:blipFill>
        <p:spPr bwMode="auto">
          <a:xfrm>
            <a:off x="1627497" y="1917711"/>
            <a:ext cx="2001597" cy="1978422"/>
          </a:xfrm>
          <a:prstGeom prst="ellipse">
            <a:avLst/>
          </a:prstGeom>
          <a:noFill/>
          <a:ln w="38100">
            <a:solidFill>
              <a:srgbClr val="B22830"/>
            </a:solidFill>
          </a:ln>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bwMode="auto">
          <a:xfrm>
            <a:off x="404807" y="767113"/>
            <a:ext cx="8407400" cy="3984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solidFill>
                  <a:prstClr val="black"/>
                </a:solidFill>
                <a:latin typeface="Georgia" charset="0"/>
                <a:ea typeface="ＭＳ Ｐゴシック" charset="-128"/>
                <a:cs typeface="MS PGothic" charset="-128"/>
              </a:rPr>
              <a:t>Kemp looks to capitalize off of populist rhetoric</a:t>
            </a:r>
            <a:endParaRPr lang="en-US" altLang="en-US" sz="2000" dirty="0">
              <a:latin typeface="Georgia" charset="0"/>
              <a:ea typeface="ＭＳ Ｐゴシック" charset="-128"/>
              <a:cs typeface="MS PGothic" charset="-128"/>
            </a:endParaRPr>
          </a:p>
        </p:txBody>
      </p:sp>
      <p:sp>
        <p:nvSpPr>
          <p:cNvPr id="4" name="Slide Number Placeholder 3"/>
          <p:cNvSpPr>
            <a:spLocks noGrp="1"/>
          </p:cNvSpPr>
          <p:nvPr>
            <p:ph type="sldNum" sz="quarter" idx="12"/>
          </p:nvPr>
        </p:nvSpPr>
        <p:spPr/>
        <p:txBody>
          <a:bodyPr/>
          <a:lstStyle/>
          <a:p>
            <a:fld id="{BEFBC90E-502A-A54D-9BAE-6F74229062B0}" type="slidenum">
              <a:rPr lang="en-US" smtClean="0"/>
              <a:t>4</a:t>
            </a:fld>
            <a:endParaRPr lang="en-US"/>
          </a:p>
        </p:txBody>
      </p:sp>
      <p:sp>
        <p:nvSpPr>
          <p:cNvPr id="5" name="TextBox 12"/>
          <p:cNvSpPr txBox="1">
            <a:spLocks noChangeArrowheads="1"/>
          </p:cNvSpPr>
          <p:nvPr/>
        </p:nvSpPr>
        <p:spPr bwMode="auto">
          <a:xfrm>
            <a:off x="6894124" y="311516"/>
            <a:ext cx="183255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GEORGIA </a:t>
            </a:r>
            <a:r>
              <a:rPr lang="en-US" altLang="en-US" sz="600" b="1" dirty="0" smtClean="0">
                <a:solidFill>
                  <a:schemeClr val="bg2">
                    <a:lumMod val="25000"/>
                  </a:schemeClr>
                </a:solidFill>
                <a:latin typeface="Verdana"/>
                <a:cs typeface="Verdana"/>
              </a:rPr>
              <a:t>GUBERNATORIAL ELECTION</a:t>
            </a:r>
          </a:p>
        </p:txBody>
      </p:sp>
      <p:pic>
        <p:nvPicPr>
          <p:cNvPr id="19" name="Picture 18" descr="Logo-NJ-presentation_cen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8" name="Text Placeholder 18"/>
          <p:cNvSpPr txBox="1">
            <a:spLocks/>
          </p:cNvSpPr>
          <p:nvPr/>
        </p:nvSpPr>
        <p:spPr bwMode="auto">
          <a:xfrm>
            <a:off x="404808" y="6110724"/>
            <a:ext cx="8247721" cy="299092"/>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Sources</a:t>
            </a:r>
            <a:r>
              <a:rPr lang="en-US" sz="700" dirty="0" smtClean="0">
                <a:solidFill>
                  <a:schemeClr val="tx1">
                    <a:lumMod val="50000"/>
                    <a:lumOff val="50000"/>
                  </a:schemeClr>
                </a:solidFill>
                <a:latin typeface="Georgia"/>
                <a:cs typeface="Georgia"/>
              </a:rPr>
              <a:t>: Office of Brian P. Kemp, “Brian P. Kemp biography,” Georgia Secretary of State, </a:t>
            </a:r>
            <a:r>
              <a:rPr lang="en-US" sz="700" dirty="0">
                <a:solidFill>
                  <a:schemeClr val="tx1">
                    <a:lumMod val="50000"/>
                    <a:lumOff val="50000"/>
                  </a:schemeClr>
                </a:solidFill>
                <a:latin typeface="Georgia"/>
                <a:cs typeface="Georgia"/>
              </a:rPr>
              <a:t>2017; Greg Bluestein, “Financial reports present an early test in Georgia governor race,” Atlanta Journal-Constitution, July 10, 2017</a:t>
            </a:r>
            <a:r>
              <a:rPr lang="en-US" sz="700" dirty="0" smtClean="0">
                <a:solidFill>
                  <a:schemeClr val="tx1">
                    <a:lumMod val="50000"/>
                    <a:lumOff val="50000"/>
                  </a:schemeClr>
                </a:solidFill>
                <a:latin typeface="Georgia"/>
                <a:cs typeface="Georgia"/>
              </a:rPr>
              <a:t>; Brian P. Kemp, “Kemp’s 4 Point Plan to Put Georgia First,” Kemp for Governor, October 2017. </a:t>
            </a:r>
            <a:endParaRPr lang="en-US" sz="700" dirty="0">
              <a:solidFill>
                <a:schemeClr val="tx1">
                  <a:lumMod val="50000"/>
                  <a:lumOff val="50000"/>
                </a:schemeClr>
              </a:solidFill>
              <a:latin typeface="Georgia"/>
              <a:cs typeface="Georgia"/>
            </a:endParaRPr>
          </a:p>
        </p:txBody>
      </p:sp>
      <p:sp>
        <p:nvSpPr>
          <p:cNvPr id="29" name="Freeform 28"/>
          <p:cNvSpPr/>
          <p:nvPr/>
        </p:nvSpPr>
        <p:spPr bwMode="auto">
          <a:xfrm>
            <a:off x="5318125" y="2504717"/>
            <a:ext cx="2854325" cy="553998"/>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solidFill>
            <a:schemeClr val="bg1"/>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wrap="square" lIns="0" tIns="0" rIns="0" bIns="0">
            <a:spAutoFit/>
          </a:bodyPr>
          <a:lstStyle>
            <a:lvl1pPr marL="342900" indent="-342900" defTabSz="444500">
              <a:defRPr sz="2400">
                <a:solidFill>
                  <a:schemeClr val="tx1"/>
                </a:solidFill>
                <a:latin typeface="Gill Sans MT" panose="020B0502020104020203" pitchFamily="34" charset="0"/>
                <a:ea typeface="MS PGothic" panose="020B0600070205080204" pitchFamily="34" charset="-128"/>
              </a:defRPr>
            </a:lvl1pPr>
            <a:lvl2pPr defTabSz="444500">
              <a:defRPr sz="2400">
                <a:solidFill>
                  <a:schemeClr val="tx1"/>
                </a:solidFill>
                <a:latin typeface="Gill Sans MT" panose="020B0502020104020203" pitchFamily="34" charset="0"/>
                <a:ea typeface="MS PGothic" panose="020B0600070205080204" pitchFamily="34" charset="-128"/>
              </a:defRPr>
            </a:lvl2pPr>
            <a:lvl3pPr marL="1143000" indent="-228600" defTabSz="444500">
              <a:defRPr sz="2400">
                <a:solidFill>
                  <a:schemeClr val="tx1"/>
                </a:solidFill>
                <a:latin typeface="Gill Sans MT" panose="020B0502020104020203" pitchFamily="34" charset="0"/>
                <a:ea typeface="MS PGothic" panose="020B0600070205080204" pitchFamily="34" charset="-128"/>
              </a:defRPr>
            </a:lvl3pPr>
            <a:lvl4pPr marL="1600200" indent="-228600" defTabSz="444500">
              <a:defRPr sz="2400">
                <a:solidFill>
                  <a:schemeClr val="tx1"/>
                </a:solidFill>
                <a:latin typeface="Gill Sans MT" panose="020B0502020104020203" pitchFamily="34" charset="0"/>
                <a:ea typeface="MS PGothic" panose="020B0600070205080204" pitchFamily="34" charset="-128"/>
              </a:defRPr>
            </a:lvl4pPr>
            <a:lvl5pPr marL="2057400" indent="-228600" defTabSz="444500">
              <a:defRPr sz="2400">
                <a:solidFill>
                  <a:schemeClr val="tx1"/>
                </a:solidFill>
                <a:latin typeface="Gill Sans MT" panose="020B0502020104020203" pitchFamily="34" charset="0"/>
                <a:ea typeface="MS PGothic" panose="020B0600070205080204" pitchFamily="34" charset="-128"/>
              </a:defRPr>
            </a:lvl5pPr>
            <a:lvl6pPr marL="25146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lvl="1">
              <a:spcAft>
                <a:spcPct val="15000"/>
              </a:spcAft>
              <a:defRPr/>
            </a:pPr>
            <a:r>
              <a:rPr lang="en-US" sz="900" dirty="0" smtClean="0">
                <a:solidFill>
                  <a:srgbClr val="000000"/>
                </a:solidFill>
                <a:latin typeface="Georgia"/>
                <a:cs typeface="Georgia"/>
              </a:rPr>
              <a:t>Small business is Kemp’s first priority. He has pledged to “chainsaw ridiculous regulations and burdensome mandates.” He also plans to fight agains</a:t>
            </a:r>
            <a:r>
              <a:rPr lang="en-US" sz="900" dirty="0" smtClean="0">
                <a:solidFill>
                  <a:srgbClr val="000000"/>
                </a:solidFill>
                <a:latin typeface="Georgia"/>
                <a:cs typeface="Georgia"/>
              </a:rPr>
              <a:t>t health care reform that he believes punishes small businesses. </a:t>
            </a:r>
            <a:endParaRPr lang="en-US" sz="900" dirty="0" smtClean="0">
              <a:solidFill>
                <a:srgbClr val="000000"/>
              </a:solidFill>
              <a:latin typeface="Georgia"/>
              <a:cs typeface="Georgia"/>
            </a:endParaRPr>
          </a:p>
        </p:txBody>
      </p:sp>
      <p:sp>
        <p:nvSpPr>
          <p:cNvPr id="30" name="TextBox 29"/>
          <p:cNvSpPr txBox="1"/>
          <p:nvPr/>
        </p:nvSpPr>
        <p:spPr>
          <a:xfrm>
            <a:off x="5243512" y="4464922"/>
            <a:ext cx="2955926" cy="923330"/>
          </a:xfrm>
          <a:prstGeom prst="rect">
            <a:avLst/>
          </a:prstGeom>
          <a:solidFill>
            <a:schemeClr val="bg1"/>
          </a:solidFill>
        </p:spPr>
        <p:txBody>
          <a:bodyPr wrap="square">
            <a:spAutoFit/>
          </a:bodyPr>
          <a:lstStyle/>
          <a:p>
            <a:pPr>
              <a:defRPr/>
            </a:pPr>
            <a:r>
              <a:rPr lang="en-US" sz="900" dirty="0" smtClean="0">
                <a:solidFill>
                  <a:srgbClr val="000000"/>
                </a:solidFill>
                <a:latin typeface="Georgia"/>
                <a:ea typeface="MS PGothic" panose="020B0600070205080204" pitchFamily="34" charset="-128"/>
                <a:cs typeface="Georgia"/>
              </a:rPr>
              <a:t>Kemp’s platform vows to “put Georgia first,” echoing President </a:t>
            </a:r>
            <a:r>
              <a:rPr lang="en-US" sz="900" dirty="0" smtClean="0">
                <a:solidFill>
                  <a:srgbClr val="000000"/>
                </a:solidFill>
                <a:latin typeface="Georgia"/>
                <a:ea typeface="MS PGothic" panose="020B0600070205080204" pitchFamily="34" charset="-128"/>
                <a:cs typeface="Georgia"/>
              </a:rPr>
              <a:t>Trump’s 2016 campaign. He </a:t>
            </a:r>
            <a:r>
              <a:rPr lang="en-US" sz="900" dirty="0" smtClean="0">
                <a:solidFill>
                  <a:srgbClr val="000000"/>
                </a:solidFill>
                <a:latin typeface="Georgia"/>
                <a:ea typeface="MS PGothic" panose="020B0600070205080204" pitchFamily="34" charset="-128"/>
                <a:cs typeface="Georgia"/>
              </a:rPr>
              <a:t>takes a hard stance </a:t>
            </a:r>
            <a:r>
              <a:rPr lang="en-US" sz="900" b="1" dirty="0" smtClean="0">
                <a:solidFill>
                  <a:srgbClr val="000000"/>
                </a:solidFill>
                <a:latin typeface="Georgia"/>
                <a:ea typeface="MS PGothic" panose="020B0600070205080204" pitchFamily="34" charset="-128"/>
                <a:cs typeface="Georgia"/>
              </a:rPr>
              <a:t>against illegal immigration</a:t>
            </a:r>
            <a:r>
              <a:rPr lang="en-US" sz="900" dirty="0" smtClean="0">
                <a:solidFill>
                  <a:srgbClr val="000000"/>
                </a:solidFill>
                <a:latin typeface="Georgia"/>
                <a:ea typeface="MS PGothic" panose="020B0600070205080204" pitchFamily="34" charset="-128"/>
                <a:cs typeface="Georgia"/>
              </a:rPr>
              <a:t>. Kemp has vowed to </a:t>
            </a:r>
            <a:r>
              <a:rPr lang="en-US" sz="900" b="1" dirty="0" smtClean="0">
                <a:solidFill>
                  <a:srgbClr val="000000"/>
                </a:solidFill>
                <a:latin typeface="Georgia"/>
                <a:ea typeface="MS PGothic" panose="020B0600070205080204" pitchFamily="34" charset="-128"/>
                <a:cs typeface="Georgia"/>
              </a:rPr>
              <a:t>defund sanctuary cities and campuses</a:t>
            </a:r>
            <a:r>
              <a:rPr lang="en-US" sz="900" dirty="0" smtClean="0">
                <a:solidFill>
                  <a:srgbClr val="000000"/>
                </a:solidFill>
                <a:latin typeface="Georgia"/>
                <a:ea typeface="MS PGothic" panose="020B0600070205080204" pitchFamily="34" charset="-128"/>
                <a:cs typeface="Georgia"/>
              </a:rPr>
              <a:t>, as wel</a:t>
            </a:r>
            <a:r>
              <a:rPr lang="en-US" sz="900" dirty="0" smtClean="0">
                <a:solidFill>
                  <a:srgbClr val="000000"/>
                </a:solidFill>
                <a:latin typeface="Georgia"/>
                <a:ea typeface="MS PGothic" panose="020B0600070205080204" pitchFamily="34" charset="-128"/>
                <a:cs typeface="Georgia"/>
              </a:rPr>
              <a:t>l as stop taxpayer-funded subsidies for illegal immigrants.</a:t>
            </a:r>
            <a:endParaRPr lang="en-US" sz="900" dirty="0">
              <a:solidFill>
                <a:srgbClr val="000000"/>
              </a:solidFill>
              <a:latin typeface="Georgia"/>
              <a:ea typeface="MS PGothic" panose="020B0600070205080204" pitchFamily="34" charset="-128"/>
              <a:cs typeface="Georgia"/>
            </a:endParaRPr>
          </a:p>
        </p:txBody>
      </p:sp>
      <p:sp>
        <p:nvSpPr>
          <p:cNvPr id="32" name="TextBox 4"/>
          <p:cNvSpPr txBox="1">
            <a:spLocks noChangeArrowheads="1"/>
          </p:cNvSpPr>
          <p:nvPr/>
        </p:nvSpPr>
        <p:spPr bwMode="auto">
          <a:xfrm>
            <a:off x="5243512" y="3438653"/>
            <a:ext cx="2932105"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900" dirty="0" smtClean="0">
                <a:solidFill>
                  <a:srgbClr val="000000"/>
                </a:solidFill>
                <a:latin typeface="Georgia"/>
                <a:cs typeface="Georgia"/>
              </a:rPr>
              <a:t>Kemp has pledged to end government waste. He has supported a </a:t>
            </a:r>
            <a:r>
              <a:rPr lang="en-US" altLang="en-US" sz="900" b="1" dirty="0" smtClean="0">
                <a:solidFill>
                  <a:srgbClr val="000000"/>
                </a:solidFill>
                <a:latin typeface="Georgia"/>
                <a:cs typeface="Georgia"/>
              </a:rPr>
              <a:t>state spending cap </a:t>
            </a:r>
            <a:r>
              <a:rPr lang="en-US" altLang="en-US" sz="900" dirty="0" smtClean="0">
                <a:solidFill>
                  <a:srgbClr val="000000"/>
                </a:solidFill>
                <a:latin typeface="Georgia"/>
                <a:cs typeface="Georgia"/>
              </a:rPr>
              <a:t>that adjusts with population and inflation. He also hopes to eliminate bureaucratic and wasteful state-run programs. </a:t>
            </a:r>
            <a:endParaRPr lang="en-US" altLang="en-US" sz="900" dirty="0" smtClean="0">
              <a:solidFill>
                <a:srgbClr val="000000"/>
              </a:solidFill>
              <a:latin typeface="Georgia"/>
              <a:cs typeface="Georgia"/>
            </a:endParaRPr>
          </a:p>
        </p:txBody>
      </p:sp>
      <p:sp>
        <p:nvSpPr>
          <p:cNvPr id="33" name="Rectangle 14"/>
          <p:cNvSpPr>
            <a:spLocks noChangeArrowheads="1"/>
          </p:cNvSpPr>
          <p:nvPr/>
        </p:nvSpPr>
        <p:spPr bwMode="auto">
          <a:xfrm>
            <a:off x="4528667" y="1977347"/>
            <a:ext cx="3643783" cy="230832"/>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900" b="1" smtClean="0"/>
              <a:t>Key policy issues</a:t>
            </a:r>
            <a:endParaRPr lang="en-US" altLang="en-US" sz="900" b="1" dirty="0"/>
          </a:p>
        </p:txBody>
      </p:sp>
      <p:sp>
        <p:nvSpPr>
          <p:cNvPr id="18" name="TextBox 17"/>
          <p:cNvSpPr txBox="1"/>
          <p:nvPr/>
        </p:nvSpPr>
        <p:spPr bwMode="auto">
          <a:xfrm>
            <a:off x="1347409" y="4167389"/>
            <a:ext cx="2579489" cy="2092881"/>
          </a:xfrm>
          <a:prstGeom prst="rect">
            <a:avLst/>
          </a:prstGeom>
          <a:noFill/>
        </p:spPr>
        <p:txBody>
          <a:bodyPr wrap="square">
            <a:spAutoFit/>
          </a:bodyPr>
          <a:lstStyle/>
          <a:p>
            <a:pPr>
              <a:defRPr/>
            </a:pPr>
            <a:r>
              <a:rPr lang="en-US" sz="1100" b="1" dirty="0" smtClean="0">
                <a:solidFill>
                  <a:srgbClr val="8E744A"/>
                </a:solidFill>
                <a:latin typeface="+mj-lt"/>
                <a:ea typeface="MS PGothic" panose="020B0600070205080204" pitchFamily="34" charset="-128"/>
              </a:rPr>
              <a:t>Brian Kemp (R</a:t>
            </a:r>
            <a:r>
              <a:rPr lang="en-US" sz="1100" b="1" dirty="0" smtClean="0">
                <a:solidFill>
                  <a:srgbClr val="8E744A"/>
                </a:solidFill>
                <a:latin typeface="+mj-lt"/>
                <a:ea typeface="MS PGothic" panose="020B0600070205080204" pitchFamily="34" charset="-128"/>
              </a:rPr>
              <a:t>)</a:t>
            </a:r>
            <a:endParaRPr lang="en-US" sz="1100" b="1" dirty="0">
              <a:solidFill>
                <a:srgbClr val="8E744A"/>
              </a:solidFill>
              <a:latin typeface="+mj-lt"/>
              <a:ea typeface="MS PGothic" panose="020B0600070205080204" pitchFamily="34" charset="-128"/>
            </a:endParaRPr>
          </a:p>
          <a:p>
            <a:pPr marL="171450" indent="-171450">
              <a:buFont typeface="Arial" charset="0"/>
              <a:buChar char="•"/>
              <a:defRPr/>
            </a:pPr>
            <a:r>
              <a:rPr lang="en-US" sz="900" dirty="0" smtClean="0">
                <a:latin typeface="+mj-lt"/>
                <a:ea typeface="MS PGothic" panose="020B0600070205080204" pitchFamily="34" charset="-128"/>
              </a:rPr>
              <a:t>Currently: </a:t>
            </a:r>
            <a:r>
              <a:rPr lang="en-US" sz="900" dirty="0" smtClean="0">
                <a:latin typeface="+mj-lt"/>
                <a:ea typeface="MS PGothic" panose="020B0600070205080204" pitchFamily="34" charset="-128"/>
              </a:rPr>
              <a:t>Georgia secretary of state</a:t>
            </a:r>
            <a:endParaRPr lang="en-US" sz="900" dirty="0" smtClean="0">
              <a:latin typeface="+mj-lt"/>
              <a:ea typeface="MS PGothic" panose="020B0600070205080204" pitchFamily="34" charset="-128"/>
            </a:endParaRPr>
          </a:p>
          <a:p>
            <a:pPr marL="171450" indent="-171450">
              <a:buFont typeface="Arial" charset="0"/>
              <a:buChar char="•"/>
              <a:defRPr/>
            </a:pPr>
            <a:r>
              <a:rPr lang="en-US" sz="900" dirty="0" smtClean="0">
                <a:latin typeface="+mj-lt"/>
                <a:ea typeface="MS PGothic" panose="020B0600070205080204" pitchFamily="34" charset="-128"/>
              </a:rPr>
              <a:t>Previously: Georgia state senator</a:t>
            </a:r>
          </a:p>
          <a:p>
            <a:pPr marL="171450" indent="-171450">
              <a:buFont typeface="Arial" charset="0"/>
              <a:buChar char="•"/>
              <a:defRPr/>
            </a:pPr>
            <a:r>
              <a:rPr lang="en-US" sz="900" dirty="0" smtClean="0">
                <a:latin typeface="+mj-lt"/>
                <a:ea typeface="MS PGothic" panose="020B0600070205080204" pitchFamily="34" charset="-128"/>
              </a:rPr>
              <a:t>Kemp has founded </a:t>
            </a:r>
            <a:r>
              <a:rPr lang="en-US" sz="900" dirty="0">
                <a:latin typeface="+mj-lt"/>
                <a:ea typeface="MS PGothic" panose="020B0600070205080204" pitchFamily="34" charset="-128"/>
              </a:rPr>
              <a:t>and developed many small businesses. He remains an active small business owner </a:t>
            </a:r>
            <a:r>
              <a:rPr lang="en-US" sz="900" dirty="0" smtClean="0">
                <a:latin typeface="+mj-lt"/>
                <a:ea typeface="MS PGothic" panose="020B0600070205080204" pitchFamily="34" charset="-128"/>
              </a:rPr>
              <a:t>involved </a:t>
            </a:r>
            <a:r>
              <a:rPr lang="en-US" sz="900" dirty="0">
                <a:latin typeface="+mj-lt"/>
                <a:ea typeface="MS PGothic" panose="020B0600070205080204" pitchFamily="34" charset="-128"/>
              </a:rPr>
              <a:t>in agribusiness, financial services, and real estate management and </a:t>
            </a:r>
            <a:r>
              <a:rPr lang="en-US" sz="900" dirty="0" smtClean="0">
                <a:latin typeface="+mj-lt"/>
                <a:ea typeface="MS PGothic" panose="020B0600070205080204" pitchFamily="34" charset="-128"/>
              </a:rPr>
              <a:t>investment </a:t>
            </a:r>
          </a:p>
          <a:p>
            <a:pPr marL="171450" indent="-171450">
              <a:buFont typeface="Arial" charset="0"/>
              <a:buChar char="•"/>
              <a:defRPr/>
            </a:pPr>
            <a:r>
              <a:rPr lang="en-US" sz="900" dirty="0" smtClean="0">
                <a:latin typeface="+mj-lt"/>
                <a:ea typeface="MS PGothic" panose="020B0600070205080204" pitchFamily="34" charset="-128"/>
              </a:rPr>
              <a:t>Announced </a:t>
            </a:r>
            <a:r>
              <a:rPr lang="en-US" sz="900" dirty="0">
                <a:latin typeface="+mj-lt"/>
                <a:ea typeface="MS PGothic" panose="020B0600070205080204" pitchFamily="34" charset="-128"/>
              </a:rPr>
              <a:t>candidacy for the governorship in </a:t>
            </a:r>
            <a:r>
              <a:rPr lang="en-US" sz="900" dirty="0" smtClean="0">
                <a:latin typeface="+mj-lt"/>
                <a:ea typeface="MS PGothic" panose="020B0600070205080204" pitchFamily="34" charset="-128"/>
              </a:rPr>
              <a:t>March 2017</a:t>
            </a:r>
            <a:endParaRPr lang="en-US" sz="900" dirty="0">
              <a:latin typeface="+mj-lt"/>
              <a:ea typeface="MS PGothic" panose="020B0600070205080204" pitchFamily="34" charset="-128"/>
            </a:endParaRPr>
          </a:p>
          <a:p>
            <a:pPr marL="171450" indent="-171450">
              <a:buFont typeface="Arial" charset="0"/>
              <a:buChar char="•"/>
              <a:defRPr/>
            </a:pPr>
            <a:r>
              <a:rPr lang="en-US" sz="900" dirty="0" smtClean="0">
                <a:latin typeface="+mj-lt"/>
                <a:ea typeface="MS PGothic" panose="020B0600070205080204" pitchFamily="34" charset="-128"/>
              </a:rPr>
              <a:t>The </a:t>
            </a:r>
            <a:r>
              <a:rPr lang="en-US" sz="900" dirty="0" smtClean="0">
                <a:latin typeface="+mj-lt"/>
                <a:ea typeface="MS PGothic" panose="020B0600070205080204" pitchFamily="34" charset="-128"/>
              </a:rPr>
              <a:t>last reporting period showed that Cagle had </a:t>
            </a:r>
            <a:r>
              <a:rPr lang="en-US" sz="900" dirty="0" smtClean="0">
                <a:latin typeface="+mj-lt"/>
                <a:ea typeface="MS PGothic" panose="020B0600070205080204" pitchFamily="34" charset="-128"/>
              </a:rPr>
              <a:t>raised $</a:t>
            </a:r>
            <a:r>
              <a:rPr lang="en-US" sz="900" dirty="0" smtClean="0">
                <a:latin typeface="+mj-lt"/>
                <a:ea typeface="MS PGothic" panose="020B0600070205080204" pitchFamily="34" charset="-128"/>
              </a:rPr>
              <a:t>1.7</a:t>
            </a:r>
            <a:r>
              <a:rPr lang="en-US" sz="900" dirty="0" smtClean="0">
                <a:latin typeface="+mj-lt"/>
                <a:ea typeface="MS PGothic" panose="020B0600070205080204" pitchFamily="34" charset="-128"/>
              </a:rPr>
              <a:t> </a:t>
            </a:r>
            <a:r>
              <a:rPr lang="en-US" sz="900" dirty="0" smtClean="0">
                <a:latin typeface="+mj-lt"/>
                <a:ea typeface="MS PGothic" panose="020B0600070205080204" pitchFamily="34" charset="-128"/>
              </a:rPr>
              <a:t>million </a:t>
            </a:r>
            <a:r>
              <a:rPr lang="en-US" sz="900" dirty="0" smtClean="0">
                <a:latin typeface="+mj-lt"/>
                <a:ea typeface="MS PGothic" panose="020B0600070205080204" pitchFamily="34" charset="-128"/>
              </a:rPr>
              <a:t>for </a:t>
            </a:r>
            <a:r>
              <a:rPr lang="en-US" sz="900" dirty="0" smtClean="0">
                <a:latin typeface="+mj-lt"/>
                <a:ea typeface="MS PGothic" panose="020B0600070205080204" pitchFamily="34" charset="-128"/>
              </a:rPr>
              <a:t>the election</a:t>
            </a:r>
          </a:p>
          <a:p>
            <a:pPr marL="171450" indent="-171450">
              <a:buFont typeface="Arial" charset="0"/>
              <a:buChar char="•"/>
              <a:defRPr/>
            </a:pPr>
            <a:endParaRPr lang="en-US" sz="900" dirty="0" smtClean="0">
              <a:latin typeface="+mj-lt"/>
              <a:ea typeface="MS PGothic" panose="020B0600070205080204" pitchFamily="34" charset="-128"/>
            </a:endParaRPr>
          </a:p>
          <a:p>
            <a:pPr marL="171450" indent="-171450">
              <a:buFont typeface="Arial" charset="0"/>
              <a:buChar char="•"/>
              <a:defRPr/>
            </a:pPr>
            <a:endParaRPr lang="en-US" sz="1100" dirty="0" smtClean="0">
              <a:latin typeface="+mj-lt"/>
              <a:ea typeface="MS PGothic" panose="020B0600070205080204" pitchFamily="34" charset="-12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3724" y="3416865"/>
            <a:ext cx="734649" cy="73464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1762" y="2355427"/>
            <a:ext cx="825300" cy="825300"/>
          </a:xfrm>
          <a:prstGeom prst="rect">
            <a:avLst/>
          </a:prstGeom>
        </p:spPr>
      </p:pic>
      <p:sp>
        <p:nvSpPr>
          <p:cNvPr id="22"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October 18, </a:t>
            </a:r>
            <a:r>
              <a:rPr lang="en-US" sz="700" dirty="0" smtClean="0">
                <a:latin typeface="Georgia"/>
                <a:cs typeface="Georgia"/>
              </a:rPr>
              <a:t>2017  </a:t>
            </a:r>
            <a:r>
              <a:rPr lang="en-US" sz="800" dirty="0" smtClean="0">
                <a:solidFill>
                  <a:schemeClr val="tx1">
                    <a:lumMod val="65000"/>
                    <a:lumOff val="35000"/>
                  </a:schemeClr>
                </a:solidFill>
              </a:rPr>
              <a:t>| </a:t>
            </a:r>
            <a:r>
              <a:rPr lang="en-US" sz="800" dirty="0" smtClean="0"/>
              <a:t> </a:t>
            </a:r>
            <a:r>
              <a:rPr lang="en-US" sz="700" dirty="0" smtClean="0"/>
              <a:t>Michael Brady</a:t>
            </a:r>
            <a:endParaRPr lang="en-US" sz="700" dirty="0">
              <a:latin typeface="Georgia"/>
              <a:cs typeface="Georgia"/>
            </a:endParaRPr>
          </a:p>
        </p:txBody>
      </p:sp>
    </p:spTree>
    <p:extLst>
      <p:ext uri="{BB962C8B-B14F-4D97-AF65-F5344CB8AC3E}">
        <p14:creationId xmlns:p14="http://schemas.microsoft.com/office/powerpoint/2010/main" val="1981199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297" y="3419347"/>
            <a:ext cx="868680" cy="868680"/>
          </a:xfrm>
          <a:prstGeom prst="rect">
            <a:avLst/>
          </a:prstGeom>
        </p:spPr>
      </p:pic>
      <p:pic>
        <p:nvPicPr>
          <p:cNvPr id="2050" name="Picture 2" descr="Image result for hunter hill"/>
          <p:cNvPicPr>
            <a:picLocks noChangeAspect="1" noChangeArrowheads="1"/>
          </p:cNvPicPr>
          <p:nvPr/>
        </p:nvPicPr>
        <p:blipFill rotWithShape="1">
          <a:blip r:embed="rId3">
            <a:extLst>
              <a:ext uri="{28A0092B-C50C-407E-A947-70E740481C1C}">
                <a14:useLocalDpi xmlns:a14="http://schemas.microsoft.com/office/drawing/2010/main" val="0"/>
              </a:ext>
            </a:extLst>
          </a:blip>
          <a:srcRect l="24937" t="14736" r="37799" b="28446"/>
          <a:stretch/>
        </p:blipFill>
        <p:spPr bwMode="auto">
          <a:xfrm>
            <a:off x="1676404" y="1977347"/>
            <a:ext cx="1902687" cy="1933626"/>
          </a:xfrm>
          <a:prstGeom prst="ellipse">
            <a:avLst/>
          </a:prstGeom>
          <a:noFill/>
          <a:ln w="38100">
            <a:solidFill>
              <a:srgbClr val="B22830"/>
            </a:solidFill>
          </a:ln>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bwMode="auto">
          <a:xfrm>
            <a:off x="404807" y="767113"/>
            <a:ext cx="8407400" cy="3984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solidFill>
                  <a:prstClr val="black"/>
                </a:solidFill>
                <a:latin typeface="Georgia" charset="0"/>
                <a:ea typeface="ＭＳ Ｐゴシック" charset="-128"/>
                <a:cs typeface="MS PGothic" charset="-128"/>
              </a:rPr>
              <a:t>Hunter Hill highlights impressive military career in his campaign</a:t>
            </a:r>
            <a:endParaRPr lang="en-US" altLang="en-US" sz="2000" dirty="0">
              <a:latin typeface="Georgia" charset="0"/>
              <a:ea typeface="ＭＳ Ｐゴシック" charset="-128"/>
              <a:cs typeface="MS PGothic" charset="-128"/>
            </a:endParaRPr>
          </a:p>
        </p:txBody>
      </p:sp>
      <p:sp>
        <p:nvSpPr>
          <p:cNvPr id="4" name="Slide Number Placeholder 3"/>
          <p:cNvSpPr>
            <a:spLocks noGrp="1"/>
          </p:cNvSpPr>
          <p:nvPr>
            <p:ph type="sldNum" sz="quarter" idx="12"/>
          </p:nvPr>
        </p:nvSpPr>
        <p:spPr/>
        <p:txBody>
          <a:bodyPr/>
          <a:lstStyle/>
          <a:p>
            <a:fld id="{BEFBC90E-502A-A54D-9BAE-6F74229062B0}" type="slidenum">
              <a:rPr lang="en-US" smtClean="0"/>
              <a:t>5</a:t>
            </a:fld>
            <a:endParaRPr lang="en-US"/>
          </a:p>
        </p:txBody>
      </p:sp>
      <p:sp>
        <p:nvSpPr>
          <p:cNvPr id="5" name="TextBox 12"/>
          <p:cNvSpPr txBox="1">
            <a:spLocks noChangeArrowheads="1"/>
          </p:cNvSpPr>
          <p:nvPr/>
        </p:nvSpPr>
        <p:spPr bwMode="auto">
          <a:xfrm>
            <a:off x="6894124" y="311516"/>
            <a:ext cx="183255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GEORGIA </a:t>
            </a:r>
            <a:r>
              <a:rPr lang="en-US" altLang="en-US" sz="600" b="1" dirty="0" smtClean="0">
                <a:solidFill>
                  <a:schemeClr val="bg2">
                    <a:lumMod val="25000"/>
                  </a:schemeClr>
                </a:solidFill>
                <a:latin typeface="Verdana"/>
                <a:cs typeface="Verdana"/>
              </a:rPr>
              <a:t>GUBERNATORIAL ELECTION</a:t>
            </a:r>
          </a:p>
        </p:txBody>
      </p:sp>
      <p:pic>
        <p:nvPicPr>
          <p:cNvPr id="19" name="Picture 18" descr="Logo-NJ-presentation_cen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41" name="TextBox 40"/>
          <p:cNvSpPr txBox="1"/>
          <p:nvPr/>
        </p:nvSpPr>
        <p:spPr bwMode="auto">
          <a:xfrm>
            <a:off x="1347409" y="4167387"/>
            <a:ext cx="2669006" cy="1815882"/>
          </a:xfrm>
          <a:prstGeom prst="rect">
            <a:avLst/>
          </a:prstGeom>
          <a:noFill/>
        </p:spPr>
        <p:txBody>
          <a:bodyPr wrap="square">
            <a:spAutoFit/>
          </a:bodyPr>
          <a:lstStyle/>
          <a:p>
            <a:pPr>
              <a:defRPr/>
            </a:pPr>
            <a:r>
              <a:rPr lang="en-US" sz="1100" b="1" dirty="0" smtClean="0">
                <a:solidFill>
                  <a:srgbClr val="8E744A"/>
                </a:solidFill>
                <a:latin typeface="+mj-lt"/>
                <a:ea typeface="MS PGothic" panose="020B0600070205080204" pitchFamily="34" charset="-128"/>
              </a:rPr>
              <a:t>Hunter Hill (R)</a:t>
            </a:r>
            <a:endParaRPr lang="en-US" sz="1100" b="1" dirty="0">
              <a:solidFill>
                <a:srgbClr val="8E744A"/>
              </a:solidFill>
              <a:latin typeface="+mj-lt"/>
              <a:ea typeface="MS PGothic" panose="020B0600070205080204" pitchFamily="34" charset="-128"/>
            </a:endParaRPr>
          </a:p>
          <a:p>
            <a:pPr marL="171450" indent="-171450">
              <a:buFont typeface="Arial" charset="0"/>
              <a:buChar char="•"/>
              <a:defRPr/>
            </a:pPr>
            <a:r>
              <a:rPr lang="en-US" sz="900" dirty="0" smtClean="0">
                <a:latin typeface="+mj-lt"/>
                <a:ea typeface="MS PGothic" panose="020B0600070205080204" pitchFamily="34" charset="-128"/>
              </a:rPr>
              <a:t>Currently</a:t>
            </a:r>
            <a:r>
              <a:rPr lang="en-US" sz="900" dirty="0">
                <a:latin typeface="+mj-lt"/>
                <a:ea typeface="MS PGothic" panose="020B0600070205080204" pitchFamily="34" charset="-128"/>
              </a:rPr>
              <a:t>: </a:t>
            </a:r>
            <a:r>
              <a:rPr lang="en-US" sz="900" dirty="0" smtClean="0">
                <a:latin typeface="+mj-lt"/>
                <a:ea typeface="MS PGothic" panose="020B0600070205080204" pitchFamily="34" charset="-128"/>
              </a:rPr>
              <a:t>Georgia state senator</a:t>
            </a:r>
            <a:endParaRPr lang="en-US" sz="900" dirty="0" smtClean="0">
              <a:latin typeface="+mj-lt"/>
              <a:ea typeface="MS PGothic" panose="020B0600070205080204" pitchFamily="34" charset="-128"/>
            </a:endParaRPr>
          </a:p>
          <a:p>
            <a:pPr marL="171450" indent="-171450">
              <a:buFont typeface="Arial" charset="0"/>
              <a:buChar char="•"/>
              <a:defRPr/>
            </a:pPr>
            <a:r>
              <a:rPr lang="en-US" sz="900" dirty="0" smtClean="0">
                <a:latin typeface="+mj-lt"/>
                <a:ea typeface="MS PGothic" panose="020B0600070205080204" pitchFamily="34" charset="-128"/>
              </a:rPr>
              <a:t>Previously: An officer in the U.S. army serving three tours in the Middle East</a:t>
            </a:r>
            <a:endParaRPr lang="en-US" sz="900" dirty="0">
              <a:latin typeface="+mj-lt"/>
              <a:ea typeface="MS PGothic" panose="020B0600070205080204" pitchFamily="34" charset="-128"/>
            </a:endParaRPr>
          </a:p>
          <a:p>
            <a:pPr marL="171450" indent="-171450">
              <a:buFont typeface="Arial" charset="0"/>
              <a:buChar char="•"/>
              <a:defRPr/>
            </a:pPr>
            <a:r>
              <a:rPr lang="en-US" sz="900" dirty="0" smtClean="0">
                <a:latin typeface="+mj-lt"/>
                <a:ea typeface="MS PGothic" panose="020B0600070205080204" pitchFamily="34" charset="-128"/>
              </a:rPr>
              <a:t>Founded his own real estate development company in Georgia</a:t>
            </a:r>
            <a:endParaRPr lang="en-US" sz="900" dirty="0" smtClean="0">
              <a:latin typeface="+mj-lt"/>
              <a:ea typeface="MS PGothic" panose="020B0600070205080204" pitchFamily="34" charset="-128"/>
            </a:endParaRPr>
          </a:p>
          <a:p>
            <a:pPr marL="171450" indent="-171450">
              <a:buFont typeface="Arial" charset="0"/>
              <a:buChar char="•"/>
              <a:defRPr/>
            </a:pPr>
            <a:r>
              <a:rPr lang="en-US" sz="900" dirty="0" smtClean="0">
                <a:latin typeface="+mj-lt"/>
                <a:ea typeface="MS PGothic" panose="020B0600070205080204" pitchFamily="34" charset="-128"/>
              </a:rPr>
              <a:t>Announced candidacy </a:t>
            </a:r>
            <a:r>
              <a:rPr lang="en-US" sz="900" dirty="0" smtClean="0">
                <a:latin typeface="+mj-lt"/>
                <a:ea typeface="MS PGothic" panose="020B0600070205080204" pitchFamily="34" charset="-128"/>
              </a:rPr>
              <a:t>April 2017</a:t>
            </a:r>
          </a:p>
          <a:p>
            <a:pPr marL="171450" indent="-171450">
              <a:buFont typeface="Arial" charset="0"/>
              <a:buChar char="•"/>
              <a:defRPr/>
            </a:pPr>
            <a:r>
              <a:rPr lang="en-US" sz="900" dirty="0" smtClean="0">
                <a:latin typeface="+mj-lt"/>
                <a:ea typeface="MS PGothic" panose="020B0600070205080204" pitchFamily="34" charset="-128"/>
              </a:rPr>
              <a:t>Has raised $1 million dollars for the campaign</a:t>
            </a:r>
            <a:endParaRPr lang="en-US" sz="900" dirty="0" smtClean="0">
              <a:latin typeface="+mj-lt"/>
              <a:ea typeface="MS PGothic" panose="020B0600070205080204" pitchFamily="34" charset="-128"/>
            </a:endParaRPr>
          </a:p>
          <a:p>
            <a:pPr marL="171450" indent="-171450">
              <a:buFont typeface="Arial" charset="0"/>
              <a:buChar char="•"/>
              <a:defRPr/>
            </a:pPr>
            <a:endParaRPr lang="en-US" sz="900" dirty="0" smtClean="0">
              <a:latin typeface="+mj-lt"/>
              <a:ea typeface="MS PGothic" panose="020B0600070205080204" pitchFamily="34" charset="-128"/>
            </a:endParaRPr>
          </a:p>
          <a:p>
            <a:pPr marL="171450" indent="-171450">
              <a:buFont typeface="Arial" charset="0"/>
              <a:buChar char="•"/>
              <a:defRPr/>
            </a:pPr>
            <a:endParaRPr lang="en-US" sz="900" dirty="0" smtClean="0">
              <a:latin typeface="+mj-lt"/>
              <a:ea typeface="MS PGothic" panose="020B0600070205080204" pitchFamily="34" charset="-128"/>
            </a:endParaRPr>
          </a:p>
          <a:p>
            <a:pPr marL="171450" indent="-171450">
              <a:buFont typeface="Arial" charset="0"/>
              <a:buChar char="•"/>
              <a:defRPr/>
            </a:pPr>
            <a:endParaRPr lang="en-US" sz="1100" dirty="0" smtClean="0">
              <a:latin typeface="+mj-lt"/>
              <a:ea typeface="MS PGothic" panose="020B0600070205080204" pitchFamily="34" charset="-128"/>
            </a:endParaRPr>
          </a:p>
        </p:txBody>
      </p:sp>
      <p:sp>
        <p:nvSpPr>
          <p:cNvPr id="28"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Sources: </a:t>
            </a:r>
            <a:r>
              <a:rPr lang="en-US" sz="700" dirty="0" smtClean="0">
                <a:solidFill>
                  <a:schemeClr val="tx1">
                    <a:lumMod val="50000"/>
                    <a:lumOff val="50000"/>
                  </a:schemeClr>
                </a:solidFill>
                <a:latin typeface="Georgia"/>
                <a:cs typeface="Georgia"/>
              </a:rPr>
              <a:t>Hunter Hill, “I believe,” Hill for Governor, October </a:t>
            </a:r>
            <a:r>
              <a:rPr lang="en-US" sz="700" dirty="0">
                <a:solidFill>
                  <a:schemeClr val="tx1">
                    <a:lumMod val="50000"/>
                    <a:lumOff val="50000"/>
                  </a:schemeClr>
                </a:solidFill>
                <a:latin typeface="Georgia"/>
                <a:cs typeface="Georgia"/>
              </a:rPr>
              <a:t>2017; Greg Bluestein, “Financial reports present an early test in Georgia governor race,” Atlanta Journal-Constitution, July 10, </a:t>
            </a:r>
            <a:r>
              <a:rPr lang="en-US" sz="700" dirty="0" smtClean="0">
                <a:solidFill>
                  <a:schemeClr val="tx1">
                    <a:lumMod val="50000"/>
                    <a:lumOff val="50000"/>
                  </a:schemeClr>
                </a:solidFill>
                <a:latin typeface="Georgia"/>
                <a:cs typeface="Georgia"/>
              </a:rPr>
              <a:t>2017. </a:t>
            </a:r>
            <a:endParaRPr lang="en-US" sz="700" dirty="0">
              <a:solidFill>
                <a:schemeClr val="tx1">
                  <a:lumMod val="50000"/>
                  <a:lumOff val="50000"/>
                </a:schemeClr>
              </a:solidFill>
              <a:latin typeface="Georgia"/>
              <a:cs typeface="Georgia"/>
            </a:endParaRPr>
          </a:p>
        </p:txBody>
      </p:sp>
      <p:sp>
        <p:nvSpPr>
          <p:cNvPr id="29" name="Freeform 28"/>
          <p:cNvSpPr/>
          <p:nvPr/>
        </p:nvSpPr>
        <p:spPr bwMode="auto">
          <a:xfrm>
            <a:off x="5318125" y="2504717"/>
            <a:ext cx="2854325" cy="553998"/>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solidFill>
            <a:schemeClr val="bg1"/>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wrap="square" lIns="0" tIns="0" rIns="0" bIns="0">
            <a:spAutoFit/>
          </a:bodyPr>
          <a:lstStyle>
            <a:lvl1pPr marL="342900" indent="-342900" defTabSz="444500">
              <a:defRPr sz="2400">
                <a:solidFill>
                  <a:schemeClr val="tx1"/>
                </a:solidFill>
                <a:latin typeface="Gill Sans MT" panose="020B0502020104020203" pitchFamily="34" charset="0"/>
                <a:ea typeface="MS PGothic" panose="020B0600070205080204" pitchFamily="34" charset="-128"/>
              </a:defRPr>
            </a:lvl1pPr>
            <a:lvl2pPr defTabSz="444500">
              <a:defRPr sz="2400">
                <a:solidFill>
                  <a:schemeClr val="tx1"/>
                </a:solidFill>
                <a:latin typeface="Gill Sans MT" panose="020B0502020104020203" pitchFamily="34" charset="0"/>
                <a:ea typeface="MS PGothic" panose="020B0600070205080204" pitchFamily="34" charset="-128"/>
              </a:defRPr>
            </a:lvl2pPr>
            <a:lvl3pPr marL="1143000" indent="-228600" defTabSz="444500">
              <a:defRPr sz="2400">
                <a:solidFill>
                  <a:schemeClr val="tx1"/>
                </a:solidFill>
                <a:latin typeface="Gill Sans MT" panose="020B0502020104020203" pitchFamily="34" charset="0"/>
                <a:ea typeface="MS PGothic" panose="020B0600070205080204" pitchFamily="34" charset="-128"/>
              </a:defRPr>
            </a:lvl3pPr>
            <a:lvl4pPr marL="1600200" indent="-228600" defTabSz="444500">
              <a:defRPr sz="2400">
                <a:solidFill>
                  <a:schemeClr val="tx1"/>
                </a:solidFill>
                <a:latin typeface="Gill Sans MT" panose="020B0502020104020203" pitchFamily="34" charset="0"/>
                <a:ea typeface="MS PGothic" panose="020B0600070205080204" pitchFamily="34" charset="-128"/>
              </a:defRPr>
            </a:lvl4pPr>
            <a:lvl5pPr marL="2057400" indent="-228600" defTabSz="444500">
              <a:defRPr sz="2400">
                <a:solidFill>
                  <a:schemeClr val="tx1"/>
                </a:solidFill>
                <a:latin typeface="Gill Sans MT" panose="020B0502020104020203" pitchFamily="34" charset="0"/>
                <a:ea typeface="MS PGothic" panose="020B0600070205080204" pitchFamily="34" charset="-128"/>
              </a:defRPr>
            </a:lvl5pPr>
            <a:lvl6pPr marL="25146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lvl="1" eaLnBrk="1" hangingPunct="1">
              <a:spcAft>
                <a:spcPct val="15000"/>
              </a:spcAft>
              <a:defRPr/>
            </a:pPr>
            <a:r>
              <a:rPr lang="en-US" sz="900" dirty="0" smtClean="0">
                <a:solidFill>
                  <a:srgbClr val="000000"/>
                </a:solidFill>
                <a:latin typeface="Georgia"/>
                <a:cs typeface="Georgia"/>
              </a:rPr>
              <a:t>Hill has proposed </a:t>
            </a:r>
            <a:r>
              <a:rPr lang="en-US" sz="900" b="1" dirty="0" smtClean="0">
                <a:solidFill>
                  <a:srgbClr val="000000"/>
                </a:solidFill>
                <a:latin typeface="Georgia"/>
                <a:cs typeface="Georgia"/>
              </a:rPr>
              <a:t>eliminating the state income tax</a:t>
            </a:r>
            <a:r>
              <a:rPr lang="en-US" sz="900" dirty="0" smtClean="0">
                <a:solidFill>
                  <a:srgbClr val="000000"/>
                </a:solidFill>
                <a:latin typeface="Georgia"/>
                <a:cs typeface="Georgia"/>
              </a:rPr>
              <a:t>. He believes that eliminating the tax will create more jobs across the state, attract more businesses to Georgia and benefit citizens with increased spending power. </a:t>
            </a:r>
            <a:endParaRPr lang="en-US" sz="900" dirty="0" smtClean="0">
              <a:solidFill>
                <a:srgbClr val="000000"/>
              </a:solidFill>
              <a:latin typeface="Georgia"/>
              <a:cs typeface="Georgia"/>
            </a:endParaRPr>
          </a:p>
        </p:txBody>
      </p:sp>
      <p:sp>
        <p:nvSpPr>
          <p:cNvPr id="30" name="TextBox 29"/>
          <p:cNvSpPr txBox="1"/>
          <p:nvPr/>
        </p:nvSpPr>
        <p:spPr>
          <a:xfrm>
            <a:off x="5243512" y="4464922"/>
            <a:ext cx="2955926" cy="784830"/>
          </a:xfrm>
          <a:prstGeom prst="rect">
            <a:avLst/>
          </a:prstGeom>
          <a:solidFill>
            <a:schemeClr val="bg1"/>
          </a:solidFill>
        </p:spPr>
        <p:txBody>
          <a:bodyPr wrap="square">
            <a:spAutoFit/>
          </a:bodyPr>
          <a:lstStyle/>
          <a:p>
            <a:pPr>
              <a:defRPr/>
            </a:pPr>
            <a:r>
              <a:rPr lang="en-US" sz="900" dirty="0" smtClean="0">
                <a:solidFill>
                  <a:srgbClr val="000000"/>
                </a:solidFill>
                <a:latin typeface="Georgia"/>
                <a:ea typeface="MS PGothic" panose="020B0600070205080204" pitchFamily="34" charset="-128"/>
                <a:cs typeface="Georgia"/>
              </a:rPr>
              <a:t>Opposing “Common Core” in statewide education is also an important part of Hill’s platform. He supports giving parents more options for their children’s education and reducing statewide oversight of educational programs.</a:t>
            </a:r>
            <a:endParaRPr lang="en-US" sz="900" dirty="0">
              <a:solidFill>
                <a:srgbClr val="000000"/>
              </a:solidFill>
              <a:latin typeface="Georgia"/>
              <a:ea typeface="MS PGothic" panose="020B0600070205080204" pitchFamily="34" charset="-128"/>
              <a:cs typeface="Georgia"/>
            </a:endParaRPr>
          </a:p>
        </p:txBody>
      </p:sp>
      <p:sp>
        <p:nvSpPr>
          <p:cNvPr id="32" name="TextBox 4"/>
          <p:cNvSpPr txBox="1">
            <a:spLocks noChangeArrowheads="1"/>
          </p:cNvSpPr>
          <p:nvPr/>
        </p:nvSpPr>
        <p:spPr bwMode="auto">
          <a:xfrm>
            <a:off x="5243512" y="3439334"/>
            <a:ext cx="2932105" cy="78483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900" dirty="0" smtClean="0">
                <a:solidFill>
                  <a:srgbClr val="000000"/>
                </a:solidFill>
                <a:latin typeface="Georgia"/>
                <a:cs typeface="Georgia"/>
              </a:rPr>
              <a:t>Hill has also supported </a:t>
            </a:r>
            <a:r>
              <a:rPr lang="en-US" altLang="en-US" sz="900" b="1" dirty="0" smtClean="0">
                <a:solidFill>
                  <a:srgbClr val="000000"/>
                </a:solidFill>
                <a:latin typeface="Georgia"/>
                <a:cs typeface="Georgia"/>
              </a:rPr>
              <a:t>doubling Georgi</a:t>
            </a:r>
            <a:r>
              <a:rPr lang="en-US" altLang="en-US" sz="900" b="1" dirty="0" smtClean="0">
                <a:solidFill>
                  <a:srgbClr val="000000"/>
                </a:solidFill>
                <a:latin typeface="Georgia"/>
                <a:cs typeface="Georgia"/>
              </a:rPr>
              <a:t>a’s investment in infrastructure without raising taxes</a:t>
            </a:r>
            <a:r>
              <a:rPr lang="en-US" altLang="en-US" sz="900" dirty="0" smtClean="0">
                <a:solidFill>
                  <a:srgbClr val="000000"/>
                </a:solidFill>
                <a:latin typeface="Georgia"/>
                <a:cs typeface="Georgia"/>
              </a:rPr>
              <a:t>. He has not divulged the financial specifics of this proposal, but claims infrastructure spending will benefit the economy.</a:t>
            </a:r>
            <a:endParaRPr lang="en-US" altLang="en-US" sz="900" dirty="0">
              <a:solidFill>
                <a:srgbClr val="000000"/>
              </a:solidFill>
              <a:latin typeface="Georgia"/>
              <a:cs typeface="Georgia"/>
            </a:endParaRPr>
          </a:p>
        </p:txBody>
      </p:sp>
      <p:sp>
        <p:nvSpPr>
          <p:cNvPr id="33" name="Rectangle 14"/>
          <p:cNvSpPr>
            <a:spLocks noChangeArrowheads="1"/>
          </p:cNvSpPr>
          <p:nvPr/>
        </p:nvSpPr>
        <p:spPr bwMode="auto">
          <a:xfrm>
            <a:off x="4528667" y="1977347"/>
            <a:ext cx="3643783" cy="230832"/>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900" b="1" smtClean="0"/>
              <a:t>Key policy issues</a:t>
            </a:r>
            <a:endParaRPr lang="en-US" altLang="en-US" sz="900" b="1" dirty="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0154" y="4434385"/>
            <a:ext cx="863358" cy="86335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8924" y="2428962"/>
            <a:ext cx="750053" cy="750053"/>
          </a:xfrm>
          <a:prstGeom prst="rect">
            <a:avLst/>
          </a:prstGeom>
        </p:spPr>
      </p:pic>
      <p:sp>
        <p:nvSpPr>
          <p:cNvPr id="21"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October 18, </a:t>
            </a:r>
            <a:r>
              <a:rPr lang="en-US" sz="700" dirty="0" smtClean="0">
                <a:latin typeface="Georgia"/>
                <a:cs typeface="Georgia"/>
              </a:rPr>
              <a:t>2017  </a:t>
            </a:r>
            <a:r>
              <a:rPr lang="en-US" sz="800" dirty="0" smtClean="0">
                <a:solidFill>
                  <a:schemeClr val="tx1">
                    <a:lumMod val="65000"/>
                    <a:lumOff val="35000"/>
                  </a:schemeClr>
                </a:solidFill>
              </a:rPr>
              <a:t>| </a:t>
            </a:r>
            <a:r>
              <a:rPr lang="en-US" sz="800" dirty="0" smtClean="0"/>
              <a:t> </a:t>
            </a:r>
            <a:r>
              <a:rPr lang="en-US" sz="700" dirty="0" smtClean="0"/>
              <a:t>Michael Brady</a:t>
            </a:r>
            <a:endParaRPr lang="en-US" sz="700" dirty="0">
              <a:latin typeface="Georgia"/>
              <a:cs typeface="Georgia"/>
            </a:endParaRPr>
          </a:p>
        </p:txBody>
      </p:sp>
    </p:spTree>
    <p:extLst>
      <p:ext uri="{BB962C8B-B14F-4D97-AF65-F5344CB8AC3E}">
        <p14:creationId xmlns:p14="http://schemas.microsoft.com/office/powerpoint/2010/main" val="127769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Libertarian Doug Craig"/>
          <p:cNvPicPr>
            <a:picLocks noChangeAspect="1" noChangeArrowheads="1"/>
          </p:cNvPicPr>
          <p:nvPr/>
        </p:nvPicPr>
        <p:blipFill rotWithShape="1">
          <a:blip r:embed="rId2">
            <a:extLst>
              <a:ext uri="{28A0092B-C50C-407E-A947-70E740481C1C}">
                <a14:useLocalDpi xmlns:a14="http://schemas.microsoft.com/office/drawing/2010/main" val="0"/>
              </a:ext>
            </a:extLst>
          </a:blip>
          <a:srcRect l="9171" t="2128" r="11911" b="27973"/>
          <a:stretch/>
        </p:blipFill>
        <p:spPr bwMode="auto">
          <a:xfrm>
            <a:off x="5408421" y="3971939"/>
            <a:ext cx="987552" cy="1017391"/>
          </a:xfrm>
          <a:prstGeom prst="ellipse">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Image result for stacey evans georgia"/>
          <p:cNvPicPr>
            <a:picLocks noChangeAspect="1" noChangeArrowheads="1"/>
          </p:cNvPicPr>
          <p:nvPr/>
        </p:nvPicPr>
        <p:blipFill rotWithShape="1">
          <a:blip r:embed="rId3">
            <a:extLst>
              <a:ext uri="{28A0092B-C50C-407E-A947-70E740481C1C}">
                <a14:useLocalDpi xmlns:a14="http://schemas.microsoft.com/office/drawing/2010/main" val="0"/>
              </a:ext>
            </a:extLst>
          </a:blip>
          <a:srcRect l="19041" t="1678" r="6483" b="39020"/>
          <a:stretch/>
        </p:blipFill>
        <p:spPr bwMode="auto">
          <a:xfrm>
            <a:off x="2869146" y="4002959"/>
            <a:ext cx="1004398" cy="999717"/>
          </a:xfrm>
          <a:prstGeom prst="ellipse">
            <a:avLst/>
          </a:prstGeom>
          <a:noFill/>
          <a:ln w="38100">
            <a:solidFill>
              <a:srgbClr val="103C71"/>
            </a:solidFill>
          </a:ln>
          <a:extLst>
            <a:ext uri="{909E8E84-426E-40DD-AFC4-6F175D3DCCD1}">
              <a14:hiddenFill xmlns:a14="http://schemas.microsoft.com/office/drawing/2010/main">
                <a:solidFill>
                  <a:srgbClr val="FFFFFF"/>
                </a:solidFill>
              </a14:hiddenFill>
            </a:ext>
          </a:extLst>
        </p:spPr>
      </p:pic>
      <p:pic>
        <p:nvPicPr>
          <p:cNvPr id="3078" name="Picture 6" descr="Image result for Stacey abrams"/>
          <p:cNvPicPr>
            <a:picLocks noChangeAspect="1" noChangeArrowheads="1"/>
          </p:cNvPicPr>
          <p:nvPr/>
        </p:nvPicPr>
        <p:blipFill rotWithShape="1">
          <a:blip r:embed="rId4">
            <a:extLst>
              <a:ext uri="{28A0092B-C50C-407E-A947-70E740481C1C}">
                <a14:useLocalDpi xmlns:a14="http://schemas.microsoft.com/office/drawing/2010/main" val="0"/>
              </a:ext>
            </a:extLst>
          </a:blip>
          <a:srcRect l="15129" t="207" r="30140" b="24360"/>
          <a:stretch/>
        </p:blipFill>
        <p:spPr bwMode="auto">
          <a:xfrm>
            <a:off x="6574490" y="1595880"/>
            <a:ext cx="1059157" cy="1041654"/>
          </a:xfrm>
          <a:prstGeom prst="ellipse">
            <a:avLst/>
          </a:prstGeom>
          <a:noFill/>
          <a:ln w="38100">
            <a:solidFill>
              <a:srgbClr val="103C71"/>
            </a:solidFill>
          </a:ln>
          <a:extLst>
            <a:ext uri="{909E8E84-426E-40DD-AFC4-6F175D3DCCD1}">
              <a14:hiddenFill xmlns:a14="http://schemas.microsoft.com/office/drawing/2010/main">
                <a:solidFill>
                  <a:srgbClr val="FFFFFF"/>
                </a:solidFill>
              </a14:hiddenFill>
            </a:ext>
          </a:extLst>
        </p:spPr>
      </p:pic>
      <p:pic>
        <p:nvPicPr>
          <p:cNvPr id="3076" name="Picture 4" descr="Image result for Michael Williams georg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41" y="1595880"/>
            <a:ext cx="1042732" cy="1042732"/>
          </a:xfrm>
          <a:prstGeom prst="ellipse">
            <a:avLst/>
          </a:prstGeom>
          <a:noFill/>
          <a:ln w="38100">
            <a:solidFill>
              <a:srgbClr val="B22830"/>
            </a:solidFill>
          </a:ln>
          <a:extLst>
            <a:ext uri="{909E8E84-426E-40DD-AFC4-6F175D3DCCD1}">
              <a14:hiddenFill xmlns:a14="http://schemas.microsoft.com/office/drawing/2010/main">
                <a:solidFill>
                  <a:srgbClr val="FFFFFF"/>
                </a:solidFill>
              </a14:hiddenFill>
            </a:ext>
          </a:extLst>
        </p:spPr>
      </p:pic>
      <p:pic>
        <p:nvPicPr>
          <p:cNvPr id="3074" name="Picture 2" descr="https://cmgajcpolitics.files.wordpress.com/2017/01/tippins2.jpg?w=640"/>
          <p:cNvPicPr>
            <a:picLocks noChangeAspect="1" noChangeArrowheads="1"/>
          </p:cNvPicPr>
          <p:nvPr/>
        </p:nvPicPr>
        <p:blipFill rotWithShape="1">
          <a:blip r:embed="rId6">
            <a:extLst>
              <a:ext uri="{28A0092B-C50C-407E-A947-70E740481C1C}">
                <a14:useLocalDpi xmlns:a14="http://schemas.microsoft.com/office/drawing/2010/main" val="0"/>
              </a:ext>
            </a:extLst>
          </a:blip>
          <a:srcRect l="14217" r="26636" b="28145"/>
          <a:stretch/>
        </p:blipFill>
        <p:spPr bwMode="auto">
          <a:xfrm>
            <a:off x="1480919" y="1602209"/>
            <a:ext cx="1000360" cy="1041654"/>
          </a:xfrm>
          <a:prstGeom prst="ellipse">
            <a:avLst/>
          </a:prstGeom>
          <a:noFill/>
          <a:ln w="38100">
            <a:solidFill>
              <a:srgbClr val="B22830"/>
            </a:solidFill>
          </a:ln>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bwMode="auto">
          <a:xfrm>
            <a:off x="404807" y="767317"/>
            <a:ext cx="8407400" cy="3984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Other Republican candidates crowd the field, and two Democratic women counter the </a:t>
            </a:r>
            <a:r>
              <a:rPr lang="en-US" altLang="en-US" sz="2000" dirty="0" smtClean="0">
                <a:latin typeface="Georgia" charset="0"/>
                <a:ea typeface="ＭＳ Ｐゴシック" charset="-128"/>
                <a:cs typeface="MS PGothic" charset="-128"/>
              </a:rPr>
              <a:t>all-male </a:t>
            </a:r>
            <a:r>
              <a:rPr lang="en-US" altLang="en-US" sz="2000" dirty="0">
                <a:latin typeface="Georgia" charset="0"/>
                <a:ea typeface="ＭＳ Ｐゴシック" charset="-128"/>
                <a:cs typeface="MS PGothic" charset="-128"/>
              </a:rPr>
              <a:t>Republican </a:t>
            </a:r>
            <a:r>
              <a:rPr lang="en-US" altLang="en-US" sz="2000" dirty="0" smtClean="0">
                <a:latin typeface="Georgia" charset="0"/>
                <a:ea typeface="ＭＳ Ｐゴシック" charset="-128"/>
                <a:cs typeface="MS PGothic" charset="-128"/>
              </a:rPr>
              <a:t>showing</a:t>
            </a:r>
            <a:endParaRPr lang="en-US" altLang="en-US" sz="2000" dirty="0">
              <a:latin typeface="Georgia" charset="0"/>
              <a:ea typeface="ＭＳ Ｐゴシック" charset="-128"/>
              <a:cs typeface="MS PGothic" charset="-128"/>
            </a:endParaRPr>
          </a:p>
        </p:txBody>
      </p:sp>
      <p:sp>
        <p:nvSpPr>
          <p:cNvPr id="4" name="Slide Number Placeholder 3"/>
          <p:cNvSpPr>
            <a:spLocks noGrp="1"/>
          </p:cNvSpPr>
          <p:nvPr>
            <p:ph type="sldNum" sz="quarter" idx="12"/>
          </p:nvPr>
        </p:nvSpPr>
        <p:spPr/>
        <p:txBody>
          <a:bodyPr/>
          <a:lstStyle/>
          <a:p>
            <a:fld id="{BEFBC90E-502A-A54D-9BAE-6F74229062B0}" type="slidenum">
              <a:rPr lang="en-US" smtClean="0"/>
              <a:t>6</a:t>
            </a:fld>
            <a:endParaRPr lang="en-US"/>
          </a:p>
        </p:txBody>
      </p:sp>
      <p:sp>
        <p:nvSpPr>
          <p:cNvPr id="5" name="TextBox 12"/>
          <p:cNvSpPr txBox="1">
            <a:spLocks noChangeArrowheads="1"/>
          </p:cNvSpPr>
          <p:nvPr/>
        </p:nvSpPr>
        <p:spPr bwMode="auto">
          <a:xfrm>
            <a:off x="6894124" y="311516"/>
            <a:ext cx="183255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GEORGIA </a:t>
            </a:r>
            <a:r>
              <a:rPr lang="en-US" altLang="en-US" sz="600" b="1" dirty="0" smtClean="0">
                <a:solidFill>
                  <a:schemeClr val="bg2">
                    <a:lumMod val="25000"/>
                  </a:schemeClr>
                </a:solidFill>
                <a:latin typeface="Verdana"/>
                <a:cs typeface="Verdana"/>
              </a:rPr>
              <a:t>GUBERNATORIAL ELECTION</a:t>
            </a:r>
          </a:p>
        </p:txBody>
      </p:sp>
      <p:pic>
        <p:nvPicPr>
          <p:cNvPr id="19" name="Picture 18" descr="Logo-NJ-presentation_cen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2" name="TextBox 21"/>
          <p:cNvSpPr txBox="1"/>
          <p:nvPr/>
        </p:nvSpPr>
        <p:spPr bwMode="auto">
          <a:xfrm>
            <a:off x="929499" y="2699888"/>
            <a:ext cx="2134095" cy="1031051"/>
          </a:xfrm>
          <a:prstGeom prst="rect">
            <a:avLst/>
          </a:prstGeom>
          <a:noFill/>
        </p:spPr>
        <p:txBody>
          <a:bodyPr wrap="square">
            <a:spAutoFit/>
          </a:bodyPr>
          <a:lstStyle/>
          <a:p>
            <a:pPr>
              <a:defRPr/>
            </a:pPr>
            <a:r>
              <a:rPr lang="en-US" sz="1100" b="1" dirty="0" smtClean="0">
                <a:solidFill>
                  <a:srgbClr val="8E744A"/>
                </a:solidFill>
                <a:latin typeface="+mj-lt"/>
                <a:ea typeface="MS PGothic" panose="020B0600070205080204" pitchFamily="34" charset="-128"/>
              </a:rPr>
              <a:t>Clay </a:t>
            </a:r>
            <a:r>
              <a:rPr lang="en-US" sz="1100" b="1" dirty="0" err="1" smtClean="0">
                <a:solidFill>
                  <a:srgbClr val="8E744A"/>
                </a:solidFill>
                <a:latin typeface="+mj-lt"/>
                <a:ea typeface="MS PGothic" panose="020B0600070205080204" pitchFamily="34" charset="-128"/>
              </a:rPr>
              <a:t>Tippins</a:t>
            </a:r>
            <a:r>
              <a:rPr lang="en-US" sz="1100" b="1" dirty="0" smtClean="0">
                <a:solidFill>
                  <a:srgbClr val="8E744A"/>
                </a:solidFill>
                <a:latin typeface="+mj-lt"/>
                <a:ea typeface="MS PGothic" panose="020B0600070205080204" pitchFamily="34" charset="-128"/>
              </a:rPr>
              <a:t> (R)</a:t>
            </a:r>
          </a:p>
          <a:p>
            <a:pPr marL="171450" indent="-171450">
              <a:buFont typeface="Arial" charset="0"/>
              <a:buChar char="•"/>
              <a:defRPr/>
            </a:pPr>
            <a:r>
              <a:rPr lang="en-US" sz="1000" dirty="0" smtClean="0">
                <a:latin typeface="+mj-lt"/>
                <a:ea typeface="MS PGothic" panose="020B0600070205080204" pitchFamily="34" charset="-128"/>
              </a:rPr>
              <a:t>44-year-old tech executive and former Navy SEAL</a:t>
            </a:r>
            <a:endParaRPr lang="en-US" sz="1000" dirty="0" smtClean="0">
              <a:latin typeface="+mj-lt"/>
              <a:ea typeface="MS PGothic" panose="020B0600070205080204" pitchFamily="34" charset="-128"/>
            </a:endParaRPr>
          </a:p>
          <a:p>
            <a:pPr marL="171450" indent="-171450">
              <a:buFont typeface="Arial" charset="0"/>
              <a:buChar char="•"/>
              <a:defRPr/>
            </a:pPr>
            <a:r>
              <a:rPr lang="en-US" sz="1000" dirty="0" smtClean="0">
                <a:latin typeface="+mj-lt"/>
                <a:ea typeface="MS PGothic" panose="020B0600070205080204" pitchFamily="34" charset="-128"/>
              </a:rPr>
              <a:t>No previous political experience, </a:t>
            </a:r>
            <a:r>
              <a:rPr lang="en-US" sz="1000" dirty="0" err="1" smtClean="0">
                <a:latin typeface="+mj-lt"/>
                <a:ea typeface="MS PGothic" panose="020B0600070205080204" pitchFamily="34" charset="-128"/>
              </a:rPr>
              <a:t>Tippins</a:t>
            </a:r>
            <a:r>
              <a:rPr lang="en-US" sz="1000" dirty="0" smtClean="0">
                <a:latin typeface="+mj-lt"/>
                <a:ea typeface="MS PGothic" panose="020B0600070205080204" pitchFamily="34" charset="-128"/>
              </a:rPr>
              <a:t> hopes to win support as an outsider</a:t>
            </a:r>
            <a:endParaRPr lang="en-US" sz="1000" dirty="0" smtClean="0">
              <a:latin typeface="+mj-lt"/>
              <a:ea typeface="MS PGothic" panose="020B0600070205080204" pitchFamily="34" charset="-128"/>
            </a:endParaRPr>
          </a:p>
        </p:txBody>
      </p:sp>
      <p:sp>
        <p:nvSpPr>
          <p:cNvPr id="25" name="TextBox 24"/>
          <p:cNvSpPr txBox="1"/>
          <p:nvPr/>
        </p:nvSpPr>
        <p:spPr bwMode="auto">
          <a:xfrm>
            <a:off x="6009915" y="2699888"/>
            <a:ext cx="2134095" cy="1031051"/>
          </a:xfrm>
          <a:prstGeom prst="rect">
            <a:avLst/>
          </a:prstGeom>
          <a:noFill/>
        </p:spPr>
        <p:txBody>
          <a:bodyPr wrap="square">
            <a:spAutoFit/>
          </a:bodyPr>
          <a:lstStyle/>
          <a:p>
            <a:pPr>
              <a:defRPr/>
            </a:pPr>
            <a:r>
              <a:rPr lang="en-US" sz="1100" b="1" dirty="0" smtClean="0">
                <a:solidFill>
                  <a:srgbClr val="8E744A"/>
                </a:solidFill>
                <a:latin typeface="+mj-lt"/>
                <a:ea typeface="MS PGothic" panose="020B0600070205080204" pitchFamily="34" charset="-128"/>
              </a:rPr>
              <a:t>Stacey Abrams (D</a:t>
            </a:r>
            <a:r>
              <a:rPr lang="en-US" sz="1100" b="1" dirty="0" smtClean="0">
                <a:solidFill>
                  <a:srgbClr val="8E744A"/>
                </a:solidFill>
                <a:latin typeface="+mj-lt"/>
                <a:ea typeface="MS PGothic" panose="020B0600070205080204" pitchFamily="34" charset="-128"/>
              </a:rPr>
              <a:t>)</a:t>
            </a:r>
            <a:endParaRPr lang="en-US" sz="1100" b="1" dirty="0">
              <a:solidFill>
                <a:srgbClr val="8E744A"/>
              </a:solidFill>
              <a:latin typeface="+mj-lt"/>
              <a:ea typeface="MS PGothic" panose="020B0600070205080204" pitchFamily="34" charset="-128"/>
            </a:endParaRPr>
          </a:p>
          <a:p>
            <a:pPr marL="171450" indent="-171450">
              <a:buFont typeface="Arial" charset="0"/>
              <a:buChar char="•"/>
              <a:defRPr/>
            </a:pPr>
            <a:r>
              <a:rPr lang="en-US" sz="1000" dirty="0" smtClean="0">
                <a:latin typeface="+mj-lt"/>
                <a:ea typeface="MS PGothic" panose="020B0600070205080204" pitchFamily="34" charset="-128"/>
              </a:rPr>
              <a:t>Head of the Democratic Caucus in Georgia</a:t>
            </a:r>
          </a:p>
          <a:p>
            <a:pPr marL="171450" indent="-171450">
              <a:buFont typeface="Arial" charset="0"/>
              <a:buChar char="•"/>
              <a:defRPr/>
            </a:pPr>
            <a:r>
              <a:rPr lang="en-US" sz="1000" dirty="0" smtClean="0">
                <a:latin typeface="+mj-lt"/>
                <a:ea typeface="MS PGothic" panose="020B0600070205080204" pitchFamily="34" charset="-128"/>
              </a:rPr>
              <a:t>Known to take bipartisan approaches to issues, rather than writing off GOP initiatives</a:t>
            </a:r>
            <a:endParaRPr lang="en-US" sz="1000" dirty="0" smtClean="0">
              <a:latin typeface="+mj-lt"/>
              <a:ea typeface="MS PGothic" panose="020B0600070205080204" pitchFamily="34" charset="-128"/>
            </a:endParaRPr>
          </a:p>
        </p:txBody>
      </p:sp>
      <p:sp>
        <p:nvSpPr>
          <p:cNvPr id="27" name="TextBox 26"/>
          <p:cNvSpPr txBox="1"/>
          <p:nvPr/>
        </p:nvSpPr>
        <p:spPr bwMode="auto">
          <a:xfrm>
            <a:off x="3469707" y="2699888"/>
            <a:ext cx="2134095" cy="1031051"/>
          </a:xfrm>
          <a:prstGeom prst="rect">
            <a:avLst/>
          </a:prstGeom>
          <a:noFill/>
        </p:spPr>
        <p:txBody>
          <a:bodyPr wrap="square">
            <a:spAutoFit/>
          </a:bodyPr>
          <a:lstStyle/>
          <a:p>
            <a:pPr>
              <a:defRPr/>
            </a:pPr>
            <a:r>
              <a:rPr lang="en-US" sz="1100" b="1" dirty="0" smtClean="0">
                <a:solidFill>
                  <a:srgbClr val="8E744A"/>
                </a:solidFill>
                <a:latin typeface="+mj-lt"/>
                <a:ea typeface="MS PGothic" panose="020B0600070205080204" pitchFamily="34" charset="-128"/>
              </a:rPr>
              <a:t>Michael Williams (R)</a:t>
            </a:r>
            <a:endParaRPr lang="en-US" sz="1100" b="1" dirty="0">
              <a:solidFill>
                <a:srgbClr val="8E744A"/>
              </a:solidFill>
              <a:latin typeface="+mj-lt"/>
              <a:ea typeface="MS PGothic" panose="020B0600070205080204" pitchFamily="34" charset="-128"/>
            </a:endParaRPr>
          </a:p>
          <a:p>
            <a:pPr marL="171450" indent="-171450">
              <a:buFont typeface="Arial" charset="0"/>
              <a:buChar char="•"/>
              <a:defRPr/>
            </a:pPr>
            <a:r>
              <a:rPr lang="en-US" sz="1000" dirty="0" smtClean="0">
                <a:latin typeface="+mj-lt"/>
                <a:ea typeface="MS PGothic" panose="020B0600070205080204" pitchFamily="34" charset="-128"/>
              </a:rPr>
              <a:t>State senator and local businessman</a:t>
            </a:r>
            <a:endParaRPr lang="en-US" sz="1000" dirty="0" smtClean="0">
              <a:latin typeface="+mj-lt"/>
              <a:ea typeface="MS PGothic" panose="020B0600070205080204" pitchFamily="34" charset="-128"/>
            </a:endParaRPr>
          </a:p>
          <a:p>
            <a:pPr marL="171450" indent="-171450">
              <a:buFont typeface="Arial" charset="0"/>
              <a:buChar char="•"/>
              <a:defRPr/>
            </a:pPr>
            <a:r>
              <a:rPr lang="en-US" sz="1000" dirty="0" smtClean="0">
                <a:latin typeface="+mj-lt"/>
                <a:ea typeface="MS PGothic" panose="020B0600070205080204" pitchFamily="34" charset="-128"/>
              </a:rPr>
              <a:t>The first state elected official to endorse Donald Trump for the presidency</a:t>
            </a:r>
            <a:endParaRPr lang="en-US" sz="1000" dirty="0" smtClean="0">
              <a:latin typeface="+mj-lt"/>
              <a:ea typeface="MS PGothic" panose="020B0600070205080204" pitchFamily="34" charset="-128"/>
            </a:endParaRPr>
          </a:p>
        </p:txBody>
      </p:sp>
      <p:sp>
        <p:nvSpPr>
          <p:cNvPr id="28" name="TextBox 27"/>
          <p:cNvSpPr txBox="1"/>
          <p:nvPr/>
        </p:nvSpPr>
        <p:spPr bwMode="auto">
          <a:xfrm>
            <a:off x="4835149" y="5048825"/>
            <a:ext cx="2134095" cy="723275"/>
          </a:xfrm>
          <a:prstGeom prst="rect">
            <a:avLst/>
          </a:prstGeom>
          <a:noFill/>
        </p:spPr>
        <p:txBody>
          <a:bodyPr wrap="square">
            <a:spAutoFit/>
          </a:bodyPr>
          <a:lstStyle/>
          <a:p>
            <a:pPr>
              <a:defRPr/>
            </a:pPr>
            <a:r>
              <a:rPr lang="en-US" sz="1100" b="1" dirty="0" smtClean="0">
                <a:solidFill>
                  <a:srgbClr val="8E744A"/>
                </a:solidFill>
                <a:latin typeface="+mj-lt"/>
                <a:ea typeface="MS PGothic" panose="020B0600070205080204" pitchFamily="34" charset="-128"/>
              </a:rPr>
              <a:t>Doug Craig (L)</a:t>
            </a:r>
            <a:endParaRPr lang="en-US" sz="1100" b="1" dirty="0">
              <a:solidFill>
                <a:srgbClr val="8E744A"/>
              </a:solidFill>
              <a:latin typeface="+mj-lt"/>
              <a:ea typeface="MS PGothic" panose="020B0600070205080204" pitchFamily="34" charset="-128"/>
            </a:endParaRPr>
          </a:p>
          <a:p>
            <a:pPr marL="171450" indent="-171450">
              <a:buFont typeface="Arial" charset="0"/>
              <a:buChar char="•"/>
              <a:defRPr/>
            </a:pPr>
            <a:r>
              <a:rPr lang="en-US" sz="1000" dirty="0" smtClean="0">
                <a:latin typeface="+mj-lt"/>
                <a:ea typeface="MS PGothic" panose="020B0600070205080204" pitchFamily="34" charset="-128"/>
              </a:rPr>
              <a:t>A veteran of the Gulf War and former chair of Georgia’s Libertarian Party</a:t>
            </a:r>
            <a:endParaRPr lang="en-US" sz="1000" dirty="0">
              <a:latin typeface="+mj-lt"/>
              <a:ea typeface="MS PGothic" panose="020B0600070205080204" pitchFamily="34" charset="-128"/>
            </a:endParaRPr>
          </a:p>
        </p:txBody>
      </p:sp>
      <p:sp>
        <p:nvSpPr>
          <p:cNvPr id="32" name="TextBox 31"/>
          <p:cNvSpPr txBox="1"/>
          <p:nvPr/>
        </p:nvSpPr>
        <p:spPr bwMode="auto">
          <a:xfrm>
            <a:off x="2317726" y="5048825"/>
            <a:ext cx="2134095" cy="569387"/>
          </a:xfrm>
          <a:prstGeom prst="rect">
            <a:avLst/>
          </a:prstGeom>
          <a:noFill/>
        </p:spPr>
        <p:txBody>
          <a:bodyPr wrap="square">
            <a:spAutoFit/>
          </a:bodyPr>
          <a:lstStyle/>
          <a:p>
            <a:pPr>
              <a:defRPr/>
            </a:pPr>
            <a:r>
              <a:rPr lang="en-US" sz="1100" b="1" dirty="0" smtClean="0">
                <a:solidFill>
                  <a:srgbClr val="8E744A"/>
                </a:solidFill>
                <a:latin typeface="+mj-lt"/>
                <a:ea typeface="MS PGothic" panose="020B0600070205080204" pitchFamily="34" charset="-128"/>
              </a:rPr>
              <a:t>Stacey Evans (D</a:t>
            </a:r>
            <a:r>
              <a:rPr lang="en-US" sz="1100" b="1" dirty="0" smtClean="0">
                <a:solidFill>
                  <a:srgbClr val="8E744A"/>
                </a:solidFill>
                <a:latin typeface="+mj-lt"/>
                <a:ea typeface="MS PGothic" panose="020B0600070205080204" pitchFamily="34" charset="-128"/>
              </a:rPr>
              <a:t>)</a:t>
            </a:r>
            <a:endParaRPr lang="en-US" sz="1100" b="1" dirty="0">
              <a:solidFill>
                <a:srgbClr val="8E744A"/>
              </a:solidFill>
              <a:latin typeface="+mj-lt"/>
              <a:ea typeface="MS PGothic" panose="020B0600070205080204" pitchFamily="34" charset="-128"/>
            </a:endParaRPr>
          </a:p>
          <a:p>
            <a:pPr marL="171450" indent="-171450">
              <a:buFont typeface="Arial" charset="0"/>
              <a:buChar char="•"/>
              <a:defRPr/>
            </a:pPr>
            <a:r>
              <a:rPr lang="en-US" sz="1000" dirty="0" smtClean="0">
                <a:latin typeface="+mj-lt"/>
                <a:ea typeface="MS PGothic" panose="020B0600070205080204" pitchFamily="34" charset="-128"/>
              </a:rPr>
              <a:t>State representative known for activism on education</a:t>
            </a:r>
            <a:endParaRPr lang="en-US" sz="1000" dirty="0" smtClean="0">
              <a:latin typeface="+mj-lt"/>
              <a:ea typeface="MS PGothic" panose="020B0600070205080204" pitchFamily="34" charset="-128"/>
            </a:endParaRPr>
          </a:p>
        </p:txBody>
      </p:sp>
      <p:sp>
        <p:nvSpPr>
          <p:cNvPr id="29" name="Text Placeholder 18"/>
          <p:cNvSpPr txBox="1">
            <a:spLocks/>
          </p:cNvSpPr>
          <p:nvPr/>
        </p:nvSpPr>
        <p:spPr bwMode="auto">
          <a:xfrm>
            <a:off x="404807" y="6199074"/>
            <a:ext cx="8247721" cy="212740"/>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Sources: Greg Bluestein, “Georgia 2018: Who is running to be Georgia’s next </a:t>
            </a:r>
            <a:r>
              <a:rPr lang="en-US" sz="700" dirty="0" smtClean="0">
                <a:solidFill>
                  <a:schemeClr val="tx1">
                    <a:lumMod val="50000"/>
                    <a:lumOff val="50000"/>
                  </a:schemeClr>
                </a:solidFill>
                <a:latin typeface="Georgia"/>
                <a:cs typeface="Georgia"/>
              </a:rPr>
              <a:t>governor,” Atlanta Journal-Constitution, September 14, 2017.</a:t>
            </a:r>
            <a:endParaRPr lang="en-US" sz="700" dirty="0">
              <a:solidFill>
                <a:schemeClr val="tx1">
                  <a:lumMod val="50000"/>
                  <a:lumOff val="50000"/>
                </a:schemeClr>
              </a:solidFill>
              <a:latin typeface="Georgia"/>
              <a:cs typeface="Georgia"/>
            </a:endParaRPr>
          </a:p>
        </p:txBody>
      </p:sp>
      <p:sp>
        <p:nvSpPr>
          <p:cNvPr id="26"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October 18, </a:t>
            </a:r>
            <a:r>
              <a:rPr lang="en-US" sz="700" dirty="0" smtClean="0">
                <a:latin typeface="Georgia"/>
                <a:cs typeface="Georgia"/>
              </a:rPr>
              <a:t>2017  </a:t>
            </a:r>
            <a:r>
              <a:rPr lang="en-US" sz="800" dirty="0" smtClean="0">
                <a:solidFill>
                  <a:schemeClr val="tx1">
                    <a:lumMod val="65000"/>
                    <a:lumOff val="35000"/>
                  </a:schemeClr>
                </a:solidFill>
              </a:rPr>
              <a:t>| </a:t>
            </a:r>
            <a:r>
              <a:rPr lang="en-US" sz="800" dirty="0" smtClean="0"/>
              <a:t> </a:t>
            </a:r>
            <a:r>
              <a:rPr lang="en-US" sz="700" dirty="0" smtClean="0"/>
              <a:t>Michael Brady</a:t>
            </a:r>
            <a:endParaRPr lang="en-US" sz="700" dirty="0">
              <a:latin typeface="Georgia"/>
              <a:cs typeface="Georgia"/>
            </a:endParaRPr>
          </a:p>
        </p:txBody>
      </p:sp>
    </p:spTree>
    <p:extLst>
      <p:ext uri="{BB962C8B-B14F-4D97-AF65-F5344CB8AC3E}">
        <p14:creationId xmlns:p14="http://schemas.microsoft.com/office/powerpoint/2010/main" val="33453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6"/>
          <p:cNvGraphicFramePr>
            <a:graphicFrameLocks/>
          </p:cNvGraphicFramePr>
          <p:nvPr>
            <p:extLst>
              <p:ext uri="{D42A27DB-BD31-4B8C-83A1-F6EECF244321}">
                <p14:modId xmlns:p14="http://schemas.microsoft.com/office/powerpoint/2010/main" val="429160730"/>
              </p:ext>
            </p:extLst>
          </p:nvPr>
        </p:nvGraphicFramePr>
        <p:xfrm>
          <a:off x="932688" y="1836856"/>
          <a:ext cx="7223760" cy="406261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EFBC90E-502A-A54D-9BAE-6F74229062B0}" type="slidenum">
              <a:rPr lang="en-US" smtClean="0"/>
              <a:t>7</a:t>
            </a:fld>
            <a:endParaRPr lang="en-US"/>
          </a:p>
        </p:txBody>
      </p:sp>
      <p:sp>
        <p:nvSpPr>
          <p:cNvPr id="42" name="TextBox 12"/>
          <p:cNvSpPr txBox="1">
            <a:spLocks noChangeArrowheads="1"/>
          </p:cNvSpPr>
          <p:nvPr/>
        </p:nvSpPr>
        <p:spPr bwMode="auto">
          <a:xfrm>
            <a:off x="6894124" y="311516"/>
            <a:ext cx="183255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GEORGIA </a:t>
            </a:r>
            <a:r>
              <a:rPr lang="en-US" altLang="en-US" sz="600" b="1" dirty="0" smtClean="0">
                <a:solidFill>
                  <a:schemeClr val="bg2">
                    <a:lumMod val="25000"/>
                  </a:schemeClr>
                </a:solidFill>
                <a:latin typeface="Verdana"/>
                <a:cs typeface="Verdana"/>
              </a:rPr>
              <a:t>GUBERNATORIAL ELECTION</a:t>
            </a:r>
          </a:p>
        </p:txBody>
      </p:sp>
      <p:sp>
        <p:nvSpPr>
          <p:cNvPr id="44" name="Rectangle 14"/>
          <p:cNvSpPr>
            <a:spLocks noChangeArrowheads="1"/>
          </p:cNvSpPr>
          <p:nvPr/>
        </p:nvSpPr>
        <p:spPr bwMode="auto">
          <a:xfrm>
            <a:off x="485547" y="1635354"/>
            <a:ext cx="8229600" cy="230832"/>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900" b="1" dirty="0" smtClean="0">
                <a:latin typeface="Georgia"/>
                <a:cs typeface="Georgia"/>
              </a:rPr>
              <a:t>Total amount raised since start of campaign</a:t>
            </a:r>
            <a:endParaRPr lang="en-US" altLang="en-US" sz="900" b="1" dirty="0">
              <a:latin typeface="Georgia"/>
              <a:cs typeface="Georgia"/>
            </a:endParaRPr>
          </a:p>
        </p:txBody>
      </p:sp>
      <p:pic>
        <p:nvPicPr>
          <p:cNvPr id="40" name="Picture 39" descr="Logo-NJ-presentation_cen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45" name="Title 1"/>
          <p:cNvSpPr txBox="1">
            <a:spLocks/>
          </p:cNvSpPr>
          <p:nvPr/>
        </p:nvSpPr>
        <p:spPr bwMode="auto">
          <a:xfrm>
            <a:off x="404814" y="765384"/>
            <a:ext cx="8407400" cy="60908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Cagle has a comfortable funding lead heading into 2018</a:t>
            </a:r>
            <a:endParaRPr lang="en-US" altLang="en-US" sz="2000" dirty="0">
              <a:latin typeface="Georgia" charset="0"/>
              <a:ea typeface="ＭＳ Ｐゴシック" charset="-128"/>
              <a:cs typeface="MS PGothic" charset="-128"/>
            </a:endParaRPr>
          </a:p>
        </p:txBody>
      </p:sp>
      <p:sp>
        <p:nvSpPr>
          <p:cNvPr id="47"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Sources: </a:t>
            </a:r>
            <a:r>
              <a:rPr lang="en-US" sz="700" dirty="0">
                <a:solidFill>
                  <a:schemeClr val="tx1">
                    <a:lumMod val="50000"/>
                    <a:lumOff val="50000"/>
                  </a:schemeClr>
                </a:solidFill>
                <a:latin typeface="Georgia"/>
                <a:cs typeface="Georgia"/>
              </a:rPr>
              <a:t>Greg Bluestein, “Financial reports present an early test in Georgia governor race,” Atlanta Journal-Constitution, July 10, 2017. </a:t>
            </a:r>
            <a:endParaRPr lang="en-US" sz="700" dirty="0">
              <a:solidFill>
                <a:schemeClr val="tx1">
                  <a:lumMod val="50000"/>
                  <a:lumOff val="50000"/>
                </a:schemeClr>
              </a:solidFill>
              <a:latin typeface="Georgia"/>
              <a:cs typeface="Georgia"/>
            </a:endParaRPr>
          </a:p>
        </p:txBody>
      </p:sp>
      <p:sp>
        <p:nvSpPr>
          <p:cNvPr id="10" name="Rectangle 14"/>
          <p:cNvSpPr>
            <a:spLocks noChangeArrowheads="1"/>
          </p:cNvSpPr>
          <p:nvPr/>
        </p:nvSpPr>
        <p:spPr bwMode="auto">
          <a:xfrm>
            <a:off x="485547" y="1866186"/>
            <a:ext cx="2824227" cy="200055"/>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700" dirty="0" smtClean="0">
                <a:solidFill>
                  <a:schemeClr val="tx1">
                    <a:lumMod val="50000"/>
                    <a:lumOff val="50000"/>
                  </a:schemeClr>
                </a:solidFill>
                <a:latin typeface="Verdana"/>
                <a:cs typeface="Verdana"/>
              </a:rPr>
              <a:t>In millions of dollars</a:t>
            </a:r>
            <a:endParaRPr lang="en-US" altLang="en-US" sz="700" dirty="0">
              <a:solidFill>
                <a:schemeClr val="tx1">
                  <a:lumMod val="50000"/>
                  <a:lumOff val="50000"/>
                </a:schemeClr>
              </a:solidFill>
              <a:latin typeface="Verdana"/>
              <a:cs typeface="Verdana"/>
            </a:endParaRPr>
          </a:p>
        </p:txBody>
      </p:sp>
      <p:sp>
        <p:nvSpPr>
          <p:cNvPr id="17"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October 18, </a:t>
            </a:r>
            <a:r>
              <a:rPr lang="en-US" sz="700" dirty="0" smtClean="0">
                <a:latin typeface="Georgia"/>
                <a:cs typeface="Georgia"/>
              </a:rPr>
              <a:t>2017  </a:t>
            </a:r>
            <a:r>
              <a:rPr lang="en-US" sz="800" dirty="0" smtClean="0">
                <a:solidFill>
                  <a:schemeClr val="tx1">
                    <a:lumMod val="65000"/>
                    <a:lumOff val="35000"/>
                  </a:schemeClr>
                </a:solidFill>
              </a:rPr>
              <a:t>| </a:t>
            </a:r>
            <a:r>
              <a:rPr lang="en-US" sz="800" dirty="0" smtClean="0"/>
              <a:t> </a:t>
            </a:r>
            <a:r>
              <a:rPr lang="en-US" sz="700" dirty="0" smtClean="0"/>
              <a:t>Michael Brady</a:t>
            </a:r>
            <a:endParaRPr lang="en-US" sz="700" dirty="0">
              <a:latin typeface="Georgia"/>
              <a:cs typeface="Georgia"/>
            </a:endParaRPr>
          </a:p>
        </p:txBody>
      </p:sp>
    </p:spTree>
    <p:extLst>
      <p:ext uri="{BB962C8B-B14F-4D97-AF65-F5344CB8AC3E}">
        <p14:creationId xmlns:p14="http://schemas.microsoft.com/office/powerpoint/2010/main" val="141454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 PC">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8954</TotalTime>
  <Words>1191</Words>
  <Application>Microsoft Office PowerPoint</Application>
  <PresentationFormat>On-screen Show (4:3)</PresentationFormat>
  <Paragraphs>109</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ＭＳ Ｐゴシック</vt:lpstr>
      <vt:lpstr>Arial</vt:lpstr>
      <vt:lpstr>Calibri</vt:lpstr>
      <vt:lpstr>Georgia</vt:lpstr>
      <vt:lpstr>Verdana</vt:lpstr>
      <vt:lpstr>Office Theme</vt:lpstr>
      <vt:lpstr>Georgia’s 2018  gubernatorial election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template for the presentation center [Max 2 line title]</dc:title>
  <dc:creator>Laura</dc:creator>
  <cp:lastModifiedBy>Brady, Michael</cp:lastModifiedBy>
  <cp:revision>193</cp:revision>
  <dcterms:created xsi:type="dcterms:W3CDTF">2017-06-26T14:07:23Z</dcterms:created>
  <dcterms:modified xsi:type="dcterms:W3CDTF">2017-10-19T13:12:24Z</dcterms:modified>
</cp:coreProperties>
</file>