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4" r:id="rId3"/>
    <p:sldId id="280" r:id="rId4"/>
    <p:sldId id="282" r:id="rId5"/>
    <p:sldId id="285" r:id="rId6"/>
    <p:sldId id="279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830"/>
    <a:srgbClr val="0C396F"/>
    <a:srgbClr val="B0C4BC"/>
    <a:srgbClr val="CFD7E1"/>
    <a:srgbClr val="E0AAAD"/>
    <a:srgbClr val="9EAEC6"/>
    <a:srgbClr val="F1D3D5"/>
    <a:srgbClr val="D2B71D"/>
    <a:srgbClr val="C6B9A5"/>
    <a:srgbClr val="9B8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6"/>
    <p:restoredTop sz="95833"/>
  </p:normalViewPr>
  <p:slideViewPr>
    <p:cSldViewPr snapToGrid="0" snapToObjects="1">
      <p:cViewPr>
        <p:scale>
          <a:sx n="87" d="100"/>
          <a:sy n="87" d="100"/>
        </p:scale>
        <p:origin x="2120" y="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F38E-74AC-0D40-B0D5-7EC4C125E7FD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0B88-B5D3-9740-B038-5E379E31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3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8FBBC-5B36-C141-B827-04E0D6A20364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6A13F-28BC-9E49-9D0E-49492B51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2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DAF-FAC0-E049-9F91-DF185ED4A3A0}" type="datetime1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A255-5E72-2043-901B-BB28595BD03D}" type="datetime1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1DA9-1C77-804A-BF67-CC34D48EC270}" type="datetime1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4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6D0A-10DF-004F-8942-0019FC536F6A}" type="datetime1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17A1-C794-F746-9446-DB2DA418D2EB}" type="datetime1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FB64-F50F-F341-9BDA-DC6ACD9CC172}" type="datetime1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9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B5C3-E2DE-8D4F-9F4A-C72E248516A5}" type="datetime1">
              <a:rPr lang="en-US" smtClean="0"/>
              <a:t>10/11/17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B469-FD33-B547-A4D2-7465E5DD0938}" type="datetime1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4CD4-9166-C14F-B6C1-CDF522718024}" type="datetime1">
              <a:rPr lang="en-US" smtClean="0"/>
              <a:t>10/11/17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25E5-7CCF-EA4B-803B-A23A37DA0D68}" type="datetime1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4D66-DFDE-9945-A17D-74D0D2FAE5BC}" type="datetime1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AA7C-4A4D-8743-887E-132CF864A72F}" type="datetime1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3145" y="63529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06211" y="6409705"/>
            <a:ext cx="8134908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02920" y="588898"/>
            <a:ext cx="8138160" cy="14606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1</a:t>
            </a:fld>
            <a:endParaRPr lang="en-US"/>
          </a:p>
        </p:txBody>
      </p:sp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404814" y="1122363"/>
            <a:ext cx="8167688" cy="111601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  <a:t>Maine</a:t>
            </a:r>
            <a: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  <a:t>’s </a:t>
            </a:r>
            <a: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  <a:t>2018 </a:t>
            </a:r>
            <a:b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</a:br>
            <a: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  <a:t>gubernatorial election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6" name="Subtitle 8"/>
          <p:cNvSpPr>
            <a:spLocks noGrp="1"/>
          </p:cNvSpPr>
          <p:nvPr>
            <p:ph type="subTitle" idx="1"/>
          </p:nvPr>
        </p:nvSpPr>
        <p:spPr>
          <a:xfrm>
            <a:off x="396877" y="2259013"/>
            <a:ext cx="8143875" cy="1169987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latin typeface="Georgia"/>
                <a:ea typeface="MS PGothic" panose="020B0600070205080204" pitchFamily="34" charset="-128"/>
                <a:cs typeface="Georgia"/>
              </a:rPr>
              <a:t>Details on candidates, campaign spending and more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48" y="4220996"/>
            <a:ext cx="3675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Georgia"/>
                <a:ea typeface="MS PGothic" panose="020B0600070205080204" pitchFamily="34" charset="-128"/>
                <a:cs typeface="Georgia"/>
              </a:rPr>
              <a:t>September 25, 2017</a:t>
            </a:r>
            <a:endParaRPr lang="en-US" sz="1200" b="1" dirty="0">
              <a:latin typeface="Georgia"/>
              <a:ea typeface="MS PGothic" panose="020B0600070205080204" pitchFamily="34" charset="-128"/>
              <a:cs typeface="Georgia"/>
            </a:endParaRPr>
          </a:p>
          <a:p>
            <a:pPr>
              <a:defRPr/>
            </a:pPr>
            <a:endParaRPr lang="en-US" sz="1200" b="1" dirty="0">
              <a:latin typeface="Georgia"/>
              <a:ea typeface="MS PGothic" panose="020B0600070205080204" pitchFamily="34" charset="-128"/>
              <a:cs typeface="Georgia"/>
            </a:endParaRPr>
          </a:p>
          <a:p>
            <a:pPr>
              <a:defRPr/>
            </a:pPr>
            <a:r>
              <a:rPr lang="en-US" sz="1200" b="1" dirty="0">
                <a:latin typeface="Georgia"/>
                <a:ea typeface="MS PGothic" panose="020B0600070205080204" pitchFamily="34" charset="-128"/>
                <a:cs typeface="Georgia"/>
              </a:rPr>
              <a:t>Producer </a:t>
            </a:r>
          </a:p>
          <a:p>
            <a:pPr>
              <a:defRPr/>
            </a:pPr>
            <a:r>
              <a:rPr lang="en-US" sz="1200" i="1" dirty="0" smtClean="0">
                <a:latin typeface="Georgia"/>
                <a:ea typeface="MS PGothic" panose="020B0600070205080204" pitchFamily="34" charset="-128"/>
                <a:cs typeface="Georgia"/>
              </a:rPr>
              <a:t>Owen Minott</a:t>
            </a:r>
          </a:p>
          <a:p>
            <a:pPr>
              <a:defRPr/>
            </a:pPr>
            <a:endParaRPr lang="en-US" sz="1200" b="1" dirty="0">
              <a:latin typeface="Georgia"/>
              <a:ea typeface="MS PGothic" panose="020B0600070205080204" pitchFamily="34" charset="-128"/>
              <a:cs typeface="Georgia"/>
            </a:endParaRPr>
          </a:p>
          <a:p>
            <a:pPr>
              <a:defRPr/>
            </a:pPr>
            <a:r>
              <a:rPr lang="en-US" sz="1200" b="1" dirty="0">
                <a:latin typeface="Georgia"/>
                <a:ea typeface="MS PGothic" panose="020B0600070205080204" pitchFamily="34" charset="-128"/>
                <a:cs typeface="Georgia"/>
              </a:rPr>
              <a:t>Director </a:t>
            </a:r>
          </a:p>
          <a:p>
            <a:pPr>
              <a:defRPr/>
            </a:pPr>
            <a:r>
              <a:rPr lang="en-US" sz="1200" i="1" dirty="0">
                <a:latin typeface="Georgia"/>
                <a:ea typeface="MS PGothic" panose="020B0600070205080204" pitchFamily="34" charset="-128"/>
                <a:cs typeface="Georgia"/>
              </a:rPr>
              <a:t>Alistair Taylor</a:t>
            </a:r>
          </a:p>
          <a:p>
            <a:endParaRPr lang="en-US" sz="1200" dirty="0"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331" y="6206980"/>
            <a:ext cx="8490283" cy="511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-NJ-presentation_cen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t="12500" b="26108"/>
          <a:stretch/>
        </p:blipFill>
        <p:spPr>
          <a:xfrm>
            <a:off x="5528034" y="1531576"/>
            <a:ext cx="1874520" cy="1874520"/>
          </a:xfrm>
          <a:prstGeom prst="ellipse">
            <a:avLst/>
          </a:prstGeom>
          <a:ln w="38100">
            <a:solidFill>
              <a:srgbClr val="B22830"/>
            </a:solidFill>
          </a:ln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404807" y="767113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Overview of the 2018 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Maine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 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gubernatorial election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7007938" y="311516"/>
            <a:ext cx="1718740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MAINE GUBERNATORIAL </a:t>
            </a: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ELECTION</a:t>
            </a:r>
          </a:p>
        </p:txBody>
      </p:sp>
      <p:pic>
        <p:nvPicPr>
          <p:cNvPr id="19" name="Picture 18" descr="Logo-NJ-presentation_cen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4950233" y="3405382"/>
            <a:ext cx="303012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Paul </a:t>
            </a:r>
            <a:r>
              <a:rPr lang="en-US" sz="1100" b="1" dirty="0" err="1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LePage</a:t>
            </a: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(R)</a:t>
            </a:r>
            <a:endParaRPr lang="en-US" sz="1100" b="1" dirty="0">
              <a:solidFill>
                <a:srgbClr val="8E744A"/>
              </a:solidFill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Current </a:t>
            </a: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Maine</a:t>
            </a: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governor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Originally elected in 2010,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Re-elected in 2014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Unable to run for re-election due to term limits</a:t>
            </a:r>
            <a:endParaRPr lang="en-US" sz="9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US" sz="1100" dirty="0" smtClean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50233" y="4708061"/>
            <a:ext cx="3030122" cy="893338"/>
          </a:xfrm>
          <a:prstGeom prst="rect">
            <a:avLst/>
          </a:prstGeom>
          <a:solidFill>
            <a:srgbClr val="F0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137160"/>
          <a:lstStyle/>
          <a:p>
            <a:pPr algn="ctr">
              <a:lnSpc>
                <a:spcPct val="110000"/>
              </a:lnSpc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The Cook Political Report: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Toss Up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rating for </a:t>
            </a: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Maine</a:t>
            </a: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’s </a:t>
            </a: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gubernatorial election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04692" y="1532597"/>
            <a:ext cx="2495549" cy="898087"/>
          </a:xfrm>
          <a:prstGeom prst="rect">
            <a:avLst/>
          </a:prstGeom>
          <a:solidFill>
            <a:srgbClr val="F0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137160"/>
          <a:lstStyle/>
          <a:p>
            <a:pPr algn="ctr">
              <a:lnSpc>
                <a:spcPct val="110000"/>
              </a:lnSpc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Primary election:</a:t>
            </a:r>
          </a:p>
          <a:p>
            <a:pPr algn="ctr">
              <a:lnSpc>
                <a:spcPct val="110000"/>
              </a:lnSpc>
              <a:defRPr/>
            </a:pPr>
            <a:endParaRPr lang="en-US" sz="5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June 12</a:t>
            </a: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2018</a:t>
            </a:r>
          </a:p>
          <a:p>
            <a:pPr algn="ctr">
              <a:lnSpc>
                <a:spcPct val="110000"/>
              </a:lnSpc>
              <a:defRPr/>
            </a:pPr>
            <a:endParaRPr lang="en-US" sz="500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4691" y="3333529"/>
            <a:ext cx="2495549" cy="844548"/>
          </a:xfrm>
          <a:prstGeom prst="rect">
            <a:avLst/>
          </a:prstGeom>
          <a:solidFill>
            <a:srgbClr val="F0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137160"/>
          <a:lstStyle/>
          <a:p>
            <a:pPr algn="ctr">
              <a:lnSpc>
                <a:spcPct val="110000"/>
              </a:lnSpc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General election:</a:t>
            </a:r>
          </a:p>
          <a:p>
            <a:pPr algn="ctr">
              <a:lnSpc>
                <a:spcPct val="110000"/>
              </a:lnSpc>
              <a:defRPr/>
            </a:pPr>
            <a:endParaRPr lang="en-US" sz="5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November 6, 2018</a:t>
            </a:r>
            <a:endParaRPr lang="en-US" sz="1000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04692" y="4708061"/>
            <a:ext cx="2495549" cy="697316"/>
          </a:xfrm>
          <a:prstGeom prst="rect">
            <a:avLst/>
          </a:prstGeom>
          <a:solidFill>
            <a:srgbClr val="F0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13716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Georgia"/>
                <a:cs typeface="Georgia"/>
              </a:rPr>
              <a:t>Maine does not have a lieutenant governor</a:t>
            </a:r>
            <a:endParaRPr lang="en-US" sz="1000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14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October 11</a:t>
            </a:r>
            <a:r>
              <a:rPr lang="en-US" sz="700" dirty="0" smtClean="0">
                <a:latin typeface="Georgia"/>
                <a:cs typeface="Georgia"/>
              </a:rPr>
              <a:t>, </a:t>
            </a:r>
            <a:r>
              <a:rPr lang="en-US" sz="700" dirty="0" smtClean="0">
                <a:latin typeface="Georgia"/>
                <a:cs typeface="Georgia"/>
              </a:rPr>
              <a:t>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Owen Minott</a:t>
            </a:r>
            <a:endParaRPr lang="en-US" sz="700" dirty="0">
              <a:latin typeface="Georgia"/>
              <a:cs typeface="Georgia"/>
            </a:endParaRPr>
          </a:p>
        </p:txBody>
      </p:sp>
      <p:sp>
        <p:nvSpPr>
          <p:cNvPr id="15" name="Text Placeholder 18"/>
          <p:cNvSpPr txBox="1">
            <a:spLocks/>
          </p:cNvSpPr>
          <p:nvPr/>
        </p:nvSpPr>
        <p:spPr bwMode="auto">
          <a:xfrm>
            <a:off x="404807" y="6115813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Ballotpedia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; National Journal research.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45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07" y="767113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Attorney General Mills has been an adversary </a:t>
            </a:r>
          </a:p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of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 Governor </a:t>
            </a:r>
            <a:r>
              <a:rPr lang="en-US" altLang="en-US" sz="2000" dirty="0" err="1" smtClean="0">
                <a:latin typeface="Georgia" charset="0"/>
                <a:ea typeface="ＭＳ Ｐゴシック" charset="-128"/>
                <a:cs typeface="MS PGothic" charset="-128"/>
              </a:rPr>
              <a:t>LePage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3</a:t>
            </a:fld>
            <a:endParaRPr lang="en-US"/>
          </a:p>
        </p:txBody>
      </p:sp>
      <p:pic>
        <p:nvPicPr>
          <p:cNvPr id="19" name="Picture 18" descr="Logo-NJ-presentation_cen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1347409" y="4167388"/>
            <a:ext cx="244908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Janet Mills</a:t>
            </a: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(D)</a:t>
            </a:r>
            <a:endParaRPr lang="en-US" sz="1100" b="1" dirty="0">
              <a:solidFill>
                <a:srgbClr val="8E744A"/>
              </a:solidFill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Currently</a:t>
            </a: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: </a:t>
            </a: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Maine Attorney General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>
                <a:latin typeface="+mj-lt"/>
                <a:ea typeface="MS PGothic" panose="020B0600070205080204" pitchFamily="34" charset="-128"/>
              </a:rPr>
              <a:t>S</a:t>
            </a: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erved in the Maine House of Representatives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Announced </a:t>
            </a: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candidacy </a:t>
            </a: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July</a:t>
            </a: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2017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US" sz="9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US" sz="9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US" sz="1100" dirty="0" smtClean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318125" y="2504717"/>
            <a:ext cx="2854325" cy="461665"/>
          </a:xfrm>
          <a:custGeom>
            <a:avLst/>
            <a:gdLst>
              <a:gd name="connsiteX0" fmla="*/ 0 w 1255762"/>
              <a:gd name="connsiteY0" fmla="*/ 0 h 1878398"/>
              <a:gd name="connsiteX1" fmla="*/ 1255762 w 1255762"/>
              <a:gd name="connsiteY1" fmla="*/ 0 h 1878398"/>
              <a:gd name="connsiteX2" fmla="*/ 1255762 w 1255762"/>
              <a:gd name="connsiteY2" fmla="*/ 1878398 h 1878398"/>
              <a:gd name="connsiteX3" fmla="*/ 0 w 1255762"/>
              <a:gd name="connsiteY3" fmla="*/ 1878398 h 1878398"/>
              <a:gd name="connsiteX4" fmla="*/ 0 w 1255762"/>
              <a:gd name="connsiteY4" fmla="*/ 0 h 187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762" h="1878398">
                <a:moveTo>
                  <a:pt x="0" y="0"/>
                </a:moveTo>
                <a:lnTo>
                  <a:pt x="1255762" y="0"/>
                </a:lnTo>
                <a:lnTo>
                  <a:pt x="1255762" y="1878398"/>
                </a:lnTo>
                <a:lnTo>
                  <a:pt x="0" y="18783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lIns="0" tIns="0" rIns="0" bIns="0">
            <a:spAutoFit/>
          </a:bodyPr>
          <a:lstStyle>
            <a:lvl1pPr marL="342900" indent="-3429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Aft>
                <a:spcPct val="1500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Mills supports efforts to </a:t>
            </a:r>
            <a:r>
              <a:rPr lang="en-US" sz="1000" b="1" dirty="0" smtClean="0">
                <a:solidFill>
                  <a:srgbClr val="000000"/>
                </a:solidFill>
                <a:latin typeface="Georgia"/>
                <a:cs typeface="Georgia"/>
              </a:rPr>
              <a:t>reduce carbon emissions</a:t>
            </a:r>
            <a:r>
              <a:rPr 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. She sued to block Trump’s EPA from repealing the Clean Power Plan.</a:t>
            </a:r>
            <a:endParaRPr lang="en-US" sz="1000" dirty="0" smtClean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3512" y="4468858"/>
            <a:ext cx="295592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Mills s</a:t>
            </a:r>
            <a:r>
              <a:rPr lang="en-US" sz="1000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upports offering doctors </a:t>
            </a:r>
            <a:r>
              <a:rPr lang="en-US" sz="1000" b="1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incentives to prescribe alternatives to opioid</a:t>
            </a:r>
            <a:r>
              <a:rPr lang="en-US" sz="1000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 painkillers. </a:t>
            </a:r>
            <a:endParaRPr lang="en-US" sz="1000" dirty="0">
              <a:solidFill>
                <a:srgbClr val="000000"/>
              </a:solidFill>
              <a:latin typeface="Georgia"/>
              <a:ea typeface="MS PGothic" panose="020B0600070205080204" pitchFamily="34" charset="-128"/>
              <a:cs typeface="Georgia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243512" y="3439334"/>
            <a:ext cx="293210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Mills </a:t>
            </a:r>
            <a:r>
              <a:rPr lang="en-US" altLang="en-US" sz="1000" b="1" dirty="0" smtClean="0">
                <a:solidFill>
                  <a:srgbClr val="000000"/>
                </a:solidFill>
                <a:latin typeface="Georgia"/>
                <a:cs typeface="Georgia"/>
              </a:rPr>
              <a:t>opposes efforts to repeal Obamacare</a:t>
            </a:r>
            <a:r>
              <a:rPr lang="en-US" alt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. She refused to represent the governor’s office in challenging the ACA provision to extend Medicaid.</a:t>
            </a:r>
            <a:endParaRPr lang="en-US" altLang="en-US" sz="1000" dirty="0" smtClean="0">
              <a:solidFill>
                <a:srgbClr val="000000"/>
              </a:solidFill>
              <a:latin typeface="Georgia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 b="23292"/>
          <a:stretch/>
        </p:blipFill>
        <p:spPr>
          <a:xfrm>
            <a:off x="1634692" y="2184505"/>
            <a:ext cx="1874520" cy="1874520"/>
          </a:xfrm>
          <a:prstGeom prst="ellipse">
            <a:avLst/>
          </a:prstGeom>
          <a:ln w="38100">
            <a:solidFill>
              <a:srgbClr val="0C396F"/>
            </a:solidFill>
          </a:ln>
        </p:spPr>
      </p:pic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4528667" y="1977347"/>
            <a:ext cx="3643783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b="1" smtClean="0"/>
              <a:t>Key policy issues</a:t>
            </a:r>
            <a:endParaRPr lang="en-US" altLang="en-US" sz="9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17" y="3383789"/>
            <a:ext cx="608012" cy="608012"/>
          </a:xfrm>
          <a:prstGeom prst="rect">
            <a:avLst/>
          </a:prstGeom>
        </p:spPr>
      </p:pic>
      <p:sp>
        <p:nvSpPr>
          <p:cNvPr id="18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October 11</a:t>
            </a:r>
            <a:r>
              <a:rPr lang="en-US" sz="700" dirty="0" smtClean="0">
                <a:latin typeface="Georgia"/>
                <a:cs typeface="Georgia"/>
              </a:rPr>
              <a:t>, </a:t>
            </a:r>
            <a:r>
              <a:rPr lang="en-US" sz="700" dirty="0" smtClean="0">
                <a:latin typeface="Georgia"/>
                <a:cs typeface="Georgia"/>
              </a:rPr>
              <a:t>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Owen Minott</a:t>
            </a:r>
            <a:endParaRPr lang="en-US" sz="700" dirty="0">
              <a:latin typeface="Georgia"/>
              <a:cs typeface="Georgia"/>
            </a:endParaRPr>
          </a:p>
        </p:txBody>
      </p:sp>
      <p:sp>
        <p:nvSpPr>
          <p:cNvPr id="21" name="Text Placeholder 18"/>
          <p:cNvSpPr txBox="1">
            <a:spLocks/>
          </p:cNvSpPr>
          <p:nvPr/>
        </p:nvSpPr>
        <p:spPr bwMode="auto">
          <a:xfrm>
            <a:off x="404807" y="6115813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Ballotpedia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; National Journal research.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007938" y="311516"/>
            <a:ext cx="1718740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MAINE GUBERNATORIAL </a:t>
            </a: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ELECTION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90" y="2368732"/>
            <a:ext cx="632522" cy="632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01" y="4468858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9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64" b="27958"/>
          <a:stretch/>
        </p:blipFill>
        <p:spPr>
          <a:xfrm>
            <a:off x="6265366" y="2103909"/>
            <a:ext cx="987552" cy="987552"/>
          </a:xfrm>
          <a:prstGeom prst="ellipse">
            <a:avLst/>
          </a:prstGeom>
          <a:ln w="38100">
            <a:solidFill>
              <a:srgbClr val="0C396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500" r="12500"/>
          <a:stretch/>
        </p:blipFill>
        <p:spPr>
          <a:xfrm>
            <a:off x="3884068" y="2132055"/>
            <a:ext cx="987552" cy="987552"/>
          </a:xfrm>
          <a:prstGeom prst="ellipse">
            <a:avLst/>
          </a:prstGeom>
          <a:ln w="38100">
            <a:solidFill>
              <a:srgbClr val="0C396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" b="15644"/>
          <a:stretch/>
        </p:blipFill>
        <p:spPr>
          <a:xfrm>
            <a:off x="1502770" y="2122659"/>
            <a:ext cx="987552" cy="987552"/>
          </a:xfrm>
          <a:prstGeom prst="ellipse">
            <a:avLst/>
          </a:prstGeom>
          <a:ln w="38100">
            <a:solidFill>
              <a:srgbClr val="0C396F"/>
            </a:solidFill>
          </a:ln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404807" y="767317"/>
            <a:ext cx="7178628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Several Democrats lacking name recognition have announced their candidacies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4</a:t>
            </a:fld>
            <a:endParaRPr lang="en-US"/>
          </a:p>
        </p:txBody>
      </p:sp>
      <p:pic>
        <p:nvPicPr>
          <p:cNvPr id="19" name="Picture 18" descr="Logo-NJ-presentation_cent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929499" y="3183341"/>
            <a:ext cx="213409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James Boyle</a:t>
            </a:r>
            <a:r>
              <a:rPr lang="en-US" sz="10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 (D)</a:t>
            </a:r>
            <a:endParaRPr lang="en-US" sz="1000" b="1" dirty="0" smtClean="0">
              <a:solidFill>
                <a:srgbClr val="8E744A"/>
              </a:solidFill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Former State Senator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Former business owner</a:t>
            </a:r>
            <a:endParaRPr lang="en-US" sz="1000" dirty="0" smtClean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692094" y="3137384"/>
            <a:ext cx="213409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Mark Eves (D)</a:t>
            </a:r>
            <a:endParaRPr lang="en-US" sz="1000" b="1" dirty="0">
              <a:solidFill>
                <a:srgbClr val="8E744A"/>
              </a:solidFill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Former Maine Speaker of the House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Former family therapist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US" sz="1000" dirty="0" smtClean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3310796" y="3155201"/>
            <a:ext cx="213409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Adam Cote (D)</a:t>
            </a:r>
            <a:endParaRPr lang="en-US" sz="1000" b="1" dirty="0">
              <a:solidFill>
                <a:srgbClr val="8E744A"/>
              </a:solidFill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Maine Army National Guard member</a:t>
            </a:r>
            <a:endParaRPr lang="en-US" sz="10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Iraq War veteran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Former congressional candidate</a:t>
            </a:r>
            <a:endParaRPr lang="en-US" sz="1000" dirty="0" smtClean="0">
              <a:latin typeface="+mj-lt"/>
              <a:ea typeface="MS PGothic" panose="020B0600070205080204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2257" y="4657486"/>
            <a:ext cx="3515497" cy="1112833"/>
            <a:chOff x="3500716" y="3721024"/>
            <a:chExt cx="2725073" cy="1112833"/>
          </a:xfrm>
        </p:grpSpPr>
        <p:sp>
          <p:nvSpPr>
            <p:cNvPr id="42" name="Rectangle 41"/>
            <p:cNvSpPr/>
            <p:nvPr/>
          </p:nvSpPr>
          <p:spPr>
            <a:xfrm>
              <a:off x="3501602" y="3721024"/>
              <a:ext cx="2724187" cy="1112833"/>
            </a:xfrm>
            <a:prstGeom prst="rect">
              <a:avLst/>
            </a:prstGeom>
            <a:solidFill>
              <a:srgbClr val="F0E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37160" rIns="182880" bIns="137160"/>
            <a:lstStyle/>
            <a:p>
              <a:pPr>
                <a:lnSpc>
                  <a:spcPct val="110000"/>
                </a:lnSpc>
                <a:spcAft>
                  <a:spcPts val="50"/>
                </a:spcAft>
                <a:defRPr/>
              </a:pP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endParaRPr>
            </a:p>
            <a:p>
              <a:pPr>
                <a:lnSpc>
                  <a:spcPct val="110000"/>
                </a:lnSpc>
                <a:spcAft>
                  <a:spcPts val="50"/>
                </a:spcAft>
                <a:defRPr/>
              </a:pPr>
              <a:endParaRPr lang="en-US" sz="1000" dirty="0">
                <a:solidFill>
                  <a:schemeClr val="tx1"/>
                </a:solidFill>
                <a:latin typeface="Georgia"/>
                <a:cs typeface="Georgia"/>
              </a:endParaRPr>
            </a:p>
            <a:p>
              <a:pPr marL="171450" indent="-171450">
                <a:lnSpc>
                  <a:spcPct val="110000"/>
                </a:lnSpc>
                <a:spcAft>
                  <a:spcPts val="50"/>
                </a:spcAft>
                <a:buFont typeface="Arial" panose="020B0604020202020204" pitchFamily="34" charset="0"/>
                <a:buChar char="•"/>
                <a:defRPr/>
              </a:pPr>
              <a:endParaRPr lang="en-US" sz="1000" dirty="0" smtClean="0">
                <a:solidFill>
                  <a:schemeClr val="tx1"/>
                </a:solidFill>
                <a:latin typeface="Georgia"/>
                <a:cs typeface="Georgia"/>
              </a:endParaRPr>
            </a:p>
            <a:p>
              <a:pPr marL="171450" indent="-171450">
                <a:lnSpc>
                  <a:spcPct val="110000"/>
                </a:lnSpc>
                <a:spcAft>
                  <a:spcPts val="5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000" dirty="0" smtClean="0">
                  <a:solidFill>
                    <a:schemeClr val="tx1"/>
                  </a:solidFill>
                  <a:latin typeface="Georgia"/>
                  <a:cs typeface="Georgia"/>
                </a:rPr>
                <a:t>Chellie </a:t>
              </a:r>
              <a:r>
                <a:rPr lang="en-US" sz="1000" dirty="0" err="1" smtClean="0">
                  <a:solidFill>
                    <a:schemeClr val="tx1"/>
                  </a:solidFill>
                  <a:latin typeface="Georgia"/>
                  <a:cs typeface="Georgia"/>
                </a:rPr>
                <a:t>Pingree</a:t>
              </a:r>
              <a:r>
                <a:rPr lang="en-US" sz="1000" dirty="0" smtClean="0">
                  <a:solidFill>
                    <a:schemeClr val="tx1"/>
                  </a:solidFill>
                  <a:latin typeface="Georgia"/>
                  <a:cs typeface="Georgia"/>
                </a:rPr>
                <a:t> (D), </a:t>
              </a:r>
              <a:r>
                <a:rPr lang="en-US" sz="1000" i="1" dirty="0" smtClean="0">
                  <a:solidFill>
                    <a:schemeClr val="tx1"/>
                  </a:solidFill>
                  <a:latin typeface="Georgia"/>
                  <a:cs typeface="Georgia"/>
                </a:rPr>
                <a:t>US Representative</a:t>
              </a:r>
              <a:endParaRPr lang="en-US" sz="1000" dirty="0" smtClean="0">
                <a:solidFill>
                  <a:schemeClr val="tx1"/>
                </a:solidFill>
                <a:latin typeface="Georgia"/>
                <a:cs typeface="Georgia"/>
              </a:endParaRPr>
            </a:p>
            <a:p>
              <a:pPr marL="171450" indent="-171450">
                <a:lnSpc>
                  <a:spcPct val="110000"/>
                </a:lnSpc>
                <a:spcAft>
                  <a:spcPts val="5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000" dirty="0" smtClean="0">
                  <a:solidFill>
                    <a:schemeClr val="tx1"/>
                  </a:solidFill>
                  <a:latin typeface="Georgia"/>
                  <a:cs typeface="Georgia"/>
                </a:rPr>
                <a:t>Matthew Dunlap</a:t>
              </a:r>
              <a:r>
                <a:rPr lang="en-US" sz="1000" dirty="0" smtClean="0">
                  <a:solidFill>
                    <a:schemeClr val="tx1"/>
                  </a:solidFill>
                  <a:latin typeface="Georgia"/>
                  <a:cs typeface="Georgia"/>
                </a:rPr>
                <a:t> (D), </a:t>
              </a:r>
              <a:r>
                <a:rPr lang="en-US" sz="1000" i="1" dirty="0" smtClean="0">
                  <a:solidFill>
                    <a:schemeClr val="tx1"/>
                  </a:solidFill>
                  <a:latin typeface="Georgia"/>
                  <a:cs typeface="Georgia"/>
                </a:rPr>
                <a:t>Maine Secretary of State</a:t>
              </a:r>
              <a:endParaRPr lang="en-US" sz="1000" dirty="0" smtClean="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0716" y="3812936"/>
              <a:ext cx="2491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/>
                  <a:cs typeface="Georgia"/>
                </a:rPr>
                <a:t>P</a:t>
              </a:r>
              <a:r>
                <a:rPr lang="en-US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/>
                  <a:cs typeface="Georgia"/>
                </a:rPr>
                <a:t>otential high-profile contenders that have </a:t>
              </a:r>
              <a:r>
                <a:rPr lang="en-US" sz="1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/>
                  <a:cs typeface="Georgia"/>
                </a:rPr>
                <a:t>not announced:</a:t>
              </a:r>
              <a:endParaRPr lang="en-US" sz="1000" dirty="0"/>
            </a:p>
          </p:txBody>
        </p:sp>
      </p:grpSp>
      <p:sp>
        <p:nvSpPr>
          <p:cNvPr id="33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September 25, 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Owen Minott</a:t>
            </a:r>
            <a:endParaRPr lang="en-US" sz="700" dirty="0">
              <a:latin typeface="Georgia"/>
              <a:cs typeface="Georgia"/>
            </a:endParaRPr>
          </a:p>
        </p:txBody>
      </p:sp>
      <p:sp>
        <p:nvSpPr>
          <p:cNvPr id="34" name="Text Placeholder 18"/>
          <p:cNvSpPr txBox="1">
            <a:spLocks/>
          </p:cNvSpPr>
          <p:nvPr/>
        </p:nvSpPr>
        <p:spPr bwMode="auto">
          <a:xfrm>
            <a:off x="404807" y="6115813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Ballotpedia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; National Journal research.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7007938" y="311516"/>
            <a:ext cx="1718740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MAINE GUBERNATORIAL </a:t>
            </a: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ELECTION</a:t>
            </a:r>
          </a:p>
        </p:txBody>
      </p:sp>
    </p:spTree>
    <p:extLst>
      <p:ext uri="{BB962C8B-B14F-4D97-AF65-F5344CB8AC3E}">
        <p14:creationId xmlns:p14="http://schemas.microsoft.com/office/powerpoint/2010/main" val="33453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r="255"/>
          <a:stretch/>
        </p:blipFill>
        <p:spPr>
          <a:xfrm>
            <a:off x="1641473" y="2184400"/>
            <a:ext cx="1874520" cy="1874520"/>
          </a:xfrm>
          <a:prstGeom prst="ellipse">
            <a:avLst/>
          </a:prstGeom>
          <a:ln w="38100">
            <a:solidFill>
              <a:srgbClr val="B22830"/>
            </a:solidFill>
          </a:ln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404807" y="767113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err="1" smtClean="0">
                <a:latin typeface="Georgia" charset="0"/>
                <a:ea typeface="ＭＳ Ｐゴシック" charset="-128"/>
                <a:cs typeface="MS PGothic" charset="-128"/>
              </a:rPr>
              <a:t>LePage’s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 former health commissioner is running for governor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5</a:t>
            </a:fld>
            <a:endParaRPr lang="en-US"/>
          </a:p>
        </p:txBody>
      </p:sp>
      <p:pic>
        <p:nvPicPr>
          <p:cNvPr id="19" name="Picture 18" descr="Logo-NJ-presentation_cen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1347409" y="4167388"/>
            <a:ext cx="24490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Mary Mayhew</a:t>
            </a:r>
            <a:r>
              <a:rPr lang="en-US" sz="10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 (R)</a:t>
            </a:r>
            <a:endParaRPr lang="en-US" sz="1000" b="1" dirty="0">
              <a:solidFill>
                <a:srgbClr val="8E744A"/>
              </a:solidFill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Previously: </a:t>
            </a: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Commissioner of Health and Human Services</a:t>
            </a:r>
            <a:endParaRPr lang="en-US" sz="10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Served as a government relations manager for the Maine Hospital Association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Announced candidacy in May 2017</a:t>
            </a:r>
            <a:endParaRPr lang="en-US" sz="10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US" sz="1000" dirty="0" smtClean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318125" y="2504717"/>
            <a:ext cx="2854325" cy="461665"/>
          </a:xfrm>
          <a:custGeom>
            <a:avLst/>
            <a:gdLst>
              <a:gd name="connsiteX0" fmla="*/ 0 w 1255762"/>
              <a:gd name="connsiteY0" fmla="*/ 0 h 1878398"/>
              <a:gd name="connsiteX1" fmla="*/ 1255762 w 1255762"/>
              <a:gd name="connsiteY1" fmla="*/ 0 h 1878398"/>
              <a:gd name="connsiteX2" fmla="*/ 1255762 w 1255762"/>
              <a:gd name="connsiteY2" fmla="*/ 1878398 h 1878398"/>
              <a:gd name="connsiteX3" fmla="*/ 0 w 1255762"/>
              <a:gd name="connsiteY3" fmla="*/ 1878398 h 1878398"/>
              <a:gd name="connsiteX4" fmla="*/ 0 w 1255762"/>
              <a:gd name="connsiteY4" fmla="*/ 0 h 187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762" h="1878398">
                <a:moveTo>
                  <a:pt x="0" y="0"/>
                </a:moveTo>
                <a:lnTo>
                  <a:pt x="1255762" y="0"/>
                </a:lnTo>
                <a:lnTo>
                  <a:pt x="1255762" y="1878398"/>
                </a:lnTo>
                <a:lnTo>
                  <a:pt x="0" y="18783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lIns="0" tIns="0" rIns="0" bIns="0">
            <a:spAutoFit/>
          </a:bodyPr>
          <a:lstStyle>
            <a:lvl1pPr marL="342900" indent="-3429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Aft>
                <a:spcPct val="1500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Mayhew </a:t>
            </a:r>
            <a:r>
              <a:rPr lang="en-US" sz="1000" b="1" dirty="0" smtClean="0">
                <a:solidFill>
                  <a:srgbClr val="000000"/>
                </a:solidFill>
                <a:latin typeface="Georgia"/>
                <a:cs typeface="Georgia"/>
              </a:rPr>
              <a:t>opposes</a:t>
            </a:r>
            <a:r>
              <a:rPr lang="en-US" sz="1000" b="1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Georgia"/>
                <a:cs typeface="Georgia"/>
              </a:rPr>
              <a:t>Medicaid </a:t>
            </a:r>
            <a:r>
              <a:rPr lang="en-US" sz="1000" b="1" dirty="0" smtClean="0">
                <a:solidFill>
                  <a:srgbClr val="000000"/>
                </a:solidFill>
                <a:latin typeface="Georgia"/>
                <a:cs typeface="Georgia"/>
              </a:rPr>
              <a:t>expansion. </a:t>
            </a:r>
            <a:r>
              <a:rPr 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During her tenure as health commissioner, Medicaid enrollment reduced by 67,000 people</a:t>
            </a:r>
            <a:endParaRPr lang="en-US" sz="1000" b="1" dirty="0" smtClean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243512" y="3439334"/>
            <a:ext cx="293210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Georgia"/>
                <a:cs typeface="Georgia"/>
              </a:rPr>
              <a:t>Opposes a surtax on high earners</a:t>
            </a:r>
            <a:r>
              <a:rPr lang="en-US" alt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, which was approved by Maine voters.</a:t>
            </a:r>
            <a:endParaRPr lang="en-US" altLang="en-US" sz="1000" b="1" dirty="0" smtClean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4528667" y="1977347"/>
            <a:ext cx="3643783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b="1" smtClean="0"/>
              <a:t>Key policy issues</a:t>
            </a:r>
            <a:endParaRPr lang="en-US" altLang="en-US" sz="9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17" y="2477710"/>
            <a:ext cx="608012" cy="608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14" y="3155367"/>
            <a:ext cx="761215" cy="761215"/>
          </a:xfrm>
          <a:prstGeom prst="rect">
            <a:avLst/>
          </a:prstGeom>
        </p:spPr>
      </p:pic>
      <p:sp>
        <p:nvSpPr>
          <p:cNvPr id="21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October 11</a:t>
            </a:r>
            <a:r>
              <a:rPr lang="en-US" sz="700" dirty="0" smtClean="0">
                <a:latin typeface="Georgia"/>
                <a:cs typeface="Georgia"/>
              </a:rPr>
              <a:t>, </a:t>
            </a:r>
            <a:r>
              <a:rPr lang="en-US" sz="700" dirty="0" smtClean="0">
                <a:latin typeface="Georgia"/>
                <a:cs typeface="Georgia"/>
              </a:rPr>
              <a:t>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Owen Minott</a:t>
            </a:r>
            <a:endParaRPr lang="en-US" sz="700" dirty="0">
              <a:latin typeface="Georgia"/>
              <a:cs typeface="Georgia"/>
            </a:endParaRPr>
          </a:p>
        </p:txBody>
      </p:sp>
      <p:sp>
        <p:nvSpPr>
          <p:cNvPr id="23" name="Text Placeholder 18"/>
          <p:cNvSpPr txBox="1">
            <a:spLocks/>
          </p:cNvSpPr>
          <p:nvPr/>
        </p:nvSpPr>
        <p:spPr bwMode="auto">
          <a:xfrm>
            <a:off x="404807" y="6115813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Ballotpedia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; National Journal research.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7007938" y="311516"/>
            <a:ext cx="1718740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MAINE GUBERNATORIAL </a:t>
            </a: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ELECTION</a:t>
            </a:r>
          </a:p>
        </p:txBody>
      </p:sp>
    </p:spTree>
    <p:extLst>
      <p:ext uri="{BB962C8B-B14F-4D97-AF65-F5344CB8AC3E}">
        <p14:creationId xmlns:p14="http://schemas.microsoft.com/office/powerpoint/2010/main" val="136154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" b="19125"/>
          <a:stretch/>
        </p:blipFill>
        <p:spPr>
          <a:xfrm>
            <a:off x="1693737" y="2170743"/>
            <a:ext cx="1874520" cy="1874520"/>
          </a:xfrm>
          <a:prstGeom prst="ellipse">
            <a:avLst/>
          </a:prstGeom>
          <a:ln w="38100">
            <a:solidFill>
              <a:srgbClr val="B22830"/>
            </a:solidFill>
          </a:ln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404807" y="767113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Maine’s Senate majority leader has announced </a:t>
            </a:r>
          </a:p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his candidacy for governor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6</a:t>
            </a:fld>
            <a:endParaRPr lang="en-US"/>
          </a:p>
        </p:txBody>
      </p:sp>
      <p:sp>
        <p:nvSpPr>
          <p:cNvPr id="13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September 25, 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Owen Minott</a:t>
            </a:r>
            <a:endParaRPr lang="en-US" sz="700" dirty="0">
              <a:latin typeface="Georgia"/>
              <a:cs typeface="Georgia"/>
            </a:endParaRPr>
          </a:p>
        </p:txBody>
      </p:sp>
      <p:pic>
        <p:nvPicPr>
          <p:cNvPr id="19" name="Picture 18" descr="Logo-NJ-presentation_cen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23" name="Text Placeholder 18"/>
          <p:cNvSpPr txBox="1">
            <a:spLocks/>
          </p:cNvSpPr>
          <p:nvPr/>
        </p:nvSpPr>
        <p:spPr bwMode="auto">
          <a:xfrm>
            <a:off x="404807" y="6115813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Ballotpedia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; National Journal research.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1347409" y="4167389"/>
            <a:ext cx="257948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Garrett Mason</a:t>
            </a:r>
            <a:r>
              <a:rPr lang="en-US" sz="10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 (R)</a:t>
            </a:r>
            <a:endParaRPr lang="en-US" sz="1000" b="1" dirty="0">
              <a:solidFill>
                <a:srgbClr val="8E744A"/>
              </a:solidFill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Currently: </a:t>
            </a: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State Senate Majority Leader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Former public relations professional</a:t>
            </a:r>
            <a:endParaRPr lang="en-US" sz="10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US" sz="1000" dirty="0" smtClean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318125" y="2446140"/>
            <a:ext cx="2854325" cy="307777"/>
          </a:xfrm>
          <a:custGeom>
            <a:avLst/>
            <a:gdLst>
              <a:gd name="connsiteX0" fmla="*/ 0 w 1255762"/>
              <a:gd name="connsiteY0" fmla="*/ 0 h 1878398"/>
              <a:gd name="connsiteX1" fmla="*/ 1255762 w 1255762"/>
              <a:gd name="connsiteY1" fmla="*/ 0 h 1878398"/>
              <a:gd name="connsiteX2" fmla="*/ 1255762 w 1255762"/>
              <a:gd name="connsiteY2" fmla="*/ 1878398 h 1878398"/>
              <a:gd name="connsiteX3" fmla="*/ 0 w 1255762"/>
              <a:gd name="connsiteY3" fmla="*/ 1878398 h 1878398"/>
              <a:gd name="connsiteX4" fmla="*/ 0 w 1255762"/>
              <a:gd name="connsiteY4" fmla="*/ 0 h 187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762" h="1878398">
                <a:moveTo>
                  <a:pt x="0" y="0"/>
                </a:moveTo>
                <a:lnTo>
                  <a:pt x="1255762" y="0"/>
                </a:lnTo>
                <a:lnTo>
                  <a:pt x="1255762" y="1878398"/>
                </a:lnTo>
                <a:lnTo>
                  <a:pt x="0" y="18783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lIns="0" tIns="0" rIns="0" bIns="0">
            <a:spAutoFit/>
          </a:bodyPr>
          <a:lstStyle>
            <a:lvl1pPr marL="342900" indent="-3429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Aft>
                <a:spcPct val="1500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Mason has firmly </a:t>
            </a:r>
            <a:r>
              <a:rPr lang="en-US" sz="1000" b="1" dirty="0" smtClean="0">
                <a:solidFill>
                  <a:srgbClr val="000000"/>
                </a:solidFill>
                <a:latin typeface="Georgia"/>
                <a:cs typeface="Georgia"/>
              </a:rPr>
              <a:t>opposed “cap-and-trade” legislation</a:t>
            </a:r>
            <a:r>
              <a:rPr lang="en-US" sz="1000" b="1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in the state Senate.</a:t>
            </a:r>
            <a:endParaRPr lang="en-US" sz="1000" dirty="0" smtClean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243512" y="3256110"/>
            <a:ext cx="293210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000000"/>
                </a:solidFill>
                <a:latin typeface="Georgia"/>
                <a:cs typeface="Georgia"/>
              </a:rPr>
              <a:t>Mason </a:t>
            </a:r>
            <a:r>
              <a:rPr lang="en-US" altLang="en-US" sz="1000" b="1" smtClean="0">
                <a:solidFill>
                  <a:srgbClr val="000000"/>
                </a:solidFill>
                <a:latin typeface="Georgia"/>
                <a:cs typeface="Georgia"/>
              </a:rPr>
              <a:t>opposes abortion rights.</a:t>
            </a:r>
            <a:endParaRPr lang="en-US" altLang="en-US" sz="1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4528667" y="1977347"/>
            <a:ext cx="3643783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b="1" smtClean="0"/>
              <a:t>Key policy issues</a:t>
            </a:r>
            <a:endParaRPr lang="en-US" altLang="en-US" sz="900" b="1" dirty="0"/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7007938" y="311516"/>
            <a:ext cx="1718740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MAINE GUBERNATORIAL </a:t>
            </a: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ELECTION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271825" y="4015401"/>
            <a:ext cx="2932105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Mason </a:t>
            </a:r>
            <a:r>
              <a:rPr lang="en-US" altLang="en-US" sz="1000" b="1" dirty="0" smtClean="0">
                <a:solidFill>
                  <a:srgbClr val="000000"/>
                </a:solidFill>
                <a:latin typeface="Georgia"/>
                <a:cs typeface="Georgia"/>
              </a:rPr>
              <a:t>opposes ranked-choice voting</a:t>
            </a:r>
            <a:r>
              <a:rPr lang="en-US" alt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, which Maine voted to approve in 2016, and has sponsored legislation to repeal it.</a:t>
            </a:r>
            <a:endParaRPr lang="en-US" altLang="en-US" sz="10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90" y="2368732"/>
            <a:ext cx="632522" cy="632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73" y="3166647"/>
            <a:ext cx="564139" cy="5641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87891" y="4153900"/>
            <a:ext cx="404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99" y="3816860"/>
            <a:ext cx="737626" cy="9106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93919" y="4020505"/>
            <a:ext cx="404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</a:t>
            </a:r>
            <a:endParaRPr lang="en-US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4487891" y="4292278"/>
            <a:ext cx="404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930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" b="18759"/>
          <a:stretch/>
        </p:blipFill>
        <p:spPr>
          <a:xfrm>
            <a:off x="1757417" y="2168371"/>
            <a:ext cx="1874520" cy="1874520"/>
          </a:xfrm>
          <a:prstGeom prst="ellipse">
            <a:avLst/>
          </a:prstGeom>
          <a:ln w="38100">
            <a:solidFill>
              <a:srgbClr val="B22830"/>
            </a:solidFill>
          </a:ln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404807" y="767113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err="1" smtClean="0">
                <a:latin typeface="Georgia" charset="0"/>
                <a:ea typeface="ＭＳ Ｐゴシック" charset="-128"/>
                <a:cs typeface="MS PGothic" charset="-128"/>
              </a:rPr>
              <a:t>LePage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 ally </a:t>
            </a:r>
            <a:r>
              <a:rPr lang="en-US" altLang="en-US" sz="2000" dirty="0" err="1" smtClean="0">
                <a:latin typeface="Georgia" charset="0"/>
                <a:ea typeface="ＭＳ Ｐゴシック" charset="-128"/>
                <a:cs typeface="MS PGothic" charset="-128"/>
              </a:rPr>
              <a:t>Fredette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 to run for governor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7</a:t>
            </a:fld>
            <a:endParaRPr lang="en-US"/>
          </a:p>
        </p:txBody>
      </p:sp>
      <p:pic>
        <p:nvPicPr>
          <p:cNvPr id="19" name="Picture 18" descr="Logo-NJ-presentation_cen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1347409" y="4167387"/>
            <a:ext cx="26690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Kenneth </a:t>
            </a:r>
            <a:r>
              <a:rPr lang="en-US" sz="1000" b="1" dirty="0" err="1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Fredette</a:t>
            </a:r>
            <a:r>
              <a:rPr lang="en-US" sz="10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0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(R)</a:t>
            </a:r>
            <a:endParaRPr lang="en-US" sz="10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>
                <a:latin typeface="+mj-lt"/>
                <a:ea typeface="MS PGothic" panose="020B0600070205080204" pitchFamily="34" charset="-128"/>
              </a:rPr>
              <a:t>Currently</a:t>
            </a: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: Maine State House Minority Leader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Served as a judge advocate in the JAG Corps for 12 years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Served in the Maine Air National Guard </a:t>
            </a:r>
            <a:endParaRPr lang="en-US" sz="10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US" sz="1000" dirty="0" smtClean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318125" y="2504717"/>
            <a:ext cx="2854325" cy="307777"/>
          </a:xfrm>
          <a:custGeom>
            <a:avLst/>
            <a:gdLst>
              <a:gd name="connsiteX0" fmla="*/ 0 w 1255762"/>
              <a:gd name="connsiteY0" fmla="*/ 0 h 1878398"/>
              <a:gd name="connsiteX1" fmla="*/ 1255762 w 1255762"/>
              <a:gd name="connsiteY1" fmla="*/ 0 h 1878398"/>
              <a:gd name="connsiteX2" fmla="*/ 1255762 w 1255762"/>
              <a:gd name="connsiteY2" fmla="*/ 1878398 h 1878398"/>
              <a:gd name="connsiteX3" fmla="*/ 0 w 1255762"/>
              <a:gd name="connsiteY3" fmla="*/ 1878398 h 1878398"/>
              <a:gd name="connsiteX4" fmla="*/ 0 w 1255762"/>
              <a:gd name="connsiteY4" fmla="*/ 0 h 187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762" h="1878398">
                <a:moveTo>
                  <a:pt x="0" y="0"/>
                </a:moveTo>
                <a:lnTo>
                  <a:pt x="1255762" y="0"/>
                </a:lnTo>
                <a:lnTo>
                  <a:pt x="1255762" y="1878398"/>
                </a:lnTo>
                <a:lnTo>
                  <a:pt x="0" y="18783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lIns="0" tIns="0" rIns="0" bIns="0">
            <a:spAutoFit/>
          </a:bodyPr>
          <a:lstStyle>
            <a:lvl1pPr marL="342900" indent="-3429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Aft>
                <a:spcPct val="15000"/>
              </a:spcAft>
              <a:defRPr/>
            </a:pPr>
            <a:r>
              <a:rPr lang="en-US" sz="1000" dirty="0" err="1" smtClean="0">
                <a:solidFill>
                  <a:srgbClr val="000000"/>
                </a:solidFill>
                <a:latin typeface="Georgia"/>
                <a:cs typeface="Georgia"/>
              </a:rPr>
              <a:t>Fredette</a:t>
            </a:r>
            <a:r>
              <a:rPr lang="en-US" sz="1000" b="1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sponsored legislation </a:t>
            </a:r>
            <a:r>
              <a:rPr lang="en-US" sz="1000" b="1" dirty="0" smtClean="0">
                <a:solidFill>
                  <a:srgbClr val="000000"/>
                </a:solidFill>
                <a:latin typeface="Georgia"/>
                <a:cs typeface="Georgia"/>
              </a:rPr>
              <a:t>to eliminate the income tax in Maine.</a:t>
            </a:r>
            <a:endParaRPr lang="en-US" sz="1000" b="1" dirty="0" smtClean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243512" y="3439334"/>
            <a:ext cx="293210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err="1" smtClean="0">
                <a:solidFill>
                  <a:srgbClr val="000000"/>
                </a:solidFill>
                <a:latin typeface="Georgia"/>
                <a:cs typeface="Georgia"/>
              </a:rPr>
              <a:t>Fredette</a:t>
            </a:r>
            <a:r>
              <a:rPr lang="en-US" alt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en-US" sz="1000" b="1" dirty="0" smtClean="0">
                <a:solidFill>
                  <a:srgbClr val="000000"/>
                </a:solidFill>
                <a:latin typeface="Georgia"/>
                <a:cs typeface="Georgia"/>
              </a:rPr>
              <a:t>opposes expanding Medicaid.</a:t>
            </a:r>
            <a:endParaRPr lang="en-US" altLang="en-US" sz="1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4528667" y="1977347"/>
            <a:ext cx="3643783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b="1" smtClean="0"/>
              <a:t>Key policy issues</a:t>
            </a:r>
            <a:endParaRPr lang="en-US" altLang="en-US" sz="900" b="1" dirty="0"/>
          </a:p>
        </p:txBody>
      </p:sp>
      <p:sp>
        <p:nvSpPr>
          <p:cNvPr id="18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September 25, 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Owen Minott</a:t>
            </a:r>
            <a:endParaRPr lang="en-US" sz="700" dirty="0">
              <a:latin typeface="Georgia"/>
              <a:cs typeface="Georgia"/>
            </a:endParaRPr>
          </a:p>
        </p:txBody>
      </p:sp>
      <p:sp>
        <p:nvSpPr>
          <p:cNvPr id="21" name="Text Placeholder 18"/>
          <p:cNvSpPr txBox="1">
            <a:spLocks/>
          </p:cNvSpPr>
          <p:nvPr/>
        </p:nvSpPr>
        <p:spPr bwMode="auto">
          <a:xfrm>
            <a:off x="404807" y="6115813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Ballotpedia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; National Journal research.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7007938" y="311516"/>
            <a:ext cx="1718740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MAINE GUBERNATORIAL </a:t>
            </a: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ELECTION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07" y="3258438"/>
            <a:ext cx="608012" cy="608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176805"/>
            <a:ext cx="983870" cy="9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9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 PC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6650</TotalTime>
  <Words>563</Words>
  <Application>Microsoft Macintosh PowerPoint</Application>
  <PresentationFormat>On-screen Show (4:3)</PresentationFormat>
  <Paragraphs>112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Georgia</vt:lpstr>
      <vt:lpstr>MS PGothic</vt:lpstr>
      <vt:lpstr>ＭＳ Ｐゴシック</vt:lpstr>
      <vt:lpstr>Verdana</vt:lpstr>
      <vt:lpstr>Arial</vt:lpstr>
      <vt:lpstr>Office Theme</vt:lpstr>
      <vt:lpstr>Maine’s 2018  gubernatorial 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template for the presentation center [Max 2 line title]</dc:title>
  <dc:creator>Laura</dc:creator>
  <cp:lastModifiedBy>Microsoft Office User</cp:lastModifiedBy>
  <cp:revision>125</cp:revision>
  <dcterms:created xsi:type="dcterms:W3CDTF">2017-06-26T14:07:23Z</dcterms:created>
  <dcterms:modified xsi:type="dcterms:W3CDTF">2017-10-11T19:47:49Z</dcterms:modified>
</cp:coreProperties>
</file>