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7E82"/>
    <a:srgbClr val="7B8A85"/>
    <a:srgbClr val="6EB0C6"/>
    <a:srgbClr val="E8D181"/>
    <a:srgbClr val="95B59D"/>
    <a:srgbClr val="AB9DC0"/>
    <a:srgbClr val="3B608D"/>
    <a:srgbClr val="765C92"/>
    <a:srgbClr val="0D3970"/>
    <a:srgbClr val="8D74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/>
    <p:restoredTop sz="94675"/>
  </p:normalViewPr>
  <p:slideViewPr>
    <p:cSldViewPr snapToGrid="0" snapToObjects="1">
      <p:cViewPr varScale="1">
        <p:scale>
          <a:sx n="111" d="100"/>
          <a:sy n="111" d="100"/>
        </p:scale>
        <p:origin x="143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F38E-74AC-0D40-B0D5-7EC4C125E7FD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10/12/17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09DC90-2AB6-4ADE-909B-55D2724D855F}" type="datetime1">
              <a:rPr lang="en-US" smtClean="0"/>
              <a:t>10/12/17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60580-3DC0-4950-95C2-9D5797258633}" type="datetime1">
              <a:rPr lang="en-US" smtClean="0"/>
              <a:t>10/12/17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F6EB1-510D-4FD8-8C6B-96EFC275784D}" type="datetime1">
              <a:rPr lang="en-US" smtClean="0"/>
              <a:t>10/12/17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20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3C6BF6-DCDA-4A1B-BA74-50A8AD0B4A71}" type="datetime1">
              <a:rPr lang="en-US" smtClean="0"/>
              <a:t>10/12/17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C6E7CF-A316-4121-A9DF-E7A8FD72372E}" type="datetime1">
              <a:rPr lang="en-US" smtClean="0"/>
              <a:t>10/12/17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0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E2CB36-AFEB-4EC4-A43F-F351F12BE8B4}" type="datetime1">
              <a:rPr lang="en-US" smtClean="0"/>
              <a:t>10/12/17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3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6167B-32A5-4CD8-884F-A15FB98A9E70}" type="datetime1">
              <a:rPr lang="en-US" smtClean="0"/>
              <a:t>10/12/17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1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A99982-EFC1-45F5-942F-B77C0441D2FF}" type="datetime1">
              <a:rPr lang="en-US" smtClean="0"/>
              <a:t>10/12/17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9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06CE0-5D9A-4C55-AA6B-3D7547D4961B}" type="datetime1">
              <a:rPr lang="en-US" smtClean="0"/>
              <a:t>10/12/17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134417"/>
              </p:ext>
            </p:extLst>
          </p:nvPr>
        </p:nvGraphicFramePr>
        <p:xfrm>
          <a:off x="500062" y="3406552"/>
          <a:ext cx="8143876" cy="319250"/>
        </p:xfrm>
        <a:graphic>
          <a:graphicData uri="http://schemas.openxmlformats.org/drawingml/2006/table">
            <a:tbl>
              <a:tblPr/>
              <a:tblGrid>
                <a:gridCol w="81438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192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charset="-128"/>
                        </a:rPr>
                        <a:t>Professional Experience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29" marR="91429" marT="45663" marB="4566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7E8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9" name="Title 1"/>
          <p:cNvSpPr txBox="1">
            <a:spLocks/>
          </p:cNvSpPr>
          <p:nvPr/>
        </p:nvSpPr>
        <p:spPr bwMode="auto">
          <a:xfrm>
            <a:off x="415430" y="699773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800" dirty="0" smtClean="0"/>
              <a:t>Eric Hargan </a:t>
            </a:r>
            <a:r>
              <a:rPr lang="en-US" sz="1800" dirty="0"/>
              <a:t>was confirmed as </a:t>
            </a:r>
            <a:r>
              <a:rPr lang="en-US" sz="1800" dirty="0" smtClean="0"/>
              <a:t>acting deputy </a:t>
            </a:r>
            <a:r>
              <a:rPr lang="en-US" sz="1800" dirty="0"/>
              <a:t>secretary </a:t>
            </a:r>
            <a:r>
              <a:rPr lang="en-US" sz="1800" dirty="0" smtClean="0"/>
              <a:t>of HHS by </a:t>
            </a:r>
            <a:r>
              <a:rPr lang="en-US" sz="1800" dirty="0"/>
              <a:t>the Senate on a 57-38 </a:t>
            </a:r>
            <a:r>
              <a:rPr lang="en-US" sz="1800" dirty="0" smtClean="0"/>
              <a:t>vote</a:t>
            </a:r>
            <a:endParaRPr lang="en-US" altLang="en-US" sz="1800" dirty="0" smtClean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7932870" y="311516"/>
            <a:ext cx="793808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ERIC HARGAN</a:t>
            </a:r>
            <a:endParaRPr lang="en-US" altLang="en-US" sz="600" b="1" dirty="0" smtClean="0">
              <a:solidFill>
                <a:schemeClr val="bg2">
                  <a:lumMod val="25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990600" y="5357813"/>
            <a:ext cx="5686425" cy="733425"/>
          </a:xfrm>
          <a:custGeom>
            <a:avLst/>
            <a:gdLst>
              <a:gd name="connsiteX0" fmla="*/ 0 w 1255762"/>
              <a:gd name="connsiteY0" fmla="*/ 0 h 1878398"/>
              <a:gd name="connsiteX1" fmla="*/ 1255762 w 1255762"/>
              <a:gd name="connsiteY1" fmla="*/ 0 h 1878398"/>
              <a:gd name="connsiteX2" fmla="*/ 1255762 w 1255762"/>
              <a:gd name="connsiteY2" fmla="*/ 1878398 h 1878398"/>
              <a:gd name="connsiteX3" fmla="*/ 0 w 1255762"/>
              <a:gd name="connsiteY3" fmla="*/ 1878398 h 1878398"/>
              <a:gd name="connsiteX4" fmla="*/ 0 w 1255762"/>
              <a:gd name="connsiteY4" fmla="*/ 0 h 1878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762" h="1878398">
                <a:moveTo>
                  <a:pt x="0" y="0"/>
                </a:moveTo>
                <a:lnTo>
                  <a:pt x="1255762" y="0"/>
                </a:lnTo>
                <a:lnTo>
                  <a:pt x="1255762" y="1878398"/>
                </a:lnTo>
                <a:lnTo>
                  <a:pt x="0" y="1878398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spcCol="1270"/>
          <a:lstStyle/>
          <a:p>
            <a:pPr marL="0" lvl="1" defTabSz="444500" eaLnBrk="1" fontAlgn="auto" hangingPunct="1">
              <a:lnSpc>
                <a:spcPct val="90000"/>
              </a:lnSpc>
              <a:spcAft>
                <a:spcPct val="15000"/>
              </a:spcAft>
              <a:defRPr/>
            </a:pPr>
            <a:endParaRPr lang="en-US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45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October 9, </a:t>
            </a:r>
            <a:r>
              <a:rPr lang="en-US" sz="700" dirty="0" smtClean="0">
                <a:latin typeface="Georgia"/>
                <a:cs typeface="Georgia"/>
              </a:rPr>
              <a:t>2017 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 smtClean="0"/>
              <a:t> </a:t>
            </a:r>
            <a:r>
              <a:rPr lang="en-US" sz="700" dirty="0" smtClean="0"/>
              <a:t>Shruthi Ashok </a:t>
            </a:r>
            <a:endParaRPr lang="en-US" sz="700" dirty="0">
              <a:latin typeface="Georgia"/>
              <a:cs typeface="Georgia"/>
            </a:endParaRPr>
          </a:p>
        </p:txBody>
      </p:sp>
      <p:pic>
        <p:nvPicPr>
          <p:cNvPr id="48" name="Picture 47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51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Department of Health and Human Services. 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774260"/>
              </p:ext>
            </p:extLst>
          </p:nvPr>
        </p:nvGraphicFramePr>
        <p:xfrm>
          <a:off x="2008803" y="1404813"/>
          <a:ext cx="6635133" cy="1814006"/>
        </p:xfrm>
        <a:graphic>
          <a:graphicData uri="http://schemas.openxmlformats.org/drawingml/2006/table">
            <a:tbl>
              <a:tblPr/>
              <a:tblGrid>
                <a:gridCol w="66351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2658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charset="-128"/>
                        </a:rPr>
                        <a:t>Biography</a:t>
                      </a: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35" marR="91435" marT="45697" marB="4569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7E8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87424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Current </a:t>
                      </a: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p</a:t>
                      </a: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osition</a:t>
                      </a: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: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  <a:cs typeface="+mn-cs"/>
                        </a:rPr>
                        <a:t>Health and Human Services Deputy Secretary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Assumed position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: October 9, 2017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MS PGothic" charset="-128"/>
                          <a:cs typeface="+mn-cs"/>
                        </a:rPr>
                        <a:t>Date </a:t>
                      </a:r>
                      <a:r>
                        <a:rPr kumimoji="0" lang="en-US" alt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MS PGothic" charset="-128"/>
                          <a:cs typeface="+mn-cs"/>
                        </a:rPr>
                        <a:t>of birth: </a:t>
                      </a:r>
                      <a:r>
                        <a:rPr kumimoji="0" lang="en-US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MS PGothic" charset="-128"/>
                          <a:cs typeface="+mn-cs"/>
                        </a:rPr>
                        <a:t> </a:t>
                      </a:r>
                      <a:r>
                        <a:rPr kumimoji="0" lang="en-US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MS PGothic" charset="-128"/>
                          <a:cs typeface="+mn-cs"/>
                        </a:rPr>
                        <a:t>June  </a:t>
                      </a:r>
                      <a:r>
                        <a:rPr kumimoji="0" lang="en-US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MS PGothic" charset="-128"/>
                          <a:cs typeface="+mn-cs"/>
                        </a:rPr>
                        <a:t>3, </a:t>
                      </a:r>
                      <a:r>
                        <a:rPr kumimoji="0" lang="en-US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MS PGothic" charset="-128"/>
                          <a:cs typeface="+mn-cs"/>
                        </a:rPr>
                        <a:t>1968</a:t>
                      </a:r>
                      <a:endParaRPr kumimoji="0" lang="en-US" alt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charset="0"/>
                        <a:ea typeface="MS PGothic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MS PGothic" charset="-128"/>
                          <a:cs typeface="+mn-cs"/>
                        </a:rPr>
                        <a:t>Home: </a:t>
                      </a:r>
                      <a:r>
                        <a:rPr kumimoji="0" lang="en-US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MS PGothic" charset="-128"/>
                          <a:cs typeface="+mn-cs"/>
                        </a:rPr>
                        <a:t>Mounds, Illinois</a:t>
                      </a:r>
                      <a:endParaRPr kumimoji="0" lang="en-US" alt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charset="0"/>
                        <a:ea typeface="MS PGothic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MS PGothic" charset="-128"/>
                          <a:cs typeface="+mn-cs"/>
                        </a:rPr>
                        <a:t>Education: </a:t>
                      </a:r>
                      <a:r>
                        <a:rPr kumimoji="0" lang="en-US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MS PGothic" charset="-128"/>
                          <a:cs typeface="+mn-cs"/>
                        </a:rPr>
                        <a:t>B.A., </a:t>
                      </a:r>
                      <a:r>
                        <a:rPr kumimoji="0" lang="en-US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MS PGothic" charset="-128"/>
                          <a:cs typeface="+mn-cs"/>
                        </a:rPr>
                        <a:t>Harvard University; J.D., Columbia University  </a:t>
                      </a:r>
                      <a:endParaRPr kumimoji="0" lang="en-US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charset="0"/>
                        <a:ea typeface="MS PGothic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Family: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Married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(Emily), 2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children</a:t>
                      </a:r>
                      <a:endParaRPr kumimoji="0" lang="en-US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Religion: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Baptist</a:t>
                      </a:r>
                      <a:endParaRPr kumimoji="0" lang="en-US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35" marR="91435" marT="45697" marB="4569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009587"/>
              </p:ext>
            </p:extLst>
          </p:nvPr>
        </p:nvGraphicFramePr>
        <p:xfrm>
          <a:off x="490892" y="5228315"/>
          <a:ext cx="3844216" cy="975846"/>
        </p:xfrm>
        <a:graphic>
          <a:graphicData uri="http://schemas.openxmlformats.org/drawingml/2006/table">
            <a:tbl>
              <a:tblPr/>
              <a:tblGrid>
                <a:gridCol w="38442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74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charset="0"/>
                          <a:cs typeface="MS PGothic" charset="0"/>
                        </a:rPr>
                        <a:t>Contact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MS PGothic" charset="0"/>
                        <a:cs typeface="MS PGothic" charset="0"/>
                      </a:endParaRPr>
                    </a:p>
                  </a:txBody>
                  <a:tcPr marT="45775" marB="4577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7E8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0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0"/>
                          <a:cs typeface="MS PGothic" charset="0"/>
                        </a:rPr>
                        <a:t>Department of Health and Human Services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330 13 1/2 St NW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Washington, DC 20201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0"/>
                          <a:cs typeface="MS PGothic" charset="0"/>
                        </a:rPr>
                        <a:t>(202) 260- 7643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MS PGothic" charset="0"/>
                        <a:cs typeface="MS PGothic" charset="0"/>
                      </a:endParaRPr>
                    </a:p>
                  </a:txBody>
                  <a:tcPr marT="45775" marB="4577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85547" y="3771327"/>
            <a:ext cx="4133583" cy="1220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defTabSz="914400" fontAlgn="base">
              <a:spcBef>
                <a:spcPct val="0"/>
              </a:spcBef>
              <a:spcAft>
                <a:spcPts val="800"/>
              </a:spcAft>
              <a:buFont typeface="Arial" charset="0"/>
              <a:buChar char="•"/>
            </a:pPr>
            <a:r>
              <a:rPr lang="en-US" altLang="en-US" sz="1000" dirty="0" smtClean="0">
                <a:latin typeface="+mj-lt"/>
                <a:ea typeface="MS PGothic" charset="-128"/>
              </a:rPr>
              <a:t>From 2003 to 2005, Hargan was the deputy </a:t>
            </a:r>
            <a:r>
              <a:rPr lang="en-US" altLang="en-US" sz="1000" dirty="0">
                <a:latin typeface="+mj-lt"/>
                <a:ea typeface="MS PGothic" charset="-128"/>
              </a:rPr>
              <a:t>g</a:t>
            </a:r>
            <a:r>
              <a:rPr lang="en-US" altLang="en-US" sz="1000" dirty="0" smtClean="0">
                <a:latin typeface="+mj-lt"/>
                <a:ea typeface="MS PGothic" charset="-128"/>
              </a:rPr>
              <a:t>eneral </a:t>
            </a:r>
            <a:r>
              <a:rPr lang="en-US" altLang="en-US" sz="1000" dirty="0">
                <a:latin typeface="+mj-lt"/>
                <a:ea typeface="MS PGothic" charset="-128"/>
              </a:rPr>
              <a:t>c</a:t>
            </a:r>
            <a:r>
              <a:rPr lang="en-US" altLang="en-US" sz="1000" dirty="0" smtClean="0">
                <a:latin typeface="+mj-lt"/>
                <a:ea typeface="MS PGothic" charset="-128"/>
              </a:rPr>
              <a:t>ounsel of HHS for George W Bush</a:t>
            </a:r>
          </a:p>
          <a:p>
            <a:pPr marL="171450" lvl="0" indent="-171450" defTabSz="914400" fontAlgn="base">
              <a:spcBef>
                <a:spcPct val="0"/>
              </a:spcBef>
              <a:spcAft>
                <a:spcPts val="800"/>
              </a:spcAft>
              <a:buFont typeface="Arial" charset="0"/>
              <a:buChar char="•"/>
            </a:pPr>
            <a:r>
              <a:rPr lang="en-US" sz="1000" dirty="0">
                <a:latin typeface="+mj-lt"/>
              </a:rPr>
              <a:t>Hargan left the government in 2007 and joined the health law department of law firm </a:t>
            </a:r>
            <a:r>
              <a:rPr lang="en-US" sz="1000" dirty="0" smtClean="0">
                <a:latin typeface="+mj-lt"/>
              </a:rPr>
              <a:t>McDermott Will &amp; Emery </a:t>
            </a:r>
          </a:p>
          <a:p>
            <a:pPr marL="171450" lvl="0" indent="-171450" defTabSz="914400" fontAlgn="base">
              <a:spcBef>
                <a:spcPct val="0"/>
              </a:spcBef>
              <a:spcAft>
                <a:spcPts val="800"/>
              </a:spcAft>
              <a:buFont typeface="Arial" charset="0"/>
              <a:buChar char="•"/>
            </a:pPr>
            <a:r>
              <a:rPr lang="en-US" altLang="en-US" sz="1000" dirty="0" smtClean="0">
                <a:latin typeface="+mj-lt"/>
                <a:ea typeface="MS PGothic" charset="-128"/>
              </a:rPr>
              <a:t>In 2014, Hargan worked for Illinois Governor Bruce Rauner’s health care transition team </a:t>
            </a:r>
            <a:endParaRPr lang="en-US" altLang="en-US" sz="1000" dirty="0">
              <a:latin typeface="+mj-lt"/>
              <a:ea typeface="MS PGothic" charset="-128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476743" y="4829609"/>
            <a:ext cx="4292600" cy="1280104"/>
            <a:chOff x="4518972" y="5296694"/>
            <a:chExt cx="4292600" cy="1280104"/>
          </a:xfrm>
        </p:grpSpPr>
        <p:sp>
          <p:nvSpPr>
            <p:cNvPr id="24" name="Rectangle 11"/>
            <p:cNvSpPr>
              <a:spLocks noChangeArrowheads="1"/>
            </p:cNvSpPr>
            <p:nvPr/>
          </p:nvSpPr>
          <p:spPr bwMode="auto">
            <a:xfrm>
              <a:off x="4518972" y="5450297"/>
              <a:ext cx="429260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buNone/>
              </a:pPr>
              <a:r>
                <a:rPr lang="en-US" altLang="en-US" sz="1100" i="1" dirty="0"/>
                <a:t> </a:t>
              </a:r>
              <a:r>
                <a:rPr lang="en-US" altLang="en-US" sz="1100" i="1" dirty="0" smtClean="0"/>
                <a:t>        </a:t>
              </a:r>
              <a:r>
                <a:rPr lang="en-US" sz="1100" dirty="0"/>
                <a:t>"Eric </a:t>
              </a:r>
              <a:r>
                <a:rPr lang="en-US" sz="1100" dirty="0" smtClean="0"/>
                <a:t>Hargan’s commitment </a:t>
              </a:r>
              <a:r>
                <a:rPr lang="en-US" sz="1100" dirty="0"/>
                <a:t>to public service and vast experience in the health care field will help guide the department as we advance President Trump's agenda on behalf of the American people</a:t>
              </a:r>
              <a:r>
                <a:rPr lang="en-US" sz="1100" dirty="0" smtClean="0"/>
                <a:t>.”</a:t>
              </a:r>
              <a:endParaRPr lang="en-US" altLang="en-US" sz="1100" i="1" dirty="0"/>
            </a:p>
          </p:txBody>
        </p:sp>
        <p:sp>
          <p:nvSpPr>
            <p:cNvPr id="27" name="TextBox 12"/>
            <p:cNvSpPr txBox="1">
              <a:spLocks noChangeArrowheads="1"/>
            </p:cNvSpPr>
            <p:nvPr/>
          </p:nvSpPr>
          <p:spPr bwMode="auto">
            <a:xfrm>
              <a:off x="5368598" y="6207466"/>
              <a:ext cx="341353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 typeface="Arial" panose="020B0604020202020204" pitchFamily="34" charset="0"/>
                <a:buNone/>
                <a:defRPr/>
              </a:pPr>
              <a:r>
                <a:rPr lang="en-US" altLang="en-US" sz="900" b="1" dirty="0" smtClean="0">
                  <a:solidFill>
                    <a:srgbClr val="A3906E"/>
                  </a:solidFill>
                  <a:latin typeface="+mn-lt"/>
                </a:rPr>
                <a:t>- Former </a:t>
              </a:r>
              <a:r>
                <a:rPr lang="en-US" altLang="en-US" sz="900" b="1" dirty="0" smtClean="0">
                  <a:solidFill>
                    <a:srgbClr val="A3906E"/>
                  </a:solidFill>
                  <a:latin typeface="+mn-lt"/>
                </a:rPr>
                <a:t>acting HHS secretary, Don Wright </a:t>
              </a:r>
              <a:r>
                <a:rPr lang="en-US" altLang="en-US" sz="900" b="1" dirty="0" smtClean="0">
                  <a:solidFill>
                    <a:srgbClr val="A3906E"/>
                  </a:solidFill>
                  <a:latin typeface="+mn-lt"/>
                </a:rPr>
                <a:t>upon Hargan’s promotion </a:t>
              </a:r>
              <a:r>
                <a:rPr lang="en-US" altLang="en-US" sz="900" b="1" dirty="0" smtClean="0">
                  <a:solidFill>
                    <a:srgbClr val="A3906E"/>
                  </a:solidFill>
                  <a:latin typeface="+mn-lt"/>
                </a:rPr>
                <a:t>to </a:t>
              </a:r>
              <a:r>
                <a:rPr lang="en-US" altLang="en-US" sz="900" b="1" dirty="0" smtClean="0">
                  <a:solidFill>
                    <a:srgbClr val="A3906E"/>
                  </a:solidFill>
                  <a:latin typeface="+mn-lt"/>
                </a:rPr>
                <a:t>acting secretary</a:t>
              </a:r>
              <a:endParaRPr lang="en-US" altLang="en-US" sz="900" b="1" dirty="0" smtClean="0">
                <a:solidFill>
                  <a:srgbClr val="A3906E"/>
                </a:solidFill>
                <a:latin typeface="+mn-lt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4525995" y="5296694"/>
              <a:ext cx="312563" cy="352532"/>
              <a:chOff x="4491276" y="5105705"/>
              <a:chExt cx="409322" cy="461665"/>
            </a:xfrm>
          </p:grpSpPr>
          <p:sp>
            <p:nvSpPr>
              <p:cNvPr id="25" name="Oval 24"/>
              <p:cNvSpPr/>
              <p:nvPr/>
            </p:nvSpPr>
            <p:spPr bwMode="auto">
              <a:xfrm>
                <a:off x="4537139" y="5181298"/>
                <a:ext cx="363459" cy="361944"/>
              </a:xfrm>
              <a:prstGeom prst="ellipse">
                <a:avLst/>
              </a:prstGeom>
              <a:solidFill>
                <a:srgbClr val="BAAC92"/>
              </a:solidFill>
              <a:ln>
                <a:solidFill>
                  <a:srgbClr val="BAAC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4491276" y="5105705"/>
                <a:ext cx="3032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sz="2400" i="1" dirty="0" smtClean="0">
                    <a:solidFill>
                      <a:schemeClr val="bg1"/>
                    </a:solidFill>
                    <a:latin typeface="+mj-lt"/>
                  </a:rPr>
                  <a:t>“</a:t>
                </a:r>
                <a:endParaRPr lang="en-US" sz="2400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212" y="1396279"/>
            <a:ext cx="1398185" cy="195745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391024" y="3771327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000" dirty="0">
                <a:solidFill>
                  <a:srgbClr val="222222"/>
                </a:solidFill>
                <a:latin typeface="+mj-lt"/>
              </a:rPr>
              <a:t>On March 15, 2017, Hargan was nomin</a:t>
            </a:r>
            <a:r>
              <a:rPr lang="en-US" sz="1000" dirty="0">
                <a:latin typeface="+mj-lt"/>
              </a:rPr>
              <a:t>ated </a:t>
            </a:r>
            <a:r>
              <a:rPr lang="en-US" sz="1000" dirty="0" smtClean="0">
                <a:latin typeface="+mj-lt"/>
              </a:rPr>
              <a:t>as the</a:t>
            </a:r>
            <a:r>
              <a:rPr lang="en-US" sz="1000" dirty="0">
                <a:latin typeface="+mj-lt"/>
              </a:rPr>
              <a:t> </a:t>
            </a:r>
            <a:r>
              <a:rPr lang="en-US" sz="1000" dirty="0" smtClean="0">
                <a:latin typeface="+mj-lt"/>
              </a:rPr>
              <a:t>deputy secretary of HHS </a:t>
            </a:r>
            <a:r>
              <a:rPr lang="en-US" sz="1000" dirty="0" smtClean="0">
                <a:solidFill>
                  <a:srgbClr val="222222"/>
                </a:solidFill>
                <a:latin typeface="+mj-lt"/>
              </a:rPr>
              <a:t>and was later confirmed on June </a:t>
            </a:r>
            <a:r>
              <a:rPr lang="en-US" sz="1000" dirty="0">
                <a:solidFill>
                  <a:srgbClr val="222222"/>
                </a:solidFill>
                <a:latin typeface="+mj-lt"/>
              </a:rPr>
              <a:t>7, </a:t>
            </a:r>
            <a:r>
              <a:rPr lang="en-US" sz="1000" dirty="0" smtClean="0">
                <a:solidFill>
                  <a:srgbClr val="222222"/>
                </a:solidFill>
                <a:latin typeface="+mj-lt"/>
              </a:rPr>
              <a:t>2017</a:t>
            </a:r>
          </a:p>
          <a:p>
            <a:pPr marL="285750" indent="-285750">
              <a:buFont typeface="Arial" charset="0"/>
              <a:buChar char="•"/>
            </a:pPr>
            <a:endParaRPr lang="en-US" sz="1000" dirty="0" smtClean="0">
              <a:solidFill>
                <a:srgbClr val="222222"/>
              </a:solidFill>
              <a:latin typeface="+mj-lt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000" dirty="0" smtClean="0">
                <a:solidFill>
                  <a:srgbClr val="222222"/>
                </a:solidFill>
                <a:latin typeface="+mj-lt"/>
              </a:rPr>
              <a:t>Hargan </a:t>
            </a:r>
            <a:r>
              <a:rPr lang="en-US" sz="1000" dirty="0">
                <a:solidFill>
                  <a:srgbClr val="222222"/>
                </a:solidFill>
                <a:latin typeface="+mj-lt"/>
              </a:rPr>
              <a:t>was confirmed </a:t>
            </a:r>
            <a:r>
              <a:rPr lang="en-US" sz="1000" dirty="0" smtClean="0">
                <a:solidFill>
                  <a:srgbClr val="222222"/>
                </a:solidFill>
                <a:latin typeface="+mj-lt"/>
              </a:rPr>
              <a:t>to be acting secretary by </a:t>
            </a:r>
            <a:r>
              <a:rPr lang="en-US" sz="1000" dirty="0">
                <a:solidFill>
                  <a:srgbClr val="222222"/>
                </a:solidFill>
                <a:latin typeface="+mj-lt"/>
              </a:rPr>
              <a:t>the </a:t>
            </a:r>
            <a:r>
              <a:rPr lang="en-US" sz="1000" dirty="0" smtClean="0">
                <a:solidFill>
                  <a:srgbClr val="222222"/>
                </a:solidFill>
                <a:latin typeface="+mj-lt"/>
              </a:rPr>
              <a:t>Senate on </a:t>
            </a:r>
            <a:r>
              <a:rPr lang="en-US" sz="1000" dirty="0">
                <a:solidFill>
                  <a:srgbClr val="222222"/>
                </a:solidFill>
                <a:latin typeface="+mj-lt"/>
              </a:rPr>
              <a:t>October </a:t>
            </a:r>
            <a:r>
              <a:rPr lang="en-US" sz="1000" dirty="0" smtClean="0">
                <a:solidFill>
                  <a:srgbClr val="222222"/>
                </a:solidFill>
                <a:latin typeface="+mj-lt"/>
              </a:rPr>
              <a:t>  4</a:t>
            </a:r>
            <a:r>
              <a:rPr lang="en-US" sz="1000" dirty="0">
                <a:solidFill>
                  <a:srgbClr val="222222"/>
                </a:solidFill>
                <a:latin typeface="+mj-lt"/>
              </a:rPr>
              <a:t>, 2017</a:t>
            </a:r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34782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C_Template_08292017" id="{86E02DB3-3397-2C49-BF92-1A166C713E1E}" vid="{D3508C64-1564-C94C-AC93-CAD1130B1D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PC_Template_07062017</Template>
  <TotalTime>113</TotalTime>
  <Words>203</Words>
  <Application>Microsoft Macintosh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Calibri</vt:lpstr>
      <vt:lpstr>Georgia</vt:lpstr>
      <vt:lpstr>Gill Sans MT</vt:lpstr>
      <vt:lpstr>MS PGothic</vt:lpstr>
      <vt:lpstr>ＭＳ Ｐゴシック</vt:lpstr>
      <vt:lpstr>Verdana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Microsoft Office User</dc:creator>
  <cp:lastModifiedBy>Microsoft Office User</cp:lastModifiedBy>
  <cp:revision>6</cp:revision>
  <dcterms:created xsi:type="dcterms:W3CDTF">2017-10-12T16:29:24Z</dcterms:created>
  <dcterms:modified xsi:type="dcterms:W3CDTF">2017-10-12T18:23:20Z</dcterms:modified>
</cp:coreProperties>
</file>