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279" r:id="rId2"/>
    <p:sldId id="280"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885"/>
    <a:srgbClr val="569985"/>
    <a:srgbClr val="BDB4B6"/>
    <a:srgbClr val="E4C96F"/>
    <a:srgbClr val="95B59D"/>
    <a:srgbClr val="F0EAE3"/>
    <a:srgbClr val="0C396F"/>
    <a:srgbClr val="B22830"/>
    <a:srgbClr val="D2B71D"/>
    <a:srgbClr val="C6B9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3"/>
  </p:normalViewPr>
  <p:slideViewPr>
    <p:cSldViewPr snapToGrid="0" snapToObjects="1">
      <p:cViewPr>
        <p:scale>
          <a:sx n="120" d="100"/>
          <a:sy n="120" d="100"/>
        </p:scale>
        <p:origin x="1400" y="16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6" d="100"/>
          <a:sy n="56" d="100"/>
        </p:scale>
        <p:origin x="2856" y="78"/>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ADF38E-74AC-0D40-B0D5-7EC4C125E7FD}" type="datetimeFigureOut">
              <a:rPr lang="en-US" smtClean="0"/>
              <a:t>10/6/17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10B88-B5D3-9740-B038-5E379E31E376}" type="slidenum">
              <a:rPr lang="en-US" smtClean="0"/>
              <a:t>‹#›</a:t>
            </a:fld>
            <a:endParaRPr lang="en-US" dirty="0"/>
          </a:p>
        </p:txBody>
      </p:sp>
    </p:spTree>
    <p:extLst>
      <p:ext uri="{BB962C8B-B14F-4D97-AF65-F5344CB8AC3E}">
        <p14:creationId xmlns:p14="http://schemas.microsoft.com/office/powerpoint/2010/main" val="107283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8FBBC-5B36-C141-B827-04E0D6A20364}" type="datetimeFigureOut">
              <a:rPr lang="en-US" smtClean="0"/>
              <a:t>10/6/17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13F-28BC-9E49-9D0E-49492B51710C}" type="slidenum">
              <a:rPr lang="en-US" smtClean="0"/>
              <a:t>‹#›</a:t>
            </a:fld>
            <a:endParaRPr lang="en-US" dirty="0"/>
          </a:p>
        </p:txBody>
      </p:sp>
    </p:spTree>
    <p:extLst>
      <p:ext uri="{BB962C8B-B14F-4D97-AF65-F5344CB8AC3E}">
        <p14:creationId xmlns:p14="http://schemas.microsoft.com/office/powerpoint/2010/main" val="5985020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6A13F-28BC-9E49-9D0E-49492B51710C}" type="slidenum">
              <a:rPr lang="en-US" smtClean="0"/>
              <a:t>1</a:t>
            </a:fld>
            <a:endParaRPr lang="en-US"/>
          </a:p>
        </p:txBody>
      </p:sp>
    </p:spTree>
    <p:extLst>
      <p:ext uri="{BB962C8B-B14F-4D97-AF65-F5344CB8AC3E}">
        <p14:creationId xmlns:p14="http://schemas.microsoft.com/office/powerpoint/2010/main" val="1131643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6A13F-28BC-9E49-9D0E-49492B51710C}" type="slidenum">
              <a:rPr lang="en-US" smtClean="0"/>
              <a:t>2</a:t>
            </a:fld>
            <a:endParaRPr lang="en-US"/>
          </a:p>
        </p:txBody>
      </p:sp>
    </p:spTree>
    <p:extLst>
      <p:ext uri="{BB962C8B-B14F-4D97-AF65-F5344CB8AC3E}">
        <p14:creationId xmlns:p14="http://schemas.microsoft.com/office/powerpoint/2010/main" val="853128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548DAF-FAC0-E049-9F91-DF185ED4A3A0}" type="datetime1">
              <a:rPr lang="en-US" smtClean="0"/>
              <a:t>10/6/17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2819602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BA255-5E72-2043-901B-BB28595BD03D}" type="datetime1">
              <a:rPr lang="en-US" smtClean="0"/>
              <a:t>10/6/17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202277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F91DA9-1C77-804A-BF67-CC34D48EC270}" type="datetime1">
              <a:rPr lang="en-US" smtClean="0"/>
              <a:t>10/6/17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172624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56D0A-10DF-004F-8942-0019FC536F6A}" type="datetime1">
              <a:rPr lang="en-US" smtClean="0"/>
              <a:t>10/6/17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792524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1C17A1-C794-F746-9446-DB2DA418D2EB}" type="datetime1">
              <a:rPr lang="en-US" smtClean="0"/>
              <a:t>10/6/17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39942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E5FB64-F50F-F341-9BDA-DC6ACD9CC172}" type="datetime1">
              <a:rPr lang="en-US" smtClean="0"/>
              <a:t>10/6/17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1217098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9CB5C3-E2DE-8D4F-9F4A-C72E248516A5}" type="datetime1">
              <a:rPr lang="en-US" smtClean="0"/>
              <a:t>10/6/17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137980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0EB469-FD33-B547-A4D2-7465E5DD0938}" type="datetime1">
              <a:rPr lang="en-US" smtClean="0"/>
              <a:t>10/6/17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115243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14CD4-9166-C14F-B6C1-CDF522718024}" type="datetime1">
              <a:rPr lang="en-US" smtClean="0"/>
              <a:t>10/6/17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55461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825E5-7CCF-EA4B-803B-A23A37DA0D68}" type="datetime1">
              <a:rPr lang="en-US" smtClean="0"/>
              <a:t>10/6/17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85509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FD4D66-DFDE-9945-A17D-74D0D2FAE5BC}" type="datetime1">
              <a:rPr lang="en-US" smtClean="0"/>
              <a:t>10/6/17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FBC90E-502A-A54D-9BAE-6F74229062B0}" type="slidenum">
              <a:rPr lang="en-US" smtClean="0"/>
              <a:t>‹#›</a:t>
            </a:fld>
            <a:endParaRPr lang="en-US" dirty="0"/>
          </a:p>
        </p:txBody>
      </p:sp>
    </p:spTree>
    <p:extLst>
      <p:ext uri="{BB962C8B-B14F-4D97-AF65-F5344CB8AC3E}">
        <p14:creationId xmlns:p14="http://schemas.microsoft.com/office/powerpoint/2010/main" val="23114837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0AA7C-4A4D-8743-887E-132CF864A72F}" type="datetime1">
              <a:rPr lang="en-US" smtClean="0"/>
              <a:t>10/6/17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603145" y="6352962"/>
            <a:ext cx="2133600" cy="365125"/>
          </a:xfrm>
          <a:prstGeom prst="rect">
            <a:avLst/>
          </a:prstGeom>
        </p:spPr>
        <p:txBody>
          <a:bodyPr vert="horz" lIns="91440" tIns="45720" rIns="91440" bIns="45720" rtlCol="0" anchor="ctr"/>
          <a:lstStyle>
            <a:lvl1pPr algn="r">
              <a:defRPr sz="800">
                <a:solidFill>
                  <a:schemeClr val="tx1"/>
                </a:solidFill>
                <a:latin typeface="Georgia"/>
                <a:cs typeface="Georgia"/>
              </a:defRPr>
            </a:lvl1pPr>
          </a:lstStyle>
          <a:p>
            <a:fld id="{BEFBC90E-502A-A54D-9BAE-6F74229062B0}" type="slidenum">
              <a:rPr lang="en-US" smtClean="0"/>
              <a:pPr/>
              <a:t>‹#›</a:t>
            </a:fld>
            <a:endParaRPr lang="en-US" dirty="0"/>
          </a:p>
        </p:txBody>
      </p:sp>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60" cy="14606"/>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39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jpeg"/><Relationship Id="rId8"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7.pn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bwMode="auto">
          <a:xfrm>
            <a:off x="404814" y="756919"/>
            <a:ext cx="8407400" cy="39843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Jeff Sessions has led the DOJ in reversing many Obama-era policies</a:t>
            </a:r>
            <a:endParaRPr lang="en-US" altLang="en-US" sz="2000" dirty="0">
              <a:latin typeface="Georgia" charset="0"/>
              <a:ea typeface="ＭＳ Ｐゴシック" charset="-128"/>
              <a:cs typeface="MS PGothic" charset="-128"/>
            </a:endParaRPr>
          </a:p>
        </p:txBody>
      </p:sp>
      <p:sp>
        <p:nvSpPr>
          <p:cNvPr id="4" name="Slide Number Placeholder 3"/>
          <p:cNvSpPr>
            <a:spLocks noGrp="1"/>
          </p:cNvSpPr>
          <p:nvPr>
            <p:ph type="sldNum" sz="quarter" idx="12"/>
          </p:nvPr>
        </p:nvSpPr>
        <p:spPr/>
        <p:txBody>
          <a:bodyPr/>
          <a:lstStyle/>
          <a:p>
            <a:fld id="{BEFBC90E-502A-A54D-9BAE-6F74229062B0}" type="slidenum">
              <a:rPr lang="en-US" smtClean="0"/>
              <a:t>1</a:t>
            </a:fld>
            <a:endParaRPr lang="en-US"/>
          </a:p>
        </p:txBody>
      </p:sp>
      <p:sp>
        <p:nvSpPr>
          <p:cNvPr id="13"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September 14, 2017  </a:t>
            </a:r>
            <a:r>
              <a:rPr lang="en-US" sz="800" dirty="0" smtClean="0">
                <a:solidFill>
                  <a:schemeClr val="tx1">
                    <a:lumMod val="65000"/>
                    <a:lumOff val="35000"/>
                  </a:schemeClr>
                </a:solidFill>
              </a:rPr>
              <a:t>| </a:t>
            </a:r>
            <a:r>
              <a:rPr lang="en-US" sz="800" dirty="0" smtClean="0"/>
              <a:t> </a:t>
            </a:r>
            <a:r>
              <a:rPr lang="en-US" sz="700" dirty="0" smtClean="0"/>
              <a:t>Madelaine Pisani</a:t>
            </a:r>
            <a:endParaRPr lang="en-US" sz="700" dirty="0">
              <a:latin typeface="Georgia"/>
              <a:cs typeface="Georgia"/>
            </a:endParaRPr>
          </a:p>
        </p:txBody>
      </p:sp>
      <p:pic>
        <p:nvPicPr>
          <p:cNvPr id="19" name="Picture 18" descr="Logo-NJ-presentation_center.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23" name="Text Placeholder 18"/>
          <p:cNvSpPr txBox="1">
            <a:spLocks/>
          </p:cNvSpPr>
          <p:nvPr/>
        </p:nvSpPr>
        <p:spPr bwMode="auto">
          <a:xfrm>
            <a:off x="404807" y="6120908"/>
            <a:ext cx="8247721" cy="290810"/>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Georgia"/>
                <a:cs typeface="Georgia"/>
              </a:rPr>
              <a:t>Sources</a:t>
            </a:r>
            <a:r>
              <a:rPr lang="en-US" sz="700" dirty="0" smtClean="0">
                <a:solidFill>
                  <a:schemeClr val="tx1">
                    <a:lumMod val="50000"/>
                    <a:lumOff val="50000"/>
                  </a:schemeClr>
                </a:solidFill>
                <a:latin typeface="Georgia"/>
                <a:cs typeface="Georgia"/>
              </a:rPr>
              <a:t>: Riley </a:t>
            </a:r>
            <a:r>
              <a:rPr lang="en-US" sz="700" dirty="0" err="1" smtClean="0">
                <a:solidFill>
                  <a:schemeClr val="tx1">
                    <a:lumMod val="50000"/>
                    <a:lumOff val="50000"/>
                  </a:schemeClr>
                </a:solidFill>
                <a:latin typeface="Georgia"/>
                <a:cs typeface="Georgia"/>
              </a:rPr>
              <a:t>Beggin</a:t>
            </a:r>
            <a:r>
              <a:rPr lang="en-US" sz="700" dirty="0" smtClean="0">
                <a:solidFill>
                  <a:schemeClr val="tx1">
                    <a:lumMod val="50000"/>
                    <a:lumOff val="50000"/>
                  </a:schemeClr>
                </a:solidFill>
                <a:latin typeface="Georgia"/>
                <a:cs typeface="Georgia"/>
              </a:rPr>
              <a:t>, “Jeff Sessions: everything you need to know about the attorney general,” ABC, June 12, 2017; Hannah </a:t>
            </a:r>
            <a:r>
              <a:rPr lang="en-US" sz="700" dirty="0" err="1" smtClean="0">
                <a:solidFill>
                  <a:schemeClr val="tx1">
                    <a:lumMod val="50000"/>
                    <a:lumOff val="50000"/>
                  </a:schemeClr>
                </a:solidFill>
                <a:latin typeface="Georgia"/>
                <a:cs typeface="Georgia"/>
              </a:rPr>
              <a:t>Kozlowska</a:t>
            </a:r>
            <a:r>
              <a:rPr lang="en-US" sz="700" dirty="0">
                <a:solidFill>
                  <a:schemeClr val="tx1">
                    <a:lumMod val="50000"/>
                    <a:lumOff val="50000"/>
                  </a:schemeClr>
                </a:solidFill>
                <a:latin typeface="Georgia"/>
                <a:cs typeface="Georgia"/>
              </a:rPr>
              <a:t>, “Jeff Sessions has done more damage in his first 100 days than his </a:t>
            </a:r>
            <a:r>
              <a:rPr lang="en-US" sz="700" dirty="0" smtClean="0">
                <a:solidFill>
                  <a:schemeClr val="tx1">
                    <a:lumMod val="50000"/>
                    <a:lumOff val="50000"/>
                  </a:schemeClr>
                </a:solidFill>
                <a:latin typeface="Georgia"/>
                <a:cs typeface="Georgia"/>
              </a:rPr>
              <a:t>boss,” Quartz, May 19, 2017; Adam </a:t>
            </a:r>
            <a:r>
              <a:rPr lang="en-US" sz="700" dirty="0" err="1" smtClean="0">
                <a:solidFill>
                  <a:schemeClr val="tx1">
                    <a:lumMod val="50000"/>
                    <a:lumOff val="50000"/>
                  </a:schemeClr>
                </a:solidFill>
                <a:latin typeface="Georgia"/>
                <a:cs typeface="Georgia"/>
              </a:rPr>
              <a:t>Serwer</a:t>
            </a:r>
            <a:r>
              <a:rPr lang="en-US" sz="700" dirty="0">
                <a:solidFill>
                  <a:schemeClr val="tx1">
                    <a:lumMod val="50000"/>
                    <a:lumOff val="50000"/>
                  </a:schemeClr>
                </a:solidFill>
                <a:latin typeface="Georgia"/>
                <a:cs typeface="Georgia"/>
              </a:rPr>
              <a:t>, “What Jeff </a:t>
            </a:r>
            <a:r>
              <a:rPr lang="en-US" sz="700" dirty="0" err="1">
                <a:solidFill>
                  <a:schemeClr val="tx1">
                    <a:lumMod val="50000"/>
                    <a:lumOff val="50000"/>
                  </a:schemeClr>
                </a:solidFill>
                <a:latin typeface="Georgia"/>
                <a:cs typeface="Georgia"/>
              </a:rPr>
              <a:t>Sessions's</a:t>
            </a:r>
            <a:r>
              <a:rPr lang="en-US" sz="700" dirty="0">
                <a:solidFill>
                  <a:schemeClr val="tx1">
                    <a:lumMod val="50000"/>
                    <a:lumOff val="50000"/>
                  </a:schemeClr>
                </a:solidFill>
                <a:latin typeface="Georgia"/>
                <a:cs typeface="Georgia"/>
              </a:rPr>
              <a:t> Role in Prosecuting the Klan Reveals About His Civil-Rights </a:t>
            </a:r>
            <a:r>
              <a:rPr lang="en-US" sz="700" dirty="0" smtClean="0">
                <a:solidFill>
                  <a:schemeClr val="tx1">
                    <a:lumMod val="50000"/>
                    <a:lumOff val="50000"/>
                  </a:schemeClr>
                </a:solidFill>
                <a:latin typeface="Georgia"/>
                <a:cs typeface="Georgia"/>
              </a:rPr>
              <a:t>Record,” The Atlantic, February 10, 2017.</a:t>
            </a:r>
            <a:endParaRPr lang="en-US" sz="700" dirty="0">
              <a:solidFill>
                <a:schemeClr val="tx1">
                  <a:lumMod val="50000"/>
                  <a:lumOff val="50000"/>
                </a:schemeClr>
              </a:solidFill>
              <a:latin typeface="Georgia"/>
              <a:cs typeface="Georgia"/>
            </a:endParaRPr>
          </a:p>
        </p:txBody>
      </p:sp>
      <p:sp>
        <p:nvSpPr>
          <p:cNvPr id="27" name="TextBox 26"/>
          <p:cNvSpPr txBox="1"/>
          <p:nvPr/>
        </p:nvSpPr>
        <p:spPr>
          <a:xfrm>
            <a:off x="999357" y="1932060"/>
            <a:ext cx="3934904" cy="1015663"/>
          </a:xfrm>
          <a:prstGeom prst="rect">
            <a:avLst/>
          </a:prstGeom>
          <a:noFill/>
        </p:spPr>
        <p:txBody>
          <a:bodyPr wrap="square" rtlCol="0">
            <a:spAutoFit/>
          </a:bodyPr>
          <a:lstStyle/>
          <a:p>
            <a:r>
              <a:rPr lang="en-US" sz="1000" b="1" dirty="0" smtClean="0">
                <a:solidFill>
                  <a:srgbClr val="569885"/>
                </a:solidFill>
                <a:latin typeface="+mj-lt"/>
              </a:rPr>
              <a:t>Private prisons</a:t>
            </a:r>
          </a:p>
          <a:p>
            <a:r>
              <a:rPr lang="en-US" sz="1000" dirty="0" smtClean="0">
                <a:latin typeface="+mj-lt"/>
              </a:rPr>
              <a:t>Two weeks after being sworn in, Sessions announced he </a:t>
            </a:r>
            <a:r>
              <a:rPr lang="en-US" sz="1000" dirty="0">
                <a:latin typeface="+mj-lt"/>
              </a:rPr>
              <a:t>was rescinding an August 2016 memo </a:t>
            </a:r>
            <a:r>
              <a:rPr lang="en-US" sz="1000" dirty="0" smtClean="0">
                <a:latin typeface="+mj-lt"/>
              </a:rPr>
              <a:t>to </a:t>
            </a:r>
            <a:r>
              <a:rPr lang="en-US" sz="1000" dirty="0">
                <a:latin typeface="+mj-lt"/>
              </a:rPr>
              <a:t>phase out the use of private prisons for federal </a:t>
            </a:r>
            <a:r>
              <a:rPr lang="en-US" sz="1000" dirty="0" smtClean="0">
                <a:latin typeface="+mj-lt"/>
              </a:rPr>
              <a:t>inmates. </a:t>
            </a:r>
            <a:r>
              <a:rPr lang="en-US" sz="1000" dirty="0">
                <a:latin typeface="+mj-lt"/>
              </a:rPr>
              <a:t>His reasoning </a:t>
            </a:r>
            <a:r>
              <a:rPr lang="en-US" sz="1000" dirty="0" smtClean="0">
                <a:latin typeface="+mj-lt"/>
              </a:rPr>
              <a:t>involved his concern about the </a:t>
            </a:r>
            <a:r>
              <a:rPr lang="en-US" sz="1000" dirty="0">
                <a:latin typeface="+mj-lt"/>
              </a:rPr>
              <a:t>DOJ prison agency’s “ability to meet the future needs of the federal correctional </a:t>
            </a:r>
            <a:r>
              <a:rPr lang="en-US" sz="1000" dirty="0" smtClean="0">
                <a:latin typeface="+mj-lt"/>
              </a:rPr>
              <a:t>system.”</a:t>
            </a:r>
            <a:endParaRPr lang="en-US" sz="1000" dirty="0">
              <a:latin typeface="+mj-lt"/>
            </a:endParaRPr>
          </a:p>
        </p:txBody>
      </p:sp>
      <p:sp>
        <p:nvSpPr>
          <p:cNvPr id="28" name="TextBox 27"/>
          <p:cNvSpPr txBox="1"/>
          <p:nvPr/>
        </p:nvSpPr>
        <p:spPr>
          <a:xfrm>
            <a:off x="994643" y="3023744"/>
            <a:ext cx="3943093" cy="861774"/>
          </a:xfrm>
          <a:prstGeom prst="rect">
            <a:avLst/>
          </a:prstGeom>
          <a:noFill/>
        </p:spPr>
        <p:txBody>
          <a:bodyPr wrap="square" rtlCol="0">
            <a:spAutoFit/>
          </a:bodyPr>
          <a:lstStyle/>
          <a:p>
            <a:r>
              <a:rPr lang="en-US" sz="1000" b="1" dirty="0" smtClean="0">
                <a:solidFill>
                  <a:srgbClr val="569885"/>
                </a:solidFill>
                <a:latin typeface="+mj-lt"/>
              </a:rPr>
              <a:t>Crack down on drug crimes</a:t>
            </a:r>
          </a:p>
          <a:p>
            <a:r>
              <a:rPr lang="en-US" sz="1000" dirty="0" smtClean="0">
                <a:latin typeface="+mj-lt"/>
              </a:rPr>
              <a:t>Sessions </a:t>
            </a:r>
            <a:r>
              <a:rPr lang="en-US" sz="1000" dirty="0">
                <a:latin typeface="+mj-lt"/>
              </a:rPr>
              <a:t>has been vocal about instituting a return to harsher federal charging </a:t>
            </a:r>
            <a:r>
              <a:rPr lang="en-US" sz="1000" dirty="0" smtClean="0">
                <a:latin typeface="+mj-lt"/>
              </a:rPr>
              <a:t>policies. In May 2017, </a:t>
            </a:r>
            <a:r>
              <a:rPr lang="en-US" sz="1000" dirty="0">
                <a:latin typeface="+mj-lt"/>
              </a:rPr>
              <a:t>he overturned Obama-era flexibility on mandatory </a:t>
            </a:r>
            <a:r>
              <a:rPr lang="en-US" sz="1000" dirty="0" smtClean="0">
                <a:latin typeface="+mj-lt"/>
              </a:rPr>
              <a:t>minimums, resulting in more drug-related arrests. </a:t>
            </a:r>
            <a:endParaRPr lang="en-US" sz="1000" dirty="0">
              <a:latin typeface="+mj-lt"/>
            </a:endParaRPr>
          </a:p>
        </p:txBody>
      </p:sp>
      <p:sp>
        <p:nvSpPr>
          <p:cNvPr id="29" name="TextBox 28"/>
          <p:cNvSpPr txBox="1"/>
          <p:nvPr/>
        </p:nvSpPr>
        <p:spPr>
          <a:xfrm>
            <a:off x="1002696" y="3961539"/>
            <a:ext cx="3934423" cy="1169551"/>
          </a:xfrm>
          <a:prstGeom prst="rect">
            <a:avLst/>
          </a:prstGeom>
          <a:noFill/>
        </p:spPr>
        <p:txBody>
          <a:bodyPr wrap="square" rtlCol="0">
            <a:spAutoFit/>
          </a:bodyPr>
          <a:lstStyle/>
          <a:p>
            <a:r>
              <a:rPr lang="en-US" sz="1000" b="1" dirty="0" smtClean="0">
                <a:solidFill>
                  <a:srgbClr val="569885"/>
                </a:solidFill>
                <a:latin typeface="+mj-lt"/>
              </a:rPr>
              <a:t>More power to border patrol </a:t>
            </a:r>
          </a:p>
          <a:p>
            <a:r>
              <a:rPr lang="en-US" sz="1000" dirty="0" smtClean="0">
                <a:latin typeface="+mj-lt"/>
              </a:rPr>
              <a:t>In April 2017</a:t>
            </a:r>
            <a:r>
              <a:rPr lang="en-US" sz="1000" dirty="0">
                <a:latin typeface="+mj-lt"/>
              </a:rPr>
              <a:t>, Sessions </a:t>
            </a:r>
            <a:r>
              <a:rPr lang="en-US" sz="1000" dirty="0" smtClean="0">
                <a:latin typeface="+mj-lt"/>
              </a:rPr>
              <a:t>instructed </a:t>
            </a:r>
            <a:r>
              <a:rPr lang="en-US" sz="1000" dirty="0">
                <a:latin typeface="+mj-lt"/>
              </a:rPr>
              <a:t>prosecutors to charge immigrants re-entering the country with a felony rather than a misdemeanor and </a:t>
            </a:r>
            <a:r>
              <a:rPr lang="en-US" sz="1000" dirty="0" smtClean="0">
                <a:latin typeface="+mj-lt"/>
              </a:rPr>
              <a:t>told </a:t>
            </a:r>
            <a:r>
              <a:rPr lang="en-US" sz="1000" dirty="0">
                <a:latin typeface="+mj-lt"/>
              </a:rPr>
              <a:t>them to crack down on the “harboring</a:t>
            </a:r>
            <a:r>
              <a:rPr lang="en-US" sz="1000" dirty="0" smtClean="0">
                <a:latin typeface="+mj-lt"/>
              </a:rPr>
              <a:t>” of </a:t>
            </a:r>
            <a:r>
              <a:rPr lang="en-US" sz="1000" dirty="0">
                <a:latin typeface="+mj-lt"/>
              </a:rPr>
              <a:t>undocumented </a:t>
            </a:r>
            <a:r>
              <a:rPr lang="en-US" sz="1000" dirty="0" smtClean="0">
                <a:latin typeface="+mj-lt"/>
              </a:rPr>
              <a:t>immigrants</a:t>
            </a:r>
            <a:r>
              <a:rPr lang="en-US" sz="1000" dirty="0">
                <a:latin typeface="+mj-lt"/>
              </a:rPr>
              <a:t>. He also announced that he would be sending more immigration judges to states on the Mexican border through a new “streamlined” hiring plan.</a:t>
            </a:r>
          </a:p>
        </p:txBody>
      </p:sp>
      <p:sp>
        <p:nvSpPr>
          <p:cNvPr id="31" name="TextBox 30"/>
          <p:cNvSpPr txBox="1"/>
          <p:nvPr/>
        </p:nvSpPr>
        <p:spPr>
          <a:xfrm>
            <a:off x="1002697" y="5207111"/>
            <a:ext cx="3939620" cy="707886"/>
          </a:xfrm>
          <a:prstGeom prst="rect">
            <a:avLst/>
          </a:prstGeom>
          <a:noFill/>
        </p:spPr>
        <p:txBody>
          <a:bodyPr wrap="square" rtlCol="0">
            <a:spAutoFit/>
          </a:bodyPr>
          <a:lstStyle/>
          <a:p>
            <a:r>
              <a:rPr lang="en-US" sz="1000" b="1" dirty="0" smtClean="0">
                <a:solidFill>
                  <a:srgbClr val="569885"/>
                </a:solidFill>
                <a:latin typeface="+mj-lt"/>
              </a:rPr>
              <a:t>Review police consent decrees</a:t>
            </a:r>
          </a:p>
          <a:p>
            <a:r>
              <a:rPr lang="en-US" sz="1000" dirty="0" smtClean="0">
                <a:latin typeface="+mj-lt"/>
              </a:rPr>
              <a:t>Sessions said the practice of establishing consent </a:t>
            </a:r>
            <a:r>
              <a:rPr lang="en-US" sz="1000" dirty="0">
                <a:latin typeface="+mj-lt"/>
              </a:rPr>
              <a:t>decrees between the federal government and local police departments on reforming police activities can lower police </a:t>
            </a:r>
            <a:r>
              <a:rPr lang="en-US" sz="1000" dirty="0" smtClean="0">
                <a:latin typeface="+mj-lt"/>
              </a:rPr>
              <a:t>morale.</a:t>
            </a:r>
            <a:endParaRPr lang="en-US" sz="1000" dirty="0">
              <a:latin typeface="+mj-lt"/>
            </a:endParaRPr>
          </a:p>
        </p:txBody>
      </p:sp>
      <p:pic>
        <p:nvPicPr>
          <p:cNvPr id="35" name="Picture 3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8794" y="5306112"/>
            <a:ext cx="348893" cy="348893"/>
          </a:xfrm>
          <a:prstGeom prst="rect">
            <a:avLst/>
          </a:prstGeom>
        </p:spPr>
      </p:pic>
      <p:pic>
        <p:nvPicPr>
          <p:cNvPr id="36" name="Picture 3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2440" y="3996026"/>
            <a:ext cx="521203" cy="521203"/>
          </a:xfrm>
          <a:prstGeom prst="rect">
            <a:avLst/>
          </a:prstGeom>
        </p:spPr>
      </p:pic>
      <p:pic>
        <p:nvPicPr>
          <p:cNvPr id="37" name="Picture 3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6497" y="3130556"/>
            <a:ext cx="398929" cy="398929"/>
          </a:xfrm>
          <a:prstGeom prst="rect">
            <a:avLst/>
          </a:prstGeom>
        </p:spPr>
      </p:pic>
      <p:sp>
        <p:nvSpPr>
          <p:cNvPr id="39" name="TextBox 38"/>
          <p:cNvSpPr txBox="1"/>
          <p:nvPr/>
        </p:nvSpPr>
        <p:spPr>
          <a:xfrm>
            <a:off x="5185052" y="4447487"/>
            <a:ext cx="3383281" cy="1461939"/>
          </a:xfrm>
          <a:prstGeom prst="rect">
            <a:avLst/>
          </a:prstGeom>
          <a:solidFill>
            <a:srgbClr val="F0D3D5"/>
          </a:solidFill>
        </p:spPr>
        <p:txBody>
          <a:bodyPr wrap="square" lIns="137160" tIns="91440" bIns="91440" rtlCol="0">
            <a:spAutoFit/>
          </a:bodyPr>
          <a:lstStyle/>
          <a:p>
            <a:r>
              <a:rPr lang="en-US" sz="1000" b="1" dirty="0" smtClean="0">
                <a:latin typeface="+mj-lt"/>
              </a:rPr>
              <a:t>Ending DACA</a:t>
            </a:r>
          </a:p>
          <a:p>
            <a:pPr marL="171450" indent="-171450">
              <a:buFont typeface="Arial" panose="020B0604020202020204" pitchFamily="34" charset="0"/>
              <a:buChar char="•"/>
            </a:pPr>
            <a:r>
              <a:rPr lang="en-US" sz="1000" dirty="0" smtClean="0">
                <a:latin typeface="+mj-lt"/>
              </a:rPr>
              <a:t>On Sept. 5</a:t>
            </a:r>
            <a:r>
              <a:rPr lang="en-US" sz="1000" baseline="30000" dirty="0" smtClean="0">
                <a:latin typeface="+mj-lt"/>
              </a:rPr>
              <a:t>th</a:t>
            </a:r>
            <a:r>
              <a:rPr lang="en-US" sz="1000" dirty="0" smtClean="0">
                <a:latin typeface="+mj-lt"/>
              </a:rPr>
              <a:t> Jeff Sessions announced the Trump administration will phase out the DACA program over six months</a:t>
            </a:r>
          </a:p>
          <a:p>
            <a:pPr marL="171450" indent="-171450">
              <a:buFont typeface="Arial" panose="020B0604020202020204" pitchFamily="34" charset="0"/>
              <a:buChar char="•"/>
            </a:pPr>
            <a:r>
              <a:rPr lang="en-US" sz="1000" dirty="0" smtClean="0">
                <a:latin typeface="+mj-lt"/>
              </a:rPr>
              <a:t>While Sessions opposes the program, President Trump has said he chose to end the program so that Congress would take responsibility for creating sustainable legislation to protect the dreamers </a:t>
            </a:r>
            <a:endParaRPr lang="en-US" sz="1000" dirty="0">
              <a:latin typeface="+mj-lt"/>
            </a:endParaRPr>
          </a:p>
        </p:txBody>
      </p:sp>
      <p:sp>
        <p:nvSpPr>
          <p:cNvPr id="40" name="Rectangle 14"/>
          <p:cNvSpPr>
            <a:spLocks noChangeArrowheads="1"/>
          </p:cNvSpPr>
          <p:nvPr/>
        </p:nvSpPr>
        <p:spPr bwMode="auto">
          <a:xfrm>
            <a:off x="419100" y="1540342"/>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smtClean="0"/>
              <a:t>Jeff Sessions’ impact as Attorney General so far</a:t>
            </a:r>
            <a:endParaRPr lang="en-US" altLang="en-US" sz="1200" b="1" dirty="0"/>
          </a:p>
        </p:txBody>
      </p:sp>
      <p:sp>
        <p:nvSpPr>
          <p:cNvPr id="24" name="TextBox 12"/>
          <p:cNvSpPr txBox="1">
            <a:spLocks noChangeArrowheads="1"/>
          </p:cNvSpPr>
          <p:nvPr/>
        </p:nvSpPr>
        <p:spPr bwMode="auto">
          <a:xfrm>
            <a:off x="7395864" y="311516"/>
            <a:ext cx="1330814"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DEPARTMENT OF JUSTICE</a:t>
            </a:r>
          </a:p>
        </p:txBody>
      </p:sp>
      <p:sp>
        <p:nvSpPr>
          <p:cNvPr id="25" name="Rectangle 24"/>
          <p:cNvSpPr/>
          <p:nvPr/>
        </p:nvSpPr>
        <p:spPr>
          <a:xfrm>
            <a:off x="5900714" y="2169823"/>
            <a:ext cx="2678251" cy="1971295"/>
          </a:xfrm>
          <a:prstGeom prst="rect">
            <a:avLst/>
          </a:prstGeom>
          <a:solidFill>
            <a:srgbClr val="F0EAE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37160" rIns="182880" bIns="137160"/>
          <a:lstStyle/>
          <a:p>
            <a:pPr>
              <a:lnSpc>
                <a:spcPct val="110000"/>
              </a:lnSpc>
              <a:spcAft>
                <a:spcPts val="50"/>
              </a:spcAft>
              <a:defRPr/>
            </a:pPr>
            <a:r>
              <a:rPr lang="en-US" sz="900" i="1" dirty="0" smtClean="0">
                <a:solidFill>
                  <a:schemeClr val="tx1"/>
                </a:solidFill>
                <a:latin typeface="Georgia"/>
                <a:cs typeface="Georgia"/>
              </a:rPr>
              <a:t>“We </a:t>
            </a:r>
            <a:r>
              <a:rPr lang="en-US" sz="900" i="1" dirty="0">
                <a:solidFill>
                  <a:schemeClr val="tx1"/>
                </a:solidFill>
                <a:latin typeface="Georgia"/>
                <a:cs typeface="Georgia"/>
              </a:rPr>
              <a:t>have a crime problem. I wish the rise that we are seeing in crime in America today were some sort of aberration or a </a:t>
            </a:r>
            <a:r>
              <a:rPr lang="en-US" sz="900" i="1" dirty="0" smtClean="0">
                <a:solidFill>
                  <a:schemeClr val="tx1"/>
                </a:solidFill>
                <a:latin typeface="Georgia"/>
                <a:cs typeface="Georgia"/>
              </a:rPr>
              <a:t>blip</a:t>
            </a:r>
            <a:r>
              <a:rPr lang="en-US" sz="900" i="1" dirty="0">
                <a:solidFill>
                  <a:schemeClr val="tx1"/>
                </a:solidFill>
                <a:latin typeface="Georgia"/>
                <a:cs typeface="Georgia"/>
              </a:rPr>
              <a:t>. My best judgment, having been involved in criminal law enforcement for many years, is that this is a dangerous, permanent trend that places the health and safety of the American people at risk</a:t>
            </a:r>
            <a:r>
              <a:rPr lang="en-US" sz="900" i="1" dirty="0" smtClean="0">
                <a:solidFill>
                  <a:schemeClr val="tx1"/>
                </a:solidFill>
                <a:latin typeface="Georgia"/>
                <a:cs typeface="Georgia"/>
              </a:rPr>
              <a:t>.”</a:t>
            </a:r>
            <a:endParaRPr lang="en-US" sz="900" dirty="0" smtClean="0">
              <a:solidFill>
                <a:schemeClr val="tx1"/>
              </a:solidFill>
              <a:latin typeface="Georgia"/>
              <a:cs typeface="Georgia"/>
            </a:endParaRPr>
          </a:p>
          <a:p>
            <a:pPr lvl="1">
              <a:lnSpc>
                <a:spcPct val="110000"/>
              </a:lnSpc>
              <a:spcAft>
                <a:spcPts val="50"/>
              </a:spcAft>
              <a:defRPr/>
            </a:pPr>
            <a:r>
              <a:rPr lang="en-US" sz="900" dirty="0" smtClean="0">
                <a:solidFill>
                  <a:schemeClr val="tx1"/>
                </a:solidFill>
                <a:latin typeface="Georgia"/>
                <a:cs typeface="Georgia"/>
              </a:rPr>
              <a:t>– Jeff Sessions during his speech after taking the attorney general oath of office on February 9, 2017. </a:t>
            </a:r>
            <a:endParaRPr lang="en-US" sz="900" dirty="0">
              <a:solidFill>
                <a:schemeClr val="tx1"/>
              </a:solidFill>
              <a:latin typeface="Georgia"/>
              <a:cs typeface="Georgia"/>
            </a:endParaRPr>
          </a:p>
        </p:txBody>
      </p:sp>
      <p:pic>
        <p:nvPicPr>
          <p:cNvPr id="26" name="Picture 43" descr="https://www.nationaljournal.com/media/almanac/photos/S001141.jpg.2600x3467.tall.jpg"/>
          <p:cNvPicPr>
            <a:picLocks noChangeAspect="1" noChangeArrowheads="1"/>
          </p:cNvPicPr>
          <p:nvPr/>
        </p:nvPicPr>
        <p:blipFill rotWithShape="1">
          <a:blip r:embed="rId7">
            <a:extLst>
              <a:ext uri="{28A0092B-C50C-407E-A947-70E740481C1C}">
                <a14:useLocalDpi xmlns:a14="http://schemas.microsoft.com/office/drawing/2010/main" val="0"/>
              </a:ext>
            </a:extLst>
          </a:blip>
          <a:srcRect l="2514" t="13309" r="1371" b="14721"/>
          <a:stretch/>
        </p:blipFill>
        <p:spPr bwMode="auto">
          <a:xfrm>
            <a:off x="5047024" y="2506804"/>
            <a:ext cx="743840" cy="742618"/>
          </a:xfrm>
          <a:prstGeom prst="ellipse">
            <a:avLst/>
          </a:prstGeom>
          <a:ln w="12700" cap="rnd">
            <a:solidFill>
              <a:schemeClr val="tx1"/>
            </a:solidFill>
            <a:prstDash val="solid"/>
          </a:ln>
          <a:effectLst/>
          <a:extLst>
            <a:ext uri="{909E8E84-426E-40DD-AFC4-6F175D3DCCD1}">
              <a14:hiddenFill xmlns:a14="http://schemas.microsoft.com/office/drawing/2010/main">
                <a:solidFill>
                  <a:srgbClr val="FFFFFF"/>
                </a:solidFill>
              </a14:hiddenFill>
            </a:ext>
          </a:extLst>
        </p:spPr>
      </p:pic>
      <p:pic>
        <p:nvPicPr>
          <p:cNvPr id="38" name="Picture 3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1174" y="1969927"/>
            <a:ext cx="521203" cy="521203"/>
          </a:xfrm>
          <a:prstGeom prst="rect">
            <a:avLst/>
          </a:prstGeom>
        </p:spPr>
      </p:pic>
    </p:spTree>
    <p:extLst>
      <p:ext uri="{BB962C8B-B14F-4D97-AF65-F5344CB8AC3E}">
        <p14:creationId xmlns:p14="http://schemas.microsoft.com/office/powerpoint/2010/main" val="101774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bwMode="auto">
          <a:xfrm>
            <a:off x="404814" y="756919"/>
            <a:ext cx="8407400" cy="39843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Under Sessions’ leadership the DOJ has taken particular aim at rolling back Obama-era civil rights guidelines</a:t>
            </a:r>
            <a:endParaRPr lang="en-US" altLang="en-US" sz="2000" dirty="0">
              <a:latin typeface="Georgia" charset="0"/>
              <a:ea typeface="ＭＳ Ｐゴシック" charset="-128"/>
              <a:cs typeface="MS PGothic" charset="-128"/>
            </a:endParaRPr>
          </a:p>
        </p:txBody>
      </p:sp>
      <p:sp>
        <p:nvSpPr>
          <p:cNvPr id="4" name="Slide Number Placeholder 3"/>
          <p:cNvSpPr>
            <a:spLocks noGrp="1"/>
          </p:cNvSpPr>
          <p:nvPr>
            <p:ph type="sldNum" sz="quarter" idx="12"/>
          </p:nvPr>
        </p:nvSpPr>
        <p:spPr/>
        <p:txBody>
          <a:bodyPr/>
          <a:lstStyle/>
          <a:p>
            <a:fld id="{BEFBC90E-502A-A54D-9BAE-6F74229062B0}" type="slidenum">
              <a:rPr lang="en-US" smtClean="0"/>
              <a:t>2</a:t>
            </a:fld>
            <a:endParaRPr lang="en-US"/>
          </a:p>
        </p:txBody>
      </p:sp>
      <p:sp>
        <p:nvSpPr>
          <p:cNvPr id="13"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October 10, </a:t>
            </a:r>
            <a:r>
              <a:rPr lang="en-US" sz="700" dirty="0" smtClean="0">
                <a:latin typeface="Georgia"/>
                <a:cs typeface="Georgia"/>
              </a:rPr>
              <a:t>2017  </a:t>
            </a:r>
            <a:r>
              <a:rPr lang="en-US" sz="800" dirty="0" smtClean="0">
                <a:solidFill>
                  <a:schemeClr val="tx1">
                    <a:lumMod val="65000"/>
                    <a:lumOff val="35000"/>
                  </a:schemeClr>
                </a:solidFill>
              </a:rPr>
              <a:t>| </a:t>
            </a:r>
            <a:r>
              <a:rPr lang="en-US" sz="800" dirty="0" smtClean="0"/>
              <a:t> </a:t>
            </a:r>
            <a:r>
              <a:rPr lang="en-US" sz="700" dirty="0" smtClean="0"/>
              <a:t>Madelaine Pisani</a:t>
            </a:r>
            <a:endParaRPr lang="en-US" sz="700" dirty="0">
              <a:latin typeface="Georgia"/>
              <a:cs typeface="Georgia"/>
            </a:endParaRPr>
          </a:p>
        </p:txBody>
      </p:sp>
      <p:pic>
        <p:nvPicPr>
          <p:cNvPr id="19" name="Picture 18" descr="Logo-NJ-presentation_center.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23" name="Text Placeholder 18"/>
          <p:cNvSpPr txBox="1">
            <a:spLocks/>
          </p:cNvSpPr>
          <p:nvPr/>
        </p:nvSpPr>
        <p:spPr bwMode="auto">
          <a:xfrm>
            <a:off x="404807" y="6120908"/>
            <a:ext cx="8247721" cy="290810"/>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Georgia"/>
                <a:cs typeface="Georgia"/>
              </a:rPr>
              <a:t>Sources</a:t>
            </a:r>
            <a:r>
              <a:rPr lang="en-US" sz="700" dirty="0" smtClean="0">
                <a:solidFill>
                  <a:schemeClr val="tx1">
                    <a:lumMod val="50000"/>
                    <a:lumOff val="50000"/>
                  </a:schemeClr>
                </a:solidFill>
                <a:latin typeface="Georgia"/>
                <a:cs typeface="Georgia"/>
              </a:rPr>
              <a:t>: Riley </a:t>
            </a:r>
            <a:r>
              <a:rPr lang="en-US" sz="700" dirty="0" err="1" smtClean="0">
                <a:solidFill>
                  <a:schemeClr val="tx1">
                    <a:lumMod val="50000"/>
                    <a:lumOff val="50000"/>
                  </a:schemeClr>
                </a:solidFill>
                <a:latin typeface="Georgia"/>
                <a:cs typeface="Georgia"/>
              </a:rPr>
              <a:t>Beggin</a:t>
            </a:r>
            <a:r>
              <a:rPr lang="en-US" sz="700" dirty="0" smtClean="0">
                <a:solidFill>
                  <a:schemeClr val="tx1">
                    <a:lumMod val="50000"/>
                    <a:lumOff val="50000"/>
                  </a:schemeClr>
                </a:solidFill>
                <a:latin typeface="Georgia"/>
                <a:cs typeface="Georgia"/>
              </a:rPr>
              <a:t>, “Jeff Sessions: everything you need to know about the attorney general,” ABC, June 12, 2017; Hannah </a:t>
            </a:r>
            <a:r>
              <a:rPr lang="en-US" sz="700" dirty="0" err="1" smtClean="0">
                <a:solidFill>
                  <a:schemeClr val="tx1">
                    <a:lumMod val="50000"/>
                    <a:lumOff val="50000"/>
                  </a:schemeClr>
                </a:solidFill>
                <a:latin typeface="Georgia"/>
                <a:cs typeface="Georgia"/>
              </a:rPr>
              <a:t>Kozlowska</a:t>
            </a:r>
            <a:r>
              <a:rPr lang="en-US" sz="700" dirty="0">
                <a:solidFill>
                  <a:schemeClr val="tx1">
                    <a:lumMod val="50000"/>
                    <a:lumOff val="50000"/>
                  </a:schemeClr>
                </a:solidFill>
                <a:latin typeface="Georgia"/>
                <a:cs typeface="Georgia"/>
              </a:rPr>
              <a:t>, “Jeff Sessions has done more damage in his first 100 days than his </a:t>
            </a:r>
            <a:r>
              <a:rPr lang="en-US" sz="700" dirty="0" smtClean="0">
                <a:solidFill>
                  <a:schemeClr val="tx1">
                    <a:lumMod val="50000"/>
                    <a:lumOff val="50000"/>
                  </a:schemeClr>
                </a:solidFill>
                <a:latin typeface="Georgia"/>
                <a:cs typeface="Georgia"/>
              </a:rPr>
              <a:t>boss,” Quartz, May 19, 2017; Adam </a:t>
            </a:r>
            <a:r>
              <a:rPr lang="en-US" sz="700" dirty="0" err="1" smtClean="0">
                <a:solidFill>
                  <a:schemeClr val="tx1">
                    <a:lumMod val="50000"/>
                    <a:lumOff val="50000"/>
                  </a:schemeClr>
                </a:solidFill>
                <a:latin typeface="Georgia"/>
                <a:cs typeface="Georgia"/>
              </a:rPr>
              <a:t>Serwer</a:t>
            </a:r>
            <a:r>
              <a:rPr lang="en-US" sz="700" dirty="0">
                <a:solidFill>
                  <a:schemeClr val="tx1">
                    <a:lumMod val="50000"/>
                    <a:lumOff val="50000"/>
                  </a:schemeClr>
                </a:solidFill>
                <a:latin typeface="Georgia"/>
                <a:cs typeface="Georgia"/>
              </a:rPr>
              <a:t>, “What Jeff </a:t>
            </a:r>
            <a:r>
              <a:rPr lang="en-US" sz="700" dirty="0" err="1">
                <a:solidFill>
                  <a:schemeClr val="tx1">
                    <a:lumMod val="50000"/>
                    <a:lumOff val="50000"/>
                  </a:schemeClr>
                </a:solidFill>
                <a:latin typeface="Georgia"/>
                <a:cs typeface="Georgia"/>
              </a:rPr>
              <a:t>Sessions's</a:t>
            </a:r>
            <a:r>
              <a:rPr lang="en-US" sz="700" dirty="0">
                <a:solidFill>
                  <a:schemeClr val="tx1">
                    <a:lumMod val="50000"/>
                    <a:lumOff val="50000"/>
                  </a:schemeClr>
                </a:solidFill>
                <a:latin typeface="Georgia"/>
                <a:cs typeface="Georgia"/>
              </a:rPr>
              <a:t> Role in Prosecuting the Klan Reveals About His Civil-Rights </a:t>
            </a:r>
            <a:r>
              <a:rPr lang="en-US" sz="700" dirty="0" smtClean="0">
                <a:solidFill>
                  <a:schemeClr val="tx1">
                    <a:lumMod val="50000"/>
                    <a:lumOff val="50000"/>
                  </a:schemeClr>
                </a:solidFill>
                <a:latin typeface="Georgia"/>
                <a:cs typeface="Georgia"/>
              </a:rPr>
              <a:t>Record,” The Atlantic, February 10, 2017.</a:t>
            </a:r>
            <a:endParaRPr lang="en-US" sz="700" dirty="0">
              <a:solidFill>
                <a:schemeClr val="tx1">
                  <a:lumMod val="50000"/>
                  <a:lumOff val="50000"/>
                </a:schemeClr>
              </a:solidFill>
              <a:latin typeface="Georgia"/>
              <a:cs typeface="Georgia"/>
            </a:endParaRPr>
          </a:p>
        </p:txBody>
      </p:sp>
      <p:sp>
        <p:nvSpPr>
          <p:cNvPr id="27" name="TextBox 26"/>
          <p:cNvSpPr txBox="1"/>
          <p:nvPr/>
        </p:nvSpPr>
        <p:spPr>
          <a:xfrm>
            <a:off x="2216136" y="1916762"/>
            <a:ext cx="5311715" cy="2092881"/>
          </a:xfrm>
          <a:prstGeom prst="rect">
            <a:avLst/>
          </a:prstGeom>
          <a:noFill/>
        </p:spPr>
        <p:txBody>
          <a:bodyPr wrap="square" rtlCol="0">
            <a:spAutoFit/>
          </a:bodyPr>
          <a:lstStyle/>
          <a:p>
            <a:r>
              <a:rPr lang="en-US" sz="1000" b="1" dirty="0" smtClean="0">
                <a:solidFill>
                  <a:srgbClr val="569885"/>
                </a:solidFill>
                <a:latin typeface="+mj-lt"/>
              </a:rPr>
              <a:t>Transgender no longer protected by 1964 Civil Rights Act</a:t>
            </a:r>
            <a:endParaRPr lang="en-US" sz="1000" b="1" dirty="0" smtClean="0">
              <a:solidFill>
                <a:srgbClr val="569885"/>
              </a:solidFill>
              <a:latin typeface="+mj-lt"/>
            </a:endParaRPr>
          </a:p>
          <a:p>
            <a:pPr marL="171450" indent="-171450">
              <a:buFont typeface="Arial" charset="0"/>
              <a:buChar char="•"/>
            </a:pPr>
            <a:r>
              <a:rPr lang="en-US" sz="1000" dirty="0" smtClean="0">
                <a:latin typeface="+mj-lt"/>
              </a:rPr>
              <a:t>The Justice Department will now take the position in court cases that transgender people are no longer protected by the Civil Rights Act ban on workplace discrimination based on sex</a:t>
            </a:r>
          </a:p>
          <a:p>
            <a:pPr marL="171450" indent="-171450">
              <a:buFont typeface="Arial" charset="0"/>
              <a:buChar char="•"/>
            </a:pPr>
            <a:r>
              <a:rPr lang="en-US" sz="1000" dirty="0" smtClean="0">
                <a:latin typeface="+mj-lt"/>
              </a:rPr>
              <a:t>Sessions’ memo aims to clarify how attorneys should interpret employment protections based on “sex” in Title VII of the Civil Rights Act</a:t>
            </a:r>
          </a:p>
          <a:p>
            <a:pPr marL="171450" indent="-171450">
              <a:buFont typeface="Arial" charset="0"/>
              <a:buChar char="•"/>
            </a:pPr>
            <a:r>
              <a:rPr lang="en-US" sz="1000" dirty="0" smtClean="0">
                <a:latin typeface="+mj-lt"/>
              </a:rPr>
              <a:t>In 2014 Eric Holder, the attorney general at the time, ordered the Justice Department to view “sex” as encompassing gender identity, extending protections to transgender people</a:t>
            </a:r>
          </a:p>
          <a:p>
            <a:pPr marL="171450" indent="-171450">
              <a:buFont typeface="Arial" charset="0"/>
              <a:buChar char="•"/>
            </a:pPr>
            <a:r>
              <a:rPr lang="en-US" sz="1000" dirty="0" smtClean="0">
                <a:latin typeface="+mj-lt"/>
              </a:rPr>
              <a:t>Sessions’ memo reversed this and stated the word “sex” in the statute means only “biologically male or female,” and that the Civil Rights Act does not ban “discrimination based on gender identity per se, including transgender status” </a:t>
            </a:r>
            <a:endParaRPr lang="en-US" sz="1000" dirty="0" smtClean="0">
              <a:latin typeface="+mj-lt"/>
            </a:endParaRPr>
          </a:p>
          <a:p>
            <a:endParaRPr lang="en-US" sz="1000" dirty="0">
              <a:latin typeface="+mj-lt"/>
            </a:endParaRPr>
          </a:p>
        </p:txBody>
      </p:sp>
      <p:sp>
        <p:nvSpPr>
          <p:cNvPr id="40" name="Rectangle 14"/>
          <p:cNvSpPr>
            <a:spLocks noChangeArrowheads="1"/>
          </p:cNvSpPr>
          <p:nvPr/>
        </p:nvSpPr>
        <p:spPr bwMode="auto">
          <a:xfrm>
            <a:off x="419100" y="1540342"/>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smtClean="0"/>
              <a:t>Interpreting the Civil Rights Act of 1964</a:t>
            </a:r>
            <a:endParaRPr lang="en-US" altLang="en-US" sz="1200" b="1" dirty="0"/>
          </a:p>
        </p:txBody>
      </p:sp>
      <p:sp>
        <p:nvSpPr>
          <p:cNvPr id="24" name="TextBox 12"/>
          <p:cNvSpPr txBox="1">
            <a:spLocks noChangeArrowheads="1"/>
          </p:cNvSpPr>
          <p:nvPr/>
        </p:nvSpPr>
        <p:spPr bwMode="auto">
          <a:xfrm>
            <a:off x="7395864" y="311516"/>
            <a:ext cx="1330814"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DEPARTMENT OF JUSTICE</a:t>
            </a:r>
          </a:p>
        </p:txBody>
      </p:sp>
      <p:pic>
        <p:nvPicPr>
          <p:cNvPr id="38" name="Picture 3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723" y="1775065"/>
            <a:ext cx="1243525" cy="1243525"/>
          </a:xfrm>
          <a:prstGeom prst="rect">
            <a:avLst/>
          </a:prstGeom>
        </p:spPr>
      </p:pic>
      <p:sp>
        <p:nvSpPr>
          <p:cNvPr id="34" name="TextBox 33"/>
          <p:cNvSpPr txBox="1"/>
          <p:nvPr/>
        </p:nvSpPr>
        <p:spPr>
          <a:xfrm>
            <a:off x="2216136" y="3982916"/>
            <a:ext cx="5311715" cy="1938992"/>
          </a:xfrm>
          <a:prstGeom prst="rect">
            <a:avLst/>
          </a:prstGeom>
          <a:noFill/>
        </p:spPr>
        <p:txBody>
          <a:bodyPr wrap="square" rtlCol="0">
            <a:spAutoFit/>
          </a:bodyPr>
          <a:lstStyle/>
          <a:p>
            <a:r>
              <a:rPr lang="en-US" sz="1000" b="1" dirty="0" smtClean="0">
                <a:solidFill>
                  <a:srgbClr val="569885"/>
                </a:solidFill>
                <a:latin typeface="+mj-lt"/>
              </a:rPr>
              <a:t>Homosexuality no longer protected by the 1964 Civil Rights Act</a:t>
            </a:r>
            <a:endParaRPr lang="en-US" sz="1000" b="1" dirty="0" smtClean="0">
              <a:solidFill>
                <a:srgbClr val="569885"/>
              </a:solidFill>
              <a:latin typeface="+mj-lt"/>
            </a:endParaRPr>
          </a:p>
          <a:p>
            <a:pPr marL="171450" indent="-171450">
              <a:buFont typeface="Arial" charset="0"/>
              <a:buChar char="•"/>
            </a:pPr>
            <a:r>
              <a:rPr lang="en-US" sz="1000" dirty="0" smtClean="0">
                <a:latin typeface="+mj-lt"/>
              </a:rPr>
              <a:t>The Justice Department advised an appeals court that the Civil Rights Act does not ban discrimination on the basis of sexual orientation</a:t>
            </a:r>
          </a:p>
          <a:p>
            <a:pPr marL="171450" indent="-171450">
              <a:buFont typeface="Arial" charset="0"/>
              <a:buChar char="•"/>
            </a:pPr>
            <a:r>
              <a:rPr lang="en-US" sz="1000" dirty="0" smtClean="0">
                <a:latin typeface="+mj-lt"/>
              </a:rPr>
              <a:t>The new guideline for interpreting the Civil Rights Act came from a DOJ court filing in a discrimination lawsuit against a New York skydiving company </a:t>
            </a:r>
          </a:p>
          <a:p>
            <a:pPr marL="171450" indent="-171450">
              <a:buFont typeface="Arial" charset="0"/>
              <a:buChar char="•"/>
            </a:pPr>
            <a:r>
              <a:rPr lang="en-US" sz="1000" dirty="0" smtClean="0">
                <a:latin typeface="+mj-lt"/>
              </a:rPr>
              <a:t>Regarding the case, t</a:t>
            </a:r>
            <a:r>
              <a:rPr lang="en-US" sz="1000" dirty="0" smtClean="0">
                <a:latin typeface="+mj-lt"/>
              </a:rPr>
              <a:t>he Equal Employment Opportunity Commission said, “discrimination because of sexual orientation cannot rationally be distinguished from discrimination because of sex” </a:t>
            </a:r>
          </a:p>
          <a:p>
            <a:pPr marL="171450" indent="-171450">
              <a:buFont typeface="Arial" charset="0"/>
              <a:buChar char="•"/>
            </a:pPr>
            <a:r>
              <a:rPr lang="en-US" sz="1000" dirty="0" smtClean="0">
                <a:latin typeface="+mj-lt"/>
              </a:rPr>
              <a:t>The DOJ stepped into the case to say the law applies only to discrimination that treats men and women differently because Congress has consistently declined to amend the law in light of changes in societal and cultural attitudes about discrimination</a:t>
            </a:r>
            <a:endParaRPr lang="en-US" sz="1000" dirty="0" smtClean="0">
              <a:latin typeface="+mj-lt"/>
            </a:endParaRPr>
          </a:p>
          <a:p>
            <a:endParaRPr lang="en-US" sz="1000" dirty="0">
              <a:latin typeface="+mj-lt"/>
            </a:endParaRPr>
          </a:p>
        </p:txBody>
      </p:sp>
      <p:pic>
        <p:nvPicPr>
          <p:cNvPr id="41" name="Picture 4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5033" y="3982916"/>
            <a:ext cx="908522" cy="908522"/>
          </a:xfrm>
          <a:prstGeom prst="rect">
            <a:avLst/>
          </a:prstGeom>
        </p:spPr>
      </p:pic>
    </p:spTree>
    <p:extLst>
      <p:ext uri="{BB962C8B-B14F-4D97-AF65-F5344CB8AC3E}">
        <p14:creationId xmlns:p14="http://schemas.microsoft.com/office/powerpoint/2010/main" val="557908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 PC">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29189</TotalTime>
  <Words>770</Words>
  <Application>Microsoft Macintosh PowerPoint</Application>
  <PresentationFormat>On-screen Show (4:3)</PresentationFormat>
  <Paragraphs>37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MS PGothic</vt:lpstr>
      <vt:lpstr>ＭＳ Ｐゴシック</vt:lpstr>
      <vt:lpstr>Verdana</vt:lpstr>
      <vt:lpstr>Arial</vt:lpstr>
      <vt:lpstr>Calibri</vt:lpstr>
      <vt:lpstr>Georgia</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for the presentation center [Max 2 line title]</dc:title>
  <dc:creator>Laura</dc:creator>
  <cp:lastModifiedBy>Microsoft Office User</cp:lastModifiedBy>
  <cp:revision>82</cp:revision>
  <cp:lastPrinted>2017-09-19T17:10:08Z</cp:lastPrinted>
  <dcterms:created xsi:type="dcterms:W3CDTF">2017-06-26T14:07:23Z</dcterms:created>
  <dcterms:modified xsi:type="dcterms:W3CDTF">2017-10-11T17:57:01Z</dcterms:modified>
</cp:coreProperties>
</file>