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4" r:id="rId3"/>
    <p:sldId id="279" r:id="rId4"/>
    <p:sldId id="280" r:id="rId5"/>
    <p:sldId id="281" r:id="rId6"/>
    <p:sldId id="282" r:id="rId7"/>
    <p:sldId id="267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4B52"/>
    <a:srgbClr val="3A608D"/>
    <a:srgbClr val="B0C4BC"/>
    <a:srgbClr val="CFD7E1"/>
    <a:srgbClr val="E0AAAD"/>
    <a:srgbClr val="9EAEC6"/>
    <a:srgbClr val="F1D3D5"/>
    <a:srgbClr val="0C396F"/>
    <a:srgbClr val="B22830"/>
    <a:srgbClr val="D2B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2"/>
    <p:restoredTop sz="95833"/>
  </p:normalViewPr>
  <p:slideViewPr>
    <p:cSldViewPr snapToGrid="0" snapToObjects="1">
      <p:cViewPr>
        <p:scale>
          <a:sx n="110" d="100"/>
          <a:sy n="110" d="100"/>
        </p:scale>
        <p:origin x="1280" y="1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340708993654274"/>
          <c:y val="0.0668043285463462"/>
          <c:w val="0.993349507510823"/>
          <c:h val="0.84797834645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Box One</c:v>
                </c:pt>
              </c:strCache>
            </c:strRef>
          </c:tx>
          <c:spPr>
            <a:solidFill>
              <a:srgbClr val="B0C4BC"/>
            </a:solidFill>
            <a:ln w="25268">
              <a:noFill/>
            </a:ln>
            <a:effectLst/>
          </c:spPr>
          <c:invertIfNegative val="0"/>
          <c:dLbls>
            <c:spPr>
              <a:noFill/>
              <a:ln w="252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98" b="0" i="0" u="none" strike="noStrike" baseline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Newsom</c:v>
                </c:pt>
                <c:pt idx="1">
                  <c:v>Villaraigosa</c:v>
                </c:pt>
                <c:pt idx="2">
                  <c:v>Cox</c:v>
                </c:pt>
                <c:pt idx="3">
                  <c:v>Hadley</c:v>
                </c:pt>
                <c:pt idx="4">
                  <c:v>Chiang</c:v>
                </c:pt>
                <c:pt idx="5">
                  <c:v>Eastin</c:v>
                </c:pt>
                <c:pt idx="6">
                  <c:v>Undecided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0.22</c:v>
                </c:pt>
                <c:pt idx="1">
                  <c:v>0.17</c:v>
                </c:pt>
                <c:pt idx="2">
                  <c:v>0.09</c:v>
                </c:pt>
                <c:pt idx="3">
                  <c:v>0.07</c:v>
                </c:pt>
                <c:pt idx="4">
                  <c:v>0.05</c:v>
                </c:pt>
                <c:pt idx="5">
                  <c:v>0.03</c:v>
                </c:pt>
                <c:pt idx="6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FB-4341-88D0-5C9490E8C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600272"/>
        <c:axId val="1082512032"/>
      </c:barChart>
      <c:catAx>
        <c:axId val="108460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5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n-US"/>
          </a:p>
        </c:txPr>
        <c:crossAx val="1082512032"/>
        <c:crosses val="autoZero"/>
        <c:auto val="1"/>
        <c:lblAlgn val="ctr"/>
        <c:lblOffset val="100"/>
        <c:noMultiLvlLbl val="0"/>
      </c:catAx>
      <c:valAx>
        <c:axId val="1082512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4600272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rgbClr val="000000"/>
          </a:solidFill>
          <a:latin typeface="Calibri Light"/>
          <a:ea typeface="Calibri Light"/>
          <a:cs typeface="Calibri Ligh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340715502555366"/>
          <c:y val="0.0668042744656918"/>
          <c:w val="0.993349507510823"/>
          <c:h val="0.84797834645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Box One</c:v>
                </c:pt>
              </c:strCache>
            </c:strRef>
          </c:tx>
          <c:spPr>
            <a:solidFill>
              <a:srgbClr val="B0C3BC"/>
            </a:solidFill>
            <a:ln w="25268">
              <a:noFill/>
            </a:ln>
            <a:effectLst/>
          </c:spPr>
          <c:invertIfNegative val="0"/>
          <c:dLbls>
            <c:spPr>
              <a:noFill/>
              <a:ln w="252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98" b="0" i="0" u="none" strike="noStrike" baseline="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Newsom</c:v>
                </c:pt>
                <c:pt idx="1">
                  <c:v>Chiang</c:v>
                </c:pt>
                <c:pt idx="2">
                  <c:v>Villaraigosa</c:v>
                </c:pt>
                <c:pt idx="3">
                  <c:v>Cox</c:v>
                </c:pt>
                <c:pt idx="4">
                  <c:v>Hadley</c:v>
                </c:pt>
                <c:pt idx="5">
                  <c:v>Eastin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13.9</c:v>
                </c:pt>
                <c:pt idx="1">
                  <c:v>5.4</c:v>
                </c:pt>
                <c:pt idx="2">
                  <c:v>3.9</c:v>
                </c:pt>
                <c:pt idx="3">
                  <c:v>3.1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FB-4341-88D0-5C9490E8C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3778400"/>
        <c:axId val="1083487696"/>
      </c:barChart>
      <c:catAx>
        <c:axId val="11337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5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pPr>
            <a:endParaRPr lang="en-US"/>
          </a:p>
        </c:txPr>
        <c:crossAx val="1083487696"/>
        <c:crosses val="autoZero"/>
        <c:auto val="1"/>
        <c:lblAlgn val="ctr"/>
        <c:lblOffset val="100"/>
        <c:noMultiLvlLbl val="0"/>
      </c:catAx>
      <c:valAx>
        <c:axId val="1083487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3778400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rgbClr val="000000"/>
          </a:solidFill>
          <a:latin typeface="Calibri Light"/>
          <a:ea typeface="Calibri Light"/>
          <a:cs typeface="Calibri Ligh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F38E-74AC-0D40-B0D5-7EC4C125E7FD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0B88-B5D3-9740-B038-5E379E31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3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8FBBC-5B36-C141-B827-04E0D6A20364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6A13F-28BC-9E49-9D0E-49492B51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2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8DAF-FAC0-E049-9F91-DF185ED4A3A0}" type="datetime1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A255-5E72-2043-901B-BB28595BD03D}" type="datetime1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1DA9-1C77-804A-BF67-CC34D48EC270}" type="datetime1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4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6D0A-10DF-004F-8942-0019FC536F6A}" type="datetime1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17A1-C794-F746-9446-DB2DA418D2EB}" type="datetime1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FB64-F50F-F341-9BDA-DC6ACD9CC172}" type="datetime1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9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B5C3-E2DE-8D4F-9F4A-C72E248516A5}" type="datetime1">
              <a:rPr lang="en-US" smtClean="0"/>
              <a:t>9/29/17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B469-FD33-B547-A4D2-7465E5DD0938}" type="datetime1">
              <a:rPr lang="en-US" smtClean="0"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4CD4-9166-C14F-B6C1-CDF522718024}" type="datetime1">
              <a:rPr lang="en-US" smtClean="0"/>
              <a:t>9/29/17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25E5-7CCF-EA4B-803B-A23A37DA0D68}" type="datetime1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4D66-DFDE-9945-A17D-74D0D2FAE5BC}" type="datetime1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AA7C-4A4D-8743-887E-132CF864A72F}" type="datetime1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3145" y="63529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06211" y="6409705"/>
            <a:ext cx="8134908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02920" y="588898"/>
            <a:ext cx="8138160" cy="14606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5" Type="http://schemas.openxmlformats.org/officeDocument/2006/relationships/image" Target="../media/image17.jpg"/><Relationship Id="rId6" Type="http://schemas.openxmlformats.org/officeDocument/2006/relationships/image" Target="../media/image18.jpeg"/><Relationship Id="rId7" Type="http://schemas.microsoft.com/office/2007/relationships/hdphoto" Target="../media/hdphoto1.wdp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1</a:t>
            </a:fld>
            <a:endParaRPr lang="en-US"/>
          </a:p>
        </p:txBody>
      </p:sp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404814" y="1122363"/>
            <a:ext cx="8167688" cy="111601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  <a:t>California’s 2018 </a:t>
            </a:r>
            <a:b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</a:br>
            <a: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  <a:t>gubernatorial election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6" name="Subtitle 8"/>
          <p:cNvSpPr>
            <a:spLocks noGrp="1"/>
          </p:cNvSpPr>
          <p:nvPr>
            <p:ph type="subTitle" idx="1"/>
          </p:nvPr>
        </p:nvSpPr>
        <p:spPr>
          <a:xfrm>
            <a:off x="396877" y="2259013"/>
            <a:ext cx="8143875" cy="1169987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latin typeface="Georgia"/>
                <a:ea typeface="MS PGothic" panose="020B0600070205080204" pitchFamily="34" charset="-128"/>
                <a:cs typeface="Georgia"/>
              </a:rPr>
              <a:t>Details on candidates, campaign spending and more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48" y="4220996"/>
            <a:ext cx="3675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Georgia"/>
                <a:ea typeface="MS PGothic" panose="020B0600070205080204" pitchFamily="34" charset="-128"/>
                <a:cs typeface="Georgia"/>
              </a:rPr>
              <a:t>July 24, 2017</a:t>
            </a:r>
            <a:endParaRPr lang="en-US" sz="1200" b="1" dirty="0">
              <a:latin typeface="Georgia"/>
              <a:ea typeface="MS PGothic" panose="020B0600070205080204" pitchFamily="34" charset="-128"/>
              <a:cs typeface="Georgia"/>
            </a:endParaRPr>
          </a:p>
          <a:p>
            <a:pPr>
              <a:defRPr/>
            </a:pPr>
            <a:endParaRPr lang="en-US" sz="1200" b="1" dirty="0">
              <a:latin typeface="Georgia"/>
              <a:ea typeface="MS PGothic" panose="020B0600070205080204" pitchFamily="34" charset="-128"/>
              <a:cs typeface="Georgia"/>
            </a:endParaRPr>
          </a:p>
          <a:p>
            <a:pPr>
              <a:defRPr/>
            </a:pPr>
            <a:r>
              <a:rPr lang="en-US" sz="1200" b="1" dirty="0">
                <a:latin typeface="Georgia"/>
                <a:ea typeface="MS PGothic" panose="020B0600070205080204" pitchFamily="34" charset="-128"/>
                <a:cs typeface="Georgia"/>
              </a:rPr>
              <a:t>Producer </a:t>
            </a:r>
          </a:p>
          <a:p>
            <a:pPr>
              <a:defRPr/>
            </a:pPr>
            <a:r>
              <a:rPr lang="en-US" sz="1200" i="1" dirty="0" smtClean="0">
                <a:latin typeface="Georgia"/>
                <a:ea typeface="MS PGothic" panose="020B0600070205080204" pitchFamily="34" charset="-128"/>
                <a:cs typeface="Georgia"/>
              </a:rPr>
              <a:t>Adriana Morton</a:t>
            </a:r>
          </a:p>
          <a:p>
            <a:pPr>
              <a:defRPr/>
            </a:pPr>
            <a:endParaRPr lang="en-US" sz="1200" i="1" dirty="0">
              <a:latin typeface="Georgia"/>
              <a:ea typeface="MS PGothic" panose="020B0600070205080204" pitchFamily="34" charset="-128"/>
              <a:cs typeface="Georgia"/>
            </a:endParaRPr>
          </a:p>
          <a:p>
            <a:pPr>
              <a:defRPr/>
            </a:pPr>
            <a:r>
              <a:rPr lang="en-US" sz="1200" b="1" dirty="0">
                <a:latin typeface="Georgia"/>
                <a:ea typeface="MS PGothic" panose="020B0600070205080204" pitchFamily="34" charset="-128"/>
                <a:cs typeface="Georgia"/>
              </a:rPr>
              <a:t>Edited by </a:t>
            </a:r>
            <a:br>
              <a:rPr lang="en-US" sz="1200" b="1" dirty="0">
                <a:latin typeface="Georgia"/>
                <a:ea typeface="MS PGothic" panose="020B0600070205080204" pitchFamily="34" charset="-128"/>
                <a:cs typeface="Georgia"/>
              </a:rPr>
            </a:br>
            <a:r>
              <a:rPr lang="en-US" sz="1200" i="1" dirty="0" smtClean="0">
                <a:latin typeface="Georgia"/>
                <a:ea typeface="MS PGothic" panose="020B0600070205080204" pitchFamily="34" charset="-128"/>
                <a:cs typeface="Georgia"/>
              </a:rPr>
              <a:t>Madelaine </a:t>
            </a:r>
            <a:r>
              <a:rPr lang="en-US" sz="1200" i="1" dirty="0" err="1" smtClean="0">
                <a:latin typeface="Georgia"/>
                <a:ea typeface="MS PGothic" panose="020B0600070205080204" pitchFamily="34" charset="-128"/>
                <a:cs typeface="Georgia"/>
              </a:rPr>
              <a:t>Pisani</a:t>
            </a:r>
            <a:endParaRPr lang="en-US" sz="1200" i="1" dirty="0">
              <a:latin typeface="Georgia"/>
              <a:ea typeface="MS PGothic" panose="020B0600070205080204" pitchFamily="34" charset="-128"/>
              <a:cs typeface="Georgia"/>
            </a:endParaRPr>
          </a:p>
          <a:p>
            <a:pPr>
              <a:defRPr/>
            </a:pPr>
            <a:endParaRPr lang="en-US" sz="1200" b="1" dirty="0">
              <a:latin typeface="Georgia"/>
              <a:ea typeface="MS PGothic" panose="020B0600070205080204" pitchFamily="34" charset="-128"/>
              <a:cs typeface="Georgia"/>
            </a:endParaRPr>
          </a:p>
          <a:p>
            <a:pPr>
              <a:defRPr/>
            </a:pPr>
            <a:r>
              <a:rPr lang="en-US" sz="1200" b="1" dirty="0">
                <a:latin typeface="Georgia"/>
                <a:ea typeface="MS PGothic" panose="020B0600070205080204" pitchFamily="34" charset="-128"/>
                <a:cs typeface="Georgia"/>
              </a:rPr>
              <a:t>Director </a:t>
            </a:r>
          </a:p>
          <a:p>
            <a:pPr>
              <a:defRPr/>
            </a:pPr>
            <a:r>
              <a:rPr lang="en-US" sz="1200" i="1" dirty="0">
                <a:latin typeface="Georgia"/>
                <a:ea typeface="MS PGothic" panose="020B0600070205080204" pitchFamily="34" charset="-128"/>
                <a:cs typeface="Georgia"/>
              </a:rPr>
              <a:t>Alistair Taylor</a:t>
            </a:r>
          </a:p>
          <a:p>
            <a:endParaRPr lang="en-US" sz="1200" dirty="0"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331" y="6206980"/>
            <a:ext cx="8490283" cy="511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-NJ-presentation_cen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07" y="767113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Overview of the 2018 California gubernatorial election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6749855" y="311516"/>
            <a:ext cx="197682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CALIFORNIA GUBERNATORIAL ELECTION</a:t>
            </a:r>
          </a:p>
        </p:txBody>
      </p:sp>
      <p:sp>
        <p:nvSpPr>
          <p:cNvPr id="13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July 24, 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Adriana Morton</a:t>
            </a:r>
            <a:endParaRPr lang="en-US" sz="700" dirty="0">
              <a:latin typeface="Georgia"/>
              <a:cs typeface="Georgia"/>
            </a:endParaRPr>
          </a:p>
        </p:txBody>
      </p:sp>
      <p:pic>
        <p:nvPicPr>
          <p:cNvPr id="19" name="Picture 18" descr="Logo-NJ-presentation_cen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23" name="Text Placeholder 18"/>
          <p:cNvSpPr txBox="1">
            <a:spLocks/>
          </p:cNvSpPr>
          <p:nvPr/>
        </p:nvSpPr>
        <p:spPr bwMode="auto">
          <a:xfrm>
            <a:off x="404807" y="6115813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The Cook Political Report, 2017; California Secretary of State, 2017; 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205" r="2013" b="36124"/>
          <a:stretch/>
        </p:blipFill>
        <p:spPr bwMode="auto">
          <a:xfrm>
            <a:off x="5528035" y="1532597"/>
            <a:ext cx="1874519" cy="1872785"/>
          </a:xfrm>
          <a:prstGeom prst="ellipse">
            <a:avLst/>
          </a:prstGeom>
          <a:ln w="38100" cap="rnd">
            <a:solidFill>
              <a:srgbClr val="3A608D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 bwMode="auto">
          <a:xfrm>
            <a:off x="4950233" y="3405382"/>
            <a:ext cx="303012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Jerry </a:t>
            </a: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Brown (D)</a:t>
            </a:r>
            <a:endParaRPr lang="en-US" sz="1100" b="1" dirty="0">
              <a:solidFill>
                <a:srgbClr val="8E744A"/>
              </a:solidFill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Democrat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Current California governor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Originally elected in 1974, served two terms as governor from 1975-1983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Re-elected in 2010, served two additional terms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 smtClean="0">
                <a:latin typeface="+mj-lt"/>
                <a:ea typeface="MS PGothic" panose="020B0600070205080204" pitchFamily="34" charset="-128"/>
              </a:rPr>
              <a:t>Unable to run for re-election due to term limits</a:t>
            </a:r>
            <a:endParaRPr lang="en-US" sz="9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US" sz="1100" dirty="0" smtClean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50233" y="4708061"/>
            <a:ext cx="3030122" cy="893338"/>
          </a:xfrm>
          <a:prstGeom prst="rect">
            <a:avLst/>
          </a:prstGeom>
          <a:solidFill>
            <a:srgbClr val="F0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137160"/>
          <a:lstStyle/>
          <a:p>
            <a:pPr algn="ctr">
              <a:lnSpc>
                <a:spcPct val="110000"/>
              </a:lnSpc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The Cook Political Report: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2000" dirty="0" smtClean="0">
                <a:solidFill>
                  <a:srgbClr val="0C396F"/>
                </a:solidFill>
                <a:latin typeface="Georgia"/>
                <a:cs typeface="Georgia"/>
              </a:rPr>
              <a:t>Solid Democratic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900" dirty="0">
                <a:solidFill>
                  <a:schemeClr val="tx1"/>
                </a:solidFill>
                <a:latin typeface="Georgia"/>
                <a:cs typeface="Georgia"/>
              </a:rPr>
              <a:t>r</a:t>
            </a: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ating for California’s gubernatorial election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04692" y="1532597"/>
            <a:ext cx="2495549" cy="1270949"/>
          </a:xfrm>
          <a:prstGeom prst="rect">
            <a:avLst/>
          </a:prstGeom>
          <a:solidFill>
            <a:srgbClr val="F0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137160"/>
          <a:lstStyle/>
          <a:p>
            <a:pPr algn="ctr">
              <a:lnSpc>
                <a:spcPct val="110000"/>
              </a:lnSpc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Primary election:</a:t>
            </a:r>
          </a:p>
          <a:p>
            <a:pPr algn="ctr">
              <a:lnSpc>
                <a:spcPct val="110000"/>
              </a:lnSpc>
              <a:defRPr/>
            </a:pPr>
            <a:endParaRPr lang="en-US" sz="5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June 5, 2018</a:t>
            </a:r>
          </a:p>
          <a:p>
            <a:pPr algn="ctr">
              <a:lnSpc>
                <a:spcPct val="110000"/>
              </a:lnSpc>
              <a:defRPr/>
            </a:pPr>
            <a:endParaRPr lang="en-US" sz="5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Only the top two finishers, regardless of party, will advance to the general election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04691" y="3333529"/>
            <a:ext cx="2495549" cy="844548"/>
          </a:xfrm>
          <a:prstGeom prst="rect">
            <a:avLst/>
          </a:prstGeom>
          <a:solidFill>
            <a:srgbClr val="F0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137160"/>
          <a:lstStyle/>
          <a:p>
            <a:pPr algn="ctr">
              <a:lnSpc>
                <a:spcPct val="110000"/>
              </a:lnSpc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General election:</a:t>
            </a:r>
          </a:p>
          <a:p>
            <a:pPr algn="ctr">
              <a:lnSpc>
                <a:spcPct val="110000"/>
              </a:lnSpc>
              <a:defRPr/>
            </a:pPr>
            <a:endParaRPr lang="en-US" sz="5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November 6, 2018</a:t>
            </a:r>
            <a:endParaRPr lang="en-US" sz="1000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04692" y="4708061"/>
            <a:ext cx="2495549" cy="893338"/>
          </a:xfrm>
          <a:prstGeom prst="rect">
            <a:avLst/>
          </a:prstGeom>
          <a:solidFill>
            <a:srgbClr val="F0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137160"/>
          <a:lstStyle/>
          <a:p>
            <a:pPr algn="ctr">
              <a:lnSpc>
                <a:spcPct val="110000"/>
              </a:lnSpc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The governor and lieutenant governor do not run on the same ticket, are elected separately and can be members of different parties</a:t>
            </a:r>
            <a:endParaRPr lang="en-US" sz="1000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45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07" y="767113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Current Lieutenant Governor Newsom has an early lead in funding and name recognition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6749855" y="311516"/>
            <a:ext cx="197682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CALIFORNIA GUBERNATORIAL ELECTION</a:t>
            </a:r>
          </a:p>
        </p:txBody>
      </p:sp>
      <p:sp>
        <p:nvSpPr>
          <p:cNvPr id="13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July 24, 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Adriana Morton</a:t>
            </a:r>
            <a:endParaRPr lang="en-US" sz="700" dirty="0">
              <a:latin typeface="Georgia"/>
              <a:cs typeface="Georgia"/>
            </a:endParaRPr>
          </a:p>
        </p:txBody>
      </p:sp>
      <p:pic>
        <p:nvPicPr>
          <p:cNvPr id="19" name="Picture 18" descr="Logo-NJ-presentation_cen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23" name="Text Placeholder 18"/>
          <p:cNvSpPr txBox="1">
            <a:spLocks/>
          </p:cNvSpPr>
          <p:nvPr/>
        </p:nvSpPr>
        <p:spPr bwMode="auto">
          <a:xfrm>
            <a:off x="404807" y="6115813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Phil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Willon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“California’s next governor: Who’s running, who’s on the fence?” Los Angeles Times, June 22, 2017; Angela Hart, “Newsom to pitch universal health care as California governor’s race grows crowded,” Sacramento Bee, March 13, 2017;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Ballotpedia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2017; Gavin Newsom for Governor, 2017.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t="4499" r="11351" b="51444"/>
          <a:stretch/>
        </p:blipFill>
        <p:spPr bwMode="auto">
          <a:xfrm>
            <a:off x="1699895" y="2001521"/>
            <a:ext cx="1874519" cy="1872785"/>
          </a:xfrm>
          <a:prstGeom prst="ellipse">
            <a:avLst/>
          </a:prstGeom>
          <a:ln w="38100" cap="rnd">
            <a:solidFill>
              <a:srgbClr val="3A608D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 bwMode="auto">
          <a:xfrm>
            <a:off x="1347409" y="4167389"/>
            <a:ext cx="2579489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Gavin </a:t>
            </a: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Newsom (D)</a:t>
            </a:r>
            <a:endParaRPr lang="en-US" sz="1100" b="1" dirty="0">
              <a:solidFill>
                <a:srgbClr val="8E744A"/>
              </a:solidFill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Currently: California’s lieutenant governor under Jerry Brown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Previously: Mayor of San Francisco from 2004-2011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Ran for governor briefly in 2009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Ordered San Francisco to issue same-sex marriage licenses in 2004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Announced candidacy February 2015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US" sz="9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US" sz="1100" dirty="0" smtClean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318125" y="2504717"/>
            <a:ext cx="2854325" cy="692497"/>
          </a:xfrm>
          <a:custGeom>
            <a:avLst/>
            <a:gdLst>
              <a:gd name="connsiteX0" fmla="*/ 0 w 1255762"/>
              <a:gd name="connsiteY0" fmla="*/ 0 h 1878398"/>
              <a:gd name="connsiteX1" fmla="*/ 1255762 w 1255762"/>
              <a:gd name="connsiteY1" fmla="*/ 0 h 1878398"/>
              <a:gd name="connsiteX2" fmla="*/ 1255762 w 1255762"/>
              <a:gd name="connsiteY2" fmla="*/ 1878398 h 1878398"/>
              <a:gd name="connsiteX3" fmla="*/ 0 w 1255762"/>
              <a:gd name="connsiteY3" fmla="*/ 1878398 h 1878398"/>
              <a:gd name="connsiteX4" fmla="*/ 0 w 1255762"/>
              <a:gd name="connsiteY4" fmla="*/ 0 h 187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762" h="1878398">
                <a:moveTo>
                  <a:pt x="0" y="0"/>
                </a:moveTo>
                <a:lnTo>
                  <a:pt x="1255762" y="0"/>
                </a:lnTo>
                <a:lnTo>
                  <a:pt x="1255762" y="1878398"/>
                </a:lnTo>
                <a:lnTo>
                  <a:pt x="0" y="18783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lIns="0" tIns="0" rIns="0" bIns="0">
            <a:spAutoFit/>
          </a:bodyPr>
          <a:lstStyle>
            <a:lvl1pPr marL="342900" indent="-3429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Aft>
                <a:spcPct val="15000"/>
              </a:spcAft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Georgia"/>
                <a:cs typeface="Georgia"/>
              </a:rPr>
              <a:t>Newsom announced he would support a proposition to go beyond the state legislature’s single-payer healthcare bill and </a:t>
            </a:r>
            <a:r>
              <a:rPr lang="en-US" altLang="en-US" sz="900" b="1" dirty="0" smtClean="0">
                <a:solidFill>
                  <a:srgbClr val="000000"/>
                </a:solidFill>
                <a:latin typeface="Georgia"/>
                <a:cs typeface="Georgia"/>
              </a:rPr>
              <a:t>guarantee universal healthcare </a:t>
            </a:r>
            <a:r>
              <a:rPr lang="en-US" altLang="en-US" sz="900" dirty="0" smtClean="0">
                <a:solidFill>
                  <a:srgbClr val="000000"/>
                </a:solidFill>
                <a:latin typeface="Georgia"/>
                <a:cs typeface="Georgia"/>
              </a:rPr>
              <a:t>in California as a response to the national-level AHCA legislation</a:t>
            </a:r>
            <a:endParaRPr lang="en-US" sz="900" dirty="0" smtClean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3512" y="4464922"/>
            <a:ext cx="29559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He is a supporter of the </a:t>
            </a:r>
            <a:r>
              <a:rPr lang="en-US" sz="900" b="1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legalization of recreational marijuana</a:t>
            </a:r>
            <a:r>
              <a:rPr lang="en-US" sz="900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 and was one of the architects of Proposition 64, which also passed in the 2016 election and legalized marijuana in California</a:t>
            </a:r>
            <a:endParaRPr lang="en-US" sz="900" dirty="0">
              <a:solidFill>
                <a:srgbClr val="000000"/>
              </a:solidFill>
              <a:latin typeface="Georgia"/>
              <a:ea typeface="MS PGothic" panose="020B0600070205080204" pitchFamily="34" charset="-128"/>
              <a:cs typeface="Georgia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243512" y="3439334"/>
            <a:ext cx="293210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Georgia"/>
                <a:cs typeface="Georgia"/>
              </a:rPr>
              <a:t>As an advocate for increased gun control, Newsom was a major proponent of Proposition 63, an initiative to </a:t>
            </a:r>
            <a:r>
              <a:rPr lang="en-US" altLang="en-US" sz="900" b="1" dirty="0" smtClean="0">
                <a:solidFill>
                  <a:srgbClr val="000000"/>
                </a:solidFill>
                <a:latin typeface="Georgia"/>
                <a:cs typeface="Georgia"/>
              </a:rPr>
              <a:t>increase background checks</a:t>
            </a:r>
            <a:r>
              <a:rPr lang="en-US" altLang="en-US" sz="900" dirty="0" smtClean="0">
                <a:solidFill>
                  <a:srgbClr val="000000"/>
                </a:solidFill>
                <a:latin typeface="Georgia"/>
                <a:cs typeface="Georgia"/>
              </a:rPr>
              <a:t> that passed in the 2016 election</a:t>
            </a:r>
            <a:endParaRPr lang="en-US" altLang="en-US" sz="9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4528667" y="1977347"/>
            <a:ext cx="3643783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b="1" smtClean="0"/>
              <a:t>Key policy issues</a:t>
            </a:r>
            <a:endParaRPr lang="en-US" altLang="en-US" sz="9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2453908"/>
            <a:ext cx="610864" cy="610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38" y="3425917"/>
            <a:ext cx="668337" cy="668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4374744"/>
            <a:ext cx="771687" cy="7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0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07" y="767113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solidFill>
                  <a:prstClr val="black"/>
                </a:solidFill>
                <a:latin typeface="Georgia" charset="0"/>
                <a:ea typeface="ＭＳ Ｐゴシック" charset="-128"/>
                <a:cs typeface="MS PGothic" charset="-128"/>
              </a:rPr>
              <a:t>Elected in 2010 as state treasurer, Chiang is positioning himself as the natural successor </a:t>
            </a:r>
            <a:r>
              <a:rPr lang="en-US" altLang="en-US" sz="2000" smtClean="0">
                <a:solidFill>
                  <a:prstClr val="black"/>
                </a:solidFill>
                <a:latin typeface="Georgia" charset="0"/>
                <a:ea typeface="ＭＳ Ｐゴシック" charset="-128"/>
                <a:cs typeface="MS PGothic" charset="-128"/>
              </a:rPr>
              <a:t>to Governor Jerry Brown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6749855" y="311516"/>
            <a:ext cx="197682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CALIFORNIA GUBERNATORIAL ELECTION</a:t>
            </a:r>
          </a:p>
        </p:txBody>
      </p:sp>
      <p:sp>
        <p:nvSpPr>
          <p:cNvPr id="13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July 24, 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Adriana Morton</a:t>
            </a:r>
            <a:endParaRPr lang="en-US" sz="700" dirty="0">
              <a:latin typeface="Georgia"/>
              <a:cs typeface="Georgia"/>
            </a:endParaRPr>
          </a:p>
        </p:txBody>
      </p:sp>
      <p:pic>
        <p:nvPicPr>
          <p:cNvPr id="19" name="Picture 18" descr="Logo-NJ-presentation_cen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995" r="22248" b="51438"/>
          <a:stretch/>
        </p:blipFill>
        <p:spPr bwMode="auto">
          <a:xfrm>
            <a:off x="1699895" y="2001520"/>
            <a:ext cx="1874519" cy="1872785"/>
          </a:xfrm>
          <a:prstGeom prst="ellipse">
            <a:avLst/>
          </a:prstGeom>
          <a:ln w="38100" cap="rnd">
            <a:solidFill>
              <a:srgbClr val="3A608D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 bwMode="auto">
          <a:xfrm>
            <a:off x="1347409" y="4167388"/>
            <a:ext cx="24490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John </a:t>
            </a: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Chiang (D)</a:t>
            </a:r>
            <a:endParaRPr lang="en-US" sz="1100" b="1" dirty="0">
              <a:solidFill>
                <a:srgbClr val="8E744A"/>
              </a:solidFill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Currently: California’s state treasurer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Previously: California’s state controller from 2007-2015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Cut state legislators’ salaries in 2011 after they failed to pass a balanced budget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Refused to furlough state employees under Governor Schwarzenegger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Announced candidacy May 2016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US" sz="9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US" sz="9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US" sz="1100" dirty="0" smtClean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8" name="Text Placeholder 18"/>
          <p:cNvSpPr txBox="1">
            <a:spLocks/>
          </p:cNvSpPr>
          <p:nvPr/>
        </p:nvSpPr>
        <p:spPr bwMode="auto">
          <a:xfrm>
            <a:off x="404807" y="6114713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Phil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Willon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“California’s next governor: Who’s running, who’s on the fence</a:t>
            </a: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?” Los Angeles Times, June 22, 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2017;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Ballotpedia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2017; Beau Yarbrough, “Treasurer John Chiang promises frugality during gubernatorial campaign stop in Rancho Cucamonga,” Daily Bulletin, July 13, 2017; John Chiang for Governor, 2017.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318125" y="2504717"/>
            <a:ext cx="2854325" cy="553998"/>
          </a:xfrm>
          <a:custGeom>
            <a:avLst/>
            <a:gdLst>
              <a:gd name="connsiteX0" fmla="*/ 0 w 1255762"/>
              <a:gd name="connsiteY0" fmla="*/ 0 h 1878398"/>
              <a:gd name="connsiteX1" fmla="*/ 1255762 w 1255762"/>
              <a:gd name="connsiteY1" fmla="*/ 0 h 1878398"/>
              <a:gd name="connsiteX2" fmla="*/ 1255762 w 1255762"/>
              <a:gd name="connsiteY2" fmla="*/ 1878398 h 1878398"/>
              <a:gd name="connsiteX3" fmla="*/ 0 w 1255762"/>
              <a:gd name="connsiteY3" fmla="*/ 1878398 h 1878398"/>
              <a:gd name="connsiteX4" fmla="*/ 0 w 1255762"/>
              <a:gd name="connsiteY4" fmla="*/ 0 h 187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762" h="1878398">
                <a:moveTo>
                  <a:pt x="0" y="0"/>
                </a:moveTo>
                <a:lnTo>
                  <a:pt x="1255762" y="0"/>
                </a:lnTo>
                <a:lnTo>
                  <a:pt x="1255762" y="1878398"/>
                </a:lnTo>
                <a:lnTo>
                  <a:pt x="0" y="18783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lIns="0" tIns="0" rIns="0" bIns="0">
            <a:spAutoFit/>
          </a:bodyPr>
          <a:lstStyle>
            <a:lvl1pPr marL="342900" indent="-3429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Aft>
                <a:spcPct val="1500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  <a:latin typeface="Georgia"/>
                <a:cs typeface="Georgia"/>
              </a:rPr>
              <a:t>During his tenure as treasurer, Chiang </a:t>
            </a:r>
            <a:r>
              <a:rPr lang="en-US" sz="900" b="1" dirty="0" smtClean="0">
                <a:solidFill>
                  <a:srgbClr val="000000"/>
                </a:solidFill>
                <a:latin typeface="Georgia"/>
                <a:cs typeface="Georgia"/>
              </a:rPr>
              <a:t>supported a state-run retirement program</a:t>
            </a:r>
            <a:r>
              <a:rPr lang="en-US" sz="900" dirty="0" smtClean="0">
                <a:solidFill>
                  <a:srgbClr val="000000"/>
                </a:solidFill>
                <a:latin typeface="Georgia"/>
                <a:cs typeface="Georgia"/>
              </a:rPr>
              <a:t> that would automatically enroll Californians, who would contribute 3 percent of their earnings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43512" y="4464922"/>
            <a:ext cx="29559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Chiang </a:t>
            </a:r>
            <a:r>
              <a:rPr lang="en-US" sz="900" b="1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supports issuing bonds to fund the creation of more affordable housing </a:t>
            </a:r>
            <a:r>
              <a:rPr lang="en-US" sz="900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and reforming the California Environmental Quality Act, which developers say hinders new construction</a:t>
            </a:r>
            <a:endParaRPr lang="en-US" sz="900" dirty="0">
              <a:solidFill>
                <a:srgbClr val="000000"/>
              </a:solidFill>
              <a:latin typeface="Georgia"/>
              <a:ea typeface="MS PGothic" panose="020B0600070205080204" pitchFamily="34" charset="-128"/>
              <a:cs typeface="Georgia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243512" y="3439334"/>
            <a:ext cx="293210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Georgia"/>
                <a:cs typeface="Georgia"/>
              </a:rPr>
              <a:t>Chiang is a strong supporter of </a:t>
            </a:r>
            <a:r>
              <a:rPr lang="en-US" altLang="en-US" sz="900" b="1" dirty="0" smtClean="0">
                <a:solidFill>
                  <a:srgbClr val="000000"/>
                </a:solidFill>
                <a:latin typeface="Georgia"/>
                <a:cs typeface="Georgia"/>
              </a:rPr>
              <a:t>expanding access to both early education and higher education</a:t>
            </a:r>
            <a:r>
              <a:rPr lang="en-US" altLang="en-US" sz="900" dirty="0" smtClean="0">
                <a:solidFill>
                  <a:srgbClr val="000000"/>
                </a:solidFill>
                <a:latin typeface="Georgia"/>
                <a:cs typeface="Georgia"/>
              </a:rPr>
              <a:t>. He also supports Gov. Brown’s Local Control Funding Formula system of education funding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4528667" y="1977347"/>
            <a:ext cx="3643783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b="1" smtClean="0"/>
              <a:t>Key policy issues</a:t>
            </a:r>
            <a:endParaRPr lang="en-US" altLang="en-US" sz="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73" y="2349226"/>
            <a:ext cx="780939" cy="780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73" y="4428154"/>
            <a:ext cx="702326" cy="702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47" y="3391859"/>
            <a:ext cx="763152" cy="7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9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07" y="767113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solidFill>
                  <a:prstClr val="black"/>
                </a:solidFill>
                <a:latin typeface="Georgia" charset="0"/>
                <a:ea typeface="ＭＳ Ｐゴシック" charset="-128"/>
                <a:cs typeface="MS PGothic" charset="-128"/>
              </a:rPr>
              <a:t>Former Los Angeles Mayor Villaraigosa is counting on the </a:t>
            </a:r>
            <a:r>
              <a:rPr lang="en-US" altLang="en-US" sz="2000" smtClean="0">
                <a:solidFill>
                  <a:prstClr val="black"/>
                </a:solidFill>
                <a:latin typeface="Georgia" charset="0"/>
                <a:ea typeface="ＭＳ Ｐゴシック" charset="-128"/>
                <a:cs typeface="MS PGothic" charset="-128"/>
              </a:rPr>
              <a:t>Latino vote in southern California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6749855" y="311516"/>
            <a:ext cx="197682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CALIFORNIA GUBERNATORIAL ELECTION</a:t>
            </a:r>
          </a:p>
        </p:txBody>
      </p:sp>
      <p:sp>
        <p:nvSpPr>
          <p:cNvPr id="13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July 24, 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Adriana Morton</a:t>
            </a:r>
            <a:endParaRPr lang="en-US" sz="700" dirty="0">
              <a:latin typeface="Georgia"/>
              <a:cs typeface="Georgia"/>
            </a:endParaRPr>
          </a:p>
        </p:txBody>
      </p:sp>
      <p:pic>
        <p:nvPicPr>
          <p:cNvPr id="19" name="Picture 18" descr="Logo-NJ-presentation_cen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1015" r="31639" b="21801"/>
          <a:stretch/>
        </p:blipFill>
        <p:spPr bwMode="auto">
          <a:xfrm>
            <a:off x="1699895" y="2004262"/>
            <a:ext cx="1874519" cy="1874519"/>
          </a:xfrm>
          <a:prstGeom prst="ellipse">
            <a:avLst/>
          </a:prstGeom>
          <a:ln w="38100" cap="rnd">
            <a:solidFill>
              <a:srgbClr val="3A608D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 bwMode="auto">
          <a:xfrm>
            <a:off x="1347409" y="4167387"/>
            <a:ext cx="26690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Antonio </a:t>
            </a:r>
            <a:r>
              <a:rPr lang="en-US" sz="1100" b="1" dirty="0" smtClean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rPr>
              <a:t>Villaraigosa (D)</a:t>
            </a:r>
            <a:endParaRPr lang="en-US" sz="1100" b="1" dirty="0">
              <a:solidFill>
                <a:srgbClr val="8E744A"/>
              </a:solidFill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Previously: Speaker of the state Assembly from 1998-2000, Los Angeles mayor from 2005-2013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Faced difficulties managing the city budget deficit due to the recession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Led campaign for Measure R, a sales tax to pay for improvements to transportation in LA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900" dirty="0" smtClean="0">
                <a:latin typeface="+mj-lt"/>
                <a:ea typeface="MS PGothic" panose="020B0600070205080204" pitchFamily="34" charset="-128"/>
              </a:rPr>
              <a:t>Announced candidacy November 2016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US" sz="9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US" sz="900" dirty="0" smtClean="0">
              <a:latin typeface="+mj-lt"/>
              <a:ea typeface="MS PGothic" panose="020B0600070205080204" pitchFamily="34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en-US" sz="1100" dirty="0" smtClean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8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Phil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Willon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“California’s next governor: Who’s running, who’s on the fence</a:t>
            </a: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?” Los Angeles Times, June 22, 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2017,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Ballotpedia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2017; Antonio for California, 2017. 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318125" y="2504717"/>
            <a:ext cx="2854325" cy="553998"/>
          </a:xfrm>
          <a:custGeom>
            <a:avLst/>
            <a:gdLst>
              <a:gd name="connsiteX0" fmla="*/ 0 w 1255762"/>
              <a:gd name="connsiteY0" fmla="*/ 0 h 1878398"/>
              <a:gd name="connsiteX1" fmla="*/ 1255762 w 1255762"/>
              <a:gd name="connsiteY1" fmla="*/ 0 h 1878398"/>
              <a:gd name="connsiteX2" fmla="*/ 1255762 w 1255762"/>
              <a:gd name="connsiteY2" fmla="*/ 1878398 h 1878398"/>
              <a:gd name="connsiteX3" fmla="*/ 0 w 1255762"/>
              <a:gd name="connsiteY3" fmla="*/ 1878398 h 1878398"/>
              <a:gd name="connsiteX4" fmla="*/ 0 w 1255762"/>
              <a:gd name="connsiteY4" fmla="*/ 0 h 187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762" h="1878398">
                <a:moveTo>
                  <a:pt x="0" y="0"/>
                </a:moveTo>
                <a:lnTo>
                  <a:pt x="1255762" y="0"/>
                </a:lnTo>
                <a:lnTo>
                  <a:pt x="1255762" y="1878398"/>
                </a:lnTo>
                <a:lnTo>
                  <a:pt x="0" y="18783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lIns="0" tIns="0" rIns="0" bIns="0">
            <a:spAutoFit/>
          </a:bodyPr>
          <a:lstStyle>
            <a:lvl1pPr marL="342900" indent="-3429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defTabSz="4445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Aft>
                <a:spcPct val="1500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  <a:latin typeface="Georgia"/>
                <a:cs typeface="Georgia"/>
              </a:rPr>
              <a:t>Villaraigosa supports </a:t>
            </a:r>
            <a:r>
              <a:rPr lang="en-US" sz="900" b="1" dirty="0" smtClean="0">
                <a:solidFill>
                  <a:srgbClr val="000000"/>
                </a:solidFill>
                <a:latin typeface="Georgia"/>
                <a:cs typeface="Georgia"/>
              </a:rPr>
              <a:t>expanding access to higher education</a:t>
            </a:r>
            <a:r>
              <a:rPr lang="en-US" sz="900" dirty="0" smtClean="0">
                <a:solidFill>
                  <a:srgbClr val="000000"/>
                </a:solidFill>
                <a:latin typeface="Georgia"/>
                <a:cs typeface="Georgia"/>
              </a:rPr>
              <a:t>, particularly for low-income and minority students, and emphasizes the importance of job training in higher education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43512" y="4464922"/>
            <a:ext cx="29559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Following the success of Measure R, Villaraigosa wants to </a:t>
            </a:r>
            <a:r>
              <a:rPr lang="en-US" sz="900" b="1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expand on recent improvements to California’s transportation systems</a:t>
            </a:r>
            <a:r>
              <a:rPr lang="en-US" sz="900" dirty="0" smtClean="0">
                <a:solidFill>
                  <a:srgbClr val="000000"/>
                </a:solidFill>
                <a:latin typeface="Georgia"/>
                <a:ea typeface="MS PGothic" panose="020B0600070205080204" pitchFamily="34" charset="-128"/>
                <a:cs typeface="Georgia"/>
              </a:rPr>
              <a:t>, with a focus on roads and other failing infrastructure</a:t>
            </a:r>
            <a:endParaRPr lang="en-US" sz="900" dirty="0">
              <a:solidFill>
                <a:srgbClr val="000000"/>
              </a:solidFill>
              <a:latin typeface="Georgia"/>
              <a:ea typeface="MS PGothic" panose="020B0600070205080204" pitchFamily="34" charset="-128"/>
              <a:cs typeface="Georgia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243512" y="3439334"/>
            <a:ext cx="293210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Georgia"/>
                <a:cs typeface="Georgia"/>
              </a:rPr>
              <a:t>Villaraigosa has pledged to focus on helping the middle class and creating opportunities for those left behind in the “new economy,” </a:t>
            </a:r>
            <a:r>
              <a:rPr lang="en-US" altLang="en-US" sz="900" b="1" dirty="0" smtClean="0">
                <a:solidFill>
                  <a:srgbClr val="000000"/>
                </a:solidFill>
                <a:latin typeface="Georgia"/>
                <a:cs typeface="Georgia"/>
              </a:rPr>
              <a:t>particularly through higher wages</a:t>
            </a:r>
            <a:endParaRPr lang="en-US" altLang="en-US" sz="9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4528667" y="1977347"/>
            <a:ext cx="3643783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b="1" smtClean="0"/>
              <a:t>Key policy issues</a:t>
            </a:r>
            <a:endParaRPr lang="en-US" altLang="en-US" sz="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67" y="3336765"/>
            <a:ext cx="796064" cy="79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67" y="4434782"/>
            <a:ext cx="704673" cy="704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34" y="2396701"/>
            <a:ext cx="751078" cy="7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9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07" y="767317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solidFill>
                  <a:prstClr val="black"/>
                </a:solidFill>
                <a:latin typeface="Georgia" charset="0"/>
                <a:ea typeface="ＭＳ Ｐゴシック" charset="-128"/>
                <a:cs typeface="MS PGothic" charset="-128"/>
              </a:rPr>
              <a:t>Republican and lesser-known Democratic candidates face challenges with funding </a:t>
            </a:r>
            <a:r>
              <a:rPr lang="en-US" altLang="en-US" sz="2000" smtClean="0">
                <a:solidFill>
                  <a:prstClr val="black"/>
                </a:solidFill>
                <a:latin typeface="Georgia" charset="0"/>
                <a:ea typeface="ＭＳ Ｐゴシック" charset="-128"/>
                <a:cs typeface="MS PGothic" charset="-128"/>
              </a:rPr>
              <a:t>and support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6749855" y="311516"/>
            <a:ext cx="197682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CALIFORNIA GUBERNATORIAL ELECTION</a:t>
            </a:r>
          </a:p>
        </p:txBody>
      </p:sp>
      <p:sp>
        <p:nvSpPr>
          <p:cNvPr id="13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July 24, 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Adriana Morton</a:t>
            </a:r>
            <a:endParaRPr lang="en-US" sz="700" dirty="0">
              <a:latin typeface="Georgia"/>
              <a:cs typeface="Georgia"/>
            </a:endParaRPr>
          </a:p>
        </p:txBody>
      </p:sp>
      <p:pic>
        <p:nvPicPr>
          <p:cNvPr id="19" name="Picture 18" descr="Logo-NJ-presentation_cen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009915" y="4200290"/>
            <a:ext cx="2134096" cy="1872397"/>
          </a:xfrm>
          <a:prstGeom prst="rect">
            <a:avLst/>
          </a:prstGeom>
          <a:solidFill>
            <a:srgbClr val="F0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182880" bIns="137160"/>
          <a:lstStyle/>
          <a:p>
            <a:pPr>
              <a:lnSpc>
                <a:spcPct val="110000"/>
              </a:lnSpc>
              <a:spcAft>
                <a:spcPts val="50"/>
              </a:spcAft>
              <a:defRPr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  <a:cs typeface="Georgia"/>
              </a:rPr>
              <a:t>Other possible contenders:</a:t>
            </a:r>
            <a:endParaRPr lang="en-US" sz="900" b="1" dirty="0">
              <a:solidFill>
                <a:schemeClr val="tx1">
                  <a:lumMod val="95000"/>
                  <a:lumOff val="5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110000"/>
              </a:lnSpc>
              <a:spcAft>
                <a:spcPts val="50"/>
              </a:spcAft>
              <a:defRPr/>
            </a:pPr>
            <a:endParaRPr lang="en-US" sz="900" dirty="0">
              <a:solidFill>
                <a:schemeClr val="tx1"/>
              </a:solidFill>
              <a:latin typeface="Georgia"/>
              <a:cs typeface="Georgia"/>
            </a:endParaRPr>
          </a:p>
          <a:p>
            <a:pPr marL="171450" indent="-171450">
              <a:lnSpc>
                <a:spcPct val="110000"/>
              </a:lnSpc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Eric Garcetti (D), mayor of LA</a:t>
            </a:r>
          </a:p>
          <a:p>
            <a:pPr marL="171450" indent="-171450">
              <a:lnSpc>
                <a:spcPct val="110000"/>
              </a:lnSpc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Tom Steyer (D), hedge fund manager</a:t>
            </a:r>
          </a:p>
          <a:p>
            <a:pPr marL="171450" indent="-171450">
              <a:lnSpc>
                <a:spcPct val="110000"/>
              </a:lnSpc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Ashley Swearengin (R), former mayor of Fresno</a:t>
            </a:r>
          </a:p>
          <a:p>
            <a:pPr marL="171450" indent="-171450">
              <a:lnSpc>
                <a:spcPct val="110000"/>
              </a:lnSpc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Steve Westly (D), venture capitalist</a:t>
            </a:r>
          </a:p>
          <a:p>
            <a:pPr marL="171450" indent="-171450">
              <a:lnSpc>
                <a:spcPct val="110000"/>
              </a:lnSpc>
              <a:spcAft>
                <a:spcPts val="50"/>
              </a:spcAft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9499" y="1819486"/>
            <a:ext cx="2134095" cy="2236507"/>
            <a:chOff x="506719" y="1819486"/>
            <a:chExt cx="2134095" cy="2236507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6" t="4343" r="6529" b="11982"/>
            <a:stretch/>
          </p:blipFill>
          <p:spPr bwMode="auto">
            <a:xfrm>
              <a:off x="1099271" y="1819486"/>
              <a:ext cx="987552" cy="987552"/>
            </a:xfrm>
            <a:prstGeom prst="ellipse">
              <a:avLst/>
            </a:prstGeom>
            <a:ln w="38100" cap="rnd">
              <a:solidFill>
                <a:srgbClr val="3A608D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506719" y="2871053"/>
              <a:ext cx="2134095" cy="11849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8E744A"/>
                  </a:solidFill>
                  <a:latin typeface="+mj-lt"/>
                  <a:ea typeface="MS PGothic" panose="020B0600070205080204" pitchFamily="34" charset="-128"/>
                </a:rPr>
                <a:t>Delaine </a:t>
              </a:r>
              <a:r>
                <a:rPr lang="en-US" sz="1100" b="1" dirty="0" err="1" smtClean="0">
                  <a:solidFill>
                    <a:srgbClr val="8E744A"/>
                  </a:solidFill>
                  <a:latin typeface="+mj-lt"/>
                  <a:ea typeface="MS PGothic" panose="020B0600070205080204" pitchFamily="34" charset="-128"/>
                </a:rPr>
                <a:t>Eastin</a:t>
              </a:r>
              <a:r>
                <a:rPr lang="en-US" sz="1100" b="1" dirty="0" smtClean="0">
                  <a:solidFill>
                    <a:srgbClr val="8E744A"/>
                  </a:solidFill>
                  <a:latin typeface="+mj-lt"/>
                  <a:ea typeface="MS PGothic" panose="020B0600070205080204" pitchFamily="34" charset="-128"/>
                </a:rPr>
                <a:t> (D)</a:t>
              </a:r>
              <a:endParaRPr lang="en-US" sz="1100" b="1" dirty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endParaRP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Democrat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Former state assemblymember and state superintendent of public instruction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Announced candidacy November 2017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09915" y="1813731"/>
            <a:ext cx="2134095" cy="2196305"/>
            <a:chOff x="5587135" y="1813731"/>
            <a:chExt cx="2134095" cy="2196305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5587135" y="2825096"/>
              <a:ext cx="2134095" cy="11849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8E744A"/>
                  </a:solidFill>
                  <a:latin typeface="+mj-lt"/>
                  <a:ea typeface="MS PGothic" panose="020B0600070205080204" pitchFamily="34" charset="-128"/>
                </a:rPr>
                <a:t>Travis </a:t>
              </a:r>
              <a:r>
                <a:rPr lang="en-US" sz="1100" b="1" dirty="0" smtClean="0">
                  <a:solidFill>
                    <a:srgbClr val="8E744A"/>
                  </a:solidFill>
                  <a:latin typeface="+mj-lt"/>
                  <a:ea typeface="MS PGothic" panose="020B0600070205080204" pitchFamily="34" charset="-128"/>
                </a:rPr>
                <a:t>Allen (R)</a:t>
              </a:r>
              <a:endParaRPr lang="en-US" sz="1100" b="1" dirty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endParaRP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Republican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Three-term state assemblyman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Opposes California gas taxes for road improvements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Announced candidacy June 2017</a:t>
              </a:r>
            </a:p>
          </p:txBody>
        </p:sp>
        <p:pic>
          <p:nvPicPr>
            <p:cNvPr id="26" name="Picture 4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4" t="312" r="50962" b="41996"/>
            <a:stretch/>
          </p:blipFill>
          <p:spPr bwMode="auto">
            <a:xfrm>
              <a:off x="6161874" y="1813731"/>
              <a:ext cx="984615" cy="987552"/>
            </a:xfrm>
            <a:prstGeom prst="ellipse">
              <a:avLst/>
            </a:prstGeom>
            <a:ln w="38100" cap="rnd">
              <a:solidFill>
                <a:srgbClr val="B14B52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446923" y="1805215"/>
            <a:ext cx="2134095" cy="2222638"/>
            <a:chOff x="2925823" y="1805215"/>
            <a:chExt cx="2134095" cy="222263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2" t="-2095" r="12244" b="28676"/>
            <a:stretch/>
          </p:blipFill>
          <p:spPr bwMode="auto">
            <a:xfrm>
              <a:off x="3499608" y="1805215"/>
              <a:ext cx="987552" cy="986526"/>
            </a:xfrm>
            <a:prstGeom prst="ellipse">
              <a:avLst/>
            </a:prstGeom>
            <a:ln w="38100" cap="rnd">
              <a:solidFill>
                <a:srgbClr val="B14B52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 bwMode="auto">
            <a:xfrm>
              <a:off x="2925823" y="2842913"/>
              <a:ext cx="2134095" cy="11849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8E744A"/>
                  </a:solidFill>
                  <a:latin typeface="+mj-lt"/>
                  <a:ea typeface="MS PGothic" panose="020B0600070205080204" pitchFamily="34" charset="-128"/>
                </a:rPr>
                <a:t>John </a:t>
              </a:r>
              <a:r>
                <a:rPr lang="en-US" sz="1100" b="1" dirty="0" smtClean="0">
                  <a:solidFill>
                    <a:srgbClr val="8E744A"/>
                  </a:solidFill>
                  <a:latin typeface="+mj-lt"/>
                  <a:ea typeface="MS PGothic" panose="020B0600070205080204" pitchFamily="34" charset="-128"/>
                </a:rPr>
                <a:t>Cox (R)</a:t>
              </a:r>
              <a:endParaRPr lang="en-US" sz="1100" b="1" dirty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endParaRP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Republican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Lawyer and accountant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Proposed creating a “neighborhood legislature”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Announced candidacy March 2017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46922" y="4202985"/>
            <a:ext cx="2134095" cy="1875690"/>
            <a:chOff x="2925823" y="3963700"/>
            <a:chExt cx="2134095" cy="187569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7" t="10876" r="11894" b="39354"/>
            <a:stretch/>
          </p:blipFill>
          <p:spPr bwMode="auto">
            <a:xfrm>
              <a:off x="3499094" y="3963700"/>
              <a:ext cx="987552" cy="987552"/>
            </a:xfrm>
            <a:prstGeom prst="ellipse">
              <a:avLst/>
            </a:prstGeom>
            <a:ln w="38100" cap="rnd">
              <a:solidFill>
                <a:srgbClr val="B14B52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 bwMode="auto">
            <a:xfrm>
              <a:off x="2925823" y="4962227"/>
              <a:ext cx="2134095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8E744A"/>
                  </a:solidFill>
                  <a:latin typeface="+mj-lt"/>
                  <a:ea typeface="MS PGothic" panose="020B0600070205080204" pitchFamily="34" charset="-128"/>
                </a:rPr>
                <a:t>David </a:t>
              </a:r>
              <a:r>
                <a:rPr lang="en-US" sz="1100" b="1" dirty="0" smtClean="0">
                  <a:solidFill>
                    <a:srgbClr val="8E744A"/>
                  </a:solidFill>
                  <a:latin typeface="+mj-lt"/>
                  <a:ea typeface="MS PGothic" panose="020B0600070205080204" pitchFamily="34" charset="-128"/>
                </a:rPr>
                <a:t>Hadley (R)</a:t>
              </a:r>
              <a:endParaRPr lang="en-US" sz="1100" b="1" dirty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endParaRP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Republican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Former state assemblyman</a:t>
              </a:r>
              <a:endParaRPr lang="en-US" sz="1000" dirty="0">
                <a:latin typeface="+mj-lt"/>
                <a:ea typeface="MS PGothic" panose="020B0600070205080204" pitchFamily="34" charset="-128"/>
              </a:endParaRP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Announced candidacy July 5 and ended candidacy July 19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9499" y="4200445"/>
            <a:ext cx="2134095" cy="1875690"/>
            <a:chOff x="506719" y="3963700"/>
            <a:chExt cx="2134095" cy="187569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12" t="-9" r="10849" b="14962"/>
            <a:stretch/>
          </p:blipFill>
          <p:spPr bwMode="auto">
            <a:xfrm>
              <a:off x="1079990" y="3963700"/>
              <a:ext cx="987552" cy="987552"/>
            </a:xfrm>
            <a:prstGeom prst="ellipse">
              <a:avLst/>
            </a:prstGeom>
            <a:ln w="38100" cap="rnd">
              <a:solidFill>
                <a:srgbClr val="B14B52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 bwMode="auto">
            <a:xfrm>
              <a:off x="506719" y="4962227"/>
              <a:ext cx="2134095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err="1" smtClean="0">
                  <a:solidFill>
                    <a:srgbClr val="8E744A"/>
                  </a:solidFill>
                  <a:latin typeface="+mj-lt"/>
                  <a:ea typeface="MS PGothic" panose="020B0600070205080204" pitchFamily="34" charset="-128"/>
                </a:rPr>
                <a:t>Rosey</a:t>
              </a:r>
              <a:r>
                <a:rPr lang="en-US" sz="1100" b="1" dirty="0" smtClean="0">
                  <a:solidFill>
                    <a:srgbClr val="8E744A"/>
                  </a:solidFill>
                  <a:latin typeface="+mj-lt"/>
                  <a:ea typeface="MS PGothic" panose="020B0600070205080204" pitchFamily="34" charset="-128"/>
                </a:rPr>
                <a:t> </a:t>
              </a:r>
              <a:r>
                <a:rPr lang="en-US" sz="1100" b="1" dirty="0" smtClean="0">
                  <a:solidFill>
                    <a:srgbClr val="8E744A"/>
                  </a:solidFill>
                  <a:latin typeface="+mj-lt"/>
                  <a:ea typeface="MS PGothic" panose="020B0600070205080204" pitchFamily="34" charset="-128"/>
                </a:rPr>
                <a:t>Grier (R)</a:t>
              </a:r>
              <a:endParaRPr lang="en-US" sz="1100" b="1" dirty="0">
                <a:solidFill>
                  <a:srgbClr val="8E744A"/>
                </a:solidFill>
                <a:latin typeface="+mj-lt"/>
                <a:ea typeface="MS PGothic" panose="020B0600070205080204" pitchFamily="34" charset="-128"/>
              </a:endParaRP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Republican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Former NFL athlete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en-US" sz="1000" dirty="0" smtClean="0">
                  <a:latin typeface="+mj-lt"/>
                  <a:ea typeface="MS PGothic" panose="020B0600070205080204" pitchFamily="34" charset="-128"/>
                </a:rPr>
                <a:t>Announced candidacy January 2017</a:t>
              </a:r>
            </a:p>
          </p:txBody>
        </p:sp>
      </p:grpSp>
      <p:sp>
        <p:nvSpPr>
          <p:cNvPr id="29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Phil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Willon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“California’s next governor: Who’s running, who’s on the fence?”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453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7</a:t>
            </a:fld>
            <a:endParaRPr lang="en-US"/>
          </a:p>
        </p:txBody>
      </p:sp>
      <p:sp>
        <p:nvSpPr>
          <p:cNvPr id="14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July 24, 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Adriana Morton</a:t>
            </a:r>
            <a:endParaRPr lang="en-US" sz="700" dirty="0">
              <a:latin typeface="Georgia"/>
              <a:cs typeface="Georgia"/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6749855" y="311516"/>
            <a:ext cx="197682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CALIFORNIA GUBERNATORIAL ELECTION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485547" y="1624918"/>
            <a:ext cx="2999720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b="1" dirty="0" smtClean="0">
                <a:latin typeface="Georgia"/>
                <a:cs typeface="Georgia"/>
              </a:rPr>
              <a:t>May 2017 poll: voter preferences for governor</a:t>
            </a:r>
            <a:endParaRPr lang="en-US" altLang="en-US" sz="900" b="1" dirty="0">
              <a:latin typeface="Georgia"/>
              <a:cs typeface="Georgia"/>
            </a:endParaRPr>
          </a:p>
        </p:txBody>
      </p:sp>
      <p:pic>
        <p:nvPicPr>
          <p:cNvPr id="40" name="Picture 39" descr="Logo-NJ-presentation_cen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45" name="Title 1"/>
          <p:cNvSpPr txBox="1">
            <a:spLocks/>
          </p:cNvSpPr>
          <p:nvPr/>
        </p:nvSpPr>
        <p:spPr bwMode="auto">
          <a:xfrm>
            <a:off x="404814" y="765384"/>
            <a:ext cx="8407400" cy="609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Newsom leads in May poll, but most voters remain undecided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7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Mark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DiCamillo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, “While Newsom continues to lead in next year’s open primary for governor, Villaraigosa is running a close second,” Berkeley IGS Poll, June 8, 2018.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5547" y="1866186"/>
            <a:ext cx="2824227" cy="2000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Berkeley Institute of Governmental Studies</a:t>
            </a:r>
            <a:endParaRPr lang="en-US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031641"/>
              </p:ext>
            </p:extLst>
          </p:nvPr>
        </p:nvGraphicFramePr>
        <p:xfrm>
          <a:off x="996634" y="2106204"/>
          <a:ext cx="7223760" cy="4062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459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endCxn id="16" idx="2"/>
          </p:cNvCxnSpPr>
          <p:nvPr/>
        </p:nvCxnSpPr>
        <p:spPr>
          <a:xfrm flipV="1">
            <a:off x="4111623" y="3210232"/>
            <a:ext cx="395855" cy="182388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7551" y="3150819"/>
            <a:ext cx="1036191" cy="129906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733485" y="2948765"/>
            <a:ext cx="261354" cy="6630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880828"/>
              </p:ext>
            </p:extLst>
          </p:nvPr>
        </p:nvGraphicFramePr>
        <p:xfrm>
          <a:off x="932688" y="1836856"/>
          <a:ext cx="7223760" cy="4062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July 24, 2017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| </a:t>
            </a:r>
            <a:r>
              <a:rPr lang="en-US" sz="800" dirty="0" smtClean="0"/>
              <a:t> </a:t>
            </a:r>
            <a:r>
              <a:rPr lang="en-US" sz="700" dirty="0" smtClean="0"/>
              <a:t>Adriana Morton</a:t>
            </a:r>
            <a:endParaRPr lang="en-US" sz="700" dirty="0">
              <a:latin typeface="Georgia"/>
              <a:cs typeface="Georgia"/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6749855" y="311516"/>
            <a:ext cx="1976823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CALIFORNIA GUBERNATORIAL ELECTION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485547" y="1635354"/>
            <a:ext cx="8229600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900" b="1" dirty="0" smtClean="0">
                <a:latin typeface="Georgia"/>
                <a:cs typeface="Georgia"/>
              </a:rPr>
              <a:t>Total amount raised since start of campaign</a:t>
            </a:r>
            <a:endParaRPr lang="en-US" altLang="en-US" sz="900" b="1" dirty="0">
              <a:latin typeface="Georgia"/>
              <a:cs typeface="Georgia"/>
            </a:endParaRPr>
          </a:p>
        </p:txBody>
      </p:sp>
      <p:pic>
        <p:nvPicPr>
          <p:cNvPr id="40" name="Picture 39" descr="Logo-NJ-presentation_cent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45" name="Title 1"/>
          <p:cNvSpPr txBox="1">
            <a:spLocks/>
          </p:cNvSpPr>
          <p:nvPr/>
        </p:nvSpPr>
        <p:spPr bwMode="auto">
          <a:xfrm>
            <a:off x="404814" y="765384"/>
            <a:ext cx="8407400" cy="609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Newsom leads in fundraising and candidates have already raised more than $25 million in total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7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Ryan Menezes and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Maloy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 Moore, “The race to become California’s next governor is already awash in cash,” Los Angeles Times, July 7, 2017.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85547" y="1866186"/>
            <a:ext cx="2824227" cy="2000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In millions of dollars</a:t>
            </a:r>
            <a:endParaRPr lang="en-US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9905" y="2095571"/>
            <a:ext cx="1173034" cy="888336"/>
          </a:xfrm>
          <a:prstGeom prst="rect">
            <a:avLst/>
          </a:prstGeom>
          <a:solidFill>
            <a:srgbClr val="F0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137160"/>
          <a:lstStyle/>
          <a:p>
            <a:pPr algn="ctr">
              <a:lnSpc>
                <a:spcPct val="110000"/>
              </a:lnSpc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Newsom relies heavily on his Bay Area base </a:t>
            </a:r>
            <a:r>
              <a:rPr lang="en-US" sz="900" smtClean="0">
                <a:solidFill>
                  <a:schemeClr val="tx1"/>
                </a:solidFill>
                <a:latin typeface="Georgia"/>
                <a:cs typeface="Georgia"/>
              </a:rPr>
              <a:t>for fundraising</a:t>
            </a:r>
            <a:endParaRPr lang="en-US" sz="900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4361" y="2189811"/>
            <a:ext cx="1466233" cy="1020421"/>
          </a:xfrm>
          <a:prstGeom prst="rect">
            <a:avLst/>
          </a:prstGeom>
          <a:solidFill>
            <a:srgbClr val="F0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137160"/>
          <a:lstStyle/>
          <a:p>
            <a:pPr algn="ctr">
              <a:lnSpc>
                <a:spcPct val="110000"/>
              </a:lnSpc>
              <a:defRPr/>
            </a:pP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Chiang </a:t>
            </a:r>
            <a:r>
              <a:rPr lang="en-US" sz="900" smtClean="0">
                <a:solidFill>
                  <a:schemeClr val="tx1"/>
                </a:solidFill>
                <a:latin typeface="Georgia"/>
                <a:cs typeface="Georgia"/>
              </a:rPr>
              <a:t>and Villaraigosa both </a:t>
            </a: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receive the majority of their funding from </a:t>
            </a:r>
            <a:r>
              <a:rPr lang="en-US" sz="900" dirty="0">
                <a:solidFill>
                  <a:schemeClr val="tx1"/>
                </a:solidFill>
                <a:latin typeface="Georgia"/>
                <a:cs typeface="Georgia"/>
              </a:rPr>
              <a:t>s</a:t>
            </a:r>
            <a:r>
              <a:rPr lang="en-US" sz="900" dirty="0" smtClean="0">
                <a:solidFill>
                  <a:schemeClr val="tx1"/>
                </a:solidFill>
                <a:latin typeface="Georgia"/>
                <a:cs typeface="Georgia"/>
              </a:rPr>
              <a:t>outhern California</a:t>
            </a:r>
          </a:p>
        </p:txBody>
      </p:sp>
    </p:spTree>
    <p:extLst>
      <p:ext uri="{BB962C8B-B14F-4D97-AF65-F5344CB8AC3E}">
        <p14:creationId xmlns:p14="http://schemas.microsoft.com/office/powerpoint/2010/main" val="14145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 PC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1128</Words>
  <Application>Microsoft Macintosh PowerPoint</Application>
  <PresentationFormat>On-screen Show (4:3)</PresentationFormat>
  <Paragraphs>132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Georgia</vt:lpstr>
      <vt:lpstr>MS PGothic</vt:lpstr>
      <vt:lpstr>ＭＳ Ｐゴシック</vt:lpstr>
      <vt:lpstr>Verdana</vt:lpstr>
      <vt:lpstr>Arial</vt:lpstr>
      <vt:lpstr>Office Theme</vt:lpstr>
      <vt:lpstr>California’s 2018  gubernatorial 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template for the presentation center [Max 2 line title]</dc:title>
  <dc:creator>Laura</dc:creator>
  <cp:lastModifiedBy>Microsoft Office User</cp:lastModifiedBy>
  <cp:revision>92</cp:revision>
  <dcterms:created xsi:type="dcterms:W3CDTF">2017-06-26T14:07:23Z</dcterms:created>
  <dcterms:modified xsi:type="dcterms:W3CDTF">2017-09-29T16:16:44Z</dcterms:modified>
</cp:coreProperties>
</file>