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B66"/>
    <a:srgbClr val="FFC784"/>
    <a:srgbClr val="3D3A35"/>
    <a:srgbClr val="9A7598"/>
    <a:srgbClr val="DDDDDD"/>
    <a:srgbClr val="A37EA3"/>
    <a:srgbClr val="F1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48DAF-FAC0-E049-9F91-DF185ED4A3A0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BA255-5E72-2043-901B-BB28595BD03D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F91DA9-1C77-804A-BF67-CC34D48EC270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6D0A-10DF-004F-8942-0019FC536F6A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5FB64-F50F-F341-9BDA-DC6ACD9CC172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CB5C3-E2DE-8D4F-9F4A-C72E248516A5}" type="datetime1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EB469-FD33-B547-A4D2-7465E5DD0938}" type="datetime1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14CD4-9166-C14F-B6C1-CDF522718024}" type="datetime1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B825E5-7CCF-EA4B-803B-A23A37DA0D68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D4D66-DFDE-9945-A17D-74D0D2FAE5BC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8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 bwMode="auto">
          <a:xfrm>
            <a:off x="485547" y="756919"/>
            <a:ext cx="8163154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Residents in Oklahoma and Louisiana spend the largest percentage of their take-home pay on health care costs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7548149" y="311516"/>
            <a:ext cx="117852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b="1" dirty="0" smtClean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COST OF HEALTH CARE</a:t>
            </a:r>
            <a:endParaRPr kumimoji="0" lang="en-US" altLang="en-US" sz="6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92126" y="6422607"/>
            <a:ext cx="732631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September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28,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Maansi Vatsan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92126" y="1617646"/>
            <a:ext cx="8156574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Health care costs as</a:t>
            </a:r>
            <a:r>
              <a:rPr kumimoji="0" lang="en-US" altLang="en-US" sz="1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 a percentage of take-home pay, by state</a:t>
            </a:r>
            <a:endParaRPr kumimoji="0" lang="en-US" altLang="en-US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Georgia"/>
            </a:endParaRPr>
          </a:p>
        </p:txBody>
      </p:sp>
      <p:pic>
        <p:nvPicPr>
          <p:cNvPr id="21" name="Picture 20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94173" y="6236042"/>
            <a:ext cx="8166981" cy="1569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“Paying Out-</a:t>
            </a:r>
            <a:r>
              <a:rPr lang="en-US" sz="600" noProof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Georgia"/>
              </a:rPr>
              <a:t>of-Pocket: The Healthcare Spending of 2 Million US Families,” 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JPMorgan Chase &amp; Co September 2017.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85547" y="1849530"/>
            <a:ext cx="4917033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i="1" u="none" strike="noStrike" kern="1200" cap="none" spc="0" normalizeH="0" baseline="0" noProof="0" dirty="0" smtClean="0">
                <a:ln>
                  <a:noFill/>
                </a:ln>
                <a:solidFill>
                  <a:srgbClr val="5E5B66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Based on 2.3</a:t>
            </a:r>
            <a:r>
              <a:rPr kumimoji="0" lang="en-US" altLang="en-US" sz="900" i="1" u="none" strike="noStrike" kern="1200" cap="none" spc="0" normalizeH="0" noProof="0" dirty="0" smtClean="0">
                <a:ln>
                  <a:noFill/>
                </a:ln>
                <a:solidFill>
                  <a:srgbClr val="5E5B66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 million Chase customers, representing 2 million families in 23 states</a:t>
            </a:r>
            <a:endParaRPr kumimoji="0" lang="en-US" altLang="en-US" sz="900" i="1" u="none" strike="noStrike" kern="1200" cap="none" spc="0" normalizeH="0" baseline="0" noProof="0" dirty="0" smtClean="0">
              <a:ln>
                <a:noFill/>
              </a:ln>
              <a:solidFill>
                <a:srgbClr val="5E5B66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Georg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76" b="100000" l="1236" r="100000">
                        <a14:foregroundMark x1="7003" y1="10319" x2="80844" y2="54784"/>
                        <a14:foregroundMark x1="63749" y1="68293" x2="80021" y2="57036"/>
                        <a14:foregroundMark x1="74356" y1="98311" x2="74356" y2="98311"/>
                        <a14:foregroundMark x1="73635" y1="98499" x2="73635" y2="98499"/>
                        <a14:foregroundMark x1="29145" y1="64540" x2="33883" y2="63039"/>
                        <a14:foregroundMark x1="93821" y1="21388" x2="73738" y2="56848"/>
                        <a14:foregroundMark x1="88980" y1="37523" x2="79815" y2="54784"/>
                        <a14:foregroundMark x1="92070" y1="37148" x2="95469" y2="17636"/>
                        <a14:foregroundMark x1="93306" y1="36398" x2="93306" y2="21576"/>
                        <a14:foregroundMark x1="92791" y1="37148" x2="92791" y2="37148"/>
                        <a14:foregroundMark x1="92379" y1="38462" x2="92379" y2="38462"/>
                        <a14:foregroundMark x1="92482" y1="37148" x2="92482" y2="37148"/>
                        <a14:foregroundMark x1="59217" y1="10319" x2="59217" y2="10319"/>
                        <a14:foregroundMark x1="62719" y1="9756" x2="62719" y2="9756"/>
                        <a14:foregroundMark x1="62822" y1="8630" x2="62822" y2="86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82" y="2197282"/>
            <a:ext cx="7000554" cy="38427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6"/>
          <a:stretch/>
        </p:blipFill>
        <p:spPr>
          <a:xfrm>
            <a:off x="810417" y="5598319"/>
            <a:ext cx="2295845" cy="367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0267" y="5288246"/>
            <a:ext cx="145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5E5B66"/>
                </a:solidFill>
                <a:latin typeface="+mj-lt"/>
              </a:rPr>
              <a:t>Average take-home pay </a:t>
            </a:r>
            <a:r>
              <a:rPr lang="en-US" sz="900" i="1" dirty="0" smtClean="0">
                <a:solidFill>
                  <a:srgbClr val="5E5B66"/>
                </a:solidFill>
                <a:latin typeface="+mj-lt"/>
              </a:rPr>
              <a:t>In U.S. dollars</a:t>
            </a:r>
            <a:endParaRPr lang="en-US" sz="900" dirty="0">
              <a:solidFill>
                <a:srgbClr val="5E5B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30345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84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Georgia</vt:lpstr>
      <vt:lpstr>Verdana</vt:lpstr>
      <vt:lpstr>2_Office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45</cp:revision>
  <dcterms:created xsi:type="dcterms:W3CDTF">2017-08-02T16:23:55Z</dcterms:created>
  <dcterms:modified xsi:type="dcterms:W3CDTF">2017-09-28T14:28:20Z</dcterms:modified>
</cp:coreProperties>
</file>