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78" r:id="rId3"/>
    <p:sldId id="284" r:id="rId4"/>
    <p:sldId id="279" r:id="rId5"/>
    <p:sldId id="285" r:id="rId6"/>
    <p:sldId id="286" r:id="rId7"/>
    <p:sldId id="277" r:id="rId8"/>
    <p:sldId id="287" r:id="rId9"/>
    <p:sldId id="288" r:id="rId10"/>
    <p:sldId id="28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E83"/>
    <a:srgbClr val="F1D3D5"/>
    <a:srgbClr val="9EAEC6"/>
    <a:srgbClr val="6E88A9"/>
    <a:srgbClr val="0D396E"/>
    <a:srgbClr val="CFD7E1"/>
    <a:srgbClr val="C35359"/>
    <a:srgbClr val="B1292E"/>
    <a:srgbClr val="3A608D"/>
    <a:srgbClr val="F1EB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5"/>
    <p:restoredTop sz="94599"/>
  </p:normalViewPr>
  <p:slideViewPr>
    <p:cSldViewPr snapToGrid="0" snapToObjects="1">
      <p:cViewPr>
        <p:scale>
          <a:sx n="153" d="100"/>
          <a:sy n="153" d="100"/>
        </p:scale>
        <p:origin x="512" y="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481986680908"/>
          <c:y val="0.0576122047244094"/>
          <c:w val="0.836518046709129"/>
          <c:h val="0.913461538461538"/>
        </c:manualLayout>
      </c:layout>
      <c:barChart>
        <c:barDir val="bar"/>
        <c:grouping val="stacked"/>
        <c:varyColors val="0"/>
        <c:ser>
          <c:idx val="0"/>
          <c:order val="0"/>
          <c:tx>
            <c:strRef>
              <c:f>Sheet1!$A$2</c:f>
              <c:strCache>
                <c:ptCount val="1"/>
                <c:pt idx="0">
                  <c:v>Democrats</c:v>
                </c:pt>
              </c:strCache>
            </c:strRef>
          </c:tx>
          <c:spPr>
            <a:solidFill>
              <a:srgbClr val="3A608D"/>
            </a:solidFill>
            <a:ln w="3169">
              <a:noFill/>
              <a:prstDash val="solid"/>
            </a:ln>
          </c:spPr>
          <c:invertIfNegative val="0"/>
          <c:dPt>
            <c:idx val="0"/>
            <c:invertIfNegative val="0"/>
            <c:bubble3D val="0"/>
            <c:spPr>
              <a:solidFill>
                <a:srgbClr val="0D396E"/>
              </a:solidFill>
              <a:ln w="3169">
                <a:noFill/>
                <a:prstDash val="solid"/>
              </a:ln>
            </c:spPr>
            <c:extLst xmlns:c16r2="http://schemas.microsoft.com/office/drawing/2015/06/chart">
              <c:ext xmlns:c16="http://schemas.microsoft.com/office/drawing/2014/chart" uri="{C3380CC4-5D6E-409C-BE32-E72D297353CC}">
                <c16:uniqueId val="{00000000-4810-4CEC-8A0D-6589869F4BDC}"/>
              </c:ext>
            </c:extLst>
          </c:dPt>
          <c:dPt>
            <c:idx val="1"/>
            <c:invertIfNegative val="0"/>
            <c:bubble3D val="0"/>
            <c:extLst xmlns:c16r2="http://schemas.microsoft.com/office/drawing/2015/06/chart">
              <c:ext xmlns:c16="http://schemas.microsoft.com/office/drawing/2014/chart" uri="{C3380CC4-5D6E-409C-BE32-E72D297353CC}">
                <c16:uniqueId val="{00000001-4810-4CEC-8A0D-6589869F4BDC}"/>
              </c:ext>
            </c:extLst>
          </c:dPt>
          <c:dPt>
            <c:idx val="2"/>
            <c:invertIfNegative val="0"/>
            <c:bubble3D val="0"/>
            <c:spPr>
              <a:solidFill>
                <a:srgbClr val="6E88A9"/>
              </a:solidFill>
              <a:ln w="3169">
                <a:noFill/>
                <a:prstDash val="solid"/>
              </a:ln>
            </c:spPr>
            <c:extLst xmlns:c16r2="http://schemas.microsoft.com/office/drawing/2015/06/chart">
              <c:ext xmlns:c16="http://schemas.microsoft.com/office/drawing/2014/chart" uri="{C3380CC4-5D6E-409C-BE32-E72D297353CC}">
                <c16:uniqueId val="{00000002-4810-4CEC-8A0D-6589869F4BDC}"/>
              </c:ext>
            </c:extLst>
          </c:dPt>
          <c:dPt>
            <c:idx val="3"/>
            <c:invertIfNegative val="0"/>
            <c:bubble3D val="0"/>
            <c:spPr>
              <a:solidFill>
                <a:srgbClr val="CFD7E1"/>
              </a:solidFill>
              <a:ln w="3169">
                <a:noFill/>
                <a:prstDash val="solid"/>
              </a:ln>
            </c:spPr>
            <c:extLst xmlns:c16r2="http://schemas.microsoft.com/office/drawing/2015/06/chart">
              <c:ext xmlns:c16="http://schemas.microsoft.com/office/drawing/2014/chart" uri="{C3380CC4-5D6E-409C-BE32-E72D297353CC}">
                <c16:uniqueId val="{00000003-4810-4CEC-8A0D-6589869F4BDC}"/>
              </c:ext>
            </c:extLst>
          </c:dPt>
          <c:dPt>
            <c:idx val="4"/>
            <c:invertIfNegative val="0"/>
            <c:bubble3D val="0"/>
            <c:extLst xmlns:c16r2="http://schemas.microsoft.com/office/drawing/2015/06/chart">
              <c:ext xmlns:c16="http://schemas.microsoft.com/office/drawing/2014/chart" uri="{C3380CC4-5D6E-409C-BE32-E72D297353CC}">
                <c16:uniqueId val="{00000004-4810-4CEC-8A0D-6589869F4BDC}"/>
              </c:ext>
            </c:extLst>
          </c:dPt>
          <c:dPt>
            <c:idx val="5"/>
            <c:invertIfNegative val="0"/>
            <c:bubble3D val="0"/>
            <c:extLst xmlns:c16r2="http://schemas.microsoft.com/office/drawing/2015/06/chart">
              <c:ext xmlns:c16="http://schemas.microsoft.com/office/drawing/2014/chart" uri="{C3380CC4-5D6E-409C-BE32-E72D297353CC}">
                <c16:uniqueId val="{00000005-4810-4CEC-8A0D-6589869F4BDC}"/>
              </c:ext>
            </c:extLst>
          </c:dPt>
          <c:dLbls>
            <c:dLbl>
              <c:idx val="3"/>
              <c:layout>
                <c:manualLayout>
                  <c:x val="0.0198078534239642"/>
                  <c:y val="6.5475434098389E-17"/>
                </c:manualLayout>
              </c:layout>
              <c:spPr>
                <a:noFill/>
                <a:ln>
                  <a:noFill/>
                </a:ln>
                <a:effectLst/>
              </c:spPr>
              <c:txPr>
                <a:bodyPr wrap="square" lIns="38100" tIns="19050" rIns="38100" bIns="19050" anchor="ctr">
                  <a:spAutoFit/>
                </a:bodyPr>
                <a:lstStyle/>
                <a:p>
                  <a:pPr>
                    <a:defRPr>
                      <a:solidFill>
                        <a:schemeClr val="tx1"/>
                      </a:solidFill>
                      <a:latin typeface="Verdana" charset="0"/>
                      <a:ea typeface="Verdana" charset="0"/>
                      <a:cs typeface="Verdana"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810-4CEC-8A0D-6589869F4BDC}"/>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4-4810-4CEC-8A0D-6589869F4BD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4810-4CEC-8A0D-6589869F4BD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B4C8-41B2-9A1B-FFA3FAB97F5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latin typeface="Verdana" charset="0"/>
                    <a:ea typeface="Verdana" charset="0"/>
                    <a:cs typeface="Verdana"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Sheet1!$B$1:$H$1</c:f>
              <c:strCache>
                <c:ptCount val="7"/>
                <c:pt idx="0">
                  <c:v>Solid Democrat</c:v>
                </c:pt>
                <c:pt idx="1">
                  <c:v>Likely Democrat</c:v>
                </c:pt>
                <c:pt idx="2">
                  <c:v>Lean Democrat</c:v>
                </c:pt>
                <c:pt idx="3">
                  <c:v>Toss-Up</c:v>
                </c:pt>
                <c:pt idx="4">
                  <c:v>Lean Republican</c:v>
                </c:pt>
                <c:pt idx="5">
                  <c:v>Likely Republican</c:v>
                </c:pt>
                <c:pt idx="6">
                  <c:v>Solid Republican</c:v>
                </c:pt>
              </c:strCache>
            </c:strRef>
          </c:cat>
          <c:val>
            <c:numRef>
              <c:f>Sheet1!$B$2:$H$2</c:f>
              <c:numCache>
                <c:formatCode>General</c:formatCode>
                <c:ptCount val="7"/>
                <c:pt idx="0">
                  <c:v>175.0</c:v>
                </c:pt>
                <c:pt idx="1">
                  <c:v>10.0</c:v>
                </c:pt>
                <c:pt idx="2">
                  <c:v>6.0</c:v>
                </c:pt>
                <c:pt idx="3">
                  <c:v>3.0</c:v>
                </c:pt>
                <c:pt idx="4">
                  <c:v>0.0</c:v>
                </c:pt>
                <c:pt idx="5">
                  <c:v>0.0</c:v>
                </c:pt>
                <c:pt idx="6">
                  <c:v>0.0</c:v>
                </c:pt>
              </c:numCache>
            </c:numRef>
          </c:val>
          <c:extLst xmlns:c16r2="http://schemas.microsoft.com/office/drawing/2015/06/chart">
            <c:ext xmlns:c16="http://schemas.microsoft.com/office/drawing/2014/chart" uri="{C3380CC4-5D6E-409C-BE32-E72D297353CC}">
              <c16:uniqueId val="{00000007-4810-4CEC-8A0D-6589869F4BDC}"/>
            </c:ext>
          </c:extLst>
        </c:ser>
        <c:ser>
          <c:idx val="1"/>
          <c:order val="1"/>
          <c:tx>
            <c:strRef>
              <c:f>Sheet1!$A$3</c:f>
              <c:strCache>
                <c:ptCount val="1"/>
                <c:pt idx="0">
                  <c:v>Republicans</c:v>
                </c:pt>
              </c:strCache>
            </c:strRef>
          </c:tx>
          <c:spPr>
            <a:solidFill>
              <a:srgbClr val="C35359"/>
            </a:solidFill>
            <a:ln w="3169">
              <a:solidFill>
                <a:srgbClr val="FFFFFF"/>
              </a:solidFill>
              <a:prstDash val="solid"/>
            </a:ln>
          </c:spPr>
          <c:invertIfNegative val="0"/>
          <c:dPt>
            <c:idx val="1"/>
            <c:invertIfNegative val="0"/>
            <c:bubble3D val="0"/>
            <c:extLst xmlns:c16r2="http://schemas.microsoft.com/office/drawing/2015/06/chart">
              <c:ext xmlns:c16="http://schemas.microsoft.com/office/drawing/2014/chart" uri="{C3380CC4-5D6E-409C-BE32-E72D297353CC}">
                <c16:uniqueId val="{00000008-4810-4CEC-8A0D-6589869F4BDC}"/>
              </c:ext>
            </c:extLst>
          </c:dPt>
          <c:dPt>
            <c:idx val="2"/>
            <c:invertIfNegative val="0"/>
            <c:bubble3D val="0"/>
            <c:extLst xmlns:c16r2="http://schemas.microsoft.com/office/drawing/2015/06/chart">
              <c:ext xmlns:c16="http://schemas.microsoft.com/office/drawing/2014/chart" uri="{C3380CC4-5D6E-409C-BE32-E72D297353CC}">
                <c16:uniqueId val="{00000009-4810-4CEC-8A0D-6589869F4BDC}"/>
              </c:ext>
            </c:extLst>
          </c:dPt>
          <c:dPt>
            <c:idx val="3"/>
            <c:invertIfNegative val="0"/>
            <c:bubble3D val="0"/>
            <c:spPr>
              <a:solidFill>
                <a:srgbClr val="F1D3D5"/>
              </a:solidFill>
              <a:ln w="3169">
                <a:solidFill>
                  <a:srgbClr val="FFFFFF"/>
                </a:solidFill>
                <a:prstDash val="solid"/>
              </a:ln>
            </c:spPr>
            <c:extLst xmlns:c16r2="http://schemas.microsoft.com/office/drawing/2015/06/chart">
              <c:ext xmlns:c16="http://schemas.microsoft.com/office/drawing/2014/chart" uri="{C3380CC4-5D6E-409C-BE32-E72D297353CC}">
                <c16:uniqueId val="{0000000A-4810-4CEC-8A0D-6589869F4BDC}"/>
              </c:ext>
            </c:extLst>
          </c:dPt>
          <c:dPt>
            <c:idx val="4"/>
            <c:invertIfNegative val="0"/>
            <c:bubble3D val="0"/>
            <c:spPr>
              <a:solidFill>
                <a:srgbClr val="D07E83"/>
              </a:solidFill>
              <a:ln w="3169">
                <a:solidFill>
                  <a:srgbClr val="FFFFFF"/>
                </a:solidFill>
                <a:prstDash val="solid"/>
              </a:ln>
            </c:spPr>
            <c:extLst xmlns:c16r2="http://schemas.microsoft.com/office/drawing/2015/06/chart">
              <c:ext xmlns:c16="http://schemas.microsoft.com/office/drawing/2014/chart" uri="{C3380CC4-5D6E-409C-BE32-E72D297353CC}">
                <c16:uniqueId val="{0000000B-4810-4CEC-8A0D-6589869F4BDC}"/>
              </c:ext>
            </c:extLst>
          </c:dPt>
          <c:dPt>
            <c:idx val="5"/>
            <c:invertIfNegative val="0"/>
            <c:bubble3D val="0"/>
            <c:extLst xmlns:c16r2="http://schemas.microsoft.com/office/drawing/2015/06/chart">
              <c:ext xmlns:c16="http://schemas.microsoft.com/office/drawing/2014/chart" uri="{C3380CC4-5D6E-409C-BE32-E72D297353CC}">
                <c16:uniqueId val="{0000000C-4810-4CEC-8A0D-6589869F4BDC}"/>
              </c:ext>
            </c:extLst>
          </c:dPt>
          <c:dPt>
            <c:idx val="6"/>
            <c:invertIfNegative val="0"/>
            <c:bubble3D val="0"/>
            <c:spPr>
              <a:solidFill>
                <a:srgbClr val="B1292E"/>
              </a:solidFill>
              <a:ln w="3169">
                <a:solidFill>
                  <a:srgbClr val="FFFFFF"/>
                </a:solidFill>
                <a:prstDash val="solid"/>
              </a:ln>
            </c:spPr>
            <c:extLst xmlns:c16r2="http://schemas.microsoft.com/office/drawing/2015/06/chart">
              <c:ext xmlns:c16="http://schemas.microsoft.com/office/drawing/2014/chart" uri="{C3380CC4-5D6E-409C-BE32-E72D297353CC}">
                <c16:uniqueId val="{0000000D-4810-4CEC-8A0D-6589869F4BDC}"/>
              </c:ext>
            </c:extLst>
          </c:dPt>
          <c:dLbls>
            <c:dLbl>
              <c:idx val="0"/>
              <c:delete val="1"/>
              <c:extLst xmlns:c16r2="http://schemas.microsoft.com/office/drawing/2015/06/chart">
                <c:ext xmlns:c16="http://schemas.microsoft.com/office/drawing/2014/chart" uri="{C3380CC4-5D6E-409C-BE32-E72D297353CC}">
                  <c16:uniqueId val="{0000000D-B4C8-41B2-9A1B-FFA3FAB97F5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8-4810-4CEC-8A0D-6589869F4BDC}"/>
                </c:ext>
                <c:ext xmlns:c15="http://schemas.microsoft.com/office/drawing/2012/chart" uri="{CE6537A1-D6FC-4f65-9D91-7224C49458BB}"/>
              </c:extLst>
            </c:dLbl>
            <c:dLbl>
              <c:idx val="2"/>
              <c:layout>
                <c:manualLayout>
                  <c:x val="-0.0181571989719672"/>
                  <c:y val="8.43644544431946E-7"/>
                </c:manualLayout>
              </c:layout>
              <c:numFmt formatCode="#,##0_);#,##0" sourceLinked="0"/>
              <c:spPr>
                <a:noFill/>
                <a:ln>
                  <a:noFill/>
                </a:ln>
                <a:effectLst/>
              </c:spPr>
              <c:txPr>
                <a:bodyPr wrap="square" lIns="38100" tIns="19050" rIns="38100" bIns="19050" anchor="ctr">
                  <a:spAutoFit/>
                </a:bodyPr>
                <a:lstStyle/>
                <a:p>
                  <a:pPr>
                    <a:defRPr sz="700">
                      <a:solidFill>
                        <a:schemeClr val="tx1"/>
                      </a:solidFill>
                      <a:latin typeface="Verdana" charset="0"/>
                      <a:ea typeface="Verdana" charset="0"/>
                      <a:cs typeface="Verdana"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810-4CEC-8A0D-6589869F4BDC}"/>
                </c:ext>
                <c:ext xmlns:c15="http://schemas.microsoft.com/office/drawing/2012/chart" uri="{CE6537A1-D6FC-4f65-9D91-7224C49458BB}">
                  <c15:layout/>
                </c:ext>
              </c:extLst>
            </c:dLbl>
            <c:dLbl>
              <c:idx val="3"/>
              <c:layout/>
              <c:tx>
                <c:rich>
                  <a:bodyPr/>
                  <a:lstStyle/>
                  <a:p>
                    <a:fld id="{A54D5766-886E-B64A-BEB0-C4AB04FCA324}"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_);#,##0" sourceLinked="0"/>
            <c:spPr>
              <a:noFill/>
              <a:ln>
                <a:noFill/>
              </a:ln>
              <a:effectLst/>
            </c:spPr>
            <c:txPr>
              <a:bodyPr wrap="square" lIns="38100" tIns="19050" rIns="38100" bIns="19050" anchor="ctr">
                <a:spAutoFit/>
              </a:bodyPr>
              <a:lstStyle/>
              <a:p>
                <a:pPr>
                  <a:defRPr sz="700">
                    <a:solidFill>
                      <a:schemeClr val="bg1"/>
                    </a:solidFill>
                    <a:latin typeface="Verdana" charset="0"/>
                    <a:ea typeface="Verdana" charset="0"/>
                    <a:cs typeface="Verdana"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Sheet1!$B$1:$H$1</c:f>
              <c:strCache>
                <c:ptCount val="7"/>
                <c:pt idx="0">
                  <c:v>Solid Democrat</c:v>
                </c:pt>
                <c:pt idx="1">
                  <c:v>Likely Democrat</c:v>
                </c:pt>
                <c:pt idx="2">
                  <c:v>Lean Democrat</c:v>
                </c:pt>
                <c:pt idx="3">
                  <c:v>Toss-Up</c:v>
                </c:pt>
                <c:pt idx="4">
                  <c:v>Lean Republican</c:v>
                </c:pt>
                <c:pt idx="5">
                  <c:v>Likely Republican</c:v>
                </c:pt>
                <c:pt idx="6">
                  <c:v>Solid Republican</c:v>
                </c:pt>
              </c:strCache>
            </c:strRef>
          </c:cat>
          <c:val>
            <c:numRef>
              <c:f>Sheet1!$B$3:$H$3</c:f>
              <c:numCache>
                <c:formatCode>General</c:formatCode>
                <c:ptCount val="7"/>
                <c:pt idx="0">
                  <c:v>0.0</c:v>
                </c:pt>
                <c:pt idx="1">
                  <c:v>0.0</c:v>
                </c:pt>
                <c:pt idx="2">
                  <c:v>-1.0</c:v>
                </c:pt>
                <c:pt idx="3">
                  <c:v>-9.0</c:v>
                </c:pt>
                <c:pt idx="4">
                  <c:v>-23.0</c:v>
                </c:pt>
                <c:pt idx="5">
                  <c:v>-22.0</c:v>
                </c:pt>
                <c:pt idx="6">
                  <c:v>-186.0</c:v>
                </c:pt>
              </c:numCache>
            </c:numRef>
          </c:val>
          <c:extLst xmlns:c16r2="http://schemas.microsoft.com/office/drawing/2015/06/chart">
            <c:ext xmlns:c16="http://schemas.microsoft.com/office/drawing/2014/chart" uri="{C3380CC4-5D6E-409C-BE32-E72D297353CC}">
              <c16:uniqueId val="{0000000F-4810-4CEC-8A0D-6589869F4BDC}"/>
            </c:ext>
          </c:extLst>
        </c:ser>
        <c:dLbls>
          <c:dLblPos val="ctr"/>
          <c:showLegendKey val="0"/>
          <c:showVal val="1"/>
          <c:showCatName val="0"/>
          <c:showSerName val="0"/>
          <c:showPercent val="0"/>
          <c:showBubbleSize val="0"/>
        </c:dLbls>
        <c:gapWidth val="60"/>
        <c:overlap val="100"/>
        <c:axId val="-2134671104"/>
        <c:axId val="2116904144"/>
      </c:barChart>
      <c:catAx>
        <c:axId val="-2134671104"/>
        <c:scaling>
          <c:orientation val="minMax"/>
        </c:scaling>
        <c:delete val="0"/>
        <c:axPos val="r"/>
        <c:numFmt formatCode="General" sourceLinked="1"/>
        <c:majorTickMark val="none"/>
        <c:minorTickMark val="none"/>
        <c:tickLblPos val="low"/>
        <c:spPr>
          <a:ln w="3169">
            <a:solidFill>
              <a:srgbClr val="000000"/>
            </a:solidFill>
            <a:prstDash val="solid"/>
          </a:ln>
        </c:spPr>
        <c:txPr>
          <a:bodyPr rot="0" vert="horz"/>
          <a:lstStyle/>
          <a:p>
            <a:pPr>
              <a:defRPr sz="1000">
                <a:latin typeface="+mn-lt"/>
              </a:defRPr>
            </a:pPr>
            <a:endParaRPr lang="en-US"/>
          </a:p>
        </c:txPr>
        <c:crossAx val="2116904144"/>
        <c:crosses val="max"/>
        <c:auto val="1"/>
        <c:lblAlgn val="ctr"/>
        <c:lblOffset val="100"/>
        <c:tickLblSkip val="1"/>
        <c:tickMarkSkip val="1"/>
        <c:noMultiLvlLbl val="0"/>
      </c:catAx>
      <c:valAx>
        <c:axId val="2116904144"/>
        <c:scaling>
          <c:orientation val="minMax"/>
        </c:scaling>
        <c:delete val="1"/>
        <c:axPos val="b"/>
        <c:numFmt formatCode="General" sourceLinked="1"/>
        <c:majorTickMark val="out"/>
        <c:minorTickMark val="none"/>
        <c:tickLblPos val="nextTo"/>
        <c:crossAx val="-2134671104"/>
        <c:crosses val="autoZero"/>
        <c:crossBetween val="between"/>
      </c:valAx>
      <c:spPr>
        <a:noFill/>
        <a:ln w="25356">
          <a:noFill/>
        </a:ln>
      </c:spPr>
    </c:plotArea>
    <c:plotVisOnly val="1"/>
    <c:dispBlanksAs val="gap"/>
    <c:showDLblsOverMax val="0"/>
  </c:chart>
  <c:spPr>
    <a:noFill/>
    <a:ln>
      <a:noFill/>
    </a:ln>
  </c:spPr>
  <c:txPr>
    <a:bodyPr/>
    <a:lstStyle/>
    <a:p>
      <a:pPr>
        <a:defRPr sz="769" b="0" i="0" u="none" strike="noStrike" baseline="0">
          <a:solidFill>
            <a:srgbClr val="000000"/>
          </a:solidFill>
          <a:latin typeface="Gill Sans"/>
          <a:ea typeface="Gill Sans"/>
          <a:cs typeface="Gill San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3870041021054"/>
          <c:y val="0.0384473242548589"/>
          <c:w val="0.695566482918121"/>
          <c:h val="0.923105351490282"/>
        </c:manualLayout>
      </c:layout>
      <c:barChart>
        <c:barDir val="bar"/>
        <c:grouping val="clustered"/>
        <c:varyColors val="0"/>
        <c:ser>
          <c:idx val="0"/>
          <c:order val="0"/>
          <c:tx>
            <c:strRef>
              <c:f>Sheet1!$B$1</c:f>
              <c:strCache>
                <c:ptCount val="1"/>
                <c:pt idx="0">
                  <c:v>Box One</c:v>
                </c:pt>
              </c:strCache>
            </c:strRef>
          </c:tx>
          <c:spPr>
            <a:solidFill>
              <a:srgbClr val="70ACE2"/>
            </a:solidFill>
            <a:ln w="25305">
              <a:noFill/>
            </a:ln>
            <a:effectLst/>
          </c:spPr>
          <c:invertIfNegative val="0"/>
          <c:dPt>
            <c:idx val="0"/>
            <c:invertIfNegative val="0"/>
            <c:bubble3D val="0"/>
            <c:spPr>
              <a:solidFill>
                <a:srgbClr val="C35359"/>
              </a:solidFill>
              <a:ln w="25305">
                <a:noFill/>
              </a:ln>
              <a:effectLst/>
            </c:spPr>
          </c:dPt>
          <c:dPt>
            <c:idx val="1"/>
            <c:invertIfNegative val="0"/>
            <c:bubble3D val="0"/>
            <c:spPr>
              <a:solidFill>
                <a:srgbClr val="C35359"/>
              </a:solidFill>
              <a:ln w="25305">
                <a:noFill/>
              </a:ln>
              <a:effectLst/>
            </c:spPr>
          </c:dPt>
          <c:dPt>
            <c:idx val="2"/>
            <c:invertIfNegative val="0"/>
            <c:bubble3D val="0"/>
            <c:spPr>
              <a:solidFill>
                <a:srgbClr val="3A608D"/>
              </a:solidFill>
              <a:ln w="25305">
                <a:noFill/>
              </a:ln>
              <a:effectLst/>
            </c:spPr>
          </c:dPt>
          <c:dPt>
            <c:idx val="3"/>
            <c:invertIfNegative val="0"/>
            <c:bubble3D val="0"/>
            <c:spPr>
              <a:solidFill>
                <a:srgbClr val="3A608D"/>
              </a:solidFill>
              <a:ln w="25305">
                <a:noFill/>
              </a:ln>
              <a:effectLst/>
            </c:spPr>
          </c:dPt>
          <c:dPt>
            <c:idx val="4"/>
            <c:invertIfNegative val="0"/>
            <c:bubble3D val="0"/>
            <c:spPr>
              <a:solidFill>
                <a:srgbClr val="3A608D"/>
              </a:solidFill>
              <a:ln w="25305">
                <a:noFill/>
              </a:ln>
              <a:effectLst/>
            </c:spPr>
          </c:dPt>
          <c:dPt>
            <c:idx val="5"/>
            <c:invertIfNegative val="0"/>
            <c:bubble3D val="0"/>
            <c:spPr>
              <a:solidFill>
                <a:srgbClr val="C35359"/>
              </a:solidFill>
              <a:ln w="25305">
                <a:noFill/>
              </a:ln>
              <a:effectLst/>
            </c:spPr>
          </c:dPt>
          <c:dPt>
            <c:idx val="6"/>
            <c:invertIfNegative val="0"/>
            <c:bubble3D val="0"/>
            <c:spPr>
              <a:solidFill>
                <a:srgbClr val="C35359"/>
              </a:solidFill>
              <a:ln w="25305">
                <a:noFill/>
              </a:ln>
              <a:effectLst/>
            </c:spPr>
          </c:dPt>
          <c:dPt>
            <c:idx val="7"/>
            <c:invertIfNegative val="0"/>
            <c:bubble3D val="0"/>
            <c:spPr>
              <a:solidFill>
                <a:srgbClr val="3A608D"/>
              </a:solidFill>
              <a:ln w="25305">
                <a:noFill/>
              </a:ln>
              <a:effectLst/>
            </c:spPr>
          </c:dPt>
          <c:dPt>
            <c:idx val="8"/>
            <c:invertIfNegative val="0"/>
            <c:bubble3D val="0"/>
            <c:spPr>
              <a:solidFill>
                <a:srgbClr val="C35359"/>
              </a:solidFill>
              <a:ln w="25305">
                <a:noFill/>
              </a:ln>
              <a:effectLst/>
            </c:spPr>
          </c:dPt>
          <c:dPt>
            <c:idx val="9"/>
            <c:invertIfNegative val="0"/>
            <c:bubble3D val="0"/>
            <c:spPr>
              <a:solidFill>
                <a:srgbClr val="C35359"/>
              </a:solidFill>
              <a:ln w="25305">
                <a:noFill/>
              </a:ln>
              <a:effectLst/>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Marsha Blackburn (TN-7)</c:v>
                </c:pt>
                <c:pt idx="1">
                  <c:v>Ed Royce (CA-39)</c:v>
                </c:pt>
                <c:pt idx="2">
                  <c:v>Richard Neal (MA-1)</c:v>
                </c:pt>
                <c:pt idx="3">
                  <c:v>Kyrsten Sinema (AZ-9)</c:v>
                </c:pt>
                <c:pt idx="4">
                  <c:v>Joseph Kennedy III (MA-4)</c:v>
                </c:pt>
                <c:pt idx="5">
                  <c:v>Ann Wagner (MO-2)</c:v>
                </c:pt>
                <c:pt idx="6">
                  <c:v>Devin Nunes (CA-22)</c:v>
                </c:pt>
                <c:pt idx="7">
                  <c:v>Lloyd Doggett (TX-35)</c:v>
                </c:pt>
                <c:pt idx="8">
                  <c:v>Patrick Tiberi (OH-12)</c:v>
                </c:pt>
                <c:pt idx="9">
                  <c:v>Paul Ryan (WI-1)</c:v>
                </c:pt>
              </c:strCache>
            </c:strRef>
          </c:cat>
          <c:val>
            <c:numRef>
              <c:f>Sheet1!$B$2:$B$11</c:f>
              <c:numCache>
                <c:formatCode>General</c:formatCode>
                <c:ptCount val="10"/>
                <c:pt idx="0">
                  <c:v>3.11</c:v>
                </c:pt>
                <c:pt idx="1">
                  <c:v>3.12</c:v>
                </c:pt>
                <c:pt idx="2">
                  <c:v>3.22</c:v>
                </c:pt>
                <c:pt idx="3">
                  <c:v>3.23</c:v>
                </c:pt>
                <c:pt idx="4">
                  <c:v>3.24</c:v>
                </c:pt>
                <c:pt idx="5">
                  <c:v>3.32</c:v>
                </c:pt>
                <c:pt idx="6">
                  <c:v>3.5</c:v>
                </c:pt>
                <c:pt idx="7">
                  <c:v>3.73</c:v>
                </c:pt>
                <c:pt idx="8">
                  <c:v>6.55</c:v>
                </c:pt>
                <c:pt idx="9">
                  <c:v>11.15</c:v>
                </c:pt>
              </c:numCache>
            </c:numRef>
          </c:val>
        </c:ser>
        <c:dLbls>
          <c:showLegendKey val="0"/>
          <c:showVal val="1"/>
          <c:showCatName val="0"/>
          <c:showSerName val="0"/>
          <c:showPercent val="0"/>
          <c:showBubbleSize val="0"/>
        </c:dLbls>
        <c:gapWidth val="150"/>
        <c:overlap val="-25"/>
        <c:axId val="2127467296"/>
        <c:axId val="2127474432"/>
      </c:barChart>
      <c:catAx>
        <c:axId val="2127467296"/>
        <c:scaling>
          <c:orientation val="minMax"/>
        </c:scaling>
        <c:delete val="0"/>
        <c:axPos val="l"/>
        <c:numFmt formatCode="General" sourceLinked="1"/>
        <c:majorTickMark val="none"/>
        <c:minorTickMark val="none"/>
        <c:tickLblPos val="nextTo"/>
        <c:spPr>
          <a:ln w="3162">
            <a:solidFill>
              <a:srgbClr val="808080"/>
            </a:solidFill>
            <a:prstDash val="solid"/>
          </a:ln>
        </c:spPr>
        <c:txPr>
          <a:bodyPr rot="0" vert="horz"/>
          <a:lstStyle/>
          <a:p>
            <a:pPr>
              <a:defRPr sz="1000" b="0">
                <a:latin typeface="Verdana" charset="0"/>
                <a:ea typeface="Verdana" charset="0"/>
                <a:cs typeface="Verdana" charset="0"/>
              </a:defRPr>
            </a:pPr>
            <a:endParaRPr lang="en-US"/>
          </a:p>
        </c:txPr>
        <c:crossAx val="2127474432"/>
        <c:crossesAt val="0.0"/>
        <c:auto val="1"/>
        <c:lblAlgn val="ctr"/>
        <c:lblOffset val="100"/>
        <c:noMultiLvlLbl val="0"/>
      </c:catAx>
      <c:valAx>
        <c:axId val="2127474432"/>
        <c:scaling>
          <c:orientation val="minMax"/>
          <c:max val="12.0"/>
        </c:scaling>
        <c:delete val="1"/>
        <c:axPos val="b"/>
        <c:numFmt formatCode="\$#,##0" sourceLinked="0"/>
        <c:majorTickMark val="none"/>
        <c:minorTickMark val="none"/>
        <c:tickLblPos val="nextTo"/>
        <c:crossAx val="2127467296"/>
        <c:crosses val="autoZero"/>
        <c:crossBetween val="between"/>
      </c:valAx>
      <c:spPr>
        <a:noFill/>
        <a:ln w="25370">
          <a:noFill/>
        </a:ln>
      </c:spPr>
    </c:plotArea>
    <c:plotVisOnly val="1"/>
    <c:dispBlanksAs val="gap"/>
    <c:showDLblsOverMax val="0"/>
  </c:chart>
  <c:spPr>
    <a:noFill/>
    <a:ln>
      <a:noFill/>
    </a:ln>
  </c:spPr>
  <c:txPr>
    <a:bodyPr/>
    <a:lstStyle/>
    <a:p>
      <a:pPr>
        <a:defRPr sz="1199" b="1"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7867975377552"/>
          <c:y val="0.0514037106820824"/>
          <c:w val="0.83420649910726"/>
          <c:h val="0.897192578635835"/>
        </c:manualLayout>
      </c:layout>
      <c:barChart>
        <c:barDir val="bar"/>
        <c:grouping val="clustered"/>
        <c:varyColors val="0"/>
        <c:ser>
          <c:idx val="0"/>
          <c:order val="0"/>
          <c:tx>
            <c:strRef>
              <c:f>Sheet1!$B$1</c:f>
              <c:strCache>
                <c:ptCount val="1"/>
                <c:pt idx="0">
                  <c:v>Party seats gained/held</c:v>
                </c:pt>
              </c:strCache>
            </c:strRef>
          </c:tx>
          <c:spPr>
            <a:solidFill>
              <a:schemeClr val="accent1"/>
            </a:solidFill>
            <a:ln>
              <a:noFill/>
            </a:ln>
            <a:effectLst/>
          </c:spPr>
          <c:invertIfNegative val="0"/>
          <c:dPt>
            <c:idx val="0"/>
            <c:invertIfNegative val="0"/>
            <c:bubble3D val="0"/>
            <c:spPr>
              <a:solidFill>
                <a:srgbClr val="C35359"/>
              </a:solidFill>
              <a:ln>
                <a:noFill/>
              </a:ln>
              <a:effectLst/>
            </c:spPr>
          </c:dPt>
          <c:dPt>
            <c:idx val="1"/>
            <c:invertIfNegative val="0"/>
            <c:bubble3D val="0"/>
            <c:spPr>
              <a:solidFill>
                <a:srgbClr val="C35359"/>
              </a:solidFill>
              <a:ln>
                <a:noFill/>
              </a:ln>
              <a:effectLst/>
            </c:spPr>
          </c:dPt>
          <c:dPt>
            <c:idx val="2"/>
            <c:invertIfNegative val="0"/>
            <c:bubble3D val="0"/>
            <c:spPr>
              <a:solidFill>
                <a:srgbClr val="C35359"/>
              </a:solidFill>
              <a:ln>
                <a:noFill/>
              </a:ln>
              <a:effectLst/>
            </c:spPr>
          </c:dPt>
          <c:dPt>
            <c:idx val="3"/>
            <c:invertIfNegative val="0"/>
            <c:bubble3D val="0"/>
            <c:spPr>
              <a:solidFill>
                <a:srgbClr val="C35359"/>
              </a:solidFill>
              <a:ln>
                <a:noFill/>
              </a:ln>
              <a:effectLst/>
            </c:spPr>
          </c:dPt>
          <c:dPt>
            <c:idx val="4"/>
            <c:invertIfNegative val="0"/>
            <c:bubble3D val="0"/>
            <c:spPr>
              <a:solidFill>
                <a:srgbClr val="C35359"/>
              </a:solidFill>
              <a:ln>
                <a:noFill/>
              </a:ln>
              <a:effectLst/>
            </c:spPr>
          </c:dPt>
          <c:dPt>
            <c:idx val="5"/>
            <c:invertIfNegative val="0"/>
            <c:bubble3D val="0"/>
            <c:spPr>
              <a:solidFill>
                <a:srgbClr val="C35359"/>
              </a:solidFill>
              <a:ln>
                <a:noFill/>
              </a:ln>
              <a:effectLst/>
            </c:spPr>
          </c:dPt>
          <c:dPt>
            <c:idx val="6"/>
            <c:invertIfNegative val="0"/>
            <c:bubble3D val="0"/>
            <c:spPr>
              <a:solidFill>
                <a:srgbClr val="3A608D"/>
              </a:solidFill>
              <a:ln>
                <a:noFill/>
              </a:ln>
              <a:effectLst/>
            </c:spPr>
          </c:dPt>
          <c:dPt>
            <c:idx val="7"/>
            <c:invertIfNegative val="0"/>
            <c:bubble3D val="0"/>
            <c:spPr>
              <a:solidFill>
                <a:srgbClr val="C35359"/>
              </a:solidFill>
              <a:ln>
                <a:noFill/>
              </a:ln>
              <a:effectLst/>
            </c:spPr>
          </c:dPt>
          <c:dPt>
            <c:idx val="8"/>
            <c:invertIfNegative val="0"/>
            <c:bubble3D val="0"/>
            <c:spPr>
              <a:solidFill>
                <a:srgbClr val="3A608D"/>
              </a:solidFill>
              <a:ln>
                <a:noFill/>
              </a:ln>
              <a:effectLst/>
            </c:spPr>
          </c:dPt>
          <c:dPt>
            <c:idx val="9"/>
            <c:invertIfNegative val="0"/>
            <c:bubble3D val="0"/>
            <c:spPr>
              <a:solidFill>
                <a:srgbClr val="C35359"/>
              </a:solidFill>
              <a:ln>
                <a:noFill/>
              </a:ln>
              <a:effectLst/>
            </c:spPr>
          </c:dPt>
          <c:dPt>
            <c:idx val="10"/>
            <c:invertIfNegative val="0"/>
            <c:bubble3D val="0"/>
            <c:spPr>
              <a:solidFill>
                <a:srgbClr val="C35359"/>
              </a:solidFill>
              <a:ln>
                <a:noFill/>
              </a:ln>
              <a:effectLst/>
            </c:spPr>
          </c:dPt>
          <c:dPt>
            <c:idx val="11"/>
            <c:invertIfNegative val="0"/>
            <c:bubble3D val="0"/>
            <c:spPr>
              <a:solidFill>
                <a:srgbClr val="C35359"/>
              </a:solidFill>
              <a:ln>
                <a:noFill/>
              </a:ln>
              <a:effectLst/>
            </c:spPr>
          </c:dPt>
          <c:dPt>
            <c:idx val="12"/>
            <c:invertIfNegative val="0"/>
            <c:bubble3D val="0"/>
            <c:spPr>
              <a:solidFill>
                <a:srgbClr val="C35359"/>
              </a:solidFill>
              <a:ln>
                <a:noFill/>
              </a:ln>
              <a:effectLst/>
            </c:spPr>
          </c:dPt>
          <c:dPt>
            <c:idx val="13"/>
            <c:invertIfNegative val="0"/>
            <c:bubble3D val="0"/>
            <c:spPr>
              <a:solidFill>
                <a:srgbClr val="3A608D"/>
              </a:solidFill>
              <a:ln>
                <a:noFill/>
              </a:ln>
              <a:effectLst/>
            </c:spPr>
          </c:dPt>
          <c:dPt>
            <c:idx val="14"/>
            <c:invertIfNegative val="0"/>
            <c:bubble3D val="0"/>
            <c:spPr>
              <a:solidFill>
                <a:srgbClr val="3A608D"/>
              </a:solidFill>
              <a:ln>
                <a:noFill/>
              </a:ln>
              <a:effectLst/>
            </c:spPr>
          </c:dPt>
          <c:dPt>
            <c:idx val="15"/>
            <c:invertIfNegative val="0"/>
            <c:bubble3D val="0"/>
            <c:spPr>
              <a:solidFill>
                <a:srgbClr val="C35359"/>
              </a:solidFill>
              <a:ln>
                <a:noFill/>
              </a:ln>
              <a:effectLst/>
            </c:spPr>
          </c:dPt>
          <c:dPt>
            <c:idx val="16"/>
            <c:invertIfNegative val="0"/>
            <c:bubble3D val="0"/>
            <c:spPr>
              <a:solidFill>
                <a:srgbClr val="C35359"/>
              </a:solidFill>
              <a:ln>
                <a:noFill/>
              </a:ln>
              <a:effectLst/>
            </c:spPr>
          </c:dPt>
          <c:dPt>
            <c:idx val="17"/>
            <c:invertIfNegative val="0"/>
            <c:bubble3D val="0"/>
            <c:spPr>
              <a:solidFill>
                <a:srgbClr val="C35359"/>
              </a:solidFill>
              <a:ln>
                <a:noFill/>
              </a:ln>
              <a:effectLst/>
            </c:spPr>
          </c:dPt>
          <c:dPt>
            <c:idx val="18"/>
            <c:invertIfNegative val="0"/>
            <c:bubble3D val="0"/>
            <c:spPr>
              <a:solidFill>
                <a:srgbClr val="3A608D"/>
              </a:solidFill>
              <a:ln>
                <a:noFill/>
              </a:ln>
              <a:effectLst/>
            </c:spPr>
          </c:dPt>
          <c:dPt>
            <c:idx val="19"/>
            <c:invertIfNegative val="0"/>
            <c:bubble3D val="0"/>
            <c:spPr>
              <a:solidFill>
                <a:srgbClr val="3A608D"/>
              </a:solidFill>
              <a:ln>
                <a:noFill/>
              </a:ln>
              <a:effectLst/>
            </c:spPr>
          </c:dPt>
          <c:dPt>
            <c:idx val="20"/>
            <c:invertIfNegative val="0"/>
            <c:bubble3D val="0"/>
            <c:spPr>
              <a:solidFill>
                <a:srgbClr val="3A608D"/>
              </a:solidFill>
              <a:ln>
                <a:solidFill>
                  <a:schemeClr val="bg1">
                    <a:lumMod val="85000"/>
                  </a:schemeClr>
                </a:solidFill>
              </a:ln>
              <a:effectLst/>
            </c:spPr>
          </c:dPt>
          <c:dPt>
            <c:idx val="21"/>
            <c:invertIfNegative val="0"/>
            <c:bubble3D val="0"/>
            <c:spPr>
              <a:solidFill>
                <a:srgbClr val="3A608D"/>
              </a:solidFill>
              <a:ln>
                <a:noFill/>
              </a:ln>
              <a:effectLst/>
            </c:spPr>
          </c:dPt>
          <c:dPt>
            <c:idx val="22"/>
            <c:invertIfNegative val="0"/>
            <c:bubble3D val="0"/>
            <c:spPr>
              <a:solidFill>
                <a:srgbClr val="3A608D"/>
              </a:solidFill>
              <a:ln>
                <a:noFill/>
              </a:ln>
              <a:effectLst/>
            </c:spPr>
          </c:dPt>
          <c:dPt>
            <c:idx val="23"/>
            <c:invertIfNegative val="0"/>
            <c:bubble3D val="0"/>
            <c:spPr>
              <a:solidFill>
                <a:srgbClr val="C35359"/>
              </a:solidFill>
              <a:ln>
                <a:noFill/>
              </a:ln>
              <a:effectLst/>
            </c:spPr>
          </c:dPt>
          <c:dPt>
            <c:idx val="24"/>
            <c:invertIfNegative val="0"/>
            <c:bubble3D val="0"/>
            <c:spPr>
              <a:solidFill>
                <a:srgbClr val="C35359"/>
              </a:solidFill>
              <a:ln>
                <a:noFill/>
              </a:ln>
              <a:effectLst/>
            </c:spPr>
          </c:dPt>
          <c:dPt>
            <c:idx val="25"/>
            <c:invertIfNegative val="0"/>
            <c:bubble3D val="0"/>
            <c:spPr>
              <a:solidFill>
                <a:srgbClr val="3A608D"/>
              </a:solidFill>
              <a:ln>
                <a:noFill/>
              </a:ln>
              <a:effectLst/>
            </c:spPr>
          </c:dPt>
          <c:dPt>
            <c:idx val="26"/>
            <c:invertIfNegative val="0"/>
            <c:bubble3D val="0"/>
            <c:spPr>
              <a:solidFill>
                <a:srgbClr val="3A608D"/>
              </a:solidFill>
              <a:ln>
                <a:noFill/>
              </a:ln>
              <a:effectLst/>
            </c:spPr>
          </c:dPt>
          <c:dPt>
            <c:idx val="27"/>
            <c:invertIfNegative val="0"/>
            <c:bubble3D val="0"/>
            <c:spPr>
              <a:solidFill>
                <a:srgbClr val="C35359"/>
              </a:solidFill>
              <a:ln>
                <a:noFill/>
              </a:ln>
              <a:effectLst/>
            </c:spPr>
          </c:dPt>
          <c:dPt>
            <c:idx val="28"/>
            <c:invertIfNegative val="0"/>
            <c:bubble3D val="0"/>
            <c:spPr>
              <a:solidFill>
                <a:srgbClr val="C35359"/>
              </a:solidFill>
              <a:ln>
                <a:noFill/>
              </a:ln>
              <a:effectLst/>
            </c:spPr>
          </c:dPt>
          <c:dPt>
            <c:idx val="29"/>
            <c:invertIfNegative val="0"/>
            <c:bubble3D val="0"/>
            <c:spPr>
              <a:solidFill>
                <a:srgbClr val="3A608D"/>
              </a:solidFill>
              <a:ln>
                <a:noFill/>
              </a:ln>
              <a:effectLst/>
            </c:spPr>
          </c:dPt>
          <c:dPt>
            <c:idx val="30"/>
            <c:invertIfNegative val="0"/>
            <c:bubble3D val="0"/>
            <c:spPr>
              <a:solidFill>
                <a:srgbClr val="C35359"/>
              </a:solidFill>
              <a:ln>
                <a:noFill/>
              </a:ln>
              <a:effectLst/>
            </c:spPr>
          </c:dPt>
          <c:dPt>
            <c:idx val="31"/>
            <c:invertIfNegative val="0"/>
            <c:bubble3D val="0"/>
            <c:spPr>
              <a:solidFill>
                <a:srgbClr val="C35359"/>
              </a:solidFill>
              <a:ln>
                <a:noFill/>
              </a:ln>
              <a:effectLst/>
            </c:spPr>
          </c:dPt>
          <c:dPt>
            <c:idx val="32"/>
            <c:invertIfNegative val="0"/>
            <c:bubble3D val="0"/>
            <c:spPr>
              <a:solidFill>
                <a:srgbClr val="C35359"/>
              </a:solidFill>
              <a:ln>
                <a:noFill/>
              </a:ln>
              <a:effectLst/>
            </c:spPr>
          </c:dPt>
          <c:dPt>
            <c:idx val="33"/>
            <c:invertIfNegative val="0"/>
            <c:bubble3D val="0"/>
            <c:spPr>
              <a:solidFill>
                <a:srgbClr val="3A608D"/>
              </a:solidFill>
              <a:ln>
                <a:noFill/>
              </a:ln>
              <a:effectLst/>
            </c:spPr>
          </c:dPt>
          <c:dPt>
            <c:idx val="34"/>
            <c:invertIfNegative val="0"/>
            <c:bubble3D val="0"/>
            <c:spPr>
              <a:solidFill>
                <a:srgbClr val="3A608D"/>
              </a:solidFill>
              <a:ln>
                <a:noFill/>
              </a:ln>
              <a:effectLst/>
            </c:spPr>
          </c:dPt>
          <c:dPt>
            <c:idx val="35"/>
            <c:invertIfNegative val="0"/>
            <c:bubble3D val="0"/>
            <c:spPr>
              <a:solidFill>
                <a:srgbClr val="C35359"/>
              </a:solidFill>
              <a:ln>
                <a:noFill/>
              </a:ln>
              <a:effectLst/>
            </c:spPr>
          </c:dPt>
          <c:dPt>
            <c:idx val="36"/>
            <c:invertIfNegative val="0"/>
            <c:bubble3D val="0"/>
            <c:spPr>
              <a:solidFill>
                <a:srgbClr val="C35359"/>
              </a:solidFill>
              <a:ln>
                <a:noFill/>
              </a:ln>
              <a:effectLst/>
            </c:spPr>
          </c:dPt>
          <c:dPt>
            <c:idx val="37"/>
            <c:invertIfNegative val="0"/>
            <c:bubble3D val="0"/>
            <c:spPr>
              <a:solidFill>
                <a:srgbClr val="3A608D"/>
              </a:solidFill>
              <a:ln>
                <a:noFill/>
              </a:ln>
              <a:effectLst/>
            </c:spPr>
          </c:dPt>
          <c:dPt>
            <c:idx val="38"/>
            <c:invertIfNegative val="0"/>
            <c:bubble3D val="0"/>
            <c:spPr>
              <a:solidFill>
                <a:srgbClr val="3A608D"/>
              </a:solidFill>
              <a:ln>
                <a:noFill/>
              </a:ln>
              <a:effectLst/>
            </c:spPr>
          </c:dPt>
          <c:cat>
            <c:numRef>
              <c:f>Sheet1!$A$2:$A$40</c:f>
              <c:numCache>
                <c:formatCode>0</c:formatCode>
                <c:ptCount val="39"/>
                <c:pt idx="0">
                  <c:v>1862.0</c:v>
                </c:pt>
                <c:pt idx="1">
                  <c:v>1866.0</c:v>
                </c:pt>
                <c:pt idx="2">
                  <c:v>1870.0</c:v>
                </c:pt>
                <c:pt idx="3">
                  <c:v>1874.0</c:v>
                </c:pt>
                <c:pt idx="4">
                  <c:v>1878.0</c:v>
                </c:pt>
                <c:pt idx="5">
                  <c:v>1882.0</c:v>
                </c:pt>
                <c:pt idx="6">
                  <c:v>1886.0</c:v>
                </c:pt>
                <c:pt idx="7">
                  <c:v>1890.0</c:v>
                </c:pt>
                <c:pt idx="8">
                  <c:v>1894.0</c:v>
                </c:pt>
                <c:pt idx="9">
                  <c:v>1898.0</c:v>
                </c:pt>
                <c:pt idx="10">
                  <c:v>1902.0</c:v>
                </c:pt>
                <c:pt idx="11">
                  <c:v>1906.0</c:v>
                </c:pt>
                <c:pt idx="12">
                  <c:v>1910.0</c:v>
                </c:pt>
                <c:pt idx="13">
                  <c:v>1914.0</c:v>
                </c:pt>
                <c:pt idx="14">
                  <c:v>1918.0</c:v>
                </c:pt>
                <c:pt idx="15">
                  <c:v>1922.0</c:v>
                </c:pt>
                <c:pt idx="16">
                  <c:v>1926.0</c:v>
                </c:pt>
                <c:pt idx="17">
                  <c:v>1930.0</c:v>
                </c:pt>
                <c:pt idx="18">
                  <c:v>1934.0</c:v>
                </c:pt>
                <c:pt idx="19">
                  <c:v>1938.0</c:v>
                </c:pt>
                <c:pt idx="20">
                  <c:v>1942.0</c:v>
                </c:pt>
                <c:pt idx="21">
                  <c:v>1946.0</c:v>
                </c:pt>
                <c:pt idx="22">
                  <c:v>1950.0</c:v>
                </c:pt>
                <c:pt idx="23">
                  <c:v>1954.0</c:v>
                </c:pt>
                <c:pt idx="24">
                  <c:v>1958.0</c:v>
                </c:pt>
                <c:pt idx="25">
                  <c:v>1962.0</c:v>
                </c:pt>
                <c:pt idx="26">
                  <c:v>1966.0</c:v>
                </c:pt>
                <c:pt idx="27">
                  <c:v>1970.0</c:v>
                </c:pt>
                <c:pt idx="28">
                  <c:v>1974.0</c:v>
                </c:pt>
                <c:pt idx="29">
                  <c:v>1978.0</c:v>
                </c:pt>
                <c:pt idx="30">
                  <c:v>1982.0</c:v>
                </c:pt>
                <c:pt idx="31">
                  <c:v>1986.0</c:v>
                </c:pt>
                <c:pt idx="32">
                  <c:v>1990.0</c:v>
                </c:pt>
                <c:pt idx="33">
                  <c:v>1994.0</c:v>
                </c:pt>
                <c:pt idx="34">
                  <c:v>1998.0</c:v>
                </c:pt>
                <c:pt idx="35">
                  <c:v>2002.0</c:v>
                </c:pt>
                <c:pt idx="36">
                  <c:v>2006.0</c:v>
                </c:pt>
                <c:pt idx="37">
                  <c:v>2010.0</c:v>
                </c:pt>
                <c:pt idx="38">
                  <c:v>2014.0</c:v>
                </c:pt>
              </c:numCache>
            </c:numRef>
          </c:cat>
          <c:val>
            <c:numRef>
              <c:f>Sheet1!$B$2:$B$40</c:f>
              <c:numCache>
                <c:formatCode>General</c:formatCode>
                <c:ptCount val="39"/>
                <c:pt idx="0">
                  <c:v>-3.0</c:v>
                </c:pt>
                <c:pt idx="1">
                  <c:v>-2.0</c:v>
                </c:pt>
                <c:pt idx="2">
                  <c:v>-31.0</c:v>
                </c:pt>
                <c:pt idx="3">
                  <c:v>-96.0</c:v>
                </c:pt>
                <c:pt idx="4">
                  <c:v>-9.0</c:v>
                </c:pt>
                <c:pt idx="5">
                  <c:v>-33.0</c:v>
                </c:pt>
                <c:pt idx="6">
                  <c:v>-15.0</c:v>
                </c:pt>
                <c:pt idx="7">
                  <c:v>-85.0</c:v>
                </c:pt>
                <c:pt idx="8">
                  <c:v>-125.0</c:v>
                </c:pt>
                <c:pt idx="9">
                  <c:v>-19.0</c:v>
                </c:pt>
                <c:pt idx="10">
                  <c:v>9.0</c:v>
                </c:pt>
                <c:pt idx="11">
                  <c:v>-28.0</c:v>
                </c:pt>
                <c:pt idx="12">
                  <c:v>-57.0</c:v>
                </c:pt>
                <c:pt idx="13">
                  <c:v>-61.0</c:v>
                </c:pt>
                <c:pt idx="14">
                  <c:v>-22.0</c:v>
                </c:pt>
                <c:pt idx="15">
                  <c:v>-77.0</c:v>
                </c:pt>
                <c:pt idx="16">
                  <c:v>-9.0</c:v>
                </c:pt>
                <c:pt idx="17">
                  <c:v>-52.0</c:v>
                </c:pt>
                <c:pt idx="18">
                  <c:v>9.0</c:v>
                </c:pt>
                <c:pt idx="19">
                  <c:v>-72.0</c:v>
                </c:pt>
                <c:pt idx="20">
                  <c:v>-44.0</c:v>
                </c:pt>
                <c:pt idx="21">
                  <c:v>-55.0</c:v>
                </c:pt>
                <c:pt idx="22">
                  <c:v>-28.0</c:v>
                </c:pt>
                <c:pt idx="23">
                  <c:v>-18.0</c:v>
                </c:pt>
                <c:pt idx="24">
                  <c:v>-48.0</c:v>
                </c:pt>
                <c:pt idx="25">
                  <c:v>-4.0</c:v>
                </c:pt>
                <c:pt idx="26">
                  <c:v>-48.0</c:v>
                </c:pt>
                <c:pt idx="27">
                  <c:v>-12.0</c:v>
                </c:pt>
                <c:pt idx="28">
                  <c:v>-48.0</c:v>
                </c:pt>
                <c:pt idx="29">
                  <c:v>-15.0</c:v>
                </c:pt>
                <c:pt idx="30">
                  <c:v>-26.0</c:v>
                </c:pt>
                <c:pt idx="31">
                  <c:v>-5.0</c:v>
                </c:pt>
                <c:pt idx="32">
                  <c:v>-8.0</c:v>
                </c:pt>
                <c:pt idx="33">
                  <c:v>-54.0</c:v>
                </c:pt>
                <c:pt idx="34">
                  <c:v>5.0</c:v>
                </c:pt>
                <c:pt idx="35">
                  <c:v>8.0</c:v>
                </c:pt>
                <c:pt idx="36">
                  <c:v>-30.0</c:v>
                </c:pt>
                <c:pt idx="37">
                  <c:v>-63.0</c:v>
                </c:pt>
                <c:pt idx="38">
                  <c:v>-13.0</c:v>
                </c:pt>
              </c:numCache>
            </c:numRef>
          </c:val>
        </c:ser>
        <c:dLbls>
          <c:showLegendKey val="0"/>
          <c:showVal val="0"/>
          <c:showCatName val="0"/>
          <c:showSerName val="0"/>
          <c:showPercent val="0"/>
          <c:showBubbleSize val="0"/>
        </c:dLbls>
        <c:gapWidth val="182"/>
        <c:axId val="-2120916400"/>
        <c:axId val="2118945808"/>
      </c:barChart>
      <c:catAx>
        <c:axId val="-2120916400"/>
        <c:scaling>
          <c:orientation val="minMax"/>
        </c:scaling>
        <c:delete val="1"/>
        <c:axPos val="l"/>
        <c:numFmt formatCode="0" sourceLinked="1"/>
        <c:majorTickMark val="none"/>
        <c:minorTickMark val="none"/>
        <c:tickLblPos val="low"/>
        <c:crossAx val="2118945808"/>
        <c:crosses val="autoZero"/>
        <c:auto val="0"/>
        <c:lblAlgn val="ctr"/>
        <c:lblOffset val="100"/>
        <c:noMultiLvlLbl val="0"/>
      </c:catAx>
      <c:valAx>
        <c:axId val="2118945808"/>
        <c:scaling>
          <c:orientation val="minMax"/>
        </c:scaling>
        <c:delete val="1"/>
        <c:axPos val="b"/>
        <c:numFmt formatCode="General" sourceLinked="0"/>
        <c:majorTickMark val="none"/>
        <c:minorTickMark val="none"/>
        <c:tickLblPos val="nextTo"/>
        <c:crossAx val="-2120916400"/>
        <c:crossesAt val="1.0"/>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DF38E-74AC-0D40-B0D5-7EC4C125E7FD}" type="datetimeFigureOut">
              <a:rPr lang="en-US" smtClean="0"/>
              <a:t>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10B88-B5D3-9740-B038-5E379E31E376}" type="slidenum">
              <a:rPr lang="en-US" smtClean="0"/>
              <a:t>‹#›</a:t>
            </a:fld>
            <a:endParaRPr lang="en-US"/>
          </a:p>
        </p:txBody>
      </p:sp>
    </p:spTree>
    <p:extLst>
      <p:ext uri="{BB962C8B-B14F-4D97-AF65-F5344CB8AC3E}">
        <p14:creationId xmlns:p14="http://schemas.microsoft.com/office/powerpoint/2010/main" val="107283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FBBC-5B36-C141-B827-04E0D6A20364}" type="datetimeFigureOut">
              <a:rPr lang="en-US" smtClean="0"/>
              <a:t>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A13F-28BC-9E49-9D0E-49492B51710C}" type="slidenum">
              <a:rPr lang="en-US" smtClean="0"/>
              <a:t>‹#›</a:t>
            </a:fld>
            <a:endParaRPr lang="en-US"/>
          </a:p>
        </p:txBody>
      </p:sp>
    </p:spTree>
    <p:extLst>
      <p:ext uri="{BB962C8B-B14F-4D97-AF65-F5344CB8AC3E}">
        <p14:creationId xmlns:p14="http://schemas.microsoft.com/office/powerpoint/2010/main" val="598502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a:t>
            </a:fld>
            <a:endParaRPr lang="en-US"/>
          </a:p>
        </p:txBody>
      </p:sp>
    </p:spTree>
    <p:extLst>
      <p:ext uri="{BB962C8B-B14F-4D97-AF65-F5344CB8AC3E}">
        <p14:creationId xmlns:p14="http://schemas.microsoft.com/office/powerpoint/2010/main" val="203748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5</a:t>
            </a:fld>
            <a:endParaRPr lang="en-US"/>
          </a:p>
        </p:txBody>
      </p:sp>
    </p:spTree>
    <p:extLst>
      <p:ext uri="{BB962C8B-B14F-4D97-AF65-F5344CB8AC3E}">
        <p14:creationId xmlns:p14="http://schemas.microsoft.com/office/powerpoint/2010/main" val="178831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6</a:t>
            </a:fld>
            <a:endParaRPr lang="en-US"/>
          </a:p>
        </p:txBody>
      </p:sp>
    </p:spTree>
    <p:extLst>
      <p:ext uri="{BB962C8B-B14F-4D97-AF65-F5344CB8AC3E}">
        <p14:creationId xmlns:p14="http://schemas.microsoft.com/office/powerpoint/2010/main" val="140368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7</a:t>
            </a:fld>
            <a:endParaRPr lang="en-US"/>
          </a:p>
        </p:txBody>
      </p:sp>
    </p:spTree>
    <p:extLst>
      <p:ext uri="{BB962C8B-B14F-4D97-AF65-F5344CB8AC3E}">
        <p14:creationId xmlns:p14="http://schemas.microsoft.com/office/powerpoint/2010/main" val="105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10</a:t>
            </a:fld>
            <a:endParaRPr lang="en-US"/>
          </a:p>
        </p:txBody>
      </p:sp>
    </p:spTree>
    <p:extLst>
      <p:ext uri="{BB962C8B-B14F-4D97-AF65-F5344CB8AC3E}">
        <p14:creationId xmlns:p14="http://schemas.microsoft.com/office/powerpoint/2010/main" val="86886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819602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09DC90-2AB6-4ADE-909B-55D2724D855F}" type="datetime1">
              <a:rPr lang="en-US" smtClean="0"/>
              <a:t>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02277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360580-3DC0-4950-95C2-9D5797258633}" type="datetime1">
              <a:rPr lang="en-US" smtClean="0"/>
              <a:t>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7262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AF6EB1-510D-4FD8-8C6B-96EFC275784D}" type="datetime1">
              <a:rPr lang="en-US" smtClean="0"/>
              <a:t>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792524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0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3C6BF6-DCDA-4A1B-BA74-50A8AD0B4A71}" type="datetime1">
              <a:rPr lang="en-US" smtClean="0"/>
              <a:t>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2170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C6E7CF-A316-4121-A9DF-E7A8FD72372E}" type="datetime1">
              <a:rPr lang="en-US" smtClean="0"/>
              <a:t>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37980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3E2CB36-AFEB-4EC4-A43F-F351F12BE8B4}" type="datetime1">
              <a:rPr lang="en-US" smtClean="0"/>
              <a:t>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15243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F6167B-32A5-4CD8-884F-A15FB98A9E70}" type="datetime1">
              <a:rPr lang="en-US" smtClean="0"/>
              <a:t>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5546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A99982-EFC1-45F5-942F-B77C0441D2FF}" type="datetime1">
              <a:rPr lang="en-US" smtClean="0"/>
              <a:t>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8550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06CE0-5D9A-4C55-AA6B-3D7547D4961B}" type="datetime1">
              <a:rPr lang="en-US" smtClean="0"/>
              <a:t>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311483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404814" y="1122363"/>
            <a:ext cx="8167688" cy="1116012"/>
          </a:xfrm>
        </p:spPr>
        <p:txBody>
          <a:bodyPr>
            <a:normAutofit/>
          </a:bodyPr>
          <a:lstStyle/>
          <a:p>
            <a:pPr algn="l"/>
            <a:r>
              <a:rPr lang="en-US" altLang="en-US" sz="3200" b="1" dirty="0" smtClean="0">
                <a:solidFill>
                  <a:schemeClr val="tx1">
                    <a:lumMod val="65000"/>
                    <a:lumOff val="35000"/>
                  </a:schemeClr>
                </a:solidFill>
                <a:latin typeface="Georgia" charset="0"/>
                <a:ea typeface="ＭＳ Ｐゴシック" charset="-128"/>
                <a:cs typeface="MS PGothic" charset="-128"/>
              </a:rPr>
              <a:t>2018 House preview</a:t>
            </a:r>
            <a:endParaRPr lang="en-US" altLang="en-US" sz="3200" b="1" dirty="0">
              <a:solidFill>
                <a:schemeClr val="tx1">
                  <a:lumMod val="65000"/>
                  <a:lumOff val="35000"/>
                </a:schemeClr>
              </a:solidFill>
              <a:latin typeface="Georgia" charset="0"/>
              <a:ea typeface="ＭＳ Ｐゴシック" charset="-128"/>
              <a:cs typeface="MS PGothic" charset="-128"/>
            </a:endParaRPr>
          </a:p>
        </p:txBody>
      </p:sp>
      <p:sp>
        <p:nvSpPr>
          <p:cNvPr id="6" name="Subtitle 8"/>
          <p:cNvSpPr>
            <a:spLocks noGrp="1"/>
          </p:cNvSpPr>
          <p:nvPr>
            <p:ph type="subTitle" idx="1"/>
          </p:nvPr>
        </p:nvSpPr>
        <p:spPr>
          <a:xfrm>
            <a:off x="396877" y="2259013"/>
            <a:ext cx="8143875" cy="1169987"/>
          </a:xfrm>
        </p:spPr>
        <p:txBody>
          <a:bodyPr/>
          <a:lstStyle/>
          <a:p>
            <a:pPr algn="l">
              <a:buFont typeface="Arial" panose="020B0604020202020204" pitchFamily="34" charset="0"/>
              <a:buNone/>
              <a:defRPr/>
            </a:pPr>
            <a:r>
              <a:rPr lang="en-US" sz="2000" dirty="0" smtClean="0">
                <a:latin typeface="Georgia"/>
                <a:ea typeface="MS PGothic" panose="020B0600070205080204" pitchFamily="34" charset="-128"/>
                <a:cs typeface="Georgia"/>
              </a:rPr>
              <a:t>A look ahead to the 2018 midterm House elections</a:t>
            </a:r>
            <a:endParaRPr lang="en-US" sz="2000" dirty="0">
              <a:latin typeface="Georgia"/>
              <a:ea typeface="MS PGothic" panose="020B0600070205080204" pitchFamily="34" charset="-128"/>
              <a:cs typeface="Georgia"/>
            </a:endParaRPr>
          </a:p>
        </p:txBody>
      </p:sp>
      <p:sp>
        <p:nvSpPr>
          <p:cNvPr id="7" name="TextBox 6"/>
          <p:cNvSpPr txBox="1"/>
          <p:nvPr/>
        </p:nvSpPr>
        <p:spPr>
          <a:xfrm>
            <a:off x="412748" y="4220996"/>
            <a:ext cx="3675065" cy="1569660"/>
          </a:xfrm>
          <a:prstGeom prst="rect">
            <a:avLst/>
          </a:prstGeom>
          <a:noFill/>
        </p:spPr>
        <p:txBody>
          <a:bodyPr wrap="square" rtlCol="0">
            <a:spAutoFit/>
          </a:bodyPr>
          <a:lstStyle/>
          <a:p>
            <a:pPr>
              <a:defRPr/>
            </a:pPr>
            <a:r>
              <a:rPr lang="en-US" sz="1200" b="1" dirty="0" smtClean="0">
                <a:latin typeface="Georgia"/>
                <a:ea typeface="MS PGothic" panose="020B0600070205080204" pitchFamily="34" charset="-128"/>
                <a:cs typeface="Georgia"/>
              </a:rPr>
              <a:t>September 2017</a:t>
            </a:r>
            <a:endParaRPr lang="en-US" sz="1200" b="1" dirty="0">
              <a:latin typeface="Georgia"/>
              <a:ea typeface="MS PGothic" panose="020B0600070205080204" pitchFamily="34" charset="-128"/>
              <a:cs typeface="Georgia"/>
            </a:endParaRP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Producer </a:t>
            </a:r>
          </a:p>
          <a:p>
            <a:pPr>
              <a:defRPr/>
            </a:pPr>
            <a:r>
              <a:rPr lang="en-US" sz="1200" i="1" dirty="0" smtClean="0">
                <a:latin typeface="Georgia"/>
                <a:ea typeface="MS PGothic" panose="020B0600070205080204" pitchFamily="34" charset="-128"/>
                <a:cs typeface="Georgia"/>
              </a:rPr>
              <a:t>Presentation Center Staff</a:t>
            </a:r>
            <a:endParaRPr lang="en-US" sz="1200" i="1" dirty="0">
              <a:latin typeface="Georgia"/>
              <a:ea typeface="MS PGothic" panose="020B0600070205080204" pitchFamily="34" charset="-128"/>
              <a:cs typeface="Georgia"/>
            </a:endParaRP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Director </a:t>
            </a:r>
          </a:p>
          <a:p>
            <a:pPr>
              <a:defRPr/>
            </a:pPr>
            <a:r>
              <a:rPr lang="en-US" sz="1200" i="1" dirty="0">
                <a:latin typeface="Georgia"/>
                <a:ea typeface="MS PGothic" panose="020B0600070205080204" pitchFamily="34" charset="-128"/>
                <a:cs typeface="Georgia"/>
              </a:rPr>
              <a:t>Alistair Taylor</a:t>
            </a:r>
          </a:p>
          <a:p>
            <a:endParaRPr lang="en-US" sz="1200" dirty="0">
              <a:latin typeface="Georgia"/>
              <a:cs typeface="Georgia"/>
            </a:endParaRPr>
          </a:p>
        </p:txBody>
      </p:sp>
      <p:sp>
        <p:nvSpPr>
          <p:cNvPr id="8" name="Rectangle 7"/>
          <p:cNvSpPr/>
          <p:nvPr/>
        </p:nvSpPr>
        <p:spPr>
          <a:xfrm>
            <a:off x="335331" y="6206980"/>
            <a:ext cx="8490283" cy="511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Tree>
    <p:extLst>
      <p:ext uri="{BB962C8B-B14F-4D97-AF65-F5344CB8AC3E}">
        <p14:creationId xmlns:p14="http://schemas.microsoft.com/office/powerpoint/2010/main" val="162573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Republicans and Democrats face unique challenges in their strategy for the midterms</a:t>
            </a:r>
            <a:endParaRPr lang="en-US" altLang="en-US" sz="2000" dirty="0">
              <a:latin typeface="Georgia" charset="0"/>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September 13, 2017  </a:t>
            </a:r>
            <a:r>
              <a:rPr lang="en-US" sz="800" dirty="0" smtClean="0">
                <a:solidFill>
                  <a:schemeClr val="tx1">
                    <a:lumMod val="65000"/>
                    <a:lumOff val="35000"/>
                  </a:schemeClr>
                </a:solidFill>
              </a:rPr>
              <a:t>| </a:t>
            </a:r>
            <a:r>
              <a:rPr lang="en-US" sz="800" dirty="0" smtClean="0"/>
              <a:t> </a:t>
            </a:r>
            <a:r>
              <a:rPr lang="en-US" sz="700" dirty="0" smtClean="0"/>
              <a:t>Madelaine </a:t>
            </a:r>
            <a:r>
              <a:rPr lang="en-US" sz="700" dirty="0" err="1" smtClean="0"/>
              <a:t>Pisani</a:t>
            </a:r>
            <a:endParaRPr lang="en-US" sz="700" dirty="0">
              <a:latin typeface="Georgia"/>
              <a:cs typeface="Georgia"/>
            </a:endParaRPr>
          </a:p>
        </p:txBody>
      </p:sp>
      <p:sp>
        <p:nvSpPr>
          <p:cNvPr id="18" name="Rectangle 14"/>
          <p:cNvSpPr>
            <a:spLocks noChangeArrowheads="1"/>
          </p:cNvSpPr>
          <p:nvPr/>
        </p:nvSpPr>
        <p:spPr bwMode="auto">
          <a:xfrm>
            <a:off x="419100" y="1548295"/>
            <a:ext cx="2378299"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Republican strategy</a:t>
            </a:r>
            <a:endParaRPr lang="en-US" altLang="en-US" sz="1200" b="1" dirty="0"/>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12631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Charlie Cook, “Midterms are about the party in power not issues,” National Journal, July 31, 2017; Amy Walter, “Keeping Democrats “better deal” in perspective,” The Cook Political Report, July 26, </a:t>
            </a:r>
            <a:r>
              <a:rPr lang="en-US" sz="700">
                <a:solidFill>
                  <a:schemeClr val="tx1">
                    <a:lumMod val="50000"/>
                    <a:lumOff val="50000"/>
                  </a:schemeClr>
                </a:solidFill>
                <a:latin typeface="Georgia"/>
                <a:cs typeface="Georgia"/>
              </a:rPr>
              <a:t>2017</a:t>
            </a:r>
            <a:r>
              <a:rPr lang="en-US" sz="700" smtClean="0">
                <a:solidFill>
                  <a:schemeClr val="tx1">
                    <a:lumMod val="50000"/>
                    <a:lumOff val="50000"/>
                  </a:schemeClr>
                </a:solidFill>
                <a:latin typeface="Georgia"/>
                <a:cs typeface="Georgia"/>
              </a:rPr>
              <a:t>. </a:t>
            </a:r>
            <a:endParaRPr lang="en-US" sz="700" dirty="0">
              <a:solidFill>
                <a:schemeClr val="tx1">
                  <a:lumMod val="50000"/>
                  <a:lumOff val="50000"/>
                </a:schemeClr>
              </a:solidFill>
              <a:latin typeface="Georgia"/>
              <a:cs typeface="Georgia"/>
            </a:endParaRPr>
          </a:p>
        </p:txBody>
      </p:sp>
      <p:sp>
        <p:nvSpPr>
          <p:cNvPr id="6" name="Slide Number Placeholder 5"/>
          <p:cNvSpPr>
            <a:spLocks noGrp="1"/>
          </p:cNvSpPr>
          <p:nvPr>
            <p:ph type="sldNum" sz="quarter" idx="12"/>
          </p:nvPr>
        </p:nvSpPr>
        <p:spPr/>
        <p:txBody>
          <a:bodyPr/>
          <a:lstStyle/>
          <a:p>
            <a:fld id="{BEFBC90E-502A-A54D-9BAE-6F74229062B0}" type="slidenum">
              <a:rPr lang="en-US" smtClean="0"/>
              <a:pPr/>
              <a:t>10</a:t>
            </a:fld>
            <a:endParaRPr lang="en-US" dirty="0"/>
          </a:p>
        </p:txBody>
      </p:sp>
      <p:sp>
        <p:nvSpPr>
          <p:cNvPr id="12" name="Rectangle 14"/>
          <p:cNvSpPr>
            <a:spLocks noChangeArrowheads="1"/>
          </p:cNvSpPr>
          <p:nvPr/>
        </p:nvSpPr>
        <p:spPr bwMode="auto">
          <a:xfrm>
            <a:off x="4608514" y="1548295"/>
            <a:ext cx="2378299"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Democratic strategy</a:t>
            </a:r>
            <a:endParaRPr lang="en-US" altLang="en-US" sz="1200" b="1" dirty="0"/>
          </a:p>
        </p:txBody>
      </p:sp>
      <p:sp>
        <p:nvSpPr>
          <p:cNvPr id="16" name="TextBox 15"/>
          <p:cNvSpPr txBox="1"/>
          <p:nvPr/>
        </p:nvSpPr>
        <p:spPr>
          <a:xfrm>
            <a:off x="1162909" y="1957796"/>
            <a:ext cx="3064317" cy="1261884"/>
          </a:xfrm>
          <a:prstGeom prst="rect">
            <a:avLst/>
          </a:prstGeom>
          <a:noFill/>
        </p:spPr>
        <p:txBody>
          <a:bodyPr wrap="square" rtlCol="0">
            <a:spAutoFit/>
          </a:bodyPr>
          <a:lstStyle/>
          <a:p>
            <a:pPr>
              <a:spcBef>
                <a:spcPct val="0"/>
              </a:spcBef>
            </a:pPr>
            <a:r>
              <a:rPr lang="en-US" altLang="en-US" sz="1300" b="1" dirty="0" smtClean="0">
                <a:solidFill>
                  <a:srgbClr val="C2535A"/>
                </a:solidFill>
                <a:latin typeface="Georgia"/>
                <a:cs typeface="Georgia"/>
              </a:rPr>
              <a:t>Localize</a:t>
            </a:r>
            <a:endParaRPr lang="en-US" altLang="en-US" sz="1300" b="1" dirty="0">
              <a:solidFill>
                <a:srgbClr val="C2535A"/>
              </a:solidFill>
              <a:latin typeface="Georgia"/>
              <a:cs typeface="Georgia"/>
            </a:endParaRPr>
          </a:p>
          <a:p>
            <a:pPr marL="171450" indent="-171450">
              <a:lnSpc>
                <a:spcPct val="100000"/>
              </a:lnSpc>
              <a:spcBef>
                <a:spcPct val="0"/>
              </a:spcBef>
              <a:buFont typeface="Arial" panose="020B0604020202020204" pitchFamily="34" charset="0"/>
              <a:buChar char="•"/>
            </a:pPr>
            <a:r>
              <a:rPr lang="en-US" altLang="en-US" sz="900" dirty="0">
                <a:solidFill>
                  <a:srgbClr val="000000"/>
                </a:solidFill>
                <a:latin typeface="Georgia"/>
                <a:cs typeface="Georgia"/>
              </a:rPr>
              <a:t>Localize the race without needlessly antagonizing Trump or his </a:t>
            </a:r>
            <a:r>
              <a:rPr lang="en-US" altLang="en-US" sz="900" dirty="0" smtClean="0">
                <a:solidFill>
                  <a:srgbClr val="000000"/>
                </a:solidFill>
                <a:latin typeface="Georgia"/>
                <a:cs typeface="Georgia"/>
              </a:rPr>
              <a:t>supporters</a:t>
            </a:r>
            <a:endParaRPr lang="en-US" altLang="en-US" sz="900" dirty="0">
              <a:solidFill>
                <a:srgbClr val="000000"/>
              </a:solidFill>
              <a:latin typeface="Georgia"/>
              <a:cs typeface="Georgia"/>
            </a:endParaRPr>
          </a:p>
          <a:p>
            <a:pPr marL="171450" indent="-171450">
              <a:lnSpc>
                <a:spcPct val="100000"/>
              </a:lnSpc>
              <a:spcBef>
                <a:spcPct val="0"/>
              </a:spcBef>
              <a:buFont typeface="Arial" panose="020B0604020202020204" pitchFamily="34" charset="0"/>
              <a:buChar char="•"/>
            </a:pPr>
            <a:r>
              <a:rPr lang="en-US" altLang="en-US" sz="900" dirty="0" smtClean="0">
                <a:solidFill>
                  <a:srgbClr val="000000"/>
                </a:solidFill>
                <a:latin typeface="Georgia"/>
                <a:cs typeface="Georgia"/>
              </a:rPr>
              <a:t>A Republican running in 2018 should try to avoid making his or her election a referendum on Washington or Congress</a:t>
            </a:r>
          </a:p>
          <a:p>
            <a:pPr marL="171450" indent="-171450">
              <a:lnSpc>
                <a:spcPct val="100000"/>
              </a:lnSpc>
              <a:spcBef>
                <a:spcPct val="0"/>
              </a:spcBef>
              <a:buFont typeface="Arial" panose="020B0604020202020204" pitchFamily="34" charset="0"/>
              <a:buChar char="•"/>
            </a:pPr>
            <a:r>
              <a:rPr lang="en-US" altLang="en-US" sz="900" dirty="0" smtClean="0">
                <a:solidFill>
                  <a:srgbClr val="000000"/>
                </a:solidFill>
                <a:latin typeface="Georgia"/>
                <a:cs typeface="Georgia"/>
              </a:rPr>
              <a:t>A nationalized race is the last thing Republicans want	</a:t>
            </a:r>
            <a:endParaRPr lang="en-US" altLang="en-US" sz="900" dirty="0">
              <a:solidFill>
                <a:srgbClr val="000000"/>
              </a:solidFill>
              <a:latin typeface="Georgia"/>
              <a:cs typeface="Georgia"/>
            </a:endParaRPr>
          </a:p>
        </p:txBody>
      </p:sp>
      <p:sp>
        <p:nvSpPr>
          <p:cNvPr id="17" name="TextBox 16"/>
          <p:cNvSpPr txBox="1"/>
          <p:nvPr/>
        </p:nvSpPr>
        <p:spPr>
          <a:xfrm>
            <a:off x="1162908" y="3268564"/>
            <a:ext cx="3064318" cy="1303434"/>
          </a:xfrm>
          <a:prstGeom prst="rect">
            <a:avLst/>
          </a:prstGeom>
          <a:noFill/>
        </p:spPr>
        <p:txBody>
          <a:bodyPr wrap="square" rtlCol="0">
            <a:spAutoFit/>
          </a:bodyPr>
          <a:lstStyle/>
          <a:p>
            <a:pPr>
              <a:spcBef>
                <a:spcPct val="0"/>
              </a:spcBef>
            </a:pPr>
            <a:r>
              <a:rPr lang="en-US" altLang="en-US" sz="1300" b="1" dirty="0" smtClean="0">
                <a:solidFill>
                  <a:srgbClr val="C2535A"/>
                </a:solidFill>
                <a:latin typeface="Georgia"/>
                <a:cs typeface="Georgia"/>
              </a:rPr>
              <a:t>Specify </a:t>
            </a:r>
            <a:endParaRPr lang="en-US" altLang="en-US" sz="1300" b="1" dirty="0">
              <a:solidFill>
                <a:srgbClr val="C2535A"/>
              </a:solidFill>
              <a:latin typeface="Georgia"/>
              <a:cs typeface="Georgia"/>
            </a:endParaRP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Make the choice about the best candidate to represent the interests, values and needs of your constituents</a:t>
            </a:r>
            <a:endParaRPr lang="en-US" sz="900" dirty="0">
              <a:solidFill>
                <a:srgbClr val="000000"/>
              </a:solidFill>
              <a:latin typeface="Georgia"/>
              <a:cs typeface="Georgia"/>
            </a:endParaRP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Say you’ll support Trump when his positions help your district, and oppose him when they don</a:t>
            </a:r>
            <a:r>
              <a:rPr lang="fr-FR" sz="900" dirty="0" smtClean="0">
                <a:solidFill>
                  <a:srgbClr val="000000"/>
                </a:solidFill>
                <a:latin typeface="Georgia"/>
                <a:cs typeface="Georgia"/>
              </a:rPr>
              <a:t>’</a:t>
            </a:r>
            <a:r>
              <a:rPr lang="en-US" sz="900" dirty="0" smtClean="0">
                <a:solidFill>
                  <a:srgbClr val="000000"/>
                </a:solidFill>
                <a:latin typeface="Georgia"/>
                <a:cs typeface="Georgia"/>
              </a:rPr>
              <a:t>t</a:t>
            </a: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Make the race about two candidates squared off each other, not a referendum on how the country is doing </a:t>
            </a:r>
            <a:endParaRPr lang="en-US" sz="900" dirty="0">
              <a:solidFill>
                <a:srgbClr val="000000"/>
              </a:solidFill>
              <a:latin typeface="Georgia"/>
              <a:cs typeface="Georgia"/>
            </a:endParaRPr>
          </a:p>
        </p:txBody>
      </p:sp>
      <p:sp>
        <p:nvSpPr>
          <p:cNvPr id="21" name="TextBox 20"/>
          <p:cNvSpPr txBox="1"/>
          <p:nvPr/>
        </p:nvSpPr>
        <p:spPr>
          <a:xfrm>
            <a:off x="1162907" y="4777318"/>
            <a:ext cx="3064319" cy="1538883"/>
          </a:xfrm>
          <a:prstGeom prst="rect">
            <a:avLst/>
          </a:prstGeom>
          <a:noFill/>
        </p:spPr>
        <p:txBody>
          <a:bodyPr wrap="square" rtlCol="0">
            <a:spAutoFit/>
          </a:bodyPr>
          <a:lstStyle/>
          <a:p>
            <a:r>
              <a:rPr lang="en-US" altLang="en-US" sz="1300" b="1" dirty="0" smtClean="0">
                <a:solidFill>
                  <a:srgbClr val="C2535A"/>
                </a:solidFill>
                <a:latin typeface="Georgia"/>
                <a:cs typeface="Georgia"/>
              </a:rPr>
              <a:t>Beware of Twitter</a:t>
            </a:r>
          </a:p>
          <a:p>
            <a:pPr marL="171450" indent="-171450">
              <a:buFont typeface="Arial" panose="020B0604020202020204" pitchFamily="34" charset="0"/>
              <a:buChar char="•"/>
            </a:pPr>
            <a:r>
              <a:rPr lang="en-US" altLang="en-US" sz="900" dirty="0" smtClean="0">
                <a:latin typeface="Georgia"/>
                <a:cs typeface="Georgia"/>
              </a:rPr>
              <a:t>Avoid getting drawn into reacting to every Trump tweet or new position</a:t>
            </a:r>
          </a:p>
          <a:p>
            <a:pPr marL="171450" indent="-171450">
              <a:buFont typeface="Arial" panose="020B0604020202020204" pitchFamily="34" charset="0"/>
              <a:buChar char="•"/>
            </a:pPr>
            <a:r>
              <a:rPr lang="en-US" altLang="en-US" sz="900" dirty="0" smtClean="0">
                <a:latin typeface="Georgia"/>
                <a:cs typeface="Georgia"/>
              </a:rPr>
              <a:t>If candidates comment on every controversial statement Trump makes, they’ll never have time to explain their own positions</a:t>
            </a:r>
          </a:p>
          <a:p>
            <a:pPr marL="171450" indent="-171450">
              <a:buFont typeface="Arial" panose="020B0604020202020204" pitchFamily="34" charset="0"/>
              <a:buChar char="•"/>
            </a:pPr>
            <a:r>
              <a:rPr lang="en-US" altLang="en-US" sz="900" dirty="0" smtClean="0">
                <a:latin typeface="Georgia"/>
                <a:cs typeface="Georgia"/>
              </a:rPr>
              <a:t>Simply say, “my name is on the ballot in this district/state, not President Trump’s. I am running my race; he can speak for himself.” </a:t>
            </a:r>
            <a:endParaRPr lang="en-US" altLang="en-US" sz="1300" dirty="0" smtClean="0">
              <a:latin typeface="Georgia"/>
              <a:cs typeface="Georgia"/>
            </a:endParaRPr>
          </a:p>
          <a:p>
            <a:endParaRPr lang="en-US" sz="900" dirty="0">
              <a:latin typeface="+mj-lt"/>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2211537"/>
            <a:ext cx="729136" cy="72913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89" y="3590647"/>
            <a:ext cx="571500" cy="5715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726" y="5067681"/>
            <a:ext cx="657225" cy="657225"/>
          </a:xfrm>
          <a:prstGeom prst="rect">
            <a:avLst/>
          </a:prstGeom>
        </p:spPr>
      </p:pic>
      <p:sp>
        <p:nvSpPr>
          <p:cNvPr id="26" name="TextBox 25"/>
          <p:cNvSpPr txBox="1"/>
          <p:nvPr/>
        </p:nvSpPr>
        <p:spPr>
          <a:xfrm>
            <a:off x="5499484" y="2397858"/>
            <a:ext cx="2851103" cy="1261884"/>
          </a:xfrm>
          <a:prstGeom prst="rect">
            <a:avLst/>
          </a:prstGeom>
          <a:noFill/>
        </p:spPr>
        <p:txBody>
          <a:bodyPr wrap="square" rtlCol="0">
            <a:spAutoFit/>
          </a:bodyPr>
          <a:lstStyle/>
          <a:p>
            <a:pPr>
              <a:spcBef>
                <a:spcPct val="0"/>
              </a:spcBef>
            </a:pPr>
            <a:r>
              <a:rPr lang="en-US" altLang="en-US" sz="1300" b="1" dirty="0" smtClean="0">
                <a:solidFill>
                  <a:srgbClr val="3A608E"/>
                </a:solidFill>
                <a:latin typeface="Georgia"/>
                <a:cs typeface="Georgia"/>
              </a:rPr>
              <a:t>Nationalize</a:t>
            </a:r>
            <a:endParaRPr lang="en-US" altLang="en-US" sz="1300" b="1" dirty="0">
              <a:solidFill>
                <a:srgbClr val="3A608E"/>
              </a:solidFill>
              <a:latin typeface="Georgia"/>
              <a:cs typeface="Georgia"/>
            </a:endParaRPr>
          </a:p>
          <a:p>
            <a:pPr marL="171450" indent="-171450">
              <a:lnSpc>
                <a:spcPct val="100000"/>
              </a:lnSpc>
              <a:spcBef>
                <a:spcPct val="0"/>
              </a:spcBef>
              <a:buFont typeface="Arial" panose="020B0604020202020204" pitchFamily="34" charset="0"/>
              <a:buChar char="•"/>
            </a:pPr>
            <a:r>
              <a:rPr lang="en-US" altLang="en-US" sz="900" dirty="0" smtClean="0">
                <a:solidFill>
                  <a:srgbClr val="000000"/>
                </a:solidFill>
                <a:latin typeface="Georgia"/>
                <a:cs typeface="Georgia"/>
              </a:rPr>
              <a:t>Democrats can nationalize their races and make them a referendum on Trump and Republicans in Congress</a:t>
            </a:r>
            <a:endParaRPr lang="en-US" altLang="en-US" sz="900" dirty="0">
              <a:solidFill>
                <a:srgbClr val="000000"/>
              </a:solidFill>
              <a:latin typeface="Georgia"/>
              <a:cs typeface="Georgia"/>
            </a:endParaRPr>
          </a:p>
          <a:p>
            <a:pPr marL="171450" indent="-171450">
              <a:lnSpc>
                <a:spcPct val="100000"/>
              </a:lnSpc>
              <a:spcBef>
                <a:spcPct val="0"/>
              </a:spcBef>
              <a:buFont typeface="Arial" panose="020B0604020202020204" pitchFamily="34" charset="0"/>
              <a:buChar char="•"/>
            </a:pPr>
            <a:r>
              <a:rPr lang="en-US" altLang="en-US" sz="900" dirty="0" smtClean="0">
                <a:solidFill>
                  <a:srgbClr val="000000"/>
                </a:solidFill>
                <a:latin typeface="Georgia"/>
                <a:cs typeface="Georgia"/>
              </a:rPr>
              <a:t>They can stay away from local issues and run as “send-them-a-message” candidates</a:t>
            </a:r>
          </a:p>
          <a:p>
            <a:pPr marL="171450" indent="-171450">
              <a:lnSpc>
                <a:spcPct val="100000"/>
              </a:lnSpc>
              <a:spcBef>
                <a:spcPct val="0"/>
              </a:spcBef>
              <a:buFont typeface="Arial" panose="020B0604020202020204" pitchFamily="34" charset="0"/>
              <a:buChar char="•"/>
            </a:pPr>
            <a:r>
              <a:rPr lang="en-US" altLang="en-US" sz="900" dirty="0" smtClean="0">
                <a:solidFill>
                  <a:srgbClr val="000000"/>
                </a:solidFill>
                <a:latin typeface="Georgia"/>
                <a:cs typeface="Georgia"/>
              </a:rPr>
              <a:t>Republicans successfully used this tactic in 2010 and 2014</a:t>
            </a:r>
            <a:endParaRPr lang="en-US" altLang="en-US" sz="900" dirty="0">
              <a:solidFill>
                <a:srgbClr val="000000"/>
              </a:solidFill>
              <a:latin typeface="Georgia"/>
              <a:cs typeface="Georgia"/>
            </a:endParaRPr>
          </a:p>
        </p:txBody>
      </p:sp>
      <p:sp>
        <p:nvSpPr>
          <p:cNvPr id="27" name="TextBox 26"/>
          <p:cNvSpPr txBox="1"/>
          <p:nvPr/>
        </p:nvSpPr>
        <p:spPr>
          <a:xfrm>
            <a:off x="5499483" y="4004898"/>
            <a:ext cx="2851103" cy="1303434"/>
          </a:xfrm>
          <a:prstGeom prst="rect">
            <a:avLst/>
          </a:prstGeom>
          <a:noFill/>
        </p:spPr>
        <p:txBody>
          <a:bodyPr wrap="square" rtlCol="0">
            <a:spAutoFit/>
          </a:bodyPr>
          <a:lstStyle/>
          <a:p>
            <a:pPr>
              <a:spcBef>
                <a:spcPct val="0"/>
              </a:spcBef>
            </a:pPr>
            <a:r>
              <a:rPr lang="en-US" altLang="en-US" sz="1300" b="1" dirty="0" smtClean="0">
                <a:solidFill>
                  <a:srgbClr val="3A608E"/>
                </a:solidFill>
                <a:latin typeface="Georgia"/>
                <a:cs typeface="Georgia"/>
              </a:rPr>
              <a:t>It’s a referendum</a:t>
            </a:r>
            <a:endParaRPr lang="en-US" altLang="en-US" sz="1300" b="1" dirty="0">
              <a:solidFill>
                <a:srgbClr val="3A608E"/>
              </a:solidFill>
              <a:latin typeface="Georgia"/>
              <a:cs typeface="Georgia"/>
            </a:endParaRP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It’s fashionable right now to say that Democrats have to stand for something </a:t>
            </a: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“I have never seen a party win a midterm election on the issues; midterms are always a referendum on the party in power.” – Charlie Cook</a:t>
            </a:r>
          </a:p>
          <a:p>
            <a:pPr marL="171450" lvl="1" indent="-171450">
              <a:spcAft>
                <a:spcPct val="15000"/>
              </a:spcAft>
              <a:buFont typeface="Arial" panose="020B0604020202020204" pitchFamily="34" charset="0"/>
              <a:buChar char="•"/>
              <a:defRPr/>
            </a:pPr>
            <a:r>
              <a:rPr lang="en-US" sz="900" dirty="0" smtClean="0">
                <a:solidFill>
                  <a:srgbClr val="000000"/>
                </a:solidFill>
                <a:latin typeface="Georgia"/>
                <a:cs typeface="Georgia"/>
              </a:rPr>
              <a:t>Make the race a referendum on how the country is doing </a:t>
            </a:r>
            <a:endParaRPr lang="en-US" sz="900" dirty="0">
              <a:solidFill>
                <a:srgbClr val="000000"/>
              </a:solidFill>
              <a:latin typeface="Georgia"/>
              <a:cs typeface="Georgia"/>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2333" y="2725161"/>
            <a:ext cx="617150" cy="617150"/>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7983" y="4404837"/>
            <a:ext cx="571500" cy="571500"/>
          </a:xfrm>
          <a:prstGeom prst="rect">
            <a:avLst/>
          </a:prstGeom>
        </p:spPr>
      </p:pic>
    </p:spTree>
    <p:extLst>
      <p:ext uri="{BB962C8B-B14F-4D97-AF65-F5344CB8AC3E}">
        <p14:creationId xmlns:p14="http://schemas.microsoft.com/office/powerpoint/2010/main" val="97075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While history suggest the GOP will lose seats in the midterms, their losses are likely to be limited</a:t>
            </a:r>
            <a:endParaRPr lang="en-US" altLang="en-US" sz="2000" dirty="0">
              <a:latin typeface="Georgia" charset="0"/>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January 11, 2017  </a:t>
            </a:r>
            <a:r>
              <a:rPr lang="en-US" sz="800" dirty="0">
                <a:solidFill>
                  <a:schemeClr val="tx1">
                    <a:lumMod val="65000"/>
                    <a:lumOff val="35000"/>
                  </a:schemeClr>
                </a:solidFill>
              </a:rPr>
              <a:t>| </a:t>
            </a:r>
            <a:r>
              <a:rPr lang="en-US" sz="800" dirty="0"/>
              <a:t> </a:t>
            </a:r>
            <a:r>
              <a:rPr lang="en-US" sz="700" dirty="0" err="1"/>
              <a:t>Libbie</a:t>
            </a:r>
            <a:r>
              <a:rPr lang="en-US" sz="700" dirty="0"/>
              <a:t> Wilcox</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House seats gained and held, 2016 House elections</a:t>
            </a:r>
            <a:endParaRPr lang="en-US" altLang="en-US" sz="1200" b="1" dirty="0"/>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en-US" sz="700" dirty="0" smtClean="0">
                <a:solidFill>
                  <a:srgbClr val="595959"/>
                </a:solidFill>
                <a:latin typeface="Georgia" charset="0"/>
                <a:ea typeface="Georgia" charset="0"/>
                <a:cs typeface="Georgia" charset="0"/>
              </a:rPr>
              <a:t>Sources: </a:t>
            </a:r>
            <a:r>
              <a:rPr lang="en-US" altLang="en-US" sz="700" dirty="0">
                <a:solidFill>
                  <a:srgbClr val="595959"/>
                </a:solidFill>
                <a:latin typeface="Georgia" charset="0"/>
                <a:ea typeface="Georgia" charset="0"/>
                <a:cs typeface="Georgia" charset="0"/>
              </a:rPr>
              <a:t>Charlie Cook, “Will History Hold in 2018 Midterms?” The Cook Political Report, January 9, 2017, National Journal research, 2016; AP, 2016.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2</a:t>
            </a:fld>
            <a:endParaRPr lang="en-US" dirty="0"/>
          </a:p>
        </p:txBody>
      </p:sp>
      <p:pic>
        <p:nvPicPr>
          <p:cNvPr id="30" name="Picture 29"/>
          <p:cNvPicPr>
            <a:picLocks noChangeAspect="1"/>
          </p:cNvPicPr>
          <p:nvPr/>
        </p:nvPicPr>
        <p:blipFill>
          <a:blip r:embed="rId4"/>
          <a:stretch>
            <a:fillRect/>
          </a:stretch>
        </p:blipFill>
        <p:spPr>
          <a:xfrm>
            <a:off x="419100" y="2251479"/>
            <a:ext cx="6347416" cy="3559425"/>
          </a:xfrm>
          <a:prstGeom prst="rect">
            <a:avLst/>
          </a:prstGeom>
        </p:spPr>
      </p:pic>
      <p:sp>
        <p:nvSpPr>
          <p:cNvPr id="31" name="Rectangle 30"/>
          <p:cNvSpPr/>
          <p:nvPr/>
        </p:nvSpPr>
        <p:spPr>
          <a:xfrm>
            <a:off x="6225080" y="4166472"/>
            <a:ext cx="2237433" cy="1699273"/>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50"/>
              </a:spcAft>
              <a:defRPr/>
            </a:pPr>
            <a:r>
              <a:rPr lang="en-US" sz="1000" b="1" dirty="0" smtClean="0">
                <a:solidFill>
                  <a:schemeClr val="tx1"/>
                </a:solidFill>
                <a:latin typeface="Georgia" charset="0"/>
                <a:ea typeface="Georgia" charset="0"/>
                <a:cs typeface="Georgia" charset="0"/>
              </a:rPr>
              <a:t>Analysis</a:t>
            </a:r>
            <a:endParaRPr lang="en-US" sz="1000" dirty="0" smtClean="0">
              <a:solidFill>
                <a:schemeClr val="tx1"/>
              </a:solidFill>
              <a:latin typeface="Georgia" charset="0"/>
              <a:ea typeface="Georgia" charset="0"/>
              <a:cs typeface="Georgia" charset="0"/>
            </a:endParaRPr>
          </a:p>
          <a:p>
            <a:pPr marL="171450" indent="-171450">
              <a:buFont typeface="Arial" panose="020B0604020202020204" pitchFamily="34" charset="0"/>
              <a:buChar char="•"/>
              <a:defRPr/>
            </a:pPr>
            <a:r>
              <a:rPr lang="en-US" sz="1000" dirty="0" smtClean="0">
                <a:solidFill>
                  <a:schemeClr val="tx1"/>
                </a:solidFill>
                <a:latin typeface="Georgia" charset="0"/>
                <a:ea typeface="Georgia" charset="0"/>
                <a:cs typeface="Georgia" charset="0"/>
              </a:rPr>
              <a:t>The </a:t>
            </a:r>
            <a:r>
              <a:rPr lang="en-US" sz="1000" dirty="0">
                <a:solidFill>
                  <a:schemeClr val="tx1"/>
                </a:solidFill>
                <a:latin typeface="Georgia" charset="0"/>
                <a:ea typeface="Georgia" charset="0"/>
                <a:cs typeface="Georgia" charset="0"/>
              </a:rPr>
              <a:t>GOP lost six seats in </a:t>
            </a:r>
            <a:r>
              <a:rPr lang="en-US" sz="1000" dirty="0" smtClean="0">
                <a:solidFill>
                  <a:schemeClr val="tx1"/>
                </a:solidFill>
                <a:latin typeface="Georgia" charset="0"/>
                <a:ea typeface="Georgia" charset="0"/>
                <a:cs typeface="Georgia" charset="0"/>
              </a:rPr>
              <a:t>2016, so there is not a group of freshmen members in formerly Democratic districts vulnerable to challengers </a:t>
            </a:r>
          </a:p>
          <a:p>
            <a:pPr marL="171450" indent="-171450">
              <a:buFont typeface="Arial" panose="020B0604020202020204" pitchFamily="34" charset="0"/>
              <a:buChar char="•"/>
              <a:defRPr/>
            </a:pPr>
            <a:r>
              <a:rPr lang="en-US" sz="1000" dirty="0" smtClean="0">
                <a:solidFill>
                  <a:schemeClr val="tx1"/>
                </a:solidFill>
                <a:latin typeface="Georgia" charset="0"/>
                <a:ea typeface="Georgia" charset="0"/>
                <a:cs typeface="Georgia" charset="0"/>
              </a:rPr>
              <a:t>The potential for large Republican losses in the House is further limited by the continuing decline of swing districts </a:t>
            </a:r>
            <a:endParaRPr lang="en-US" sz="1000" dirty="0">
              <a:solidFill>
                <a:schemeClr val="tx1"/>
              </a:solidFill>
              <a:latin typeface="Georgia" charset="0"/>
              <a:ea typeface="Georgia" charset="0"/>
              <a:cs typeface="Georgia" charset="0"/>
            </a:endParaRPr>
          </a:p>
        </p:txBody>
      </p:sp>
      <p:sp>
        <p:nvSpPr>
          <p:cNvPr id="33" name="TextBox 32"/>
          <p:cNvSpPr txBox="1">
            <a:spLocks noChangeArrowheads="1"/>
          </p:cNvSpPr>
          <p:nvPr/>
        </p:nvSpPr>
        <p:spPr bwMode="auto">
          <a:xfrm>
            <a:off x="457200" y="1840229"/>
            <a:ext cx="8191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defRPr>
            </a:lvl9pPr>
          </a:lstStyle>
          <a:p>
            <a:pPr>
              <a:lnSpc>
                <a:spcPct val="100000"/>
              </a:lnSpc>
              <a:spcBef>
                <a:spcPct val="0"/>
              </a:spcBef>
              <a:buFontTx/>
              <a:buNone/>
            </a:pPr>
            <a:r>
              <a:rPr lang="en-US" altLang="en-US" sz="900" b="1" dirty="0">
                <a:solidFill>
                  <a:srgbClr val="007AD6"/>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Democratic gain     </a:t>
            </a:r>
            <a:r>
              <a:rPr lang="en-US" altLang="en-US" sz="900" b="1" dirty="0">
                <a:solidFill>
                  <a:srgbClr val="679ADF"/>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Democratic hold     </a:t>
            </a:r>
            <a:r>
              <a:rPr lang="en-US" altLang="en-US" sz="900" b="1" dirty="0">
                <a:solidFill>
                  <a:srgbClr val="BF685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Republican hold    </a:t>
            </a:r>
            <a:r>
              <a:rPr lang="en-US" altLang="en-US" sz="900" b="1" dirty="0">
                <a:solidFill>
                  <a:srgbClr val="E21E1E"/>
                </a:solidFill>
                <a:latin typeface="Verdana" charset="0"/>
                <a:ea typeface="Verdana" charset="0"/>
                <a:cs typeface="Verdana" charset="0"/>
              </a:rPr>
              <a:t>■</a:t>
            </a:r>
            <a:r>
              <a:rPr lang="en-US" altLang="en-US" sz="900" b="1" dirty="0">
                <a:solidFill>
                  <a:srgbClr val="D27770"/>
                </a:solidFill>
                <a:latin typeface="Verdana" charset="0"/>
                <a:ea typeface="Verdana" charset="0"/>
                <a:cs typeface="Verdana" charset="0"/>
              </a:rPr>
              <a:t> </a:t>
            </a:r>
            <a:r>
              <a:rPr lang="en-US" altLang="en-US" sz="900" dirty="0">
                <a:latin typeface="Verdana" charset="0"/>
                <a:ea typeface="Verdana" charset="0"/>
                <a:cs typeface="Verdana" charset="0"/>
              </a:rPr>
              <a:t>Republican </a:t>
            </a:r>
            <a:r>
              <a:rPr lang="en-US" altLang="en-US" sz="900" dirty="0" smtClean="0">
                <a:latin typeface="Verdana" charset="0"/>
                <a:ea typeface="Verdana" charset="0"/>
                <a:cs typeface="Verdana" charset="0"/>
              </a:rPr>
              <a:t>gain</a:t>
            </a:r>
            <a:endParaRPr lang="en-US" altLang="en-US" sz="900" dirty="0">
              <a:latin typeface="Verdana" charset="0"/>
              <a:ea typeface="Verdana" charset="0"/>
              <a:cs typeface="Verdana" charset="0"/>
            </a:endParaRPr>
          </a:p>
        </p:txBody>
      </p:sp>
      <p:sp>
        <p:nvSpPr>
          <p:cNvPr id="2" name="Rectangle 1"/>
          <p:cNvSpPr/>
          <p:nvPr/>
        </p:nvSpPr>
        <p:spPr>
          <a:xfrm>
            <a:off x="5463654" y="4708478"/>
            <a:ext cx="618698" cy="5732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2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Democrats need to pick up over 20 seats </a:t>
            </a:r>
            <a:r>
              <a:rPr lang="en-US" altLang="en-US" sz="2000" dirty="0" smtClean="0">
                <a:latin typeface="Georgia" charset="0"/>
                <a:ea typeface="ＭＳ Ｐゴシック" charset="-128"/>
                <a:cs typeface="MS PGothic" charset="-128"/>
              </a:rPr>
              <a:t>to </a:t>
            </a:r>
            <a:r>
              <a:rPr lang="en-US" altLang="en-US" sz="2000" dirty="0">
                <a:latin typeface="Georgia" charset="0"/>
                <a:ea typeface="ＭＳ Ｐゴシック" charset="-128"/>
                <a:cs typeface="MS PGothic" charset="-128"/>
              </a:rPr>
              <a:t>take back the House in 2018</a:t>
            </a: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September 12, 2017  </a:t>
            </a:r>
            <a:r>
              <a:rPr lang="en-US" sz="800" dirty="0" smtClean="0">
                <a:solidFill>
                  <a:schemeClr val="tx1">
                    <a:lumMod val="65000"/>
                    <a:lumOff val="35000"/>
                  </a:schemeClr>
                </a:solidFill>
              </a:rPr>
              <a:t>| </a:t>
            </a:r>
            <a:r>
              <a:rPr lang="en-US" sz="800" dirty="0" smtClean="0"/>
              <a:t> </a:t>
            </a:r>
            <a:r>
              <a:rPr lang="en-US" sz="700" dirty="0" smtClean="0"/>
              <a:t>Owen </a:t>
            </a:r>
            <a:r>
              <a:rPr lang="en-US" sz="700" dirty="0" err="1" smtClean="0"/>
              <a:t>Minott</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Cook Political Report ratings</a:t>
            </a:r>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solidFill>
                  <a:schemeClr val="tx1">
                    <a:lumMod val="50000"/>
                    <a:lumOff val="50000"/>
                  </a:schemeClr>
                </a:solidFill>
                <a:latin typeface="Georgia"/>
                <a:cs typeface="Georgia"/>
              </a:rPr>
              <a:t>Sources: </a:t>
            </a:r>
            <a:r>
              <a:rPr lang="en-US" sz="700" dirty="0">
                <a:solidFill>
                  <a:schemeClr val="tx1">
                    <a:lumMod val="50000"/>
                    <a:lumOff val="50000"/>
                  </a:schemeClr>
                </a:solidFill>
                <a:latin typeface="Georgia"/>
                <a:cs typeface="Georgia"/>
              </a:rPr>
              <a:t>Cook Political </a:t>
            </a:r>
            <a:r>
              <a:rPr lang="en-US" sz="700" dirty="0" smtClean="0">
                <a:solidFill>
                  <a:schemeClr val="tx1">
                    <a:lumMod val="50000"/>
                    <a:lumOff val="50000"/>
                  </a:schemeClr>
                </a:solidFill>
                <a:latin typeface="Georgia"/>
                <a:cs typeface="Georgia"/>
              </a:rPr>
              <a:t>Report, 2017.</a:t>
            </a:r>
            <a:endParaRPr lang="en-US" sz="700" dirty="0">
              <a:solidFill>
                <a:schemeClr val="tx1">
                  <a:lumMod val="50000"/>
                  <a:lumOff val="50000"/>
                </a:schemeClr>
              </a:solidFill>
              <a:latin typeface="Georgia"/>
              <a:cs typeface="Georgia"/>
            </a:endParaRPr>
          </a:p>
        </p:txBody>
      </p:sp>
      <p:sp>
        <p:nvSpPr>
          <p:cNvPr id="6" name="Slide Number Placeholder 5"/>
          <p:cNvSpPr>
            <a:spLocks noGrp="1"/>
          </p:cNvSpPr>
          <p:nvPr>
            <p:ph type="sldNum" sz="quarter" idx="12"/>
          </p:nvPr>
        </p:nvSpPr>
        <p:spPr/>
        <p:txBody>
          <a:bodyPr/>
          <a:lstStyle/>
          <a:p>
            <a:fld id="{BEFBC90E-502A-A54D-9BAE-6F74229062B0}" type="slidenum">
              <a:rPr lang="en-US" smtClean="0"/>
              <a:pPr/>
              <a:t>3</a:t>
            </a:fld>
            <a:endParaRPr lang="en-US" dirty="0"/>
          </a:p>
        </p:txBody>
      </p:sp>
      <p:sp>
        <p:nvSpPr>
          <p:cNvPr id="11" name="Rectangle 14"/>
          <p:cNvSpPr>
            <a:spLocks noChangeArrowheads="1"/>
          </p:cNvSpPr>
          <p:nvPr/>
        </p:nvSpPr>
        <p:spPr bwMode="auto">
          <a:xfrm>
            <a:off x="420813" y="1792165"/>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smtClean="0">
                <a:solidFill>
                  <a:schemeClr val="tx1">
                    <a:lumMod val="50000"/>
                    <a:lumOff val="50000"/>
                  </a:schemeClr>
                </a:solidFill>
                <a:latin typeface="Verdana"/>
                <a:cs typeface="Verdana"/>
              </a:rPr>
              <a:t>2018 HOUSE RACES</a:t>
            </a:r>
            <a:endParaRPr lang="en-US" altLang="en-US" sz="800" dirty="0">
              <a:solidFill>
                <a:schemeClr val="tx1">
                  <a:lumMod val="50000"/>
                  <a:lumOff val="50000"/>
                </a:schemeClr>
              </a:solidFill>
              <a:latin typeface="Verdana"/>
              <a:cs typeface="Verdana"/>
            </a:endParaRPr>
          </a:p>
        </p:txBody>
      </p:sp>
      <p:graphicFrame>
        <p:nvGraphicFramePr>
          <p:cNvPr id="12" name="Object 4"/>
          <p:cNvGraphicFramePr>
            <a:graphicFrameLocks/>
          </p:cNvGraphicFramePr>
          <p:nvPr>
            <p:extLst>
              <p:ext uri="{D42A27DB-BD31-4B8C-83A1-F6EECF244321}">
                <p14:modId xmlns:p14="http://schemas.microsoft.com/office/powerpoint/2010/main" val="1233584359"/>
              </p:ext>
            </p:extLst>
          </p:nvPr>
        </p:nvGraphicFramePr>
        <p:xfrm>
          <a:off x="506185" y="2354263"/>
          <a:ext cx="7693918"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3"/>
          <p:cNvSpPr txBox="1">
            <a:spLocks noChangeArrowheads="1"/>
          </p:cNvSpPr>
          <p:nvPr/>
        </p:nvSpPr>
        <p:spPr bwMode="auto">
          <a:xfrm>
            <a:off x="386187" y="2007609"/>
            <a:ext cx="41825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gn="ctr">
              <a:lnSpc>
                <a:spcPct val="100000"/>
              </a:lnSpc>
              <a:spcBef>
                <a:spcPct val="0"/>
              </a:spcBef>
              <a:buFontTx/>
              <a:buNone/>
            </a:pPr>
            <a:r>
              <a:rPr lang="en-US" altLang="en-US" sz="800" b="1" dirty="0" smtClean="0">
                <a:solidFill>
                  <a:srgbClr val="C35359"/>
                </a:solidFill>
                <a:latin typeface="Verdana"/>
                <a:cs typeface="Verdana"/>
              </a:rPr>
              <a:t>■</a:t>
            </a:r>
            <a:r>
              <a:rPr lang="en-US" altLang="en-US" sz="800" b="1" dirty="0" smtClean="0">
                <a:latin typeface="Verdana"/>
                <a:cs typeface="Verdana"/>
              </a:rPr>
              <a:t> </a:t>
            </a:r>
            <a:r>
              <a:rPr lang="en-US" altLang="en-US" sz="800" dirty="0" smtClean="0">
                <a:latin typeface="Verdana"/>
                <a:cs typeface="Verdana"/>
              </a:rPr>
              <a:t>Republican held seats (240)</a:t>
            </a:r>
            <a:r>
              <a:rPr lang="en-US" altLang="en-US" sz="800" b="1" dirty="0" smtClean="0">
                <a:solidFill>
                  <a:srgbClr val="0C396F"/>
                </a:solidFill>
                <a:latin typeface="Verdana"/>
                <a:cs typeface="Verdana"/>
              </a:rPr>
              <a:t>                        ■</a:t>
            </a:r>
            <a:r>
              <a:rPr lang="en-US" altLang="en-US" sz="800" b="1" dirty="0" smtClean="0">
                <a:latin typeface="Verdana"/>
                <a:cs typeface="Verdana"/>
              </a:rPr>
              <a:t> </a:t>
            </a:r>
            <a:r>
              <a:rPr lang="en-US" altLang="en-US" sz="800" dirty="0">
                <a:latin typeface="Verdana"/>
                <a:cs typeface="Verdana"/>
              </a:rPr>
              <a:t>Democrat held </a:t>
            </a:r>
            <a:r>
              <a:rPr lang="en-US" altLang="en-US" sz="800" dirty="0" smtClean="0">
                <a:latin typeface="Verdana"/>
                <a:cs typeface="Verdana"/>
              </a:rPr>
              <a:t>seats (194) </a:t>
            </a:r>
            <a:endParaRPr lang="en-US" altLang="en-US" sz="800" dirty="0">
              <a:latin typeface="Verdana"/>
              <a:cs typeface="Verdana"/>
            </a:endParaRPr>
          </a:p>
        </p:txBody>
      </p:sp>
    </p:spTree>
    <p:extLst>
      <p:ext uri="{BB962C8B-B14F-4D97-AF65-F5344CB8AC3E}">
        <p14:creationId xmlns:p14="http://schemas.microsoft.com/office/powerpoint/2010/main" val="159075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House members with the largest war chests for the 2018 midterm elections</a:t>
            </a:r>
            <a:endParaRPr lang="en-US" altLang="en-US" sz="2000" dirty="0">
              <a:latin typeface="Georgia" charset="0"/>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September 13, 2017  </a:t>
            </a:r>
            <a:r>
              <a:rPr lang="en-US" sz="800" dirty="0" smtClean="0">
                <a:solidFill>
                  <a:schemeClr val="tx1">
                    <a:lumMod val="65000"/>
                    <a:lumOff val="35000"/>
                  </a:schemeClr>
                </a:solidFill>
              </a:rPr>
              <a:t>| </a:t>
            </a:r>
            <a:r>
              <a:rPr lang="en-US" sz="800" dirty="0" smtClean="0"/>
              <a:t> </a:t>
            </a:r>
            <a:r>
              <a:rPr lang="en-US" sz="700" dirty="0" smtClean="0"/>
              <a:t>Owen </a:t>
            </a:r>
            <a:r>
              <a:rPr lang="en-US" sz="700" dirty="0" err="1" smtClean="0"/>
              <a:t>Minott</a:t>
            </a:r>
            <a:r>
              <a:rPr lang="en-US" sz="700" dirty="0" smtClean="0"/>
              <a:t> and Adriana Morton</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Top 10 House members with the most cash on hand</a:t>
            </a:r>
            <a:endParaRPr lang="en-US" altLang="en-US" sz="1200" b="1" dirty="0"/>
          </a:p>
        </p:txBody>
      </p:sp>
      <p:pic>
        <p:nvPicPr>
          <p:cNvPr id="19" name="Picture 1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Sources: Federal Election Commission, 2017.</a:t>
            </a:r>
            <a:endParaRPr lang="en-US" sz="700" dirty="0">
              <a:solidFill>
                <a:schemeClr val="tx1">
                  <a:lumMod val="50000"/>
                  <a:lumOff val="50000"/>
                </a:schemeClr>
              </a:solidFill>
              <a:latin typeface="Georgia"/>
              <a:cs typeface="Georgia"/>
            </a:endParaRPr>
          </a:p>
        </p:txBody>
      </p:sp>
      <p:sp>
        <p:nvSpPr>
          <p:cNvPr id="6" name="Slide Number Placeholder 5"/>
          <p:cNvSpPr>
            <a:spLocks noGrp="1"/>
          </p:cNvSpPr>
          <p:nvPr>
            <p:ph type="sldNum" sz="quarter" idx="12"/>
          </p:nvPr>
        </p:nvSpPr>
        <p:spPr/>
        <p:txBody>
          <a:bodyPr/>
          <a:lstStyle/>
          <a:p>
            <a:fld id="{BEFBC90E-502A-A54D-9BAE-6F74229062B0}" type="slidenum">
              <a:rPr lang="en-US" smtClean="0"/>
              <a:pPr/>
              <a:t>4</a:t>
            </a:fld>
            <a:endParaRPr lang="en-US" dirty="0"/>
          </a:p>
        </p:txBody>
      </p:sp>
      <p:sp>
        <p:nvSpPr>
          <p:cNvPr id="11" name="Rectangle 14"/>
          <p:cNvSpPr>
            <a:spLocks noChangeArrowheads="1"/>
          </p:cNvSpPr>
          <p:nvPr/>
        </p:nvSpPr>
        <p:spPr bwMode="auto">
          <a:xfrm>
            <a:off x="420813" y="1792165"/>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smtClean="0">
                <a:solidFill>
                  <a:schemeClr val="tx1">
                    <a:lumMod val="50000"/>
                    <a:lumOff val="50000"/>
                  </a:schemeClr>
                </a:solidFill>
                <a:latin typeface="Verdana"/>
                <a:cs typeface="Verdana"/>
              </a:rPr>
              <a:t>MILLIONS OF DOLLARS; AS OF JUNE 30</a:t>
            </a:r>
            <a:endParaRPr lang="en-US" altLang="en-US" sz="800" dirty="0">
              <a:solidFill>
                <a:schemeClr val="tx1">
                  <a:lumMod val="50000"/>
                  <a:lumOff val="50000"/>
                </a:schemeClr>
              </a:solidFill>
              <a:latin typeface="Verdana"/>
              <a:cs typeface="Verdana"/>
            </a:endParaRPr>
          </a:p>
        </p:txBody>
      </p:sp>
      <p:graphicFrame>
        <p:nvGraphicFramePr>
          <p:cNvPr id="14" name="Chart 6"/>
          <p:cNvGraphicFramePr>
            <a:graphicFrameLocks/>
          </p:cNvGraphicFramePr>
          <p:nvPr>
            <p:extLst>
              <p:ext uri="{D42A27DB-BD31-4B8C-83A1-F6EECF244321}">
                <p14:modId xmlns:p14="http://schemas.microsoft.com/office/powerpoint/2010/main" val="400227530"/>
              </p:ext>
            </p:extLst>
          </p:nvPr>
        </p:nvGraphicFramePr>
        <p:xfrm>
          <a:off x="485547" y="2022014"/>
          <a:ext cx="8670182" cy="429418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3"/>
          <p:cNvSpPr txBox="1">
            <a:spLocks noChangeArrowheads="1"/>
          </p:cNvSpPr>
          <p:nvPr/>
        </p:nvSpPr>
        <p:spPr bwMode="auto">
          <a:xfrm>
            <a:off x="457200" y="1997321"/>
            <a:ext cx="23599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900" b="1" dirty="0">
                <a:solidFill>
                  <a:srgbClr val="3A608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smtClean="0">
                <a:latin typeface="Verdana" charset="0"/>
                <a:ea typeface="Verdana" charset="0"/>
                <a:cs typeface="Verdana" charset="0"/>
              </a:rPr>
              <a:t>Democrat		</a:t>
            </a:r>
            <a:r>
              <a:rPr lang="en-US" altLang="en-US" sz="900" b="1" dirty="0" smtClean="0">
                <a:solidFill>
                  <a:srgbClr val="C35359"/>
                </a:solidFill>
                <a:latin typeface="Verdana" charset="0"/>
                <a:ea typeface="Verdana" charset="0"/>
                <a:cs typeface="Verdana" charset="0"/>
              </a:rPr>
              <a:t>■</a:t>
            </a:r>
            <a:r>
              <a:rPr lang="en-US" altLang="en-US" sz="900" b="1" dirty="0" smtClean="0">
                <a:latin typeface="Verdana" charset="0"/>
                <a:ea typeface="Verdana" charset="0"/>
                <a:cs typeface="Verdana" charset="0"/>
              </a:rPr>
              <a:t> </a:t>
            </a:r>
            <a:r>
              <a:rPr lang="en-US" altLang="en-US" sz="900" dirty="0" smtClean="0">
                <a:latin typeface="Verdana" charset="0"/>
                <a:ea typeface="Verdana" charset="0"/>
                <a:cs typeface="Verdana" charset="0"/>
              </a:rPr>
              <a:t>Republican</a:t>
            </a:r>
            <a:endParaRPr lang="en-US" altLang="en-US" sz="900" dirty="0">
              <a:latin typeface="Verdana" charset="0"/>
              <a:ea typeface="Verdana" charset="0"/>
              <a:cs typeface="Verdana" charset="0"/>
            </a:endParaRPr>
          </a:p>
        </p:txBody>
      </p:sp>
    </p:spTree>
    <p:extLst>
      <p:ext uri="{BB962C8B-B14F-4D97-AF65-F5344CB8AC3E}">
        <p14:creationId xmlns:p14="http://schemas.microsoft.com/office/powerpoint/2010/main" val="192679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The DCCC </a:t>
            </a:r>
            <a:r>
              <a:rPr lang="en-US" altLang="en-US" sz="2000" dirty="0" smtClean="0">
                <a:latin typeface="Georgia" charset="0"/>
                <a:ea typeface="ＭＳ Ｐゴシック" charset="-128"/>
                <a:cs typeface="MS PGothic" charset="-128"/>
              </a:rPr>
              <a:t>released </a:t>
            </a:r>
            <a:r>
              <a:rPr lang="en-US" altLang="en-US" sz="2000" dirty="0">
                <a:latin typeface="Georgia" charset="0"/>
                <a:ea typeface="ＭＳ Ｐゴシック" charset="-128"/>
                <a:cs typeface="MS PGothic" charset="-128"/>
              </a:rPr>
              <a:t>the list of Republican-held House seats it will be targeting in 2018</a:t>
            </a: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May 9, </a:t>
            </a:r>
            <a:r>
              <a:rPr lang="en-US" sz="700" dirty="0">
                <a:latin typeface="Georgia"/>
                <a:cs typeface="Georgia"/>
              </a:rPr>
              <a:t>2017  </a:t>
            </a:r>
            <a:r>
              <a:rPr lang="en-US" sz="800" dirty="0">
                <a:solidFill>
                  <a:schemeClr val="tx1">
                    <a:lumMod val="65000"/>
                    <a:lumOff val="35000"/>
                  </a:schemeClr>
                </a:solidFill>
              </a:rPr>
              <a:t>| </a:t>
            </a:r>
            <a:r>
              <a:rPr lang="en-US" sz="800" dirty="0"/>
              <a:t> </a:t>
            </a:r>
            <a:r>
              <a:rPr lang="en-US" sz="700" dirty="0" smtClean="0"/>
              <a:t>Madelaine Pisani</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DCCC target district overview </a:t>
            </a:r>
            <a:endParaRPr lang="en-US" altLang="en-US" sz="1200" b="1" dirty="0"/>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124157"/>
            <a:ext cx="8247721" cy="28765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en-US" sz="700" dirty="0" smtClean="0">
                <a:solidFill>
                  <a:srgbClr val="595959"/>
                </a:solidFill>
                <a:latin typeface="Georgia" charset="0"/>
                <a:ea typeface="Georgia" charset="0"/>
                <a:cs typeface="Georgia" charset="0"/>
              </a:rPr>
              <a:t>Sources: </a:t>
            </a:r>
            <a:r>
              <a:rPr lang="en-US" altLang="en-US" sz="700" dirty="0">
                <a:solidFill>
                  <a:srgbClr val="595959"/>
                </a:solidFill>
                <a:latin typeface="Georgia" charset="0"/>
                <a:ea typeface="Georgia" charset="0"/>
                <a:cs typeface="Georgia" charset="0"/>
              </a:rPr>
              <a:t>Kyle Cheney, “Amid Democratic doldrums, DCCC identifies 2018 targets,” POLITICO, January 30, 2017; David </a:t>
            </a:r>
            <a:r>
              <a:rPr lang="en-US" altLang="en-US" sz="700" dirty="0" err="1">
                <a:solidFill>
                  <a:srgbClr val="595959"/>
                </a:solidFill>
                <a:latin typeface="Georgia" charset="0"/>
                <a:ea typeface="Georgia" charset="0"/>
                <a:cs typeface="Georgia" charset="0"/>
              </a:rPr>
              <a:t>Nir</a:t>
            </a:r>
            <a:r>
              <a:rPr lang="en-US" altLang="en-US" sz="700" dirty="0">
                <a:solidFill>
                  <a:srgbClr val="595959"/>
                </a:solidFill>
                <a:latin typeface="Georgia" charset="0"/>
                <a:ea typeface="Georgia" charset="0"/>
                <a:cs typeface="Georgia" charset="0"/>
              </a:rPr>
              <a:t>, “Daily Kos Elections presidential results by congressional districts for the 2016 and 2017 elections,” Daily Kos, January 30, 2017.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5</a:t>
            </a:fld>
            <a:endParaRPr lang="en-US" dirty="0"/>
          </a:p>
        </p:txBody>
      </p:sp>
      <p:sp>
        <p:nvSpPr>
          <p:cNvPr id="31" name="Rectangle 30"/>
          <p:cNvSpPr/>
          <p:nvPr/>
        </p:nvSpPr>
        <p:spPr>
          <a:xfrm>
            <a:off x="6861898" y="2438780"/>
            <a:ext cx="1823691" cy="3078774"/>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50"/>
              </a:spcAft>
              <a:defRPr/>
            </a:pPr>
            <a:r>
              <a:rPr lang="en-US" sz="1000" b="1" dirty="0" smtClean="0">
                <a:solidFill>
                  <a:schemeClr val="tx1"/>
                </a:solidFill>
                <a:latin typeface="Georgia" charset="0"/>
                <a:ea typeface="Georgia" charset="0"/>
                <a:cs typeface="Georgia" charset="0"/>
              </a:rPr>
              <a:t>Analysis</a:t>
            </a:r>
            <a:endParaRPr lang="en-US" sz="1000" dirty="0" smtClean="0">
              <a:solidFill>
                <a:schemeClr val="tx1"/>
              </a:solidFill>
              <a:latin typeface="Georgia" charset="0"/>
              <a:ea typeface="Georgia" charset="0"/>
              <a:cs typeface="Georgia" charset="0"/>
            </a:endParaRPr>
          </a:p>
          <a:p>
            <a:pPr marL="171450" indent="-171450">
              <a:buFont typeface="Arial" panose="020B0604020202020204" pitchFamily="34" charset="0"/>
              <a:buChar char="•"/>
              <a:defRPr/>
            </a:pPr>
            <a:r>
              <a:rPr lang="en-US" sz="1000" dirty="0">
                <a:solidFill>
                  <a:schemeClr val="tx1"/>
                </a:solidFill>
                <a:latin typeface="Georgia" charset="0"/>
                <a:ea typeface="Georgia" charset="0"/>
                <a:cs typeface="Georgia" charset="0"/>
              </a:rPr>
              <a:t>House Democrats have identified 59 Republican-held districts it intends to target in 2018—this is more aggressive than the NRCC target list of 36 Democrat-held seats</a:t>
            </a:r>
          </a:p>
          <a:p>
            <a:pPr marL="171450" indent="-171450">
              <a:buFont typeface="Arial" panose="020B0604020202020204" pitchFamily="34" charset="0"/>
              <a:buChar char="•"/>
              <a:defRPr/>
            </a:pPr>
            <a:r>
              <a:rPr lang="en-US" sz="1000" dirty="0">
                <a:solidFill>
                  <a:schemeClr val="tx1"/>
                </a:solidFill>
                <a:latin typeface="Georgia" charset="0"/>
                <a:ea typeface="Georgia" charset="0"/>
                <a:cs typeface="Georgia" charset="0"/>
              </a:rPr>
              <a:t>In its memo, the DCCC suggested it would harness energy that Democrats showed when millions joined the Women’s March protest of the Trump presidency and when thousands more protested Trump’s immigration order at the country’s airports </a:t>
            </a:r>
          </a:p>
        </p:txBody>
      </p:sp>
      <p:grpSp>
        <p:nvGrpSpPr>
          <p:cNvPr id="14" name="Group 2"/>
          <p:cNvGrpSpPr>
            <a:grpSpLocks/>
          </p:cNvGrpSpPr>
          <p:nvPr/>
        </p:nvGrpSpPr>
        <p:grpSpPr bwMode="auto">
          <a:xfrm>
            <a:off x="631710" y="2329162"/>
            <a:ext cx="5799137" cy="3532187"/>
            <a:chOff x="1749425" y="1354138"/>
            <a:chExt cx="5799138" cy="3532187"/>
          </a:xfrm>
        </p:grpSpPr>
        <p:sp>
          <p:nvSpPr>
            <p:cNvPr id="15" name="Freeform 26"/>
            <p:cNvSpPr>
              <a:spLocks/>
            </p:cNvSpPr>
            <p:nvPr/>
          </p:nvSpPr>
          <p:spPr bwMode="auto">
            <a:xfrm>
              <a:off x="1889125" y="3867150"/>
              <a:ext cx="873125"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C0C0C0"/>
            </a:solidFill>
            <a:ln w="28575">
              <a:noFill/>
            </a:ln>
          </p:spPr>
          <p:txBody>
            <a:bodyPr/>
            <a:lstStyle/>
            <a:p>
              <a:pPr eaLnBrk="1" fontAlgn="auto" hangingPunct="1">
                <a:spcBef>
                  <a:spcPts val="0"/>
                </a:spcBef>
                <a:spcAft>
                  <a:spcPts val="0"/>
                </a:spcAft>
                <a:defRPr/>
              </a:pPr>
              <a:endParaRPr lang="en-US" kern="0">
                <a:latin typeface="+mj-lt"/>
                <a:ea typeface="Tahoma" panose="020B0604030504040204" pitchFamily="34" charset="0"/>
                <a:cs typeface="Tahoma" panose="020B0604030504040204" pitchFamily="34" charset="0"/>
              </a:endParaRPr>
            </a:p>
          </p:txBody>
        </p:sp>
        <p:sp>
          <p:nvSpPr>
            <p:cNvPr id="16" name="Freeform 1114"/>
            <p:cNvSpPr>
              <a:spLocks/>
            </p:cNvSpPr>
            <p:nvPr/>
          </p:nvSpPr>
          <p:spPr bwMode="auto">
            <a:xfrm>
              <a:off x="2030412" y="1354138"/>
              <a:ext cx="738188"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 name="Freeform 1116"/>
            <p:cNvSpPr>
              <a:spLocks/>
            </p:cNvSpPr>
            <p:nvPr/>
          </p:nvSpPr>
          <p:spPr bwMode="auto">
            <a:xfrm>
              <a:off x="2713037" y="2484438"/>
              <a:ext cx="627063" cy="779462"/>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1" name="Freeform 1117"/>
            <p:cNvSpPr>
              <a:spLocks/>
            </p:cNvSpPr>
            <p:nvPr/>
          </p:nvSpPr>
          <p:spPr bwMode="auto">
            <a:xfrm>
              <a:off x="1831975" y="1679575"/>
              <a:ext cx="884237"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2" name="Freeform 1118"/>
            <p:cNvSpPr>
              <a:spLocks/>
            </p:cNvSpPr>
            <p:nvPr/>
          </p:nvSpPr>
          <p:spPr bwMode="auto">
            <a:xfrm>
              <a:off x="1749425" y="2235200"/>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430C0B"/>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4" name="Freeform 1119"/>
            <p:cNvSpPr>
              <a:spLocks/>
            </p:cNvSpPr>
            <p:nvPr/>
          </p:nvSpPr>
          <p:spPr bwMode="auto">
            <a:xfrm>
              <a:off x="2141537" y="2351088"/>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5" name="Freeform 1120"/>
            <p:cNvSpPr>
              <a:spLocks/>
            </p:cNvSpPr>
            <p:nvPr/>
          </p:nvSpPr>
          <p:spPr bwMode="auto">
            <a:xfrm>
              <a:off x="2546350" y="1484313"/>
              <a:ext cx="663575" cy="1055687"/>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6" name="Freeform 1121"/>
            <p:cNvSpPr>
              <a:spLocks/>
            </p:cNvSpPr>
            <p:nvPr/>
          </p:nvSpPr>
          <p:spPr bwMode="auto">
            <a:xfrm>
              <a:off x="2825750" y="1504950"/>
              <a:ext cx="1138237" cy="712788"/>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7" name="Freeform 1122"/>
            <p:cNvSpPr>
              <a:spLocks/>
            </p:cNvSpPr>
            <p:nvPr/>
          </p:nvSpPr>
          <p:spPr bwMode="auto">
            <a:xfrm>
              <a:off x="2505075" y="3170238"/>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8" name="Freeform 1123"/>
            <p:cNvSpPr>
              <a:spLocks/>
            </p:cNvSpPr>
            <p:nvPr/>
          </p:nvSpPr>
          <p:spPr bwMode="auto">
            <a:xfrm>
              <a:off x="3120231" y="2133135"/>
              <a:ext cx="782637" cy="636587"/>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29" name="Freeform 1124"/>
            <p:cNvSpPr>
              <a:spLocks/>
            </p:cNvSpPr>
            <p:nvPr/>
          </p:nvSpPr>
          <p:spPr bwMode="auto">
            <a:xfrm>
              <a:off x="3260725" y="2709863"/>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2" name="Freeform 1125"/>
            <p:cNvSpPr>
              <a:spLocks/>
            </p:cNvSpPr>
            <p:nvPr/>
          </p:nvSpPr>
          <p:spPr bwMode="auto">
            <a:xfrm>
              <a:off x="3143250" y="3260725"/>
              <a:ext cx="782637" cy="785813"/>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4" name="Freeform 1126"/>
            <p:cNvSpPr>
              <a:spLocks/>
            </p:cNvSpPr>
            <p:nvPr/>
          </p:nvSpPr>
          <p:spPr bwMode="auto">
            <a:xfrm>
              <a:off x="3441700" y="3403600"/>
              <a:ext cx="1547812"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E2291C"/>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5" name="Freeform 1127"/>
            <p:cNvSpPr>
              <a:spLocks/>
            </p:cNvSpPr>
            <p:nvPr/>
          </p:nvSpPr>
          <p:spPr bwMode="auto">
            <a:xfrm>
              <a:off x="3921125" y="1671638"/>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6" name="Freeform 1128"/>
            <p:cNvSpPr>
              <a:spLocks/>
            </p:cNvSpPr>
            <p:nvPr/>
          </p:nvSpPr>
          <p:spPr bwMode="auto">
            <a:xfrm>
              <a:off x="3883025" y="2085975"/>
              <a:ext cx="782637" cy="515938"/>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7" name="Freeform 1129"/>
            <p:cNvSpPr>
              <a:spLocks/>
            </p:cNvSpPr>
            <p:nvPr/>
          </p:nvSpPr>
          <p:spPr bwMode="auto">
            <a:xfrm>
              <a:off x="3860800" y="2490788"/>
              <a:ext cx="914400" cy="455612"/>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8" name="Freeform 1130"/>
            <p:cNvSpPr>
              <a:spLocks/>
            </p:cNvSpPr>
            <p:nvPr/>
          </p:nvSpPr>
          <p:spPr bwMode="auto">
            <a:xfrm>
              <a:off x="4035425" y="2925763"/>
              <a:ext cx="822325" cy="436562"/>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39" name="Freeform 1131"/>
            <p:cNvSpPr>
              <a:spLocks/>
            </p:cNvSpPr>
            <p:nvPr/>
          </p:nvSpPr>
          <p:spPr bwMode="auto">
            <a:xfrm>
              <a:off x="3917950" y="3335338"/>
              <a:ext cx="958850" cy="490537"/>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0" name="Freeform 1132"/>
            <p:cNvSpPr>
              <a:spLocks/>
            </p:cNvSpPr>
            <p:nvPr/>
          </p:nvSpPr>
          <p:spPr bwMode="auto">
            <a:xfrm>
              <a:off x="4597400" y="1668463"/>
              <a:ext cx="725487" cy="798512"/>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1" name="Freeform 1133"/>
            <p:cNvSpPr>
              <a:spLocks/>
            </p:cNvSpPr>
            <p:nvPr/>
          </p:nvSpPr>
          <p:spPr bwMode="auto">
            <a:xfrm>
              <a:off x="4651376" y="2454275"/>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2" name="Freeform 1134"/>
            <p:cNvSpPr>
              <a:spLocks/>
            </p:cNvSpPr>
            <p:nvPr/>
          </p:nvSpPr>
          <p:spPr bwMode="auto">
            <a:xfrm>
              <a:off x="4733926" y="2851150"/>
              <a:ext cx="738187" cy="636588"/>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3" name="Freeform 1135"/>
            <p:cNvSpPr>
              <a:spLocks/>
            </p:cNvSpPr>
            <p:nvPr/>
          </p:nvSpPr>
          <p:spPr bwMode="auto">
            <a:xfrm>
              <a:off x="4857751" y="3419475"/>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4" name="Freeform 1136"/>
            <p:cNvSpPr>
              <a:spLocks/>
            </p:cNvSpPr>
            <p:nvPr/>
          </p:nvSpPr>
          <p:spPr bwMode="auto">
            <a:xfrm>
              <a:off x="4930776" y="3910013"/>
              <a:ext cx="635000" cy="544512"/>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5" name="Freeform 1137"/>
            <p:cNvSpPr>
              <a:spLocks/>
            </p:cNvSpPr>
            <p:nvPr/>
          </p:nvSpPr>
          <p:spPr bwMode="auto">
            <a:xfrm>
              <a:off x="5251451" y="1889125"/>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E2291C"/>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6" name="Freeform 1138"/>
            <p:cNvSpPr>
              <a:spLocks/>
            </p:cNvSpPr>
            <p:nvPr/>
          </p:nvSpPr>
          <p:spPr bwMode="auto">
            <a:xfrm>
              <a:off x="5657851" y="2085975"/>
              <a:ext cx="427037"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E2291C"/>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7" name="Freeform 1139"/>
            <p:cNvSpPr>
              <a:spLocks/>
            </p:cNvSpPr>
            <p:nvPr/>
          </p:nvSpPr>
          <p:spPr bwMode="auto">
            <a:xfrm>
              <a:off x="5011738" y="1978025"/>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8" name="Freeform 1140"/>
            <p:cNvSpPr>
              <a:spLocks/>
            </p:cNvSpPr>
            <p:nvPr/>
          </p:nvSpPr>
          <p:spPr bwMode="auto">
            <a:xfrm>
              <a:off x="5183188" y="2568575"/>
              <a:ext cx="438150" cy="779463"/>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E2291C"/>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49" name="Freeform 1141"/>
            <p:cNvSpPr>
              <a:spLocks/>
            </p:cNvSpPr>
            <p:nvPr/>
          </p:nvSpPr>
          <p:spPr bwMode="auto">
            <a:xfrm>
              <a:off x="5568951" y="2636838"/>
              <a:ext cx="342900"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0" name="Freeform 1142"/>
            <p:cNvSpPr>
              <a:spLocks/>
            </p:cNvSpPr>
            <p:nvPr/>
          </p:nvSpPr>
          <p:spPr bwMode="auto">
            <a:xfrm>
              <a:off x="5451476" y="2995613"/>
              <a:ext cx="804862"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1" name="Freeform 1143"/>
            <p:cNvSpPr>
              <a:spLocks/>
            </p:cNvSpPr>
            <p:nvPr/>
          </p:nvSpPr>
          <p:spPr bwMode="auto">
            <a:xfrm>
              <a:off x="5353051" y="3308350"/>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2" name="Freeform 1144"/>
            <p:cNvSpPr>
              <a:spLocks/>
            </p:cNvSpPr>
            <p:nvPr/>
          </p:nvSpPr>
          <p:spPr bwMode="auto">
            <a:xfrm>
              <a:off x="5221288" y="3613150"/>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3" name="Freeform 1145"/>
            <p:cNvSpPr>
              <a:spLocks/>
            </p:cNvSpPr>
            <p:nvPr/>
          </p:nvSpPr>
          <p:spPr bwMode="auto">
            <a:xfrm>
              <a:off x="5591176" y="3586163"/>
              <a:ext cx="419100" cy="677862"/>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4" name="Freeform 1146"/>
            <p:cNvSpPr>
              <a:spLocks/>
            </p:cNvSpPr>
            <p:nvPr/>
          </p:nvSpPr>
          <p:spPr bwMode="auto">
            <a:xfrm>
              <a:off x="5881688" y="3554413"/>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5" name="Freeform 1147"/>
            <p:cNvSpPr>
              <a:spLocks/>
            </p:cNvSpPr>
            <p:nvPr/>
          </p:nvSpPr>
          <p:spPr bwMode="auto">
            <a:xfrm>
              <a:off x="5705476" y="4105275"/>
              <a:ext cx="1004887" cy="754063"/>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430C0B"/>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6" name="Freeform 1151"/>
            <p:cNvSpPr>
              <a:spLocks/>
            </p:cNvSpPr>
            <p:nvPr/>
          </p:nvSpPr>
          <p:spPr bwMode="auto">
            <a:xfrm>
              <a:off x="5867401" y="2552700"/>
              <a:ext cx="465137"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7" name="Freeform 1152"/>
            <p:cNvSpPr>
              <a:spLocks/>
            </p:cNvSpPr>
            <p:nvPr/>
          </p:nvSpPr>
          <p:spPr bwMode="auto">
            <a:xfrm>
              <a:off x="6162676" y="2736850"/>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8" name="Freeform 1153"/>
            <p:cNvSpPr>
              <a:spLocks/>
            </p:cNvSpPr>
            <p:nvPr/>
          </p:nvSpPr>
          <p:spPr bwMode="auto">
            <a:xfrm>
              <a:off x="6461126" y="2771775"/>
              <a:ext cx="506412"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59" name="Freeform 1154"/>
            <p:cNvSpPr>
              <a:spLocks/>
            </p:cNvSpPr>
            <p:nvPr/>
          </p:nvSpPr>
          <p:spPr bwMode="auto">
            <a:xfrm>
              <a:off x="6078538" y="2863850"/>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D2787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0" name="Freeform 1156"/>
            <p:cNvSpPr>
              <a:spLocks/>
            </p:cNvSpPr>
            <p:nvPr/>
          </p:nvSpPr>
          <p:spPr bwMode="auto">
            <a:xfrm>
              <a:off x="6030913" y="3208338"/>
              <a:ext cx="944563"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E2291C"/>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1" name="Freeform 1157"/>
            <p:cNvSpPr>
              <a:spLocks/>
            </p:cNvSpPr>
            <p:nvPr/>
          </p:nvSpPr>
          <p:spPr bwMode="auto">
            <a:xfrm>
              <a:off x="6142038" y="3500438"/>
              <a:ext cx="563563"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2" name="Freeform 1159"/>
            <p:cNvSpPr>
              <a:spLocks/>
            </p:cNvSpPr>
            <p:nvPr/>
          </p:nvSpPr>
          <p:spPr bwMode="auto">
            <a:xfrm>
              <a:off x="6303963" y="2454275"/>
              <a:ext cx="642938"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430C0B"/>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3" name="Freeform 1160"/>
            <p:cNvSpPr>
              <a:spLocks/>
            </p:cNvSpPr>
            <p:nvPr/>
          </p:nvSpPr>
          <p:spPr bwMode="auto">
            <a:xfrm>
              <a:off x="6880226" y="2522538"/>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430C0B"/>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4" name="Freeform 1161"/>
            <p:cNvSpPr>
              <a:spLocks/>
            </p:cNvSpPr>
            <p:nvPr/>
          </p:nvSpPr>
          <p:spPr bwMode="auto">
            <a:xfrm>
              <a:off x="6373813" y="2000250"/>
              <a:ext cx="658813"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430C0B"/>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5" name="Freeform 1163"/>
            <p:cNvSpPr>
              <a:spLocks/>
            </p:cNvSpPr>
            <p:nvPr/>
          </p:nvSpPr>
          <p:spPr bwMode="auto">
            <a:xfrm>
              <a:off x="7004051" y="2495550"/>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6" name="Freeform 1164"/>
            <p:cNvSpPr>
              <a:spLocks/>
            </p:cNvSpPr>
            <p:nvPr/>
          </p:nvSpPr>
          <p:spPr bwMode="auto">
            <a:xfrm>
              <a:off x="7015163" y="2370138"/>
              <a:ext cx="188913"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7" name="Freeform 1165"/>
            <p:cNvSpPr>
              <a:spLocks/>
            </p:cNvSpPr>
            <p:nvPr/>
          </p:nvSpPr>
          <p:spPr bwMode="auto">
            <a:xfrm>
              <a:off x="7186613" y="2357438"/>
              <a:ext cx="87313" cy="103187"/>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8" name="Freeform 1166"/>
            <p:cNvSpPr>
              <a:spLocks/>
            </p:cNvSpPr>
            <p:nvPr/>
          </p:nvSpPr>
          <p:spPr bwMode="auto">
            <a:xfrm>
              <a:off x="7008892" y="2235863"/>
              <a:ext cx="373062"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69" name="Freeform 1169"/>
            <p:cNvSpPr>
              <a:spLocks/>
            </p:cNvSpPr>
            <p:nvPr/>
          </p:nvSpPr>
          <p:spPr bwMode="auto">
            <a:xfrm>
              <a:off x="6927851" y="1958975"/>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0" name="Freeform 1170"/>
            <p:cNvSpPr>
              <a:spLocks/>
            </p:cNvSpPr>
            <p:nvPr/>
          </p:nvSpPr>
          <p:spPr bwMode="auto">
            <a:xfrm>
              <a:off x="7086601" y="1909763"/>
              <a:ext cx="166687" cy="379412"/>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1" name="Freeform 1171"/>
            <p:cNvSpPr>
              <a:spLocks/>
            </p:cNvSpPr>
            <p:nvPr/>
          </p:nvSpPr>
          <p:spPr bwMode="auto">
            <a:xfrm>
              <a:off x="7138988" y="1568450"/>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E0A49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2" name="Freeform 58"/>
            <p:cNvSpPr>
              <a:spLocks/>
            </p:cNvSpPr>
            <p:nvPr/>
          </p:nvSpPr>
          <p:spPr bwMode="auto">
            <a:xfrm>
              <a:off x="6846888" y="2749550"/>
              <a:ext cx="114300" cy="192088"/>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chemeClr val="bg1">
                <a:lumMod val="75000"/>
              </a:schemeClr>
            </a:solidFill>
            <a:ln w="4763">
              <a:solidFill>
                <a:srgbClr val="FFFFFF"/>
              </a:solidFill>
              <a:prstDash val="solid"/>
              <a:round/>
              <a:headEnd/>
              <a:tailEnd/>
            </a:ln>
          </p:spPr>
          <p:txBody>
            <a:bodyPr/>
            <a:lstStyle/>
            <a:p>
              <a:pPr>
                <a:defRPr/>
              </a:pPr>
              <a:endParaRPr lang="en-US">
                <a:latin typeface="+mj-lt"/>
                <a:ea typeface="MS PGothic" panose="020B0600070205080204" pitchFamily="34" charset="-128"/>
              </a:endParaRPr>
            </a:p>
          </p:txBody>
        </p:sp>
        <p:sp>
          <p:nvSpPr>
            <p:cNvPr id="73" name="Freeform 8"/>
            <p:cNvSpPr>
              <a:spLocks/>
            </p:cNvSpPr>
            <p:nvPr/>
          </p:nvSpPr>
          <p:spPr bwMode="auto">
            <a:xfrm>
              <a:off x="2871787" y="4224338"/>
              <a:ext cx="47625" cy="68262"/>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4" name="Freeform 9"/>
            <p:cNvSpPr>
              <a:spLocks/>
            </p:cNvSpPr>
            <p:nvPr/>
          </p:nvSpPr>
          <p:spPr bwMode="auto">
            <a:xfrm>
              <a:off x="2940050" y="4164013"/>
              <a:ext cx="88900" cy="87312"/>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5" name="Freeform 10"/>
            <p:cNvSpPr>
              <a:spLocks/>
            </p:cNvSpPr>
            <p:nvPr/>
          </p:nvSpPr>
          <p:spPr bwMode="auto">
            <a:xfrm>
              <a:off x="3022600" y="4224338"/>
              <a:ext cx="131762"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6" name="Freeform 11"/>
            <p:cNvSpPr>
              <a:spLocks/>
            </p:cNvSpPr>
            <p:nvPr/>
          </p:nvSpPr>
          <p:spPr bwMode="auto">
            <a:xfrm>
              <a:off x="3159125" y="4298950"/>
              <a:ext cx="104775" cy="52388"/>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7" name="Freeform 12"/>
            <p:cNvSpPr>
              <a:spLocks/>
            </p:cNvSpPr>
            <p:nvPr/>
          </p:nvSpPr>
          <p:spPr bwMode="auto">
            <a:xfrm>
              <a:off x="3189287" y="4371975"/>
              <a:ext cx="42863"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8" name="Freeform 13"/>
            <p:cNvSpPr>
              <a:spLocks/>
            </p:cNvSpPr>
            <p:nvPr/>
          </p:nvSpPr>
          <p:spPr bwMode="auto">
            <a:xfrm>
              <a:off x="3236912" y="4413250"/>
              <a:ext cx="28575" cy="36513"/>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79" name="Freeform 14"/>
            <p:cNvSpPr>
              <a:spLocks/>
            </p:cNvSpPr>
            <p:nvPr/>
          </p:nvSpPr>
          <p:spPr bwMode="auto">
            <a:xfrm>
              <a:off x="3309937" y="4430713"/>
              <a:ext cx="177800"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0" name="Freeform 15"/>
            <p:cNvSpPr>
              <a:spLocks/>
            </p:cNvSpPr>
            <p:nvPr/>
          </p:nvSpPr>
          <p:spPr bwMode="auto">
            <a:xfrm>
              <a:off x="3246437" y="4330700"/>
              <a:ext cx="98425" cy="84138"/>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81" name="TextBox 102"/>
            <p:cNvSpPr txBox="1">
              <a:spLocks noChangeArrowheads="1"/>
            </p:cNvSpPr>
            <p:nvPr/>
          </p:nvSpPr>
          <p:spPr bwMode="auto">
            <a:xfrm>
              <a:off x="5943601" y="2736850"/>
              <a:ext cx="3444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OH</a:t>
              </a:r>
            </a:p>
          </p:txBody>
        </p:sp>
        <p:sp>
          <p:nvSpPr>
            <p:cNvPr id="82" name="TextBox 103"/>
            <p:cNvSpPr txBox="1">
              <a:spLocks noChangeArrowheads="1"/>
            </p:cNvSpPr>
            <p:nvPr/>
          </p:nvSpPr>
          <p:spPr bwMode="auto">
            <a:xfrm>
              <a:off x="6174582" y="2947988"/>
              <a:ext cx="355600" cy="214313"/>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WV</a:t>
              </a:r>
            </a:p>
          </p:txBody>
        </p:sp>
        <p:sp>
          <p:nvSpPr>
            <p:cNvPr id="83" name="TextBox 104"/>
            <p:cNvSpPr txBox="1">
              <a:spLocks noChangeArrowheads="1"/>
            </p:cNvSpPr>
            <p:nvPr/>
          </p:nvSpPr>
          <p:spPr bwMode="auto">
            <a:xfrm>
              <a:off x="6511926" y="2984500"/>
              <a:ext cx="32226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VA</a:t>
              </a:r>
            </a:p>
          </p:txBody>
        </p:sp>
        <p:sp>
          <p:nvSpPr>
            <p:cNvPr id="84" name="TextBox 105"/>
            <p:cNvSpPr txBox="1">
              <a:spLocks noChangeArrowheads="1"/>
            </p:cNvSpPr>
            <p:nvPr/>
          </p:nvSpPr>
          <p:spPr bwMode="auto">
            <a:xfrm>
              <a:off x="6511926" y="2547938"/>
              <a:ext cx="3159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solidFill>
                    <a:schemeClr val="bg1"/>
                  </a:solidFill>
                  <a:latin typeface="+mj-lt"/>
                  <a:cs typeface="Tahoma" panose="020B0604030504040204" pitchFamily="34" charset="0"/>
                </a:rPr>
                <a:t>PA</a:t>
              </a:r>
            </a:p>
          </p:txBody>
        </p:sp>
        <p:sp>
          <p:nvSpPr>
            <p:cNvPr id="85" name="TextBox 106"/>
            <p:cNvSpPr txBox="1">
              <a:spLocks noChangeArrowheads="1"/>
            </p:cNvSpPr>
            <p:nvPr/>
          </p:nvSpPr>
          <p:spPr bwMode="auto">
            <a:xfrm>
              <a:off x="6637338" y="2185988"/>
              <a:ext cx="3270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solidFill>
                    <a:schemeClr val="bg1"/>
                  </a:solidFill>
                  <a:latin typeface="+mj-lt"/>
                  <a:cs typeface="Tahoma" panose="020B0604030504040204" pitchFamily="34" charset="0"/>
                </a:rPr>
                <a:t>NY</a:t>
              </a:r>
            </a:p>
          </p:txBody>
        </p:sp>
        <p:sp>
          <p:nvSpPr>
            <p:cNvPr id="86" name="TextBox 107"/>
            <p:cNvSpPr txBox="1">
              <a:spLocks noChangeArrowheads="1"/>
            </p:cNvSpPr>
            <p:nvPr/>
          </p:nvSpPr>
          <p:spPr bwMode="auto">
            <a:xfrm>
              <a:off x="7145338" y="1701800"/>
              <a:ext cx="3460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ME</a:t>
              </a:r>
            </a:p>
          </p:txBody>
        </p:sp>
        <p:sp>
          <p:nvSpPr>
            <p:cNvPr id="87" name="TextBox 108"/>
            <p:cNvSpPr txBox="1">
              <a:spLocks noChangeArrowheads="1"/>
            </p:cNvSpPr>
            <p:nvPr/>
          </p:nvSpPr>
          <p:spPr bwMode="auto">
            <a:xfrm>
              <a:off x="6462878" y="3314700"/>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NC</a:t>
              </a:r>
            </a:p>
          </p:txBody>
        </p:sp>
        <p:sp>
          <p:nvSpPr>
            <p:cNvPr id="88" name="TextBox 109"/>
            <p:cNvSpPr txBox="1">
              <a:spLocks noChangeArrowheads="1"/>
            </p:cNvSpPr>
            <p:nvPr/>
          </p:nvSpPr>
          <p:spPr bwMode="auto">
            <a:xfrm>
              <a:off x="6373813" y="3554413"/>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SC</a:t>
              </a:r>
            </a:p>
          </p:txBody>
        </p:sp>
        <p:sp>
          <p:nvSpPr>
            <p:cNvPr id="89" name="TextBox 110"/>
            <p:cNvSpPr txBox="1">
              <a:spLocks noChangeArrowheads="1"/>
            </p:cNvSpPr>
            <p:nvPr/>
          </p:nvSpPr>
          <p:spPr bwMode="auto">
            <a:xfrm>
              <a:off x="6005513" y="3778250"/>
              <a:ext cx="3286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GA</a:t>
              </a:r>
            </a:p>
          </p:txBody>
        </p:sp>
        <p:sp>
          <p:nvSpPr>
            <p:cNvPr id="90" name="TextBox 111"/>
            <p:cNvSpPr txBox="1">
              <a:spLocks noChangeArrowheads="1"/>
            </p:cNvSpPr>
            <p:nvPr/>
          </p:nvSpPr>
          <p:spPr bwMode="auto">
            <a:xfrm>
              <a:off x="5641976" y="3365500"/>
              <a:ext cx="327025" cy="214313"/>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TN</a:t>
              </a:r>
            </a:p>
          </p:txBody>
        </p:sp>
        <p:sp>
          <p:nvSpPr>
            <p:cNvPr id="91" name="TextBox 112"/>
            <p:cNvSpPr txBox="1">
              <a:spLocks noChangeArrowheads="1"/>
            </p:cNvSpPr>
            <p:nvPr/>
          </p:nvSpPr>
          <p:spPr bwMode="auto">
            <a:xfrm>
              <a:off x="5786438" y="3087688"/>
              <a:ext cx="3159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KY</a:t>
              </a:r>
            </a:p>
          </p:txBody>
        </p:sp>
        <p:sp>
          <p:nvSpPr>
            <p:cNvPr id="92" name="TextBox 113"/>
            <p:cNvSpPr txBox="1">
              <a:spLocks noChangeArrowheads="1"/>
            </p:cNvSpPr>
            <p:nvPr/>
          </p:nvSpPr>
          <p:spPr bwMode="auto">
            <a:xfrm>
              <a:off x="5635626" y="2798763"/>
              <a:ext cx="3032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IN</a:t>
              </a:r>
            </a:p>
          </p:txBody>
        </p:sp>
        <p:sp>
          <p:nvSpPr>
            <p:cNvPr id="93" name="TextBox 114"/>
            <p:cNvSpPr txBox="1">
              <a:spLocks noChangeArrowheads="1"/>
            </p:cNvSpPr>
            <p:nvPr/>
          </p:nvSpPr>
          <p:spPr bwMode="auto">
            <a:xfrm>
              <a:off x="5697538" y="2362200"/>
              <a:ext cx="3190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MI</a:t>
              </a:r>
            </a:p>
          </p:txBody>
        </p:sp>
        <p:sp>
          <p:nvSpPr>
            <p:cNvPr id="94" name="TextBox 115"/>
            <p:cNvSpPr txBox="1">
              <a:spLocks noChangeArrowheads="1"/>
            </p:cNvSpPr>
            <p:nvPr/>
          </p:nvSpPr>
          <p:spPr bwMode="auto">
            <a:xfrm>
              <a:off x="5154613" y="2197100"/>
              <a:ext cx="3238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WI</a:t>
              </a:r>
            </a:p>
          </p:txBody>
        </p:sp>
        <p:sp>
          <p:nvSpPr>
            <p:cNvPr id="95" name="TextBox 116"/>
            <p:cNvSpPr txBox="1">
              <a:spLocks noChangeArrowheads="1"/>
            </p:cNvSpPr>
            <p:nvPr/>
          </p:nvSpPr>
          <p:spPr bwMode="auto">
            <a:xfrm>
              <a:off x="4679951" y="1987550"/>
              <a:ext cx="3571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MN</a:t>
              </a:r>
            </a:p>
          </p:txBody>
        </p:sp>
        <p:sp>
          <p:nvSpPr>
            <p:cNvPr id="96" name="TextBox 117"/>
            <p:cNvSpPr txBox="1">
              <a:spLocks noChangeArrowheads="1"/>
            </p:cNvSpPr>
            <p:nvPr/>
          </p:nvSpPr>
          <p:spPr bwMode="auto">
            <a:xfrm>
              <a:off x="5327651" y="2798763"/>
              <a:ext cx="2873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IL</a:t>
              </a:r>
            </a:p>
          </p:txBody>
        </p:sp>
        <p:sp>
          <p:nvSpPr>
            <p:cNvPr id="97" name="TextBox 118"/>
            <p:cNvSpPr txBox="1">
              <a:spLocks noChangeArrowheads="1"/>
            </p:cNvSpPr>
            <p:nvPr/>
          </p:nvSpPr>
          <p:spPr bwMode="auto">
            <a:xfrm>
              <a:off x="4968876" y="4029075"/>
              <a:ext cx="315912" cy="338138"/>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LA</a:t>
              </a:r>
            </a:p>
            <a:p>
              <a:pPr algn="ctr" eaLnBrk="1" hangingPunct="1">
                <a:spcBef>
                  <a:spcPct val="0"/>
                </a:spcBef>
                <a:buClrTx/>
                <a:buFontTx/>
                <a:buNone/>
                <a:defRPr/>
              </a:pPr>
              <a:endParaRPr lang="en-US" altLang="en-US" sz="800" b="1" dirty="0" smtClean="0">
                <a:latin typeface="+mj-lt"/>
                <a:cs typeface="Tahoma" panose="020B0604030504040204" pitchFamily="34" charset="0"/>
              </a:endParaRPr>
            </a:p>
          </p:txBody>
        </p:sp>
        <p:sp>
          <p:nvSpPr>
            <p:cNvPr id="98" name="TextBox 119"/>
            <p:cNvSpPr txBox="1">
              <a:spLocks noChangeArrowheads="1"/>
            </p:cNvSpPr>
            <p:nvPr/>
          </p:nvSpPr>
          <p:spPr bwMode="auto">
            <a:xfrm>
              <a:off x="4189412" y="3981450"/>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TX</a:t>
              </a:r>
            </a:p>
          </p:txBody>
        </p:sp>
        <p:sp>
          <p:nvSpPr>
            <p:cNvPr id="99" name="TextBox 120"/>
            <p:cNvSpPr txBox="1">
              <a:spLocks noChangeArrowheads="1"/>
            </p:cNvSpPr>
            <p:nvPr/>
          </p:nvSpPr>
          <p:spPr bwMode="auto">
            <a:xfrm>
              <a:off x="4391025" y="3451225"/>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OK</a:t>
              </a:r>
            </a:p>
          </p:txBody>
        </p:sp>
        <p:sp>
          <p:nvSpPr>
            <p:cNvPr id="100" name="TextBox 121"/>
            <p:cNvSpPr txBox="1">
              <a:spLocks noChangeArrowheads="1"/>
            </p:cNvSpPr>
            <p:nvPr/>
          </p:nvSpPr>
          <p:spPr bwMode="auto">
            <a:xfrm>
              <a:off x="2740025" y="2174875"/>
              <a:ext cx="3016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ID</a:t>
              </a:r>
            </a:p>
          </p:txBody>
        </p:sp>
        <p:sp>
          <p:nvSpPr>
            <p:cNvPr id="101" name="TextBox 122"/>
            <p:cNvSpPr txBox="1">
              <a:spLocks noChangeArrowheads="1"/>
            </p:cNvSpPr>
            <p:nvPr/>
          </p:nvSpPr>
          <p:spPr bwMode="auto">
            <a:xfrm>
              <a:off x="2305050" y="2674938"/>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latin typeface="+mj-lt"/>
                  <a:cs typeface="Tahoma" panose="020B0604030504040204" pitchFamily="34" charset="0"/>
                </a:rPr>
                <a:t>NV</a:t>
              </a:r>
            </a:p>
          </p:txBody>
        </p:sp>
        <p:sp>
          <p:nvSpPr>
            <p:cNvPr id="102" name="TextBox 123"/>
            <p:cNvSpPr txBox="1">
              <a:spLocks noChangeArrowheads="1"/>
            </p:cNvSpPr>
            <p:nvPr/>
          </p:nvSpPr>
          <p:spPr bwMode="auto">
            <a:xfrm>
              <a:off x="2095500" y="1936750"/>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OR</a:t>
              </a:r>
            </a:p>
          </p:txBody>
        </p:sp>
        <p:sp>
          <p:nvSpPr>
            <p:cNvPr id="103" name="TextBox 124"/>
            <p:cNvSpPr txBox="1">
              <a:spLocks noChangeArrowheads="1"/>
            </p:cNvSpPr>
            <p:nvPr/>
          </p:nvSpPr>
          <p:spPr bwMode="auto">
            <a:xfrm>
              <a:off x="2259012" y="1509713"/>
              <a:ext cx="36036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WA</a:t>
              </a:r>
            </a:p>
          </p:txBody>
        </p:sp>
        <p:sp>
          <p:nvSpPr>
            <p:cNvPr id="104" name="TextBox 125"/>
            <p:cNvSpPr txBox="1">
              <a:spLocks noChangeArrowheads="1"/>
            </p:cNvSpPr>
            <p:nvPr/>
          </p:nvSpPr>
          <p:spPr bwMode="auto">
            <a:xfrm>
              <a:off x="1938337" y="3022600"/>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solidFill>
                    <a:schemeClr val="bg1"/>
                  </a:solidFill>
                  <a:latin typeface="+mj-lt"/>
                  <a:cs typeface="Tahoma" panose="020B0604030504040204" pitchFamily="34" charset="0"/>
                </a:rPr>
                <a:t>CA</a:t>
              </a:r>
            </a:p>
          </p:txBody>
        </p:sp>
        <p:sp>
          <p:nvSpPr>
            <p:cNvPr id="105" name="TextBox 126"/>
            <p:cNvSpPr txBox="1">
              <a:spLocks noChangeArrowheads="1"/>
            </p:cNvSpPr>
            <p:nvPr/>
          </p:nvSpPr>
          <p:spPr bwMode="auto">
            <a:xfrm>
              <a:off x="2781300" y="3411538"/>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AZ</a:t>
              </a:r>
            </a:p>
          </p:txBody>
        </p:sp>
        <p:sp>
          <p:nvSpPr>
            <p:cNvPr id="106" name="TextBox 127"/>
            <p:cNvSpPr txBox="1">
              <a:spLocks noChangeArrowheads="1"/>
            </p:cNvSpPr>
            <p:nvPr/>
          </p:nvSpPr>
          <p:spPr bwMode="auto">
            <a:xfrm>
              <a:off x="3427412" y="3541713"/>
              <a:ext cx="3571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NM</a:t>
              </a:r>
            </a:p>
          </p:txBody>
        </p:sp>
        <p:sp>
          <p:nvSpPr>
            <p:cNvPr id="107" name="TextBox 128"/>
            <p:cNvSpPr txBox="1">
              <a:spLocks noChangeArrowheads="1"/>
            </p:cNvSpPr>
            <p:nvPr/>
          </p:nvSpPr>
          <p:spPr bwMode="auto">
            <a:xfrm>
              <a:off x="3511550" y="2928938"/>
              <a:ext cx="3286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CO</a:t>
              </a:r>
            </a:p>
          </p:txBody>
        </p:sp>
        <p:sp>
          <p:nvSpPr>
            <p:cNvPr id="108" name="TextBox 129"/>
            <p:cNvSpPr txBox="1">
              <a:spLocks noChangeArrowheads="1"/>
            </p:cNvSpPr>
            <p:nvPr/>
          </p:nvSpPr>
          <p:spPr bwMode="auto">
            <a:xfrm>
              <a:off x="3355559" y="2327275"/>
              <a:ext cx="3540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WY</a:t>
              </a:r>
            </a:p>
          </p:txBody>
        </p:sp>
        <p:sp>
          <p:nvSpPr>
            <p:cNvPr id="109" name="TextBox 130"/>
            <p:cNvSpPr txBox="1">
              <a:spLocks noChangeArrowheads="1"/>
            </p:cNvSpPr>
            <p:nvPr/>
          </p:nvSpPr>
          <p:spPr bwMode="auto">
            <a:xfrm>
              <a:off x="3276600" y="1770063"/>
              <a:ext cx="3429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MT</a:t>
              </a:r>
            </a:p>
          </p:txBody>
        </p:sp>
        <p:sp>
          <p:nvSpPr>
            <p:cNvPr id="110" name="TextBox 131"/>
            <p:cNvSpPr txBox="1">
              <a:spLocks noChangeArrowheads="1"/>
            </p:cNvSpPr>
            <p:nvPr/>
          </p:nvSpPr>
          <p:spPr bwMode="auto">
            <a:xfrm>
              <a:off x="4116387" y="1789113"/>
              <a:ext cx="3413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ND</a:t>
              </a:r>
            </a:p>
          </p:txBody>
        </p:sp>
        <p:sp>
          <p:nvSpPr>
            <p:cNvPr id="111" name="TextBox 132"/>
            <p:cNvSpPr txBox="1">
              <a:spLocks noChangeArrowheads="1"/>
            </p:cNvSpPr>
            <p:nvPr/>
          </p:nvSpPr>
          <p:spPr bwMode="auto">
            <a:xfrm>
              <a:off x="4116387" y="2184400"/>
              <a:ext cx="3190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SD</a:t>
              </a:r>
            </a:p>
          </p:txBody>
        </p:sp>
        <p:sp>
          <p:nvSpPr>
            <p:cNvPr id="112" name="TextBox 133"/>
            <p:cNvSpPr txBox="1">
              <a:spLocks noChangeArrowheads="1"/>
            </p:cNvSpPr>
            <p:nvPr/>
          </p:nvSpPr>
          <p:spPr bwMode="auto">
            <a:xfrm>
              <a:off x="4833938" y="2549525"/>
              <a:ext cx="2936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IA</a:t>
              </a:r>
            </a:p>
          </p:txBody>
        </p:sp>
        <p:sp>
          <p:nvSpPr>
            <p:cNvPr id="113" name="TextBox 134"/>
            <p:cNvSpPr txBox="1">
              <a:spLocks noChangeArrowheads="1"/>
            </p:cNvSpPr>
            <p:nvPr/>
          </p:nvSpPr>
          <p:spPr bwMode="auto">
            <a:xfrm>
              <a:off x="2862262" y="2779713"/>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UT</a:t>
              </a:r>
            </a:p>
          </p:txBody>
        </p:sp>
        <p:sp>
          <p:nvSpPr>
            <p:cNvPr id="114" name="TextBox 135"/>
            <p:cNvSpPr txBox="1">
              <a:spLocks noChangeArrowheads="1"/>
            </p:cNvSpPr>
            <p:nvPr/>
          </p:nvSpPr>
          <p:spPr bwMode="auto">
            <a:xfrm>
              <a:off x="6326188" y="4360863"/>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solidFill>
                    <a:schemeClr val="bg1"/>
                  </a:solidFill>
                  <a:latin typeface="+mj-lt"/>
                  <a:cs typeface="Tahoma" panose="020B0604030504040204" pitchFamily="34" charset="0"/>
                </a:rPr>
                <a:t>FL</a:t>
              </a:r>
            </a:p>
          </p:txBody>
        </p:sp>
        <p:sp>
          <p:nvSpPr>
            <p:cNvPr id="115" name="TextBox 136"/>
            <p:cNvSpPr txBox="1">
              <a:spLocks noChangeArrowheads="1"/>
            </p:cNvSpPr>
            <p:nvPr/>
          </p:nvSpPr>
          <p:spPr bwMode="auto">
            <a:xfrm>
              <a:off x="4926013" y="3533775"/>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AR</a:t>
              </a:r>
            </a:p>
          </p:txBody>
        </p:sp>
        <p:sp>
          <p:nvSpPr>
            <p:cNvPr id="116" name="TextBox 137"/>
            <p:cNvSpPr txBox="1">
              <a:spLocks noChangeArrowheads="1"/>
            </p:cNvSpPr>
            <p:nvPr/>
          </p:nvSpPr>
          <p:spPr bwMode="auto">
            <a:xfrm>
              <a:off x="4887913" y="3049588"/>
              <a:ext cx="3556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MO</a:t>
              </a:r>
            </a:p>
          </p:txBody>
        </p:sp>
        <p:sp>
          <p:nvSpPr>
            <p:cNvPr id="117" name="TextBox 138"/>
            <p:cNvSpPr txBox="1">
              <a:spLocks noChangeArrowheads="1"/>
            </p:cNvSpPr>
            <p:nvPr/>
          </p:nvSpPr>
          <p:spPr bwMode="auto">
            <a:xfrm>
              <a:off x="5270501" y="3768725"/>
              <a:ext cx="336550" cy="338138"/>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MS</a:t>
              </a:r>
            </a:p>
            <a:p>
              <a:pPr algn="ctr" eaLnBrk="1" hangingPunct="1">
                <a:spcBef>
                  <a:spcPct val="0"/>
                </a:spcBef>
                <a:buClrTx/>
                <a:buFontTx/>
                <a:buNone/>
                <a:defRPr/>
              </a:pPr>
              <a:endParaRPr lang="en-US" altLang="en-US" sz="800" dirty="0" smtClean="0">
                <a:latin typeface="+mj-lt"/>
                <a:cs typeface="Tahoma" panose="020B0604030504040204" pitchFamily="34" charset="0"/>
              </a:endParaRPr>
            </a:p>
          </p:txBody>
        </p:sp>
        <p:sp>
          <p:nvSpPr>
            <p:cNvPr id="118" name="TextBox 139"/>
            <p:cNvSpPr txBox="1">
              <a:spLocks noChangeArrowheads="1"/>
            </p:cNvSpPr>
            <p:nvPr/>
          </p:nvSpPr>
          <p:spPr bwMode="auto">
            <a:xfrm>
              <a:off x="5661026" y="3781425"/>
              <a:ext cx="3159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AL</a:t>
              </a:r>
            </a:p>
          </p:txBody>
        </p:sp>
        <p:sp>
          <p:nvSpPr>
            <p:cNvPr id="119" name="TextBox 140"/>
            <p:cNvSpPr txBox="1">
              <a:spLocks noChangeArrowheads="1"/>
            </p:cNvSpPr>
            <p:nvPr/>
          </p:nvSpPr>
          <p:spPr bwMode="auto">
            <a:xfrm>
              <a:off x="4217987" y="2611438"/>
              <a:ext cx="3302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NE</a:t>
              </a:r>
            </a:p>
          </p:txBody>
        </p:sp>
        <p:sp>
          <p:nvSpPr>
            <p:cNvPr id="120" name="TextBox 141"/>
            <p:cNvSpPr txBox="1">
              <a:spLocks noChangeArrowheads="1"/>
            </p:cNvSpPr>
            <p:nvPr/>
          </p:nvSpPr>
          <p:spPr bwMode="auto">
            <a:xfrm>
              <a:off x="4275137" y="3049588"/>
              <a:ext cx="3127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KS</a:t>
              </a:r>
            </a:p>
          </p:txBody>
        </p:sp>
        <p:sp>
          <p:nvSpPr>
            <p:cNvPr id="121" name="TextBox 153"/>
            <p:cNvSpPr txBox="1">
              <a:spLocks noChangeArrowheads="1"/>
            </p:cNvSpPr>
            <p:nvPr/>
          </p:nvSpPr>
          <p:spPr bwMode="auto">
            <a:xfrm>
              <a:off x="2019300" y="3997325"/>
              <a:ext cx="323850" cy="215900"/>
            </a:xfrm>
            <a:prstGeom prst="rect">
              <a:avLst/>
            </a:prstGeom>
            <a:solidFill>
              <a:srgbClr val="C0C0C0"/>
            </a:solid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AK</a:t>
              </a:r>
            </a:p>
          </p:txBody>
        </p:sp>
      </p:grpSp>
      <p:sp>
        <p:nvSpPr>
          <p:cNvPr id="122" name="TextBox 1"/>
          <p:cNvSpPr txBox="1">
            <a:spLocks noChangeArrowheads="1"/>
          </p:cNvSpPr>
          <p:nvPr/>
        </p:nvSpPr>
        <p:spPr bwMode="auto">
          <a:xfrm>
            <a:off x="534381" y="1925390"/>
            <a:ext cx="58576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 typeface="Arial" charset="0"/>
              <a:buNone/>
            </a:pPr>
            <a:r>
              <a:rPr lang="en-US" altLang="en-US" sz="900" b="1" dirty="0">
                <a:solidFill>
                  <a:srgbClr val="430C0B"/>
                </a:solidFill>
                <a:latin typeface="+mn-lt"/>
              </a:rPr>
              <a:t>■</a:t>
            </a:r>
            <a:r>
              <a:rPr lang="en-US" altLang="en-US" sz="900" b="1" dirty="0">
                <a:latin typeface="+mn-lt"/>
              </a:rPr>
              <a:t> </a:t>
            </a:r>
            <a:r>
              <a:rPr lang="en-US" altLang="en-US" sz="900" dirty="0" smtClean="0">
                <a:latin typeface="+mn-lt"/>
              </a:rPr>
              <a:t>7-4 seats targeted    </a:t>
            </a:r>
            <a:r>
              <a:rPr lang="en-US" altLang="en-US" sz="900" b="1" dirty="0" smtClean="0">
                <a:solidFill>
                  <a:srgbClr val="E2291C"/>
                </a:solidFill>
                <a:latin typeface="+mn-lt"/>
              </a:rPr>
              <a:t>■</a:t>
            </a:r>
            <a:r>
              <a:rPr lang="en-US" altLang="en-US" sz="900" b="1" dirty="0" smtClean="0">
                <a:latin typeface="+mn-lt"/>
              </a:rPr>
              <a:t> </a:t>
            </a:r>
            <a:r>
              <a:rPr lang="en-US" altLang="en-US" sz="900" dirty="0" smtClean="0">
                <a:latin typeface="+mn-lt"/>
              </a:rPr>
              <a:t>3 seats targeted   </a:t>
            </a:r>
            <a:r>
              <a:rPr lang="en-US" altLang="en-US" sz="900" b="1" dirty="0" smtClean="0">
                <a:solidFill>
                  <a:srgbClr val="D27870"/>
                </a:solidFill>
                <a:latin typeface="+mn-lt"/>
              </a:rPr>
              <a:t>■</a:t>
            </a:r>
            <a:r>
              <a:rPr lang="en-US" altLang="en-US" sz="900" b="1" dirty="0" smtClean="0">
                <a:latin typeface="+mn-lt"/>
              </a:rPr>
              <a:t> </a:t>
            </a:r>
            <a:r>
              <a:rPr lang="en-US" altLang="en-US" sz="900" dirty="0" smtClean="0">
                <a:latin typeface="+mn-lt"/>
              </a:rPr>
              <a:t>2 seats targeted  </a:t>
            </a:r>
            <a:r>
              <a:rPr lang="en-US" altLang="en-US" sz="900" dirty="0" smtClean="0">
                <a:solidFill>
                  <a:srgbClr val="E0A49E"/>
                </a:solidFill>
                <a:latin typeface="+mn-lt"/>
              </a:rPr>
              <a:t> </a:t>
            </a:r>
            <a:r>
              <a:rPr lang="en-US" altLang="en-US" sz="900" b="1" dirty="0">
                <a:solidFill>
                  <a:srgbClr val="E0A49E"/>
                </a:solidFill>
                <a:latin typeface="+mn-lt"/>
              </a:rPr>
              <a:t>■ </a:t>
            </a:r>
            <a:r>
              <a:rPr lang="en-US" altLang="en-US" sz="900" dirty="0" smtClean="0">
                <a:latin typeface="+mn-lt"/>
              </a:rPr>
              <a:t>1 seat targeted  </a:t>
            </a:r>
            <a:r>
              <a:rPr lang="en-US" altLang="en-US" sz="900" b="1" dirty="0">
                <a:solidFill>
                  <a:schemeClr val="bg1">
                    <a:lumMod val="75000"/>
                  </a:schemeClr>
                </a:solidFill>
                <a:latin typeface="+mn-lt"/>
              </a:rPr>
              <a:t>■</a:t>
            </a:r>
            <a:r>
              <a:rPr lang="en-US" altLang="en-US" sz="900" b="1" dirty="0">
                <a:latin typeface="+mn-lt"/>
              </a:rPr>
              <a:t> </a:t>
            </a:r>
            <a:r>
              <a:rPr lang="en-US" altLang="en-US" sz="900" dirty="0" smtClean="0">
                <a:latin typeface="+mn-lt"/>
              </a:rPr>
              <a:t>Not listed</a:t>
            </a:r>
            <a:endParaRPr lang="en-US" altLang="en-US" sz="900" dirty="0">
              <a:latin typeface="+mn-lt"/>
            </a:endParaRPr>
          </a:p>
        </p:txBody>
      </p:sp>
      <p:sp>
        <p:nvSpPr>
          <p:cNvPr id="123" name="TextBox 148"/>
          <p:cNvSpPr txBox="1">
            <a:spLocks noChangeArrowheads="1"/>
          </p:cNvSpPr>
          <p:nvPr/>
        </p:nvSpPr>
        <p:spPr bwMode="auto">
          <a:xfrm>
            <a:off x="5795886" y="3743624"/>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DE</a:t>
            </a:r>
          </a:p>
        </p:txBody>
      </p:sp>
      <p:sp>
        <p:nvSpPr>
          <p:cNvPr id="124" name="TextBox 145"/>
          <p:cNvSpPr txBox="1">
            <a:spLocks noChangeArrowheads="1"/>
          </p:cNvSpPr>
          <p:nvPr/>
        </p:nvSpPr>
        <p:spPr bwMode="auto">
          <a:xfrm>
            <a:off x="6202286" y="3365726"/>
            <a:ext cx="2968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RI</a:t>
            </a:r>
          </a:p>
        </p:txBody>
      </p:sp>
      <p:sp>
        <p:nvSpPr>
          <p:cNvPr id="125" name="TextBox 142"/>
          <p:cNvSpPr txBox="1">
            <a:spLocks noChangeArrowheads="1"/>
          </p:cNvSpPr>
          <p:nvPr/>
        </p:nvSpPr>
        <p:spPr bwMode="auto">
          <a:xfrm>
            <a:off x="5699048" y="2760962"/>
            <a:ext cx="319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VT</a:t>
            </a:r>
          </a:p>
        </p:txBody>
      </p:sp>
      <p:sp>
        <p:nvSpPr>
          <p:cNvPr id="126" name="TextBox 143"/>
          <p:cNvSpPr txBox="1">
            <a:spLocks noChangeArrowheads="1"/>
          </p:cNvSpPr>
          <p:nvPr/>
        </p:nvSpPr>
        <p:spPr bwMode="auto">
          <a:xfrm>
            <a:off x="6110211" y="3007024"/>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NH</a:t>
            </a:r>
          </a:p>
        </p:txBody>
      </p:sp>
      <p:sp>
        <p:nvSpPr>
          <p:cNvPr id="127" name="TextBox 144"/>
          <p:cNvSpPr txBox="1">
            <a:spLocks noChangeArrowheads="1"/>
          </p:cNvSpPr>
          <p:nvPr/>
        </p:nvSpPr>
        <p:spPr bwMode="auto">
          <a:xfrm>
            <a:off x="6230938" y="3130849"/>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MA</a:t>
            </a:r>
          </a:p>
        </p:txBody>
      </p:sp>
      <p:sp>
        <p:nvSpPr>
          <p:cNvPr id="128" name="TextBox 146"/>
          <p:cNvSpPr txBox="1">
            <a:spLocks noChangeArrowheads="1"/>
          </p:cNvSpPr>
          <p:nvPr/>
        </p:nvSpPr>
        <p:spPr bwMode="auto">
          <a:xfrm>
            <a:off x="6010198" y="3438824"/>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CT</a:t>
            </a:r>
          </a:p>
        </p:txBody>
      </p:sp>
      <p:sp>
        <p:nvSpPr>
          <p:cNvPr id="129" name="TextBox 147"/>
          <p:cNvSpPr txBox="1">
            <a:spLocks noChangeArrowheads="1"/>
          </p:cNvSpPr>
          <p:nvPr/>
        </p:nvSpPr>
        <p:spPr bwMode="auto">
          <a:xfrm>
            <a:off x="5853036" y="3562649"/>
            <a:ext cx="315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NJ</a:t>
            </a:r>
          </a:p>
        </p:txBody>
      </p:sp>
      <p:sp>
        <p:nvSpPr>
          <p:cNvPr id="130" name="TextBox 149"/>
          <p:cNvSpPr txBox="1">
            <a:spLocks noChangeArrowheads="1"/>
          </p:cNvSpPr>
          <p:nvPr/>
        </p:nvSpPr>
        <p:spPr bwMode="auto">
          <a:xfrm>
            <a:off x="5724448" y="3915074"/>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800">
                <a:solidFill>
                  <a:srgbClr val="000000"/>
                </a:solidFill>
              </a:rPr>
              <a:t>MD</a:t>
            </a:r>
          </a:p>
        </p:txBody>
      </p:sp>
    </p:spTree>
    <p:extLst>
      <p:ext uri="{BB962C8B-B14F-4D97-AF65-F5344CB8AC3E}">
        <p14:creationId xmlns:p14="http://schemas.microsoft.com/office/powerpoint/2010/main" val="101781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MS PGothic" charset="-128"/>
                <a:cs typeface="MS PGothic" charset="-128"/>
              </a:rPr>
              <a:t>The NRCC released a list of 36 Democrat-held House seats they will target in 2018</a:t>
            </a:r>
            <a:endParaRPr lang="en-US" altLang="en-US" sz="2000" dirty="0">
              <a:latin typeface="Georgia" charset="0"/>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May 9, </a:t>
            </a:r>
            <a:r>
              <a:rPr lang="en-US" sz="700" dirty="0">
                <a:latin typeface="Georgia"/>
                <a:cs typeface="Georgia"/>
              </a:rPr>
              <a:t>2017  </a:t>
            </a:r>
            <a:r>
              <a:rPr lang="en-US" sz="800" dirty="0">
                <a:solidFill>
                  <a:schemeClr val="tx1">
                    <a:lumMod val="65000"/>
                    <a:lumOff val="35000"/>
                  </a:schemeClr>
                </a:solidFill>
              </a:rPr>
              <a:t>| </a:t>
            </a:r>
            <a:r>
              <a:rPr lang="en-US" sz="800" dirty="0"/>
              <a:t> </a:t>
            </a:r>
            <a:r>
              <a:rPr lang="en-US" sz="700" dirty="0" smtClean="0"/>
              <a:t>Madelaine Pisani</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NRCC target district overview </a:t>
            </a:r>
            <a:endParaRPr lang="en-US" altLang="en-US" sz="1200" b="1" dirty="0"/>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124157"/>
            <a:ext cx="8247721" cy="28765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en-US" sz="700" dirty="0" smtClean="0">
                <a:solidFill>
                  <a:srgbClr val="595959"/>
                </a:solidFill>
                <a:latin typeface="Georgia" charset="0"/>
                <a:ea typeface="Georgia" charset="0"/>
                <a:cs typeface="Georgia" charset="0"/>
              </a:rPr>
              <a:t>Sources: </a:t>
            </a:r>
            <a:r>
              <a:rPr lang="en-US" altLang="en-US" sz="700" dirty="0">
                <a:solidFill>
                  <a:srgbClr val="595959"/>
                </a:solidFill>
                <a:latin typeface="Georgia" charset="0"/>
                <a:ea typeface="Georgia" charset="0"/>
                <a:cs typeface="Georgia" charset="0"/>
              </a:rPr>
              <a:t>Alex </a:t>
            </a:r>
            <a:r>
              <a:rPr lang="en-US" altLang="en-US" sz="700" dirty="0" err="1">
                <a:solidFill>
                  <a:srgbClr val="595959"/>
                </a:solidFill>
                <a:latin typeface="Georgia" charset="0"/>
                <a:ea typeface="Georgia" charset="0"/>
                <a:cs typeface="Georgia" charset="0"/>
              </a:rPr>
              <a:t>Isenstadt</a:t>
            </a:r>
            <a:r>
              <a:rPr lang="en-US" altLang="en-US" sz="700" dirty="0">
                <a:solidFill>
                  <a:srgbClr val="595959"/>
                </a:solidFill>
                <a:latin typeface="Georgia" charset="0"/>
                <a:ea typeface="Georgia" charset="0"/>
                <a:cs typeface="Georgia" charset="0"/>
              </a:rPr>
              <a:t>, “House Republicans name Democratic targets for 2018,” POLITICO, February 8, 2017; David </a:t>
            </a:r>
            <a:r>
              <a:rPr lang="en-US" altLang="en-US" sz="700" dirty="0" err="1">
                <a:solidFill>
                  <a:srgbClr val="595959"/>
                </a:solidFill>
                <a:latin typeface="Georgia" charset="0"/>
                <a:ea typeface="Georgia" charset="0"/>
                <a:cs typeface="Georgia" charset="0"/>
              </a:rPr>
              <a:t>Nir</a:t>
            </a:r>
            <a:r>
              <a:rPr lang="en-US" altLang="en-US" sz="700" dirty="0">
                <a:solidFill>
                  <a:srgbClr val="595959"/>
                </a:solidFill>
                <a:latin typeface="Georgia" charset="0"/>
                <a:ea typeface="Georgia" charset="0"/>
                <a:cs typeface="Georgia" charset="0"/>
              </a:rPr>
              <a:t>, “Daily Kos Elections presidential results by congressional districts for the 2016 and 2017 elections,” Daily Kos, January 30, 2017.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6</a:t>
            </a:fld>
            <a:endParaRPr lang="en-US" dirty="0"/>
          </a:p>
        </p:txBody>
      </p:sp>
      <p:sp>
        <p:nvSpPr>
          <p:cNvPr id="31" name="Rectangle 30"/>
          <p:cNvSpPr/>
          <p:nvPr/>
        </p:nvSpPr>
        <p:spPr>
          <a:xfrm>
            <a:off x="6673850" y="2438779"/>
            <a:ext cx="2011739" cy="3354449"/>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50"/>
              </a:spcAft>
              <a:defRPr/>
            </a:pPr>
            <a:r>
              <a:rPr lang="en-US" sz="1000" b="1" dirty="0" smtClean="0">
                <a:solidFill>
                  <a:schemeClr val="tx1"/>
                </a:solidFill>
                <a:latin typeface="Georgia" charset="0"/>
                <a:ea typeface="Georgia" charset="0"/>
                <a:cs typeface="Georgia" charset="0"/>
              </a:rPr>
              <a:t>Analysis</a:t>
            </a:r>
            <a:endParaRPr lang="en-US" sz="1000" dirty="0" smtClean="0">
              <a:solidFill>
                <a:schemeClr val="tx1"/>
              </a:solidFill>
              <a:latin typeface="Georgia" charset="0"/>
              <a:ea typeface="Georgia" charset="0"/>
              <a:cs typeface="Georgia" charset="0"/>
            </a:endParaRPr>
          </a:p>
          <a:p>
            <a:pPr marL="171450" indent="-171450">
              <a:buFont typeface="Arial" panose="020B0604020202020204" pitchFamily="34" charset="0"/>
              <a:buChar char="•"/>
              <a:defRPr/>
            </a:pPr>
            <a:r>
              <a:rPr lang="en-US" sz="1000" dirty="0">
                <a:solidFill>
                  <a:schemeClr val="tx1"/>
                </a:solidFill>
                <a:latin typeface="Georgia" charset="0"/>
                <a:ea typeface="Georgia" charset="0"/>
                <a:cs typeface="Georgia" charset="0"/>
              </a:rPr>
              <a:t>One-third of the districts in the NRCC spreadsheet are seats that President Trump carried over Hillary Clinton even while a Democratic House member also claimed victory </a:t>
            </a:r>
          </a:p>
          <a:p>
            <a:pPr marL="171450" indent="-171450">
              <a:buFont typeface="Arial" panose="020B0604020202020204" pitchFamily="34" charset="0"/>
              <a:buChar char="•"/>
              <a:defRPr/>
            </a:pPr>
            <a:r>
              <a:rPr lang="en-US" sz="1000" dirty="0">
                <a:solidFill>
                  <a:schemeClr val="tx1"/>
                </a:solidFill>
                <a:latin typeface="Georgia" charset="0"/>
                <a:ea typeface="Georgia" charset="0"/>
                <a:cs typeface="Georgia" charset="0"/>
              </a:rPr>
              <a:t>That segment of the list is heavy on blue-collar districts in the Midwest, which Republicans believe will be especially fertile political territory in the Trump era</a:t>
            </a:r>
          </a:p>
          <a:p>
            <a:pPr marL="171450" indent="-171450">
              <a:buFont typeface="Arial" panose="020B0604020202020204" pitchFamily="34" charset="0"/>
              <a:buChar char="•"/>
              <a:defRPr/>
            </a:pPr>
            <a:r>
              <a:rPr lang="en-US" sz="1000" dirty="0">
                <a:solidFill>
                  <a:schemeClr val="tx1"/>
                </a:solidFill>
                <a:latin typeface="Georgia" charset="0"/>
                <a:ea typeface="Georgia" charset="0"/>
                <a:cs typeface="Georgia" charset="0"/>
              </a:rPr>
              <a:t>Midterm elections are typically challenging for the party in power, but Republicans note Democrats have recently struggled to motivate their base in non-presidential election years</a:t>
            </a:r>
          </a:p>
        </p:txBody>
      </p:sp>
      <p:sp>
        <p:nvSpPr>
          <p:cNvPr id="122" name="TextBox 1"/>
          <p:cNvSpPr txBox="1">
            <a:spLocks noChangeArrowheads="1"/>
          </p:cNvSpPr>
          <p:nvPr/>
        </p:nvSpPr>
        <p:spPr bwMode="auto">
          <a:xfrm>
            <a:off x="534381" y="1925390"/>
            <a:ext cx="64972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lvl="0" defTabSz="914400" eaLnBrk="0" fontAlgn="base" hangingPunct="0">
              <a:lnSpc>
                <a:spcPct val="100000"/>
              </a:lnSpc>
              <a:spcBef>
                <a:spcPct val="0"/>
              </a:spcBef>
              <a:spcAft>
                <a:spcPct val="0"/>
              </a:spcAft>
              <a:buNone/>
            </a:pPr>
            <a:r>
              <a:rPr lang="en-US" altLang="en-US" sz="900" b="1">
                <a:solidFill>
                  <a:srgbClr val="16254E"/>
                </a:solidFill>
                <a:latin typeface="+mn-lt"/>
                <a:cs typeface="MS PGothic" charset="-128"/>
              </a:rPr>
              <a:t>■</a:t>
            </a:r>
            <a:r>
              <a:rPr lang="en-US" altLang="en-US" sz="900" b="1">
                <a:solidFill>
                  <a:prstClr val="black"/>
                </a:solidFill>
                <a:latin typeface="+mn-lt"/>
                <a:cs typeface="MS PGothic" charset="-128"/>
              </a:rPr>
              <a:t> </a:t>
            </a:r>
            <a:r>
              <a:rPr lang="en-US" altLang="en-US" sz="900">
                <a:solidFill>
                  <a:prstClr val="black"/>
                </a:solidFill>
                <a:latin typeface="+mn-lt"/>
                <a:cs typeface="MS PGothic" charset="-128"/>
              </a:rPr>
              <a:t>Four seats targeted    </a:t>
            </a:r>
            <a:r>
              <a:rPr lang="en-US" altLang="en-US" sz="900" b="1">
                <a:solidFill>
                  <a:srgbClr val="007AD6"/>
                </a:solidFill>
                <a:latin typeface="+mn-lt"/>
                <a:cs typeface="MS PGothic" charset="-128"/>
              </a:rPr>
              <a:t>■</a:t>
            </a:r>
            <a:r>
              <a:rPr lang="en-US" altLang="en-US" sz="900" b="1">
                <a:solidFill>
                  <a:prstClr val="black"/>
                </a:solidFill>
                <a:latin typeface="+mn-lt"/>
                <a:cs typeface="MS PGothic" charset="-128"/>
              </a:rPr>
              <a:t> </a:t>
            </a:r>
            <a:r>
              <a:rPr lang="en-US" altLang="en-US" sz="900">
                <a:solidFill>
                  <a:prstClr val="black"/>
                </a:solidFill>
                <a:latin typeface="+mn-lt"/>
                <a:cs typeface="MS PGothic" charset="-128"/>
              </a:rPr>
              <a:t>Three seats targeted   </a:t>
            </a:r>
            <a:r>
              <a:rPr lang="en-US" altLang="en-US" sz="900" b="1">
                <a:solidFill>
                  <a:srgbClr val="70AEE3"/>
                </a:solidFill>
                <a:latin typeface="+mn-lt"/>
                <a:cs typeface="MS PGothic" charset="-128"/>
              </a:rPr>
              <a:t>■</a:t>
            </a:r>
            <a:r>
              <a:rPr lang="en-US" altLang="en-US" sz="900" b="1">
                <a:solidFill>
                  <a:prstClr val="black"/>
                </a:solidFill>
                <a:latin typeface="+mn-lt"/>
                <a:cs typeface="MS PGothic" charset="-128"/>
              </a:rPr>
              <a:t> </a:t>
            </a:r>
            <a:r>
              <a:rPr lang="en-US" altLang="en-US" sz="900">
                <a:solidFill>
                  <a:prstClr val="black"/>
                </a:solidFill>
                <a:latin typeface="+mn-lt"/>
                <a:cs typeface="MS PGothic" charset="-128"/>
              </a:rPr>
              <a:t>Two seats targeted   </a:t>
            </a:r>
            <a:r>
              <a:rPr lang="en-US" altLang="en-US" sz="900" b="1">
                <a:solidFill>
                  <a:srgbClr val="AED1F0"/>
                </a:solidFill>
                <a:latin typeface="+mn-lt"/>
                <a:cs typeface="MS PGothic" charset="-128"/>
              </a:rPr>
              <a:t>■</a:t>
            </a:r>
            <a:r>
              <a:rPr lang="en-US" altLang="en-US" sz="900" b="1">
                <a:solidFill>
                  <a:prstClr val="black"/>
                </a:solidFill>
                <a:latin typeface="+mn-lt"/>
                <a:cs typeface="MS PGothic" charset="-128"/>
              </a:rPr>
              <a:t> </a:t>
            </a:r>
            <a:r>
              <a:rPr lang="en-US" altLang="en-US" sz="900">
                <a:solidFill>
                  <a:prstClr val="black"/>
                </a:solidFill>
                <a:latin typeface="+mn-lt"/>
                <a:cs typeface="MS PGothic" charset="-128"/>
              </a:rPr>
              <a:t>One seat targeted  </a:t>
            </a:r>
            <a:r>
              <a:rPr lang="en-US" altLang="en-US" sz="900" b="1">
                <a:solidFill>
                  <a:srgbClr val="BFBFBF"/>
                </a:solidFill>
                <a:latin typeface="+mn-lt"/>
                <a:cs typeface="MS PGothic" charset="-128"/>
              </a:rPr>
              <a:t>■</a:t>
            </a:r>
            <a:r>
              <a:rPr lang="en-US" altLang="en-US" sz="900" b="1">
                <a:solidFill>
                  <a:prstClr val="black"/>
                </a:solidFill>
                <a:latin typeface="+mn-lt"/>
                <a:cs typeface="MS PGothic" charset="-128"/>
              </a:rPr>
              <a:t> </a:t>
            </a:r>
            <a:r>
              <a:rPr lang="en-US" altLang="en-US" sz="900">
                <a:solidFill>
                  <a:prstClr val="black"/>
                </a:solidFill>
                <a:latin typeface="+mn-lt"/>
                <a:cs typeface="MS PGothic" charset="-128"/>
              </a:rPr>
              <a:t>Not listed</a:t>
            </a:r>
            <a:endParaRPr lang="en-US" altLang="en-US" sz="900" dirty="0">
              <a:solidFill>
                <a:prstClr val="black"/>
              </a:solidFill>
              <a:latin typeface="+mn-lt"/>
              <a:cs typeface="MS PGothic" charset="-128"/>
            </a:endParaRPr>
          </a:p>
        </p:txBody>
      </p:sp>
      <p:grpSp>
        <p:nvGrpSpPr>
          <p:cNvPr id="131" name="Group 2"/>
          <p:cNvGrpSpPr>
            <a:grpSpLocks/>
          </p:cNvGrpSpPr>
          <p:nvPr/>
        </p:nvGrpSpPr>
        <p:grpSpPr bwMode="auto">
          <a:xfrm>
            <a:off x="631825" y="2238375"/>
            <a:ext cx="5799138" cy="3532188"/>
            <a:chOff x="1749425" y="1354138"/>
            <a:chExt cx="5799138" cy="3532187"/>
          </a:xfrm>
        </p:grpSpPr>
        <p:sp>
          <p:nvSpPr>
            <p:cNvPr id="132" name="Freeform 26"/>
            <p:cNvSpPr>
              <a:spLocks/>
            </p:cNvSpPr>
            <p:nvPr/>
          </p:nvSpPr>
          <p:spPr bwMode="auto">
            <a:xfrm>
              <a:off x="1889125" y="3867150"/>
              <a:ext cx="873125"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C0C0C0"/>
            </a:solidFill>
            <a:ln w="28575">
              <a:noFill/>
            </a:ln>
          </p:spPr>
          <p:txBody>
            <a:bodyPr/>
            <a:lstStyle/>
            <a:p>
              <a:pPr eaLnBrk="1" fontAlgn="auto" hangingPunct="1">
                <a:spcBef>
                  <a:spcPts val="0"/>
                </a:spcBef>
                <a:spcAft>
                  <a:spcPts val="0"/>
                </a:spcAft>
                <a:defRPr/>
              </a:pPr>
              <a:endParaRPr lang="en-US" kern="0">
                <a:latin typeface="+mj-lt"/>
                <a:ea typeface="Tahoma" panose="020B0604030504040204" pitchFamily="34" charset="0"/>
                <a:cs typeface="Tahoma" panose="020B0604030504040204" pitchFamily="34" charset="0"/>
              </a:endParaRPr>
            </a:p>
          </p:txBody>
        </p:sp>
        <p:sp>
          <p:nvSpPr>
            <p:cNvPr id="133" name="Freeform 1114"/>
            <p:cNvSpPr>
              <a:spLocks/>
            </p:cNvSpPr>
            <p:nvPr/>
          </p:nvSpPr>
          <p:spPr bwMode="auto">
            <a:xfrm>
              <a:off x="2030413" y="1354138"/>
              <a:ext cx="738187"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4" name="Freeform 1116"/>
            <p:cNvSpPr>
              <a:spLocks/>
            </p:cNvSpPr>
            <p:nvPr/>
          </p:nvSpPr>
          <p:spPr bwMode="auto">
            <a:xfrm>
              <a:off x="2713038" y="2484438"/>
              <a:ext cx="627062"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5" name="Freeform 1117"/>
            <p:cNvSpPr>
              <a:spLocks/>
            </p:cNvSpPr>
            <p:nvPr/>
          </p:nvSpPr>
          <p:spPr bwMode="auto">
            <a:xfrm>
              <a:off x="1831975" y="1679576"/>
              <a:ext cx="884238"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6" name="Freeform 1118"/>
            <p:cNvSpPr>
              <a:spLocks/>
            </p:cNvSpPr>
            <p:nvPr/>
          </p:nvSpPr>
          <p:spPr bwMode="auto">
            <a:xfrm>
              <a:off x="1749425" y="2235201"/>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16254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7" name="Freeform 1119"/>
            <p:cNvSpPr>
              <a:spLocks/>
            </p:cNvSpPr>
            <p:nvPr/>
          </p:nvSpPr>
          <p:spPr bwMode="auto">
            <a:xfrm>
              <a:off x="2141538" y="2351088"/>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8" name="Freeform 1120"/>
            <p:cNvSpPr>
              <a:spLocks/>
            </p:cNvSpPr>
            <p:nvPr/>
          </p:nvSpPr>
          <p:spPr bwMode="auto">
            <a:xfrm>
              <a:off x="2546350" y="1484313"/>
              <a:ext cx="663575"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39" name="Freeform 1121"/>
            <p:cNvSpPr>
              <a:spLocks/>
            </p:cNvSpPr>
            <p:nvPr/>
          </p:nvSpPr>
          <p:spPr bwMode="auto">
            <a:xfrm>
              <a:off x="2825750" y="1504951"/>
              <a:ext cx="1138238"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0" name="Freeform 1122"/>
            <p:cNvSpPr>
              <a:spLocks/>
            </p:cNvSpPr>
            <p:nvPr/>
          </p:nvSpPr>
          <p:spPr bwMode="auto">
            <a:xfrm>
              <a:off x="2505075" y="3170237"/>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1" name="Freeform 1123"/>
            <p:cNvSpPr>
              <a:spLocks/>
            </p:cNvSpPr>
            <p:nvPr/>
          </p:nvSpPr>
          <p:spPr bwMode="auto">
            <a:xfrm>
              <a:off x="3119438" y="2133601"/>
              <a:ext cx="782637" cy="636587"/>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2" name="Freeform 1124"/>
            <p:cNvSpPr>
              <a:spLocks/>
            </p:cNvSpPr>
            <p:nvPr/>
          </p:nvSpPr>
          <p:spPr bwMode="auto">
            <a:xfrm>
              <a:off x="3260725" y="2709863"/>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3" name="Freeform 1125"/>
            <p:cNvSpPr>
              <a:spLocks/>
            </p:cNvSpPr>
            <p:nvPr/>
          </p:nvSpPr>
          <p:spPr bwMode="auto">
            <a:xfrm>
              <a:off x="3143250" y="3260725"/>
              <a:ext cx="782638"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4" name="Freeform 1126"/>
            <p:cNvSpPr>
              <a:spLocks/>
            </p:cNvSpPr>
            <p:nvPr/>
          </p:nvSpPr>
          <p:spPr bwMode="auto">
            <a:xfrm>
              <a:off x="3441700" y="3403600"/>
              <a:ext cx="1547813"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5" name="Freeform 1127"/>
            <p:cNvSpPr>
              <a:spLocks/>
            </p:cNvSpPr>
            <p:nvPr/>
          </p:nvSpPr>
          <p:spPr bwMode="auto">
            <a:xfrm>
              <a:off x="3921125" y="1671638"/>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6" name="Freeform 1128"/>
            <p:cNvSpPr>
              <a:spLocks/>
            </p:cNvSpPr>
            <p:nvPr/>
          </p:nvSpPr>
          <p:spPr bwMode="auto">
            <a:xfrm>
              <a:off x="3883025" y="2085976"/>
              <a:ext cx="782638"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7" name="Freeform 1129"/>
            <p:cNvSpPr>
              <a:spLocks/>
            </p:cNvSpPr>
            <p:nvPr/>
          </p:nvSpPr>
          <p:spPr bwMode="auto">
            <a:xfrm>
              <a:off x="3860800" y="2490788"/>
              <a:ext cx="914400"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8" name="Freeform 1130"/>
            <p:cNvSpPr>
              <a:spLocks/>
            </p:cNvSpPr>
            <p:nvPr/>
          </p:nvSpPr>
          <p:spPr bwMode="auto">
            <a:xfrm>
              <a:off x="4035425" y="2925763"/>
              <a:ext cx="822325"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49" name="Freeform 1131"/>
            <p:cNvSpPr>
              <a:spLocks/>
            </p:cNvSpPr>
            <p:nvPr/>
          </p:nvSpPr>
          <p:spPr bwMode="auto">
            <a:xfrm>
              <a:off x="3917950" y="3335337"/>
              <a:ext cx="9588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0" name="Freeform 1132"/>
            <p:cNvSpPr>
              <a:spLocks/>
            </p:cNvSpPr>
            <p:nvPr/>
          </p:nvSpPr>
          <p:spPr bwMode="auto">
            <a:xfrm>
              <a:off x="4597400" y="1668463"/>
              <a:ext cx="725488"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187AD6"/>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1" name="Freeform 1133"/>
            <p:cNvSpPr>
              <a:spLocks/>
            </p:cNvSpPr>
            <p:nvPr/>
          </p:nvSpPr>
          <p:spPr bwMode="auto">
            <a:xfrm>
              <a:off x="4651375" y="2454276"/>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2" name="Freeform 1134"/>
            <p:cNvSpPr>
              <a:spLocks/>
            </p:cNvSpPr>
            <p:nvPr/>
          </p:nvSpPr>
          <p:spPr bwMode="auto">
            <a:xfrm>
              <a:off x="4733925" y="2851151"/>
              <a:ext cx="738188"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3" name="Freeform 1135"/>
            <p:cNvSpPr>
              <a:spLocks/>
            </p:cNvSpPr>
            <p:nvPr/>
          </p:nvSpPr>
          <p:spPr bwMode="auto">
            <a:xfrm>
              <a:off x="4857750" y="3419475"/>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4" name="Freeform 1136"/>
            <p:cNvSpPr>
              <a:spLocks/>
            </p:cNvSpPr>
            <p:nvPr/>
          </p:nvSpPr>
          <p:spPr bwMode="auto">
            <a:xfrm>
              <a:off x="4930775" y="3910012"/>
              <a:ext cx="635000"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5" name="Freeform 1137"/>
            <p:cNvSpPr>
              <a:spLocks/>
            </p:cNvSpPr>
            <p:nvPr/>
          </p:nvSpPr>
          <p:spPr bwMode="auto">
            <a:xfrm>
              <a:off x="5251450" y="1889126"/>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6" name="Freeform 1138"/>
            <p:cNvSpPr>
              <a:spLocks/>
            </p:cNvSpPr>
            <p:nvPr/>
          </p:nvSpPr>
          <p:spPr bwMode="auto">
            <a:xfrm>
              <a:off x="5657850" y="2085976"/>
              <a:ext cx="427038"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7" name="Freeform 1139"/>
            <p:cNvSpPr>
              <a:spLocks/>
            </p:cNvSpPr>
            <p:nvPr/>
          </p:nvSpPr>
          <p:spPr bwMode="auto">
            <a:xfrm>
              <a:off x="5011738" y="1978026"/>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AED0E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8" name="Freeform 1140"/>
            <p:cNvSpPr>
              <a:spLocks/>
            </p:cNvSpPr>
            <p:nvPr/>
          </p:nvSpPr>
          <p:spPr bwMode="auto">
            <a:xfrm>
              <a:off x="5183188" y="2568576"/>
              <a:ext cx="438150"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59" name="Freeform 1141"/>
            <p:cNvSpPr>
              <a:spLocks/>
            </p:cNvSpPr>
            <p:nvPr/>
          </p:nvSpPr>
          <p:spPr bwMode="auto">
            <a:xfrm>
              <a:off x="5568950" y="2636838"/>
              <a:ext cx="342900"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0" name="Freeform 1142"/>
            <p:cNvSpPr>
              <a:spLocks/>
            </p:cNvSpPr>
            <p:nvPr/>
          </p:nvSpPr>
          <p:spPr bwMode="auto">
            <a:xfrm>
              <a:off x="5451475" y="2995613"/>
              <a:ext cx="804863"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1" name="Freeform 1143"/>
            <p:cNvSpPr>
              <a:spLocks/>
            </p:cNvSpPr>
            <p:nvPr/>
          </p:nvSpPr>
          <p:spPr bwMode="auto">
            <a:xfrm>
              <a:off x="5353050" y="3308350"/>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2" name="Freeform 1144"/>
            <p:cNvSpPr>
              <a:spLocks/>
            </p:cNvSpPr>
            <p:nvPr/>
          </p:nvSpPr>
          <p:spPr bwMode="auto">
            <a:xfrm>
              <a:off x="5221288" y="3613150"/>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3" name="Freeform 1145"/>
            <p:cNvSpPr>
              <a:spLocks/>
            </p:cNvSpPr>
            <p:nvPr/>
          </p:nvSpPr>
          <p:spPr bwMode="auto">
            <a:xfrm>
              <a:off x="5591175" y="3586162"/>
              <a:ext cx="419100"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AF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4" name="Freeform 1146"/>
            <p:cNvSpPr>
              <a:spLocks/>
            </p:cNvSpPr>
            <p:nvPr/>
          </p:nvSpPr>
          <p:spPr bwMode="auto">
            <a:xfrm>
              <a:off x="5881688" y="3554412"/>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5" name="Freeform 1147"/>
            <p:cNvSpPr>
              <a:spLocks/>
            </p:cNvSpPr>
            <p:nvPr/>
          </p:nvSpPr>
          <p:spPr bwMode="auto">
            <a:xfrm>
              <a:off x="5705475" y="4105275"/>
              <a:ext cx="1004888"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6" name="Freeform 1151"/>
            <p:cNvSpPr>
              <a:spLocks/>
            </p:cNvSpPr>
            <p:nvPr/>
          </p:nvSpPr>
          <p:spPr bwMode="auto">
            <a:xfrm>
              <a:off x="5867400" y="2552701"/>
              <a:ext cx="465138"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7" name="Freeform 1152"/>
            <p:cNvSpPr>
              <a:spLocks/>
            </p:cNvSpPr>
            <p:nvPr/>
          </p:nvSpPr>
          <p:spPr bwMode="auto">
            <a:xfrm>
              <a:off x="6162675" y="2736851"/>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8" name="Freeform 1153"/>
            <p:cNvSpPr>
              <a:spLocks/>
            </p:cNvSpPr>
            <p:nvPr/>
          </p:nvSpPr>
          <p:spPr bwMode="auto">
            <a:xfrm>
              <a:off x="6461125" y="2771776"/>
              <a:ext cx="506413"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69" name="Freeform 1154"/>
            <p:cNvSpPr>
              <a:spLocks/>
            </p:cNvSpPr>
            <p:nvPr/>
          </p:nvSpPr>
          <p:spPr bwMode="auto">
            <a:xfrm>
              <a:off x="6078538" y="2863851"/>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AED0E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0" name="Freeform 1156"/>
            <p:cNvSpPr>
              <a:spLocks/>
            </p:cNvSpPr>
            <p:nvPr/>
          </p:nvSpPr>
          <p:spPr bwMode="auto">
            <a:xfrm>
              <a:off x="6030913" y="3208337"/>
              <a:ext cx="944562"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1" name="Freeform 1157"/>
            <p:cNvSpPr>
              <a:spLocks/>
            </p:cNvSpPr>
            <p:nvPr/>
          </p:nvSpPr>
          <p:spPr bwMode="auto">
            <a:xfrm>
              <a:off x="6142038" y="3500437"/>
              <a:ext cx="563562"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2" name="Freeform 1159"/>
            <p:cNvSpPr>
              <a:spLocks/>
            </p:cNvSpPr>
            <p:nvPr/>
          </p:nvSpPr>
          <p:spPr bwMode="auto">
            <a:xfrm>
              <a:off x="6303963" y="2454276"/>
              <a:ext cx="642937"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AED0EE"/>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3" name="Freeform 1160"/>
            <p:cNvSpPr>
              <a:spLocks/>
            </p:cNvSpPr>
            <p:nvPr/>
          </p:nvSpPr>
          <p:spPr bwMode="auto">
            <a:xfrm>
              <a:off x="6880225" y="2522538"/>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4" name="Freeform 1161"/>
            <p:cNvSpPr>
              <a:spLocks/>
            </p:cNvSpPr>
            <p:nvPr/>
          </p:nvSpPr>
          <p:spPr bwMode="auto">
            <a:xfrm>
              <a:off x="6373813" y="2000251"/>
              <a:ext cx="658812"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5" name="Freeform 1163"/>
            <p:cNvSpPr>
              <a:spLocks/>
            </p:cNvSpPr>
            <p:nvPr/>
          </p:nvSpPr>
          <p:spPr bwMode="auto">
            <a:xfrm>
              <a:off x="7004050" y="2495551"/>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6" name="Freeform 1164"/>
            <p:cNvSpPr>
              <a:spLocks/>
            </p:cNvSpPr>
            <p:nvPr/>
          </p:nvSpPr>
          <p:spPr bwMode="auto">
            <a:xfrm>
              <a:off x="7015163" y="2370138"/>
              <a:ext cx="188912"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7" name="Freeform 1165"/>
            <p:cNvSpPr>
              <a:spLocks/>
            </p:cNvSpPr>
            <p:nvPr/>
          </p:nvSpPr>
          <p:spPr bwMode="auto">
            <a:xfrm>
              <a:off x="7186613" y="2357438"/>
              <a:ext cx="87312"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bg1">
                <a:lumMod val="75000"/>
              </a:schemeClr>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8" name="Freeform 1166"/>
            <p:cNvSpPr>
              <a:spLocks/>
            </p:cNvSpPr>
            <p:nvPr/>
          </p:nvSpPr>
          <p:spPr bwMode="auto">
            <a:xfrm>
              <a:off x="7019925" y="2235201"/>
              <a:ext cx="373063"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AED1F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79" name="Freeform 1169"/>
            <p:cNvSpPr>
              <a:spLocks/>
            </p:cNvSpPr>
            <p:nvPr/>
          </p:nvSpPr>
          <p:spPr bwMode="auto">
            <a:xfrm>
              <a:off x="6927850" y="1958976"/>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0" name="Freeform 1170"/>
            <p:cNvSpPr>
              <a:spLocks/>
            </p:cNvSpPr>
            <p:nvPr/>
          </p:nvSpPr>
          <p:spPr bwMode="auto">
            <a:xfrm>
              <a:off x="7086600" y="1909763"/>
              <a:ext cx="166688"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rgbClr val="70AEE3"/>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1" name="Freeform 1171"/>
            <p:cNvSpPr>
              <a:spLocks/>
            </p:cNvSpPr>
            <p:nvPr/>
          </p:nvSpPr>
          <p:spPr bwMode="auto">
            <a:xfrm>
              <a:off x="7138988" y="1568451"/>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C0C0C0"/>
            </a:solidFill>
            <a:ln w="9525">
              <a:solidFill>
                <a:schemeClr val="bg1"/>
              </a:solidFill>
              <a:round/>
              <a:headEnd/>
              <a:tailEnd/>
            </a:ln>
            <a:effectLst/>
            <a:extLst/>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2" name="Freeform 58"/>
            <p:cNvSpPr>
              <a:spLocks/>
            </p:cNvSpPr>
            <p:nvPr/>
          </p:nvSpPr>
          <p:spPr bwMode="auto">
            <a:xfrm>
              <a:off x="6846888" y="2749551"/>
              <a:ext cx="114300"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007AD6"/>
            </a:solidFill>
            <a:ln w="4763">
              <a:solidFill>
                <a:srgbClr val="FFFFFF"/>
              </a:solidFill>
              <a:prstDash val="solid"/>
              <a:round/>
              <a:headEnd/>
              <a:tailEnd/>
            </a:ln>
          </p:spPr>
          <p:txBody>
            <a:bodyPr/>
            <a:lstStyle/>
            <a:p>
              <a:pPr>
                <a:defRPr/>
              </a:pPr>
              <a:endParaRPr lang="en-US">
                <a:latin typeface="+mj-lt"/>
                <a:ea typeface="MS PGothic" panose="020B0600070205080204" pitchFamily="34" charset="-128"/>
              </a:endParaRPr>
            </a:p>
          </p:txBody>
        </p:sp>
        <p:sp>
          <p:nvSpPr>
            <p:cNvPr id="183" name="Freeform 8"/>
            <p:cNvSpPr>
              <a:spLocks/>
            </p:cNvSpPr>
            <p:nvPr/>
          </p:nvSpPr>
          <p:spPr bwMode="auto">
            <a:xfrm>
              <a:off x="2871788" y="4224337"/>
              <a:ext cx="47625" cy="68263"/>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4" name="Freeform 9"/>
            <p:cNvSpPr>
              <a:spLocks/>
            </p:cNvSpPr>
            <p:nvPr/>
          </p:nvSpPr>
          <p:spPr bwMode="auto">
            <a:xfrm>
              <a:off x="2940050" y="4164012"/>
              <a:ext cx="88900" cy="87313"/>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5" name="Freeform 10"/>
            <p:cNvSpPr>
              <a:spLocks/>
            </p:cNvSpPr>
            <p:nvPr/>
          </p:nvSpPr>
          <p:spPr bwMode="auto">
            <a:xfrm>
              <a:off x="3022600" y="4224337"/>
              <a:ext cx="131763"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6" name="Freeform 11"/>
            <p:cNvSpPr>
              <a:spLocks/>
            </p:cNvSpPr>
            <p:nvPr/>
          </p:nvSpPr>
          <p:spPr bwMode="auto">
            <a:xfrm>
              <a:off x="3159125" y="4298950"/>
              <a:ext cx="104775" cy="52387"/>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7" name="Freeform 12"/>
            <p:cNvSpPr>
              <a:spLocks/>
            </p:cNvSpPr>
            <p:nvPr/>
          </p:nvSpPr>
          <p:spPr bwMode="auto">
            <a:xfrm>
              <a:off x="3189288" y="4371975"/>
              <a:ext cx="42862"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8" name="Freeform 13"/>
            <p:cNvSpPr>
              <a:spLocks/>
            </p:cNvSpPr>
            <p:nvPr/>
          </p:nvSpPr>
          <p:spPr bwMode="auto">
            <a:xfrm>
              <a:off x="3236913" y="4413250"/>
              <a:ext cx="28575" cy="36512"/>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89" name="Freeform 14"/>
            <p:cNvSpPr>
              <a:spLocks/>
            </p:cNvSpPr>
            <p:nvPr/>
          </p:nvSpPr>
          <p:spPr bwMode="auto">
            <a:xfrm>
              <a:off x="3309938" y="4430712"/>
              <a:ext cx="177800"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90" name="Freeform 15"/>
            <p:cNvSpPr>
              <a:spLocks/>
            </p:cNvSpPr>
            <p:nvPr/>
          </p:nvSpPr>
          <p:spPr bwMode="auto">
            <a:xfrm>
              <a:off x="3246438" y="4330700"/>
              <a:ext cx="98425" cy="8413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C0C0C0"/>
            </a:solidFill>
            <a:ln w="6350">
              <a:solidFill>
                <a:srgbClr val="FFFFFF"/>
              </a:solidFill>
              <a:round/>
              <a:headEnd/>
              <a:tailEnd/>
            </a:ln>
          </p:spPr>
          <p:txBody>
            <a:bodyPr/>
            <a:lstStyle/>
            <a:p>
              <a:pPr eaLnBrk="1" hangingPunct="1">
                <a:defRPr/>
              </a:pPr>
              <a:endParaRPr lang="en-US">
                <a:latin typeface="+mj-lt"/>
                <a:ea typeface="Tahoma" panose="020B0604030504040204" pitchFamily="34" charset="0"/>
                <a:cs typeface="Tahoma" panose="020B0604030504040204" pitchFamily="34" charset="0"/>
              </a:endParaRPr>
            </a:p>
          </p:txBody>
        </p:sp>
        <p:sp>
          <p:nvSpPr>
            <p:cNvPr id="191" name="TextBox 102"/>
            <p:cNvSpPr txBox="1">
              <a:spLocks noChangeArrowheads="1"/>
            </p:cNvSpPr>
            <p:nvPr/>
          </p:nvSpPr>
          <p:spPr bwMode="auto">
            <a:xfrm>
              <a:off x="5943600" y="2736851"/>
              <a:ext cx="3444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OH</a:t>
              </a:r>
            </a:p>
          </p:txBody>
        </p:sp>
        <p:sp>
          <p:nvSpPr>
            <p:cNvPr id="192" name="TextBox 103"/>
            <p:cNvSpPr txBox="1">
              <a:spLocks noChangeArrowheads="1"/>
            </p:cNvSpPr>
            <p:nvPr/>
          </p:nvSpPr>
          <p:spPr bwMode="auto">
            <a:xfrm>
              <a:off x="6186488" y="2867026"/>
              <a:ext cx="355600" cy="214312"/>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WV</a:t>
              </a:r>
            </a:p>
          </p:txBody>
        </p:sp>
        <p:sp>
          <p:nvSpPr>
            <p:cNvPr id="193" name="TextBox 104"/>
            <p:cNvSpPr txBox="1">
              <a:spLocks noChangeArrowheads="1"/>
            </p:cNvSpPr>
            <p:nvPr/>
          </p:nvSpPr>
          <p:spPr bwMode="auto">
            <a:xfrm>
              <a:off x="6511925" y="2984501"/>
              <a:ext cx="32226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VA</a:t>
              </a:r>
            </a:p>
          </p:txBody>
        </p:sp>
        <p:sp>
          <p:nvSpPr>
            <p:cNvPr id="194" name="TextBox 105"/>
            <p:cNvSpPr txBox="1">
              <a:spLocks noChangeArrowheads="1"/>
            </p:cNvSpPr>
            <p:nvPr/>
          </p:nvSpPr>
          <p:spPr bwMode="auto">
            <a:xfrm>
              <a:off x="6511925" y="2547938"/>
              <a:ext cx="3159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PA</a:t>
              </a:r>
            </a:p>
          </p:txBody>
        </p:sp>
        <p:sp>
          <p:nvSpPr>
            <p:cNvPr id="195" name="TextBox 106"/>
            <p:cNvSpPr txBox="1">
              <a:spLocks noChangeArrowheads="1"/>
            </p:cNvSpPr>
            <p:nvPr/>
          </p:nvSpPr>
          <p:spPr bwMode="auto">
            <a:xfrm>
              <a:off x="6637338" y="2185988"/>
              <a:ext cx="3270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solidFill>
                    <a:schemeClr val="bg1"/>
                  </a:solidFill>
                  <a:latin typeface="+mj-lt"/>
                  <a:cs typeface="Tahoma" panose="020B0604030504040204" pitchFamily="34" charset="0"/>
                </a:rPr>
                <a:t>NY</a:t>
              </a:r>
            </a:p>
          </p:txBody>
        </p:sp>
        <p:sp>
          <p:nvSpPr>
            <p:cNvPr id="196" name="TextBox 107"/>
            <p:cNvSpPr txBox="1">
              <a:spLocks noChangeArrowheads="1"/>
            </p:cNvSpPr>
            <p:nvPr/>
          </p:nvSpPr>
          <p:spPr bwMode="auto">
            <a:xfrm>
              <a:off x="7145338" y="1701801"/>
              <a:ext cx="3460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ME</a:t>
              </a:r>
            </a:p>
          </p:txBody>
        </p:sp>
        <p:sp>
          <p:nvSpPr>
            <p:cNvPr id="197" name="TextBox 108"/>
            <p:cNvSpPr txBox="1">
              <a:spLocks noChangeArrowheads="1"/>
            </p:cNvSpPr>
            <p:nvPr/>
          </p:nvSpPr>
          <p:spPr bwMode="auto">
            <a:xfrm>
              <a:off x="6461125" y="3268662"/>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NC</a:t>
              </a:r>
            </a:p>
          </p:txBody>
        </p:sp>
        <p:sp>
          <p:nvSpPr>
            <p:cNvPr id="198" name="TextBox 109"/>
            <p:cNvSpPr txBox="1">
              <a:spLocks noChangeArrowheads="1"/>
            </p:cNvSpPr>
            <p:nvPr/>
          </p:nvSpPr>
          <p:spPr bwMode="auto">
            <a:xfrm>
              <a:off x="6373813" y="3554412"/>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SC</a:t>
              </a:r>
            </a:p>
          </p:txBody>
        </p:sp>
        <p:sp>
          <p:nvSpPr>
            <p:cNvPr id="199" name="TextBox 110"/>
            <p:cNvSpPr txBox="1">
              <a:spLocks noChangeArrowheads="1"/>
            </p:cNvSpPr>
            <p:nvPr/>
          </p:nvSpPr>
          <p:spPr bwMode="auto">
            <a:xfrm>
              <a:off x="6005513" y="3778250"/>
              <a:ext cx="3286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GA</a:t>
              </a:r>
            </a:p>
          </p:txBody>
        </p:sp>
        <p:sp>
          <p:nvSpPr>
            <p:cNvPr id="200" name="TextBox 111"/>
            <p:cNvSpPr txBox="1">
              <a:spLocks noChangeArrowheads="1"/>
            </p:cNvSpPr>
            <p:nvPr/>
          </p:nvSpPr>
          <p:spPr bwMode="auto">
            <a:xfrm>
              <a:off x="5641975" y="3365500"/>
              <a:ext cx="327025" cy="214312"/>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TN</a:t>
              </a:r>
            </a:p>
          </p:txBody>
        </p:sp>
        <p:sp>
          <p:nvSpPr>
            <p:cNvPr id="201" name="TextBox 112"/>
            <p:cNvSpPr txBox="1">
              <a:spLocks noChangeArrowheads="1"/>
            </p:cNvSpPr>
            <p:nvPr/>
          </p:nvSpPr>
          <p:spPr bwMode="auto">
            <a:xfrm>
              <a:off x="5786438" y="3087688"/>
              <a:ext cx="3159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KY</a:t>
              </a:r>
            </a:p>
          </p:txBody>
        </p:sp>
        <p:sp>
          <p:nvSpPr>
            <p:cNvPr id="202" name="TextBox 113"/>
            <p:cNvSpPr txBox="1">
              <a:spLocks noChangeArrowheads="1"/>
            </p:cNvSpPr>
            <p:nvPr/>
          </p:nvSpPr>
          <p:spPr bwMode="auto">
            <a:xfrm>
              <a:off x="5635625" y="2798763"/>
              <a:ext cx="3032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IN</a:t>
              </a:r>
            </a:p>
          </p:txBody>
        </p:sp>
        <p:sp>
          <p:nvSpPr>
            <p:cNvPr id="203" name="TextBox 114"/>
            <p:cNvSpPr txBox="1">
              <a:spLocks noChangeArrowheads="1"/>
            </p:cNvSpPr>
            <p:nvPr/>
          </p:nvSpPr>
          <p:spPr bwMode="auto">
            <a:xfrm>
              <a:off x="5697538" y="2362201"/>
              <a:ext cx="3190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MI</a:t>
              </a:r>
            </a:p>
          </p:txBody>
        </p:sp>
        <p:sp>
          <p:nvSpPr>
            <p:cNvPr id="204" name="TextBox 115"/>
            <p:cNvSpPr txBox="1">
              <a:spLocks noChangeArrowheads="1"/>
            </p:cNvSpPr>
            <p:nvPr/>
          </p:nvSpPr>
          <p:spPr bwMode="auto">
            <a:xfrm>
              <a:off x="5154613" y="2197101"/>
              <a:ext cx="3238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WI</a:t>
              </a:r>
            </a:p>
          </p:txBody>
        </p:sp>
        <p:sp>
          <p:nvSpPr>
            <p:cNvPr id="205" name="TextBox 116"/>
            <p:cNvSpPr txBox="1">
              <a:spLocks noChangeArrowheads="1"/>
            </p:cNvSpPr>
            <p:nvPr/>
          </p:nvSpPr>
          <p:spPr bwMode="auto">
            <a:xfrm>
              <a:off x="4679950" y="1987551"/>
              <a:ext cx="3571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MN</a:t>
              </a:r>
            </a:p>
          </p:txBody>
        </p:sp>
        <p:sp>
          <p:nvSpPr>
            <p:cNvPr id="206" name="TextBox 117"/>
            <p:cNvSpPr txBox="1">
              <a:spLocks noChangeArrowheads="1"/>
            </p:cNvSpPr>
            <p:nvPr/>
          </p:nvSpPr>
          <p:spPr bwMode="auto">
            <a:xfrm>
              <a:off x="5327650" y="2798763"/>
              <a:ext cx="2873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IL</a:t>
              </a:r>
            </a:p>
          </p:txBody>
        </p:sp>
        <p:sp>
          <p:nvSpPr>
            <p:cNvPr id="207" name="TextBox 118"/>
            <p:cNvSpPr txBox="1">
              <a:spLocks noChangeArrowheads="1"/>
            </p:cNvSpPr>
            <p:nvPr/>
          </p:nvSpPr>
          <p:spPr bwMode="auto">
            <a:xfrm>
              <a:off x="4968875" y="4029075"/>
              <a:ext cx="315913"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LA</a:t>
              </a:r>
            </a:p>
            <a:p>
              <a:pPr algn="ctr" eaLnBrk="1" hangingPunct="1">
                <a:spcBef>
                  <a:spcPct val="0"/>
                </a:spcBef>
                <a:buClrTx/>
                <a:buFontTx/>
                <a:buNone/>
                <a:defRPr/>
              </a:pPr>
              <a:endParaRPr lang="en-US" altLang="en-US" sz="800" b="1" dirty="0" smtClean="0">
                <a:latin typeface="+mj-lt"/>
                <a:cs typeface="Tahoma" panose="020B0604030504040204" pitchFamily="34" charset="0"/>
              </a:endParaRPr>
            </a:p>
          </p:txBody>
        </p:sp>
        <p:sp>
          <p:nvSpPr>
            <p:cNvPr id="208" name="TextBox 119"/>
            <p:cNvSpPr txBox="1">
              <a:spLocks noChangeArrowheads="1"/>
            </p:cNvSpPr>
            <p:nvPr/>
          </p:nvSpPr>
          <p:spPr bwMode="auto">
            <a:xfrm>
              <a:off x="4189413" y="3981450"/>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TX</a:t>
              </a:r>
            </a:p>
          </p:txBody>
        </p:sp>
        <p:sp>
          <p:nvSpPr>
            <p:cNvPr id="209" name="TextBox 120"/>
            <p:cNvSpPr txBox="1">
              <a:spLocks noChangeArrowheads="1"/>
            </p:cNvSpPr>
            <p:nvPr/>
          </p:nvSpPr>
          <p:spPr bwMode="auto">
            <a:xfrm>
              <a:off x="4391025" y="3451225"/>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OK</a:t>
              </a:r>
            </a:p>
          </p:txBody>
        </p:sp>
        <p:sp>
          <p:nvSpPr>
            <p:cNvPr id="210" name="TextBox 121"/>
            <p:cNvSpPr txBox="1">
              <a:spLocks noChangeArrowheads="1"/>
            </p:cNvSpPr>
            <p:nvPr/>
          </p:nvSpPr>
          <p:spPr bwMode="auto">
            <a:xfrm>
              <a:off x="2740025" y="2174876"/>
              <a:ext cx="3016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ID</a:t>
              </a:r>
            </a:p>
          </p:txBody>
        </p:sp>
        <p:sp>
          <p:nvSpPr>
            <p:cNvPr id="211" name="TextBox 122"/>
            <p:cNvSpPr txBox="1">
              <a:spLocks noChangeArrowheads="1"/>
            </p:cNvSpPr>
            <p:nvPr/>
          </p:nvSpPr>
          <p:spPr bwMode="auto">
            <a:xfrm>
              <a:off x="2305050" y="2674938"/>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latin typeface="+mj-lt"/>
                  <a:cs typeface="Tahoma" panose="020B0604030504040204" pitchFamily="34" charset="0"/>
                </a:rPr>
                <a:t>NV</a:t>
              </a:r>
            </a:p>
          </p:txBody>
        </p:sp>
        <p:sp>
          <p:nvSpPr>
            <p:cNvPr id="212" name="TextBox 123"/>
            <p:cNvSpPr txBox="1">
              <a:spLocks noChangeArrowheads="1"/>
            </p:cNvSpPr>
            <p:nvPr/>
          </p:nvSpPr>
          <p:spPr bwMode="auto">
            <a:xfrm>
              <a:off x="2095500" y="1936751"/>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OR</a:t>
              </a:r>
            </a:p>
          </p:txBody>
        </p:sp>
        <p:sp>
          <p:nvSpPr>
            <p:cNvPr id="213" name="TextBox 124"/>
            <p:cNvSpPr txBox="1">
              <a:spLocks noChangeArrowheads="1"/>
            </p:cNvSpPr>
            <p:nvPr/>
          </p:nvSpPr>
          <p:spPr bwMode="auto">
            <a:xfrm>
              <a:off x="2259013" y="1509713"/>
              <a:ext cx="36036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WA</a:t>
              </a:r>
            </a:p>
          </p:txBody>
        </p:sp>
        <p:sp>
          <p:nvSpPr>
            <p:cNvPr id="214" name="TextBox 125"/>
            <p:cNvSpPr txBox="1">
              <a:spLocks noChangeArrowheads="1"/>
            </p:cNvSpPr>
            <p:nvPr/>
          </p:nvSpPr>
          <p:spPr bwMode="auto">
            <a:xfrm>
              <a:off x="1938338" y="3022601"/>
              <a:ext cx="3254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smtClean="0">
                  <a:solidFill>
                    <a:schemeClr val="bg1"/>
                  </a:solidFill>
                  <a:latin typeface="+mj-lt"/>
                  <a:cs typeface="Tahoma" panose="020B0604030504040204" pitchFamily="34" charset="0"/>
                </a:rPr>
                <a:t>CA</a:t>
              </a:r>
            </a:p>
          </p:txBody>
        </p:sp>
        <p:sp>
          <p:nvSpPr>
            <p:cNvPr id="215" name="TextBox 126"/>
            <p:cNvSpPr txBox="1">
              <a:spLocks noChangeArrowheads="1"/>
            </p:cNvSpPr>
            <p:nvPr/>
          </p:nvSpPr>
          <p:spPr bwMode="auto">
            <a:xfrm>
              <a:off x="2781300" y="3411537"/>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AZ</a:t>
              </a:r>
            </a:p>
          </p:txBody>
        </p:sp>
        <p:sp>
          <p:nvSpPr>
            <p:cNvPr id="216" name="TextBox 127"/>
            <p:cNvSpPr txBox="1">
              <a:spLocks noChangeArrowheads="1"/>
            </p:cNvSpPr>
            <p:nvPr/>
          </p:nvSpPr>
          <p:spPr bwMode="auto">
            <a:xfrm>
              <a:off x="3427413" y="3541712"/>
              <a:ext cx="3571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NM</a:t>
              </a:r>
            </a:p>
          </p:txBody>
        </p:sp>
        <p:sp>
          <p:nvSpPr>
            <p:cNvPr id="217" name="TextBox 128"/>
            <p:cNvSpPr txBox="1">
              <a:spLocks noChangeArrowheads="1"/>
            </p:cNvSpPr>
            <p:nvPr/>
          </p:nvSpPr>
          <p:spPr bwMode="auto">
            <a:xfrm>
              <a:off x="3511550" y="2928938"/>
              <a:ext cx="3286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CO</a:t>
              </a:r>
            </a:p>
          </p:txBody>
        </p:sp>
        <p:sp>
          <p:nvSpPr>
            <p:cNvPr id="218" name="TextBox 129"/>
            <p:cNvSpPr txBox="1">
              <a:spLocks noChangeArrowheads="1"/>
            </p:cNvSpPr>
            <p:nvPr/>
          </p:nvSpPr>
          <p:spPr bwMode="auto">
            <a:xfrm>
              <a:off x="3355975" y="2327276"/>
              <a:ext cx="3540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WY</a:t>
              </a:r>
            </a:p>
          </p:txBody>
        </p:sp>
        <p:sp>
          <p:nvSpPr>
            <p:cNvPr id="219" name="TextBox 130"/>
            <p:cNvSpPr txBox="1">
              <a:spLocks noChangeArrowheads="1"/>
            </p:cNvSpPr>
            <p:nvPr/>
          </p:nvSpPr>
          <p:spPr bwMode="auto">
            <a:xfrm>
              <a:off x="3276600" y="1770063"/>
              <a:ext cx="3429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MT</a:t>
              </a:r>
            </a:p>
          </p:txBody>
        </p:sp>
        <p:sp>
          <p:nvSpPr>
            <p:cNvPr id="220" name="TextBox 131"/>
            <p:cNvSpPr txBox="1">
              <a:spLocks noChangeArrowheads="1"/>
            </p:cNvSpPr>
            <p:nvPr/>
          </p:nvSpPr>
          <p:spPr bwMode="auto">
            <a:xfrm>
              <a:off x="4116388" y="1789113"/>
              <a:ext cx="3413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ND</a:t>
              </a:r>
            </a:p>
          </p:txBody>
        </p:sp>
        <p:sp>
          <p:nvSpPr>
            <p:cNvPr id="221" name="TextBox 132"/>
            <p:cNvSpPr txBox="1">
              <a:spLocks noChangeArrowheads="1"/>
            </p:cNvSpPr>
            <p:nvPr/>
          </p:nvSpPr>
          <p:spPr bwMode="auto">
            <a:xfrm>
              <a:off x="4116388" y="2184401"/>
              <a:ext cx="3190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SD</a:t>
              </a:r>
            </a:p>
          </p:txBody>
        </p:sp>
        <p:sp>
          <p:nvSpPr>
            <p:cNvPr id="222" name="TextBox 133"/>
            <p:cNvSpPr txBox="1">
              <a:spLocks noChangeArrowheads="1"/>
            </p:cNvSpPr>
            <p:nvPr/>
          </p:nvSpPr>
          <p:spPr bwMode="auto">
            <a:xfrm>
              <a:off x="4833938" y="2549526"/>
              <a:ext cx="2936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IA</a:t>
              </a:r>
            </a:p>
          </p:txBody>
        </p:sp>
        <p:sp>
          <p:nvSpPr>
            <p:cNvPr id="223" name="TextBox 134"/>
            <p:cNvSpPr txBox="1">
              <a:spLocks noChangeArrowheads="1"/>
            </p:cNvSpPr>
            <p:nvPr/>
          </p:nvSpPr>
          <p:spPr bwMode="auto">
            <a:xfrm>
              <a:off x="2862263" y="2779713"/>
              <a:ext cx="3254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UT</a:t>
              </a:r>
            </a:p>
          </p:txBody>
        </p:sp>
        <p:sp>
          <p:nvSpPr>
            <p:cNvPr id="224" name="TextBox 135"/>
            <p:cNvSpPr txBox="1">
              <a:spLocks noChangeArrowheads="1"/>
            </p:cNvSpPr>
            <p:nvPr/>
          </p:nvSpPr>
          <p:spPr bwMode="auto">
            <a:xfrm>
              <a:off x="6326188" y="4360862"/>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FL</a:t>
              </a:r>
            </a:p>
          </p:txBody>
        </p:sp>
        <p:sp>
          <p:nvSpPr>
            <p:cNvPr id="225" name="TextBox 136"/>
            <p:cNvSpPr txBox="1">
              <a:spLocks noChangeArrowheads="1"/>
            </p:cNvSpPr>
            <p:nvPr/>
          </p:nvSpPr>
          <p:spPr bwMode="auto">
            <a:xfrm>
              <a:off x="4926013" y="3533775"/>
              <a:ext cx="3254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AR</a:t>
              </a:r>
            </a:p>
          </p:txBody>
        </p:sp>
        <p:sp>
          <p:nvSpPr>
            <p:cNvPr id="226" name="TextBox 137"/>
            <p:cNvSpPr txBox="1">
              <a:spLocks noChangeArrowheads="1"/>
            </p:cNvSpPr>
            <p:nvPr/>
          </p:nvSpPr>
          <p:spPr bwMode="auto">
            <a:xfrm>
              <a:off x="4887913" y="3049588"/>
              <a:ext cx="3556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MO</a:t>
              </a:r>
            </a:p>
          </p:txBody>
        </p:sp>
        <p:sp>
          <p:nvSpPr>
            <p:cNvPr id="227" name="TextBox 138"/>
            <p:cNvSpPr txBox="1">
              <a:spLocks noChangeArrowheads="1"/>
            </p:cNvSpPr>
            <p:nvPr/>
          </p:nvSpPr>
          <p:spPr bwMode="auto">
            <a:xfrm>
              <a:off x="5270500" y="3768725"/>
              <a:ext cx="336550"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smtClean="0">
                  <a:latin typeface="+mj-lt"/>
                  <a:cs typeface="Tahoma" panose="020B0604030504040204" pitchFamily="34" charset="0"/>
                </a:rPr>
                <a:t>MS</a:t>
              </a:r>
            </a:p>
            <a:p>
              <a:pPr algn="ctr" eaLnBrk="1" hangingPunct="1">
                <a:spcBef>
                  <a:spcPct val="0"/>
                </a:spcBef>
                <a:buClrTx/>
                <a:buFontTx/>
                <a:buNone/>
                <a:defRPr/>
              </a:pPr>
              <a:endParaRPr lang="en-US" altLang="en-US" sz="800" dirty="0" smtClean="0">
                <a:latin typeface="+mj-lt"/>
                <a:cs typeface="Tahoma" panose="020B0604030504040204" pitchFamily="34" charset="0"/>
              </a:endParaRPr>
            </a:p>
          </p:txBody>
        </p:sp>
        <p:sp>
          <p:nvSpPr>
            <p:cNvPr id="228" name="TextBox 139"/>
            <p:cNvSpPr txBox="1">
              <a:spLocks noChangeArrowheads="1"/>
            </p:cNvSpPr>
            <p:nvPr/>
          </p:nvSpPr>
          <p:spPr bwMode="auto">
            <a:xfrm>
              <a:off x="5661025" y="3781425"/>
              <a:ext cx="3159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AL</a:t>
              </a:r>
            </a:p>
          </p:txBody>
        </p:sp>
        <p:sp>
          <p:nvSpPr>
            <p:cNvPr id="229" name="TextBox 140"/>
            <p:cNvSpPr txBox="1">
              <a:spLocks noChangeArrowheads="1"/>
            </p:cNvSpPr>
            <p:nvPr/>
          </p:nvSpPr>
          <p:spPr bwMode="auto">
            <a:xfrm>
              <a:off x="4217988" y="2611438"/>
              <a:ext cx="3302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NE</a:t>
              </a:r>
            </a:p>
          </p:txBody>
        </p:sp>
        <p:sp>
          <p:nvSpPr>
            <p:cNvPr id="230" name="TextBox 141"/>
            <p:cNvSpPr txBox="1">
              <a:spLocks noChangeArrowheads="1"/>
            </p:cNvSpPr>
            <p:nvPr/>
          </p:nvSpPr>
          <p:spPr bwMode="auto">
            <a:xfrm>
              <a:off x="4275138" y="3049588"/>
              <a:ext cx="3127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smtClean="0">
                  <a:latin typeface="+mj-lt"/>
                  <a:cs typeface="Tahoma" panose="020B0604030504040204" pitchFamily="34" charset="0"/>
                </a:rPr>
                <a:t>KS</a:t>
              </a:r>
            </a:p>
          </p:txBody>
        </p:sp>
        <p:sp>
          <p:nvSpPr>
            <p:cNvPr id="231" name="TextBox 153"/>
            <p:cNvSpPr txBox="1">
              <a:spLocks noChangeArrowheads="1"/>
            </p:cNvSpPr>
            <p:nvPr/>
          </p:nvSpPr>
          <p:spPr bwMode="auto">
            <a:xfrm>
              <a:off x="2019300" y="3997325"/>
              <a:ext cx="323850" cy="215900"/>
            </a:xfrm>
            <a:prstGeom prst="rect">
              <a:avLst/>
            </a:prstGeom>
            <a:solidFill>
              <a:srgbClr val="C0C0C0"/>
            </a:solid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smtClean="0">
                  <a:latin typeface="+mj-lt"/>
                  <a:cs typeface="Tahoma" panose="020B0604030504040204" pitchFamily="34" charset="0"/>
                </a:rPr>
                <a:t>AK</a:t>
              </a:r>
            </a:p>
          </p:txBody>
        </p:sp>
      </p:grpSp>
      <p:sp>
        <p:nvSpPr>
          <p:cNvPr id="232" name="TextBox 148"/>
          <p:cNvSpPr txBox="1">
            <a:spLocks noChangeArrowheads="1"/>
          </p:cNvSpPr>
          <p:nvPr/>
        </p:nvSpPr>
        <p:spPr bwMode="auto">
          <a:xfrm>
            <a:off x="5795963" y="3652838"/>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DE</a:t>
            </a:r>
          </a:p>
        </p:txBody>
      </p:sp>
      <p:sp>
        <p:nvSpPr>
          <p:cNvPr id="233" name="TextBox 145"/>
          <p:cNvSpPr txBox="1">
            <a:spLocks noChangeArrowheads="1"/>
          </p:cNvSpPr>
          <p:nvPr/>
        </p:nvSpPr>
        <p:spPr bwMode="auto">
          <a:xfrm>
            <a:off x="6202363" y="3275013"/>
            <a:ext cx="2968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RI</a:t>
            </a:r>
          </a:p>
        </p:txBody>
      </p:sp>
      <p:sp>
        <p:nvSpPr>
          <p:cNvPr id="234" name="TextBox 142"/>
          <p:cNvSpPr txBox="1">
            <a:spLocks noChangeArrowheads="1"/>
          </p:cNvSpPr>
          <p:nvPr/>
        </p:nvSpPr>
        <p:spPr bwMode="auto">
          <a:xfrm>
            <a:off x="5699125" y="2670175"/>
            <a:ext cx="319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VT</a:t>
            </a:r>
          </a:p>
        </p:txBody>
      </p:sp>
      <p:sp>
        <p:nvSpPr>
          <p:cNvPr id="235" name="TextBox 143"/>
          <p:cNvSpPr txBox="1">
            <a:spLocks noChangeArrowheads="1"/>
          </p:cNvSpPr>
          <p:nvPr/>
        </p:nvSpPr>
        <p:spPr bwMode="auto">
          <a:xfrm>
            <a:off x="6110288" y="2916238"/>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NH</a:t>
            </a:r>
          </a:p>
        </p:txBody>
      </p:sp>
      <p:sp>
        <p:nvSpPr>
          <p:cNvPr id="236" name="TextBox 144"/>
          <p:cNvSpPr txBox="1">
            <a:spLocks noChangeArrowheads="1"/>
          </p:cNvSpPr>
          <p:nvPr/>
        </p:nvSpPr>
        <p:spPr bwMode="auto">
          <a:xfrm>
            <a:off x="6230938" y="3040063"/>
            <a:ext cx="347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MA</a:t>
            </a:r>
          </a:p>
        </p:txBody>
      </p:sp>
      <p:sp>
        <p:nvSpPr>
          <p:cNvPr id="237" name="TextBox 146"/>
          <p:cNvSpPr txBox="1">
            <a:spLocks noChangeArrowheads="1"/>
          </p:cNvSpPr>
          <p:nvPr/>
        </p:nvSpPr>
        <p:spPr bwMode="auto">
          <a:xfrm>
            <a:off x="6010275" y="33480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CT</a:t>
            </a:r>
          </a:p>
        </p:txBody>
      </p:sp>
      <p:sp>
        <p:nvSpPr>
          <p:cNvPr id="238" name="TextBox 147"/>
          <p:cNvSpPr txBox="1">
            <a:spLocks noChangeArrowheads="1"/>
          </p:cNvSpPr>
          <p:nvPr/>
        </p:nvSpPr>
        <p:spPr bwMode="auto">
          <a:xfrm>
            <a:off x="5853113" y="3471863"/>
            <a:ext cx="315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NJ</a:t>
            </a:r>
          </a:p>
        </p:txBody>
      </p:sp>
      <p:sp>
        <p:nvSpPr>
          <p:cNvPr id="239" name="TextBox 149"/>
          <p:cNvSpPr txBox="1">
            <a:spLocks noChangeArrowheads="1"/>
          </p:cNvSpPr>
          <p:nvPr/>
        </p:nvSpPr>
        <p:spPr bwMode="auto">
          <a:xfrm>
            <a:off x="5724525" y="3824288"/>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ＭＳ Ｐゴシック"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ＭＳ Ｐゴシック"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ＭＳ Ｐゴシック"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ＭＳ Ｐゴシック" charset="-128"/>
              </a:defRPr>
            </a:lvl9pPr>
          </a:lstStyle>
          <a:p>
            <a:pPr>
              <a:lnSpc>
                <a:spcPct val="100000"/>
              </a:lnSpc>
              <a:spcBef>
                <a:spcPct val="0"/>
              </a:spcBef>
              <a:buFontTx/>
              <a:buNone/>
            </a:pPr>
            <a:r>
              <a:rPr lang="en-US" altLang="en-US" sz="800">
                <a:solidFill>
                  <a:srgbClr val="000000"/>
                </a:solidFill>
                <a:ea typeface="MS PGothic" charset="-128"/>
                <a:cs typeface="MS PGothic" charset="-128"/>
              </a:rPr>
              <a:t>MD</a:t>
            </a:r>
          </a:p>
        </p:txBody>
      </p:sp>
    </p:spTree>
    <p:extLst>
      <p:ext uri="{BB962C8B-B14F-4D97-AF65-F5344CB8AC3E}">
        <p14:creationId xmlns:p14="http://schemas.microsoft.com/office/powerpoint/2010/main" val="148646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174667849"/>
              </p:ext>
            </p:extLst>
          </p:nvPr>
        </p:nvGraphicFramePr>
        <p:xfrm>
          <a:off x="-470045" y="2277186"/>
          <a:ext cx="5926137" cy="357028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p:cNvCxnSpPr/>
          <p:nvPr/>
        </p:nvCxnSpPr>
        <p:spPr>
          <a:xfrm>
            <a:off x="3778065" y="2400131"/>
            <a:ext cx="0" cy="333159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21507" y="2241028"/>
            <a:ext cx="513116" cy="215444"/>
          </a:xfrm>
          <a:prstGeom prst="rect">
            <a:avLst/>
          </a:prstGeom>
          <a:noFill/>
        </p:spPr>
        <p:txBody>
          <a:bodyPr wrap="square" rtlCol="0">
            <a:spAutoFit/>
          </a:bodyPr>
          <a:lstStyle/>
          <a:p>
            <a:pPr algn="ctr"/>
            <a:r>
              <a:rPr lang="en-US" sz="800" dirty="0" smtClean="0">
                <a:latin typeface="+mn-lt"/>
              </a:rPr>
              <a:t>2014</a:t>
            </a:r>
            <a:endParaRPr lang="en-US" sz="800" dirty="0">
              <a:latin typeface="+mn-lt"/>
            </a:endParaRPr>
          </a:p>
        </p:txBody>
      </p:sp>
      <p:sp>
        <p:nvSpPr>
          <p:cNvPr id="17" name="TextBox 16"/>
          <p:cNvSpPr txBox="1"/>
          <p:nvPr/>
        </p:nvSpPr>
        <p:spPr>
          <a:xfrm>
            <a:off x="3521507" y="5699677"/>
            <a:ext cx="513116" cy="215444"/>
          </a:xfrm>
          <a:prstGeom prst="rect">
            <a:avLst/>
          </a:prstGeom>
          <a:noFill/>
        </p:spPr>
        <p:txBody>
          <a:bodyPr wrap="square" rtlCol="0">
            <a:spAutoFit/>
          </a:bodyPr>
          <a:lstStyle/>
          <a:p>
            <a:pPr algn="ctr"/>
            <a:r>
              <a:rPr lang="en-US" sz="800" dirty="0" smtClean="0">
                <a:latin typeface="+mn-lt"/>
              </a:rPr>
              <a:t>1862</a:t>
            </a:r>
            <a:endParaRPr lang="en-US" sz="800" dirty="0">
              <a:latin typeface="+mn-lt"/>
            </a:endParaRPr>
          </a:p>
        </p:txBody>
      </p:sp>
      <p:cxnSp>
        <p:nvCxnSpPr>
          <p:cNvPr id="28" name="Straight Connector 27"/>
          <p:cNvCxnSpPr/>
          <p:nvPr/>
        </p:nvCxnSpPr>
        <p:spPr>
          <a:xfrm flipH="1">
            <a:off x="3998141" y="4139966"/>
            <a:ext cx="12134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Since 1862, the president’s party has lost ground in the House in 92 percent of midterm elections</a:t>
            </a:r>
            <a:endParaRPr lang="en-US" altLang="en-US" sz="2000" dirty="0">
              <a:latin typeface="Georgia" charset="0"/>
              <a:ea typeface="ＭＳ Ｐゴシック" charset="-128"/>
              <a:cs typeface="MS PGothic" charset="-128"/>
            </a:endParaRPr>
          </a:p>
        </p:txBody>
      </p:sp>
      <p:sp>
        <p:nvSpPr>
          <p:cNvPr id="5"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smtClean="0">
                <a:solidFill>
                  <a:schemeClr val="bg2">
                    <a:lumMod val="25000"/>
                  </a:schemeClr>
                </a:solidFill>
                <a:latin typeface="Verdana"/>
                <a:cs typeface="Verdana"/>
              </a:rPr>
              <a:t>2018 MIDTERM ELECTIONS</a:t>
            </a:r>
          </a:p>
        </p:txBody>
      </p:sp>
      <p:sp>
        <p:nvSpPr>
          <p:cNvPr id="13"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January 11, 2017  </a:t>
            </a:r>
            <a:r>
              <a:rPr lang="en-US" sz="800" dirty="0">
                <a:solidFill>
                  <a:schemeClr val="tx1">
                    <a:lumMod val="65000"/>
                    <a:lumOff val="35000"/>
                  </a:schemeClr>
                </a:solidFill>
              </a:rPr>
              <a:t>| </a:t>
            </a:r>
            <a:r>
              <a:rPr lang="en-US" sz="800" dirty="0"/>
              <a:t> </a:t>
            </a:r>
            <a:r>
              <a:rPr lang="en-US" sz="700" dirty="0" err="1"/>
              <a:t>Libbie</a:t>
            </a:r>
            <a:r>
              <a:rPr lang="en-US" sz="700" dirty="0"/>
              <a:t> Wilcox</a:t>
            </a:r>
            <a:endParaRPr lang="en-US" sz="700" dirty="0">
              <a:latin typeface="Georgia"/>
              <a:cs typeface="Georgia"/>
            </a:endParaRP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t>President’s party gain/loss of seats in House</a:t>
            </a:r>
            <a:endParaRPr lang="en-US" altLang="en-US" sz="1200" b="1" dirty="0"/>
          </a:p>
        </p:txBody>
      </p:sp>
      <p:pic>
        <p:nvPicPr>
          <p:cNvPr id="19" name="Picture 18" descr="Logo-NJ-presentation_cen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dirty="0">
                <a:solidFill>
                  <a:schemeClr val="tx1">
                    <a:lumMod val="65000"/>
                    <a:lumOff val="35000"/>
                  </a:schemeClr>
                </a:solidFill>
              </a:rPr>
              <a:t>Sources: Charlie Cook, “Will History Hold in 2018 Midterms?” The Cook Political Report, January 9, 2017.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7</a:t>
            </a:fld>
            <a:endParaRPr lang="en-US" dirty="0"/>
          </a:p>
        </p:txBody>
      </p:sp>
      <p:sp>
        <p:nvSpPr>
          <p:cNvPr id="11" name="Rectangle 14"/>
          <p:cNvSpPr>
            <a:spLocks noChangeArrowheads="1"/>
          </p:cNvSpPr>
          <p:nvPr/>
        </p:nvSpPr>
        <p:spPr bwMode="auto">
          <a:xfrm>
            <a:off x="420813" y="1792165"/>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smtClean="0">
                <a:solidFill>
                  <a:schemeClr val="tx1">
                    <a:lumMod val="50000"/>
                    <a:lumOff val="50000"/>
                  </a:schemeClr>
                </a:solidFill>
                <a:latin typeface="Verdana"/>
                <a:cs typeface="Verdana"/>
              </a:rPr>
              <a:t>VITAL STATISTICS ON CONGRESS</a:t>
            </a:r>
            <a:endParaRPr lang="en-US" altLang="en-US" sz="800" dirty="0">
              <a:solidFill>
                <a:schemeClr val="tx1">
                  <a:lumMod val="50000"/>
                  <a:lumOff val="50000"/>
                </a:schemeClr>
              </a:solidFill>
              <a:latin typeface="Verdana"/>
              <a:cs typeface="Verdana"/>
            </a:endParaRPr>
          </a:p>
        </p:txBody>
      </p:sp>
      <p:sp>
        <p:nvSpPr>
          <p:cNvPr id="21" name="Rectangle 20"/>
          <p:cNvSpPr/>
          <p:nvPr/>
        </p:nvSpPr>
        <p:spPr>
          <a:xfrm>
            <a:off x="5064347" y="3753327"/>
            <a:ext cx="2061094" cy="870433"/>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000" b="1" dirty="0" smtClean="0">
                <a:solidFill>
                  <a:schemeClr val="tx1"/>
                </a:solidFill>
                <a:latin typeface="Georgia" charset="0"/>
                <a:ea typeface="Georgia" charset="0"/>
                <a:cs typeface="Georgia" charset="0"/>
              </a:rPr>
              <a:t>1934:</a:t>
            </a:r>
            <a:r>
              <a:rPr lang="en-US" sz="1000" dirty="0">
                <a:solidFill>
                  <a:schemeClr val="tx1"/>
                </a:solidFill>
                <a:latin typeface="Georgia" charset="0"/>
                <a:ea typeface="Georgia" charset="0"/>
                <a:cs typeface="Georgia" charset="0"/>
              </a:rPr>
              <a:t> </a:t>
            </a:r>
            <a:r>
              <a:rPr lang="en-US" sz="1000" dirty="0" smtClean="0">
                <a:solidFill>
                  <a:schemeClr val="tx1"/>
                </a:solidFill>
                <a:latin typeface="Georgia" charset="0"/>
                <a:ea typeface="Georgia" charset="0"/>
                <a:cs typeface="Georgia" charset="0"/>
              </a:rPr>
              <a:t>Democrats picked up nine seats after the financial crash because voters were still frustrated with former President Hoover’s Republican Party   </a:t>
            </a:r>
            <a:endParaRPr lang="en-US" sz="1000" dirty="0">
              <a:solidFill>
                <a:schemeClr val="tx1"/>
              </a:solidFill>
              <a:latin typeface="Georgia" charset="0"/>
              <a:ea typeface="Georgia" charset="0"/>
              <a:cs typeface="Georgia" charset="0"/>
            </a:endParaRPr>
          </a:p>
        </p:txBody>
      </p:sp>
      <p:sp>
        <p:nvSpPr>
          <p:cNvPr id="25" name="Rectangle 24"/>
          <p:cNvSpPr/>
          <p:nvPr/>
        </p:nvSpPr>
        <p:spPr>
          <a:xfrm>
            <a:off x="6940719" y="2361436"/>
            <a:ext cx="1579165" cy="557232"/>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000" b="1" dirty="0" smtClean="0">
                <a:solidFill>
                  <a:schemeClr val="tx1"/>
                </a:solidFill>
                <a:latin typeface="Georgia" charset="0"/>
                <a:ea typeface="Georgia" charset="0"/>
                <a:cs typeface="Georgia" charset="0"/>
              </a:rPr>
              <a:t>2002:</a:t>
            </a:r>
            <a:r>
              <a:rPr lang="en-US" sz="1000" dirty="0" smtClean="0">
                <a:solidFill>
                  <a:schemeClr val="tx1"/>
                </a:solidFill>
                <a:latin typeface="Georgia" charset="0"/>
                <a:ea typeface="Georgia" charset="0"/>
                <a:cs typeface="Georgia" charset="0"/>
              </a:rPr>
              <a:t> Republicans gained seats in 2002 due to the aftermath of 9/11</a:t>
            </a:r>
            <a:endParaRPr lang="en-US" sz="1000" dirty="0">
              <a:solidFill>
                <a:schemeClr val="tx1"/>
              </a:solidFill>
              <a:latin typeface="Georgia" charset="0"/>
              <a:ea typeface="Georgia" charset="0"/>
              <a:cs typeface="Georgia" charset="0"/>
            </a:endParaRPr>
          </a:p>
        </p:txBody>
      </p:sp>
      <p:cxnSp>
        <p:nvCxnSpPr>
          <p:cNvPr id="26" name="Straight Connector 25"/>
          <p:cNvCxnSpPr/>
          <p:nvPr/>
        </p:nvCxnSpPr>
        <p:spPr>
          <a:xfrm flipH="1">
            <a:off x="3980880" y="2744352"/>
            <a:ext cx="29590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900671" y="2833268"/>
            <a:ext cx="1319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93337" y="2797551"/>
            <a:ext cx="1786643" cy="726496"/>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000" b="1" dirty="0" smtClean="0">
                <a:solidFill>
                  <a:schemeClr val="tx1"/>
                </a:solidFill>
                <a:latin typeface="Georgia" charset="0"/>
                <a:ea typeface="Georgia" charset="0"/>
                <a:cs typeface="Georgia" charset="0"/>
              </a:rPr>
              <a:t>1998:</a:t>
            </a:r>
            <a:r>
              <a:rPr lang="en-US" sz="1000" dirty="0" smtClean="0">
                <a:solidFill>
                  <a:schemeClr val="tx1"/>
                </a:solidFill>
                <a:latin typeface="Georgia" charset="0"/>
                <a:ea typeface="Georgia" charset="0"/>
                <a:cs typeface="Georgia" charset="0"/>
              </a:rPr>
              <a:t> After the GOP-led effort to impeach President Clinton, Democrats picked up seats during the midterm</a:t>
            </a:r>
            <a:endParaRPr lang="en-US" sz="1000" dirty="0">
              <a:solidFill>
                <a:schemeClr val="tx1"/>
              </a:solidFill>
              <a:latin typeface="Georgia" charset="0"/>
              <a:ea typeface="Georgia" charset="0"/>
              <a:cs typeface="Georgia" charset="0"/>
            </a:endParaRPr>
          </a:p>
        </p:txBody>
      </p:sp>
      <p:cxnSp>
        <p:nvCxnSpPr>
          <p:cNvPr id="29" name="Straight Connector 28"/>
          <p:cNvCxnSpPr/>
          <p:nvPr/>
        </p:nvCxnSpPr>
        <p:spPr>
          <a:xfrm flipH="1" flipV="1">
            <a:off x="3993102" y="4794446"/>
            <a:ext cx="1405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98379" y="4737618"/>
            <a:ext cx="2539054" cy="873769"/>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000" b="1" dirty="0" smtClean="0">
                <a:solidFill>
                  <a:schemeClr val="tx1"/>
                </a:solidFill>
                <a:latin typeface="Georgia" charset="0"/>
                <a:ea typeface="Georgia" charset="0"/>
                <a:cs typeface="Georgia" charset="0"/>
              </a:rPr>
              <a:t>1902*:</a:t>
            </a:r>
            <a:r>
              <a:rPr lang="en-US" sz="1000" dirty="0" smtClean="0">
                <a:solidFill>
                  <a:schemeClr val="tx1"/>
                </a:solidFill>
                <a:latin typeface="Georgia" charset="0"/>
                <a:ea typeface="Georgia" charset="0"/>
                <a:cs typeface="Georgia" charset="0"/>
              </a:rPr>
              <a:t> Although Republicans technically gained nine seats in the midterms, they lost ground to Democrats, who gained 25 seats due to an increase in the number of representatives after the census </a:t>
            </a:r>
            <a:endParaRPr lang="en-US" sz="1000" dirty="0">
              <a:solidFill>
                <a:schemeClr val="tx1"/>
              </a:solidFill>
              <a:latin typeface="Georgia" charset="0"/>
              <a:ea typeface="Georgia" charset="0"/>
              <a:cs typeface="Georgia" charset="0"/>
            </a:endParaRPr>
          </a:p>
        </p:txBody>
      </p:sp>
      <p:sp>
        <p:nvSpPr>
          <p:cNvPr id="32" name="TextBox 13"/>
          <p:cNvSpPr txBox="1">
            <a:spLocks noChangeArrowheads="1"/>
          </p:cNvSpPr>
          <p:nvPr/>
        </p:nvSpPr>
        <p:spPr bwMode="auto">
          <a:xfrm>
            <a:off x="457200" y="1997321"/>
            <a:ext cx="31951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900" b="1" dirty="0">
                <a:solidFill>
                  <a:srgbClr val="3A608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smtClean="0">
                <a:latin typeface="Verdana" charset="0"/>
                <a:ea typeface="Verdana" charset="0"/>
                <a:cs typeface="Verdana" charset="0"/>
              </a:rPr>
              <a:t>Democratic president      </a:t>
            </a:r>
            <a:r>
              <a:rPr lang="en-US" altLang="en-US" sz="900" b="1" dirty="0" smtClean="0">
                <a:solidFill>
                  <a:srgbClr val="C35359"/>
                </a:solidFill>
                <a:latin typeface="Verdana" charset="0"/>
                <a:ea typeface="Verdana" charset="0"/>
                <a:cs typeface="Verdana" charset="0"/>
              </a:rPr>
              <a:t>■</a:t>
            </a:r>
            <a:r>
              <a:rPr lang="en-US" altLang="en-US" sz="900" b="1" dirty="0" smtClean="0">
                <a:latin typeface="Verdana" charset="0"/>
                <a:ea typeface="Verdana" charset="0"/>
                <a:cs typeface="Verdana" charset="0"/>
              </a:rPr>
              <a:t> </a:t>
            </a:r>
            <a:r>
              <a:rPr lang="en-US" altLang="en-US" sz="900" dirty="0" smtClean="0">
                <a:latin typeface="Verdana" charset="0"/>
                <a:ea typeface="Verdana" charset="0"/>
                <a:cs typeface="Verdana" charset="0"/>
              </a:rPr>
              <a:t>Republican president</a:t>
            </a:r>
            <a:endParaRPr lang="en-US" altLang="en-US" sz="900" dirty="0">
              <a:latin typeface="Verdana" charset="0"/>
              <a:ea typeface="Verdana" charset="0"/>
              <a:cs typeface="Verdana" charset="0"/>
            </a:endParaRPr>
          </a:p>
        </p:txBody>
      </p:sp>
    </p:spTree>
    <p:extLst>
      <p:ext uri="{BB962C8B-B14F-4D97-AF65-F5344CB8AC3E}">
        <p14:creationId xmlns:p14="http://schemas.microsoft.com/office/powerpoint/2010/main" val="139373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BC90E-502A-A54D-9BAE-6F74229062B0}" type="slidenum">
              <a:rPr lang="en-US" smtClean="0"/>
              <a:t>8</a:t>
            </a:fld>
            <a:endParaRPr lang="en-US" dirty="0"/>
          </a:p>
        </p:txBody>
      </p:sp>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July 19, 2017  </a:t>
            </a:r>
            <a:r>
              <a:rPr lang="en-US" sz="800" dirty="0" smtClean="0">
                <a:solidFill>
                  <a:schemeClr val="tx1">
                    <a:lumMod val="65000"/>
                    <a:lumOff val="35000"/>
                  </a:schemeClr>
                </a:solidFill>
              </a:rPr>
              <a:t>| </a:t>
            </a:r>
            <a:r>
              <a:rPr lang="en-US" sz="800" dirty="0" smtClean="0"/>
              <a:t> </a:t>
            </a:r>
            <a:r>
              <a:rPr lang="en-US" sz="700" dirty="0" smtClean="0"/>
              <a:t>Madelaine Pisani</a:t>
            </a:r>
            <a:endParaRPr lang="en-US" sz="700" dirty="0">
              <a:latin typeface="Georgia"/>
              <a:cs typeface="Georgia"/>
            </a:endParaRPr>
          </a:p>
        </p:txBody>
      </p:sp>
      <p:sp>
        <p:nvSpPr>
          <p:cNvPr id="44" name="Rectangle 14"/>
          <p:cNvSpPr>
            <a:spLocks noChangeArrowheads="1"/>
          </p:cNvSpPr>
          <p:nvPr/>
        </p:nvSpPr>
        <p:spPr bwMode="auto">
          <a:xfrm>
            <a:off x="419100" y="1678789"/>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smtClean="0">
                <a:latin typeface="Georgia"/>
                <a:cs typeface="Georgia"/>
              </a:rPr>
              <a:t>Reasons to give House Republicans hope they will not lose their majority</a:t>
            </a:r>
            <a:endParaRPr lang="en-US" altLang="en-US" sz="1200" b="1" dirty="0">
              <a:latin typeface="Georgia"/>
              <a:cs typeface="Georgia"/>
            </a:endParaRPr>
          </a:p>
        </p:txBody>
      </p:sp>
      <p:pic>
        <p:nvPicPr>
          <p:cNvPr id="40" name="Picture 39" descr="Logo-NJ-presentation_cen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Democrats will have to overcome four factors benefitting Republicans in 2018</a:t>
            </a:r>
            <a:endParaRPr lang="en-US" altLang="en-US" sz="2000" dirty="0">
              <a:latin typeface="Georgia" charset="0"/>
              <a:ea typeface="ＭＳ Ｐゴシック" charset="-128"/>
              <a:cs typeface="MS PGothic" charset="-128"/>
            </a:endParaRP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 Cook Political Report.</a:t>
            </a:r>
            <a:endParaRPr lang="en-US" sz="700" dirty="0">
              <a:solidFill>
                <a:schemeClr val="tx1">
                  <a:lumMod val="50000"/>
                  <a:lumOff val="50000"/>
                </a:schemeClr>
              </a:solidFill>
              <a:latin typeface="Georgia"/>
              <a:cs typeface="Georgia"/>
            </a:endParaRPr>
          </a:p>
        </p:txBody>
      </p:sp>
      <p:sp>
        <p:nvSpPr>
          <p:cNvPr id="13" name="TextBox 12"/>
          <p:cNvSpPr txBox="1"/>
          <p:nvPr/>
        </p:nvSpPr>
        <p:spPr>
          <a:xfrm>
            <a:off x="1222376" y="4369372"/>
            <a:ext cx="3222624" cy="1323439"/>
          </a:xfrm>
          <a:prstGeom prst="rect">
            <a:avLst/>
          </a:prstGeom>
          <a:solidFill>
            <a:schemeClr val="bg1"/>
          </a:solidFill>
        </p:spPr>
        <p:txBody>
          <a:bodyPr wrap="square">
            <a:spAutoFit/>
          </a:bodyPr>
          <a:lstStyle/>
          <a:p>
            <a:pPr>
              <a:defRPr/>
            </a:pPr>
            <a:r>
              <a:rPr lang="en-US" sz="1000" b="1" dirty="0" smtClean="0">
                <a:solidFill>
                  <a:srgbClr val="B1282E"/>
                </a:solidFill>
                <a:latin typeface="Georgia"/>
                <a:ea typeface="MS PGothic" panose="020B0600070205080204" pitchFamily="34" charset="-128"/>
                <a:cs typeface="Georgia"/>
              </a:rPr>
              <a:t>Midterm norms</a:t>
            </a:r>
          </a:p>
          <a:p>
            <a:pPr marL="171450" indent="-171450">
              <a:buFont typeface="Arial" charset="0"/>
              <a:buChar char="•"/>
              <a:defRPr/>
            </a:pPr>
            <a:r>
              <a:rPr lang="en-US" sz="1000" dirty="0">
                <a:solidFill>
                  <a:srgbClr val="000000"/>
                </a:solidFill>
                <a:latin typeface="Georgia"/>
                <a:ea typeface="MS PGothic" panose="020B0600070205080204" pitchFamily="34" charset="-128"/>
                <a:cs typeface="Georgia"/>
              </a:rPr>
              <a:t>In presidential election years voter turnout is </a:t>
            </a:r>
            <a:r>
              <a:rPr lang="en-US" sz="1000" dirty="0" smtClean="0">
                <a:solidFill>
                  <a:srgbClr val="000000"/>
                </a:solidFill>
                <a:latin typeface="Georgia"/>
                <a:ea typeface="MS PGothic" panose="020B0600070205080204" pitchFamily="34" charset="-128"/>
                <a:cs typeface="Georgia"/>
              </a:rPr>
              <a:t>high, </a:t>
            </a:r>
            <a:r>
              <a:rPr lang="en-US" sz="1000" dirty="0">
                <a:solidFill>
                  <a:srgbClr val="000000"/>
                </a:solidFill>
                <a:latin typeface="Georgia"/>
                <a:ea typeface="MS PGothic" panose="020B0600070205080204" pitchFamily="34" charset="-128"/>
                <a:cs typeface="Georgia"/>
              </a:rPr>
              <a:t>broad and diverse, reflecting more or less the overall population</a:t>
            </a:r>
          </a:p>
          <a:p>
            <a:pPr marL="171450" indent="-171450">
              <a:buFont typeface="Arial" charset="0"/>
              <a:buChar char="•"/>
              <a:defRPr/>
            </a:pPr>
            <a:r>
              <a:rPr lang="en-US" sz="1000" dirty="0">
                <a:solidFill>
                  <a:srgbClr val="000000"/>
                </a:solidFill>
                <a:latin typeface="Georgia"/>
                <a:ea typeface="MS PGothic" panose="020B0600070205080204" pitchFamily="34" charset="-128"/>
                <a:cs typeface="Georgia"/>
              </a:rPr>
              <a:t>In midterm election years, voters tend to be older, whiter, more conservative and more Republican, a thumb on the scale for the </a:t>
            </a:r>
            <a:r>
              <a:rPr lang="en-US" sz="1000" dirty="0" smtClean="0">
                <a:solidFill>
                  <a:srgbClr val="000000"/>
                </a:solidFill>
                <a:latin typeface="Georgia"/>
                <a:ea typeface="MS PGothic" panose="020B0600070205080204" pitchFamily="34" charset="-128"/>
                <a:cs typeface="Georgia"/>
              </a:rPr>
              <a:t>GOP</a:t>
            </a:r>
            <a:r>
              <a:rPr lang="en-US" sz="1000" dirty="0">
                <a:solidFill>
                  <a:srgbClr val="000000"/>
                </a:solidFill>
                <a:latin typeface="Georgia"/>
                <a:ea typeface="MS PGothic" panose="020B0600070205080204" pitchFamily="34" charset="-128"/>
                <a:cs typeface="Georgia"/>
              </a:rPr>
              <a:t/>
            </a:r>
            <a:br>
              <a:rPr lang="en-US" sz="1000" dirty="0">
                <a:solidFill>
                  <a:srgbClr val="000000"/>
                </a:solidFill>
                <a:latin typeface="Georgia"/>
                <a:ea typeface="MS PGothic" panose="020B0600070205080204" pitchFamily="34" charset="-128"/>
                <a:cs typeface="Georgia"/>
              </a:rPr>
            </a:br>
            <a:endParaRPr lang="en-US" sz="1000" dirty="0">
              <a:solidFill>
                <a:srgbClr val="000000"/>
              </a:solidFill>
              <a:latin typeface="Georgia"/>
              <a:ea typeface="MS PGothic" panose="020B0600070205080204" pitchFamily="34" charset="-128"/>
              <a:cs typeface="Georgia"/>
            </a:endParaRPr>
          </a:p>
        </p:txBody>
      </p:sp>
      <p:sp>
        <p:nvSpPr>
          <p:cNvPr id="15" name="TextBox 14"/>
          <p:cNvSpPr txBox="1">
            <a:spLocks noChangeArrowheads="1"/>
          </p:cNvSpPr>
          <p:nvPr/>
        </p:nvSpPr>
        <p:spPr bwMode="auto">
          <a:xfrm>
            <a:off x="1211264" y="2330612"/>
            <a:ext cx="2979736" cy="17851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smtClean="0">
                <a:solidFill>
                  <a:srgbClr val="B1282E"/>
                </a:solidFill>
                <a:latin typeface="Georgia"/>
                <a:cs typeface="Georgia"/>
              </a:rPr>
              <a:t>Exposure</a:t>
            </a:r>
          </a:p>
          <a:p>
            <a:pPr marL="171450" indent="-171450">
              <a:lnSpc>
                <a:spcPct val="100000"/>
              </a:lnSpc>
              <a:spcBef>
                <a:spcPct val="0"/>
              </a:spcBef>
            </a:pPr>
            <a:r>
              <a:rPr lang="en-US" altLang="en-US" sz="1000" dirty="0">
                <a:solidFill>
                  <a:srgbClr val="000000"/>
                </a:solidFill>
                <a:latin typeface="Georgia"/>
                <a:cs typeface="Georgia"/>
              </a:rPr>
              <a:t>The more seats a party </a:t>
            </a:r>
            <a:r>
              <a:rPr lang="en-US" altLang="en-US" sz="1000" dirty="0" smtClean="0">
                <a:solidFill>
                  <a:srgbClr val="000000"/>
                </a:solidFill>
                <a:latin typeface="Georgia"/>
                <a:cs typeface="Georgia"/>
              </a:rPr>
              <a:t>has, the </a:t>
            </a:r>
            <a:r>
              <a:rPr lang="en-US" altLang="en-US" sz="1000" dirty="0">
                <a:solidFill>
                  <a:srgbClr val="000000"/>
                </a:solidFill>
                <a:latin typeface="Georgia"/>
                <a:cs typeface="Georgia"/>
              </a:rPr>
              <a:t>more seats they have exposed, </a:t>
            </a:r>
            <a:r>
              <a:rPr lang="en-US" altLang="en-US" sz="1000" dirty="0" smtClean="0">
                <a:solidFill>
                  <a:srgbClr val="000000"/>
                </a:solidFill>
                <a:latin typeface="Georgia"/>
                <a:cs typeface="Georgia"/>
              </a:rPr>
              <a:t>which means the </a:t>
            </a:r>
            <a:r>
              <a:rPr lang="en-US" altLang="en-US" sz="1000" dirty="0">
                <a:solidFill>
                  <a:srgbClr val="000000"/>
                </a:solidFill>
                <a:latin typeface="Georgia"/>
                <a:cs typeface="Georgia"/>
              </a:rPr>
              <a:t>more they picked up in the previous </a:t>
            </a:r>
            <a:r>
              <a:rPr lang="en-US" altLang="en-US" sz="1000" dirty="0" smtClean="0">
                <a:solidFill>
                  <a:srgbClr val="000000"/>
                </a:solidFill>
                <a:latin typeface="Georgia"/>
                <a:cs typeface="Georgia"/>
              </a:rPr>
              <a:t>election—and the more freshmen they have sitting in seats previously </a:t>
            </a:r>
            <a:r>
              <a:rPr lang="en-US" altLang="en-US" sz="1000" dirty="0">
                <a:solidFill>
                  <a:srgbClr val="000000"/>
                </a:solidFill>
                <a:latin typeface="Georgia"/>
                <a:cs typeface="Georgia"/>
              </a:rPr>
              <a:t>held by the other </a:t>
            </a:r>
            <a:r>
              <a:rPr lang="en-US" altLang="en-US" sz="1000" dirty="0" smtClean="0">
                <a:solidFill>
                  <a:srgbClr val="000000"/>
                </a:solidFill>
                <a:latin typeface="Georgia"/>
                <a:cs typeface="Georgia"/>
              </a:rPr>
              <a:t>party</a:t>
            </a:r>
            <a:r>
              <a:rPr lang="en-US" altLang="en-US" sz="1000" dirty="0">
                <a:solidFill>
                  <a:srgbClr val="000000"/>
                </a:solidFill>
                <a:latin typeface="Georgia"/>
                <a:cs typeface="Georgia"/>
              </a:rPr>
              <a:t>  </a:t>
            </a:r>
            <a:endParaRPr lang="en-US" altLang="en-US" sz="1000" dirty="0" smtClean="0">
              <a:solidFill>
                <a:srgbClr val="000000"/>
              </a:solidFill>
              <a:latin typeface="Georgia"/>
              <a:cs typeface="Georgia"/>
            </a:endParaRPr>
          </a:p>
          <a:p>
            <a:pPr marL="171450" indent="-171450">
              <a:lnSpc>
                <a:spcPct val="100000"/>
              </a:lnSpc>
              <a:spcBef>
                <a:spcPct val="0"/>
              </a:spcBef>
            </a:pPr>
            <a:r>
              <a:rPr lang="en-US" altLang="en-US" sz="1000" dirty="0" smtClean="0">
                <a:solidFill>
                  <a:srgbClr val="000000"/>
                </a:solidFill>
                <a:latin typeface="Georgia"/>
                <a:cs typeface="Georgia"/>
              </a:rPr>
              <a:t>Republicans </a:t>
            </a:r>
            <a:r>
              <a:rPr lang="en-US" altLang="en-US" sz="1000" dirty="0">
                <a:solidFill>
                  <a:srgbClr val="000000"/>
                </a:solidFill>
                <a:latin typeface="Georgia"/>
                <a:cs typeface="Georgia"/>
              </a:rPr>
              <a:t>actually had a net loss of six seats last </a:t>
            </a:r>
            <a:r>
              <a:rPr lang="en-US" altLang="en-US" sz="1000" dirty="0" smtClean="0">
                <a:solidFill>
                  <a:srgbClr val="000000"/>
                </a:solidFill>
                <a:latin typeface="Georgia"/>
                <a:cs typeface="Georgia"/>
              </a:rPr>
              <a:t>year (unusual </a:t>
            </a:r>
            <a:r>
              <a:rPr lang="en-US" altLang="en-US" sz="1000" dirty="0">
                <a:solidFill>
                  <a:srgbClr val="000000"/>
                </a:solidFill>
                <a:latin typeface="Georgia"/>
                <a:cs typeface="Georgia"/>
              </a:rPr>
              <a:t>when winning the </a:t>
            </a:r>
            <a:r>
              <a:rPr lang="en-US" altLang="en-US" sz="1000" dirty="0" smtClean="0">
                <a:solidFill>
                  <a:srgbClr val="000000"/>
                </a:solidFill>
                <a:latin typeface="Georgia"/>
                <a:cs typeface="Georgia"/>
              </a:rPr>
              <a:t>presidency) </a:t>
            </a:r>
            <a:r>
              <a:rPr lang="en-US" altLang="en-US" sz="1000" dirty="0">
                <a:solidFill>
                  <a:srgbClr val="000000"/>
                </a:solidFill>
                <a:latin typeface="Georgia"/>
                <a:cs typeface="Georgia"/>
              </a:rPr>
              <a:t>and a relatively narrow </a:t>
            </a:r>
            <a:r>
              <a:rPr lang="en-US" altLang="en-US" sz="1000" dirty="0" smtClean="0">
                <a:solidFill>
                  <a:srgbClr val="000000"/>
                </a:solidFill>
                <a:latin typeface="Georgia"/>
                <a:cs typeface="Georgia"/>
              </a:rPr>
              <a:t>majority – meaning they are less exposed than </a:t>
            </a:r>
            <a:r>
              <a:rPr lang="en-US" altLang="en-US" sz="1000" dirty="0">
                <a:solidFill>
                  <a:srgbClr val="000000"/>
                </a:solidFill>
                <a:latin typeface="Georgia"/>
                <a:cs typeface="Georgia"/>
              </a:rPr>
              <a:t>might be </a:t>
            </a:r>
            <a:r>
              <a:rPr lang="en-US" altLang="en-US" sz="1000" dirty="0" smtClean="0">
                <a:solidFill>
                  <a:srgbClr val="000000"/>
                </a:solidFill>
                <a:latin typeface="Georgia"/>
                <a:cs typeface="Georgia"/>
              </a:rPr>
              <a:t>expected</a:t>
            </a:r>
            <a:endParaRPr lang="en-US" altLang="en-US" sz="1000" dirty="0">
              <a:solidFill>
                <a:srgbClr val="000000"/>
              </a:solidFill>
              <a:latin typeface="Georgia"/>
              <a:cs typeface="Georgia"/>
            </a:endParaRPr>
          </a:p>
        </p:txBody>
      </p:sp>
      <p:sp>
        <p:nvSpPr>
          <p:cNvPr id="17" name="TextBox 16"/>
          <p:cNvSpPr txBox="1"/>
          <p:nvPr/>
        </p:nvSpPr>
        <p:spPr>
          <a:xfrm>
            <a:off x="5268912" y="4389718"/>
            <a:ext cx="3151188" cy="1015663"/>
          </a:xfrm>
          <a:prstGeom prst="rect">
            <a:avLst/>
          </a:prstGeom>
          <a:solidFill>
            <a:schemeClr val="bg1"/>
          </a:solidFill>
        </p:spPr>
        <p:txBody>
          <a:bodyPr wrap="square">
            <a:spAutoFit/>
          </a:bodyPr>
          <a:lstStyle/>
          <a:p>
            <a:pPr>
              <a:defRPr/>
            </a:pPr>
            <a:r>
              <a:rPr lang="en-US" sz="1000" b="1" dirty="0" smtClean="0">
                <a:solidFill>
                  <a:srgbClr val="B1282E"/>
                </a:solidFill>
                <a:latin typeface="Georgia"/>
                <a:ea typeface="MS PGothic" panose="020B0600070205080204" pitchFamily="34" charset="-128"/>
                <a:cs typeface="Georgia"/>
              </a:rPr>
              <a:t>Population patters</a:t>
            </a:r>
          </a:p>
          <a:p>
            <a:pPr marL="171450" indent="-171450">
              <a:buFont typeface="Arial" charset="0"/>
              <a:buChar char="•"/>
              <a:defRPr/>
            </a:pPr>
            <a:r>
              <a:rPr lang="en-US" sz="1000" dirty="0">
                <a:solidFill>
                  <a:srgbClr val="000000"/>
                </a:solidFill>
                <a:latin typeface="Georgia"/>
                <a:ea typeface="MS PGothic" panose="020B0600070205080204" pitchFamily="34" charset="-128"/>
                <a:cs typeface="Georgia"/>
              </a:rPr>
              <a:t>Democratic voters are highly concentrated in urban areas and college towns, while Republican voters </a:t>
            </a:r>
            <a:r>
              <a:rPr lang="en-US" sz="1000" dirty="0" smtClean="0">
                <a:solidFill>
                  <a:srgbClr val="000000"/>
                </a:solidFill>
                <a:latin typeface="Georgia"/>
                <a:ea typeface="MS PGothic" panose="020B0600070205080204" pitchFamily="34" charset="-128"/>
                <a:cs typeface="Georgia"/>
              </a:rPr>
              <a:t>are more </a:t>
            </a:r>
            <a:r>
              <a:rPr lang="en-US" sz="1000" dirty="0">
                <a:solidFill>
                  <a:srgbClr val="000000"/>
                </a:solidFill>
                <a:latin typeface="Georgia"/>
                <a:ea typeface="MS PGothic" panose="020B0600070205080204" pitchFamily="34" charset="-128"/>
                <a:cs typeface="Georgia"/>
              </a:rPr>
              <a:t>evenly distributed</a:t>
            </a:r>
          </a:p>
          <a:p>
            <a:pPr marL="171450" indent="-171450">
              <a:buFont typeface="Arial" charset="0"/>
              <a:buChar char="•"/>
              <a:defRPr/>
            </a:pPr>
            <a:r>
              <a:rPr lang="en-US" sz="1000" dirty="0">
                <a:solidFill>
                  <a:srgbClr val="000000"/>
                </a:solidFill>
                <a:latin typeface="Georgia"/>
                <a:ea typeface="MS PGothic" panose="020B0600070205080204" pitchFamily="34" charset="-128"/>
                <a:cs typeface="Georgia"/>
              </a:rPr>
              <a:t>Republican voters are simply more efficiently allocated than Democratic voters are</a:t>
            </a:r>
          </a:p>
        </p:txBody>
      </p:sp>
      <p:sp>
        <p:nvSpPr>
          <p:cNvPr id="19" name="TextBox 4"/>
          <p:cNvSpPr txBox="1">
            <a:spLocks noChangeArrowheads="1"/>
          </p:cNvSpPr>
          <p:nvPr/>
        </p:nvSpPr>
        <p:spPr bwMode="auto">
          <a:xfrm>
            <a:off x="5254625" y="2363001"/>
            <a:ext cx="3279775" cy="17851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smtClean="0">
                <a:solidFill>
                  <a:srgbClr val="B1282E"/>
                </a:solidFill>
                <a:latin typeface="Georgia"/>
                <a:cs typeface="Georgia"/>
              </a:rPr>
              <a:t>District boundaries</a:t>
            </a:r>
          </a:p>
          <a:p>
            <a:pPr marL="171450" indent="-171450">
              <a:lnSpc>
                <a:spcPct val="100000"/>
              </a:lnSpc>
              <a:spcBef>
                <a:spcPct val="0"/>
              </a:spcBef>
            </a:pPr>
            <a:r>
              <a:rPr lang="en-US" altLang="en-US" sz="1000" dirty="0">
                <a:solidFill>
                  <a:srgbClr val="000000"/>
                </a:solidFill>
                <a:latin typeface="Georgia"/>
                <a:cs typeface="Georgia"/>
              </a:rPr>
              <a:t>In most states, Congressional district lines are drawn by the state legislatures and the </a:t>
            </a:r>
            <a:r>
              <a:rPr lang="en-US" altLang="en-US" sz="1000" dirty="0" smtClean="0">
                <a:solidFill>
                  <a:srgbClr val="000000"/>
                </a:solidFill>
                <a:latin typeface="Georgia"/>
                <a:cs typeface="Georgia"/>
              </a:rPr>
              <a:t>governors</a:t>
            </a:r>
          </a:p>
          <a:p>
            <a:pPr marL="171450" indent="-171450">
              <a:lnSpc>
                <a:spcPct val="100000"/>
              </a:lnSpc>
              <a:spcBef>
                <a:spcPct val="0"/>
              </a:spcBef>
            </a:pPr>
            <a:r>
              <a:rPr lang="en-US" altLang="en-US" sz="1000" dirty="0">
                <a:solidFill>
                  <a:srgbClr val="000000"/>
                </a:solidFill>
                <a:latin typeface="Georgia"/>
                <a:cs typeface="Georgia"/>
              </a:rPr>
              <a:t>Democratic governors had massive losses in 2010, the last election before the most recent redistricting, so Republicans took the upper hand in a majority of states, drawing lines that benefitted the </a:t>
            </a:r>
            <a:r>
              <a:rPr lang="en-US" altLang="en-US" sz="1000" dirty="0" smtClean="0">
                <a:solidFill>
                  <a:srgbClr val="000000"/>
                </a:solidFill>
                <a:latin typeface="Georgia"/>
                <a:cs typeface="Georgia"/>
              </a:rPr>
              <a:t>GOP</a:t>
            </a:r>
          </a:p>
          <a:p>
            <a:pPr marL="171450" indent="-171450">
              <a:lnSpc>
                <a:spcPct val="100000"/>
              </a:lnSpc>
              <a:spcBef>
                <a:spcPct val="0"/>
              </a:spcBef>
            </a:pPr>
            <a:r>
              <a:rPr lang="en-US" altLang="en-US" sz="1000" dirty="0" smtClean="0">
                <a:solidFill>
                  <a:srgbClr val="000000"/>
                </a:solidFill>
                <a:latin typeface="Georgia"/>
                <a:cs typeface="Georgia"/>
              </a:rPr>
              <a:t>Also</a:t>
            </a:r>
            <a:r>
              <a:rPr lang="en-US" altLang="en-US" sz="1000" dirty="0">
                <a:solidFill>
                  <a:srgbClr val="000000"/>
                </a:solidFill>
                <a:latin typeface="Georgia"/>
                <a:cs typeface="Georgia"/>
              </a:rPr>
              <a:t>, with the new computer technology, whichever party is able to draw the maps can be far more precise and effective than in the </a:t>
            </a:r>
            <a:r>
              <a:rPr lang="en-US" altLang="en-US" sz="1000" dirty="0" smtClean="0">
                <a:solidFill>
                  <a:srgbClr val="000000"/>
                </a:solidFill>
                <a:latin typeface="Georgia"/>
                <a:cs typeface="Georgia"/>
              </a:rPr>
              <a:t>past</a:t>
            </a:r>
            <a:endParaRPr lang="en-US" altLang="en-US" sz="1000" dirty="0">
              <a:solidFill>
                <a:srgbClr val="000000"/>
              </a:solidFill>
              <a:latin typeface="Georgia"/>
              <a:cs typeface="Georgia"/>
            </a:endParaRPr>
          </a:p>
        </p:txBody>
      </p:sp>
      <p:pic>
        <p:nvPicPr>
          <p:cNvPr id="21" name="Picture 40"/>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19196" y="2274309"/>
            <a:ext cx="725717" cy="725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4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566695" y="4333762"/>
            <a:ext cx="630717" cy="630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46"/>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653561" y="2321098"/>
            <a:ext cx="643469" cy="643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48" descr="https://d30y9cdsu7xlg0.cloudfront.net/png/70582-200.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30750" y="4480293"/>
            <a:ext cx="489092" cy="458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None/>
              <a:defRPr/>
            </a:pPr>
            <a:r>
              <a:rPr lang="en-US" altLang="en-US" sz="600" b="1" dirty="0" smtClean="0">
                <a:solidFill>
                  <a:schemeClr val="bg2">
                    <a:lumMod val="25000"/>
                  </a:schemeClr>
                </a:solidFill>
                <a:latin typeface="Verdana"/>
                <a:cs typeface="Verdana"/>
              </a:rPr>
              <a:t>2018 MIDTERM ELECTIONS</a:t>
            </a:r>
            <a:endParaRPr lang="en-US" altLang="en-US" sz="600" b="1" dirty="0">
              <a:solidFill>
                <a:schemeClr val="bg2">
                  <a:lumMod val="25000"/>
                </a:schemeClr>
              </a:solidFill>
              <a:latin typeface="Verdana"/>
              <a:cs typeface="Verdana"/>
            </a:endParaRPr>
          </a:p>
        </p:txBody>
      </p:sp>
    </p:spTree>
    <p:extLst>
      <p:ext uri="{BB962C8B-B14F-4D97-AF65-F5344CB8AC3E}">
        <p14:creationId xmlns:p14="http://schemas.microsoft.com/office/powerpoint/2010/main" val="169833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smtClean="0">
                <a:latin typeface="Georgia" charset="0"/>
                <a:ea typeface="ＭＳ Ｐゴシック" charset="-128"/>
                <a:cs typeface="MS PGothic" charset="-128"/>
              </a:rPr>
              <a:t>Why should Republicans be worried?</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9</a:t>
            </a:fld>
            <a:endParaRPr lang="en-US"/>
          </a:p>
        </p:txBody>
      </p:sp>
      <p:sp>
        <p:nvSpPr>
          <p:cNvPr id="11" name="Freeform 10"/>
          <p:cNvSpPr/>
          <p:nvPr/>
        </p:nvSpPr>
        <p:spPr bwMode="auto">
          <a:xfrm>
            <a:off x="990600" y="4014582"/>
            <a:ext cx="5686425" cy="735013"/>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lnSpc>
                <a:spcPct val="90000"/>
              </a:lnSpc>
              <a:spcAft>
                <a:spcPct val="15000"/>
              </a:spcAft>
              <a:defRPr/>
            </a:pPr>
            <a:endParaRPr lang="en-US" altLang="en-US" sz="1100" dirty="0">
              <a:solidFill>
                <a:srgbClr val="000000"/>
              </a:solidFill>
            </a:endParaRPr>
          </a:p>
        </p:txBody>
      </p:sp>
      <p:sp>
        <p:nvSpPr>
          <p:cNvPr id="14" name="Freeform 13"/>
          <p:cNvSpPr/>
          <p:nvPr/>
        </p:nvSpPr>
        <p:spPr bwMode="auto">
          <a:xfrm>
            <a:off x="1174750" y="2217520"/>
            <a:ext cx="3371850" cy="1300356"/>
          </a:xfrm>
          <a:custGeom>
            <a:avLst/>
            <a:gdLst>
              <a:gd name="connsiteX0" fmla="*/ 0 w 1255762"/>
              <a:gd name="connsiteY0" fmla="*/ 0 h 1878398"/>
              <a:gd name="connsiteX1" fmla="*/ 1255762 w 1255762"/>
              <a:gd name="connsiteY1" fmla="*/ 0 h 1878398"/>
              <a:gd name="connsiteX2" fmla="*/ 1255762 w 1255762"/>
              <a:gd name="connsiteY2" fmla="*/ 1878398 h 1878398"/>
              <a:gd name="connsiteX3" fmla="*/ 0 w 1255762"/>
              <a:gd name="connsiteY3" fmla="*/ 1878398 h 1878398"/>
              <a:gd name="connsiteX4" fmla="*/ 0 w 1255762"/>
              <a:gd name="connsiteY4" fmla="*/ 0 h 187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762" h="1878398">
                <a:moveTo>
                  <a:pt x="0" y="0"/>
                </a:moveTo>
                <a:lnTo>
                  <a:pt x="1255762" y="0"/>
                </a:lnTo>
                <a:lnTo>
                  <a:pt x="1255762" y="1878398"/>
                </a:lnTo>
                <a:lnTo>
                  <a:pt x="0" y="1878398"/>
                </a:lnTo>
                <a:lnTo>
                  <a:pt x="0" y="0"/>
                </a:lnTo>
                <a:close/>
              </a:path>
            </a:pathLst>
          </a:custGeom>
          <a:solidFill>
            <a:schemeClr val="bg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0" tIns="0" rIns="0" bIns="0">
            <a:spAutoFit/>
          </a:bodyPr>
          <a:lstStyle>
            <a:lvl1pPr marL="342900" indent="-342900" defTabSz="444500">
              <a:defRPr sz="2400">
                <a:solidFill>
                  <a:schemeClr val="tx1"/>
                </a:solidFill>
                <a:latin typeface="Gill Sans MT" panose="020B0502020104020203" pitchFamily="34" charset="0"/>
                <a:ea typeface="MS PGothic" panose="020B0600070205080204" pitchFamily="34" charset="-128"/>
              </a:defRPr>
            </a:lvl1pPr>
            <a:lvl2pPr defTabSz="444500">
              <a:defRPr sz="2400">
                <a:solidFill>
                  <a:schemeClr val="tx1"/>
                </a:solidFill>
                <a:latin typeface="Gill Sans MT" panose="020B0502020104020203" pitchFamily="34" charset="0"/>
                <a:ea typeface="MS PGothic" panose="020B0600070205080204" pitchFamily="34" charset="-128"/>
              </a:defRPr>
            </a:lvl2pPr>
            <a:lvl3pPr marL="1143000" indent="-228600" defTabSz="444500">
              <a:defRPr sz="2400">
                <a:solidFill>
                  <a:schemeClr val="tx1"/>
                </a:solidFill>
                <a:latin typeface="Gill Sans MT" panose="020B0502020104020203" pitchFamily="34" charset="0"/>
                <a:ea typeface="MS PGothic" panose="020B0600070205080204" pitchFamily="34" charset="-128"/>
              </a:defRPr>
            </a:lvl3pPr>
            <a:lvl4pPr marL="1600200" indent="-228600" defTabSz="444500">
              <a:defRPr sz="2400">
                <a:solidFill>
                  <a:schemeClr val="tx1"/>
                </a:solidFill>
                <a:latin typeface="Gill Sans MT" panose="020B0502020104020203" pitchFamily="34" charset="0"/>
                <a:ea typeface="MS PGothic" panose="020B0600070205080204" pitchFamily="34" charset="-128"/>
              </a:defRPr>
            </a:lvl4pPr>
            <a:lvl5pPr marL="2057400" indent="-228600" defTabSz="444500">
              <a:defRPr sz="2400">
                <a:solidFill>
                  <a:schemeClr val="tx1"/>
                </a:solidFill>
                <a:latin typeface="Gill Sans MT" panose="020B0502020104020203" pitchFamily="34" charset="0"/>
                <a:ea typeface="MS PGothic" panose="020B0600070205080204" pitchFamily="34" charset="-128"/>
              </a:defRPr>
            </a:lvl5pPr>
            <a:lvl6pPr marL="25146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445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lvl="1" eaLnBrk="1" hangingPunct="1">
              <a:spcAft>
                <a:spcPct val="15000"/>
              </a:spcAft>
              <a:defRPr/>
            </a:pPr>
            <a:r>
              <a:rPr lang="en-US" sz="1000" b="1" dirty="0" smtClean="0">
                <a:solidFill>
                  <a:srgbClr val="000000"/>
                </a:solidFill>
                <a:latin typeface="Georgia"/>
                <a:cs typeface="Georgia"/>
              </a:rPr>
              <a:t>Republicans’ control makes them targets for blame</a:t>
            </a:r>
          </a:p>
          <a:p>
            <a:pPr marL="0" lvl="1" eaLnBrk="1" hangingPunct="1">
              <a:spcAft>
                <a:spcPct val="15000"/>
              </a:spcAft>
              <a:defRPr/>
            </a:pPr>
            <a:r>
              <a:rPr lang="en-US" sz="1000" dirty="0" smtClean="0">
                <a:solidFill>
                  <a:srgbClr val="000000"/>
                </a:solidFill>
                <a:latin typeface="Georgia"/>
                <a:cs typeface="Georgia"/>
              </a:rPr>
              <a:t>Republicans hold majorities not only in the White House, Senate and House, but also in state legislatures and of governorships nationally. Disaffected voters are more likely to blame Republicans than Democrats, and these people are more likely to vote than their contented counterparts.</a:t>
            </a:r>
          </a:p>
          <a:p>
            <a:pPr marL="0" lvl="1" eaLnBrk="1" hangingPunct="1">
              <a:spcAft>
                <a:spcPct val="15000"/>
              </a:spcAft>
              <a:defRPr/>
            </a:pPr>
            <a:endParaRPr lang="en-US" sz="1000" dirty="0" smtClean="0">
              <a:solidFill>
                <a:srgbClr val="000000"/>
              </a:solidFill>
              <a:latin typeface="Georgia"/>
              <a:cs typeface="Georgia"/>
            </a:endParaRPr>
          </a:p>
          <a:p>
            <a:pPr marL="0" lvl="1" eaLnBrk="1" hangingPunct="1">
              <a:spcAft>
                <a:spcPct val="15000"/>
              </a:spcAft>
              <a:defRPr/>
            </a:pPr>
            <a:endParaRPr lang="en-US" sz="1000" b="1" dirty="0" smtClean="0">
              <a:solidFill>
                <a:srgbClr val="000000"/>
              </a:solidFill>
              <a:latin typeface="Georgia"/>
              <a:cs typeface="Georgia"/>
            </a:endParaRPr>
          </a:p>
        </p:txBody>
      </p:sp>
      <p:sp>
        <p:nvSpPr>
          <p:cNvPr id="15" name="TextBox 14"/>
          <p:cNvSpPr txBox="1"/>
          <p:nvPr/>
        </p:nvSpPr>
        <p:spPr>
          <a:xfrm>
            <a:off x="1098070" y="4971706"/>
            <a:ext cx="3459163" cy="1015663"/>
          </a:xfrm>
          <a:prstGeom prst="rect">
            <a:avLst/>
          </a:prstGeom>
          <a:solidFill>
            <a:schemeClr val="bg1"/>
          </a:solidFill>
        </p:spPr>
        <p:txBody>
          <a:bodyPr wrap="square">
            <a:spAutoFit/>
          </a:bodyPr>
          <a:lstStyle/>
          <a:p>
            <a:pPr>
              <a:defRPr/>
            </a:pPr>
            <a:r>
              <a:rPr lang="en-US" sz="1000" b="1" dirty="0" smtClean="0">
                <a:solidFill>
                  <a:srgbClr val="000000"/>
                </a:solidFill>
                <a:latin typeface="Georgia"/>
                <a:ea typeface="MS PGothic" panose="020B0600070205080204" pitchFamily="34" charset="-128"/>
                <a:cs typeface="Georgia"/>
              </a:rPr>
              <a:t>Trump voters may not show up for 2018 elections</a:t>
            </a:r>
          </a:p>
          <a:p>
            <a:pPr>
              <a:defRPr/>
            </a:pPr>
            <a:r>
              <a:rPr lang="en-US" sz="1000" dirty="0" smtClean="0">
                <a:solidFill>
                  <a:srgbClr val="000000"/>
                </a:solidFill>
                <a:latin typeface="Georgia"/>
                <a:ea typeface="MS PGothic" panose="020B0600070205080204" pitchFamily="34" charset="-128"/>
                <a:cs typeface="Georgia"/>
              </a:rPr>
              <a:t>Trump supporters may not return for the 2018 congressional elections, when Trump’s name won’t be on the ballot. A similar phenomenon occurred during Obama’s tenure, when droves of voters elected </a:t>
            </a:r>
            <a:r>
              <a:rPr lang="mr-IN" sz="1000" dirty="0" smtClean="0">
                <a:solidFill>
                  <a:srgbClr val="000000"/>
                </a:solidFill>
                <a:latin typeface="Georgia"/>
                <a:ea typeface="MS PGothic" panose="020B0600070205080204" pitchFamily="34" charset="-128"/>
                <a:cs typeface="Georgia"/>
              </a:rPr>
              <a:t>–</a:t>
            </a:r>
            <a:r>
              <a:rPr lang="en-US" sz="1000" dirty="0">
                <a:solidFill>
                  <a:srgbClr val="000000"/>
                </a:solidFill>
                <a:latin typeface="Georgia"/>
                <a:ea typeface="MS PGothic" panose="020B0600070205080204" pitchFamily="34" charset="-128"/>
                <a:cs typeface="Georgia"/>
              </a:rPr>
              <a:t> </a:t>
            </a:r>
            <a:r>
              <a:rPr lang="en-US" sz="1000" dirty="0" smtClean="0">
                <a:solidFill>
                  <a:srgbClr val="000000"/>
                </a:solidFill>
                <a:latin typeface="Georgia"/>
                <a:ea typeface="MS PGothic" panose="020B0600070205080204" pitchFamily="34" charset="-128"/>
                <a:cs typeface="Georgia"/>
              </a:rPr>
              <a:t>then re-elected </a:t>
            </a:r>
            <a:r>
              <a:rPr lang="mr-IN" sz="1000" dirty="0" smtClean="0">
                <a:solidFill>
                  <a:srgbClr val="000000"/>
                </a:solidFill>
                <a:latin typeface="Georgia"/>
                <a:ea typeface="MS PGothic" panose="020B0600070205080204" pitchFamily="34" charset="-128"/>
                <a:cs typeface="Georgia"/>
              </a:rPr>
              <a:t>–</a:t>
            </a:r>
            <a:r>
              <a:rPr lang="en-US" sz="1000" dirty="0">
                <a:solidFill>
                  <a:srgbClr val="000000"/>
                </a:solidFill>
                <a:latin typeface="Georgia"/>
                <a:ea typeface="MS PGothic" panose="020B0600070205080204" pitchFamily="34" charset="-128"/>
                <a:cs typeface="Georgia"/>
              </a:rPr>
              <a:t> </a:t>
            </a:r>
            <a:r>
              <a:rPr lang="en-US" sz="1000" dirty="0" smtClean="0">
                <a:solidFill>
                  <a:srgbClr val="000000"/>
                </a:solidFill>
                <a:latin typeface="Georgia"/>
                <a:ea typeface="MS PGothic" panose="020B0600070205080204" pitchFamily="34" charset="-128"/>
                <a:cs typeface="Georgia"/>
              </a:rPr>
              <a:t>Obama, but did not vote in the midterms.</a:t>
            </a:r>
            <a:endParaRPr lang="en-US" sz="1000" dirty="0">
              <a:solidFill>
                <a:srgbClr val="000000"/>
              </a:solidFill>
              <a:latin typeface="Georgia"/>
              <a:ea typeface="MS PGothic" panose="020B0600070205080204" pitchFamily="34" charset="-128"/>
              <a:cs typeface="Georgia"/>
            </a:endParaRPr>
          </a:p>
        </p:txBody>
      </p:sp>
      <p:sp>
        <p:nvSpPr>
          <p:cNvPr id="16" name="TextBox 15"/>
          <p:cNvSpPr txBox="1">
            <a:spLocks noChangeArrowheads="1"/>
          </p:cNvSpPr>
          <p:nvPr/>
        </p:nvSpPr>
        <p:spPr bwMode="auto">
          <a:xfrm>
            <a:off x="1108076" y="3490460"/>
            <a:ext cx="3438524" cy="116955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1000" b="1" dirty="0" smtClean="0">
                <a:solidFill>
                  <a:srgbClr val="000000"/>
                </a:solidFill>
                <a:latin typeface="Georgia"/>
                <a:cs typeface="Georgia"/>
              </a:rPr>
              <a:t>The Democratic base is energized</a:t>
            </a:r>
          </a:p>
          <a:p>
            <a:pPr>
              <a:lnSpc>
                <a:spcPct val="100000"/>
              </a:lnSpc>
              <a:spcBef>
                <a:spcPct val="0"/>
              </a:spcBef>
              <a:buFontTx/>
              <a:buNone/>
            </a:pPr>
            <a:r>
              <a:rPr lang="en-US" altLang="en-US" sz="1000" dirty="0" smtClean="0">
                <a:solidFill>
                  <a:srgbClr val="000000"/>
                </a:solidFill>
                <a:latin typeface="Georgia"/>
                <a:cs typeface="Georgia"/>
              </a:rPr>
              <a:t>With the loss of the White House, Senate and House still fresh in voters’ minds, the Democratic base has been energized </a:t>
            </a:r>
            <a:r>
              <a:rPr lang="mr-IN" altLang="en-US" sz="1000" dirty="0" smtClean="0">
                <a:solidFill>
                  <a:srgbClr val="000000"/>
                </a:solidFill>
                <a:latin typeface="Georgia"/>
                <a:cs typeface="Georgia"/>
              </a:rPr>
              <a:t>–</a:t>
            </a:r>
            <a:r>
              <a:rPr lang="en-US" altLang="en-US" sz="1000" dirty="0" smtClean="0">
                <a:solidFill>
                  <a:srgbClr val="000000"/>
                </a:solidFill>
                <a:latin typeface="Georgia"/>
                <a:cs typeface="Georgia"/>
              </a:rPr>
              <a:t> </a:t>
            </a:r>
            <a:r>
              <a:rPr lang="en-US" altLang="en-US" sz="1000" dirty="0">
                <a:solidFill>
                  <a:srgbClr val="000000"/>
                </a:solidFill>
                <a:latin typeface="Georgia"/>
                <a:cs typeface="Georgia"/>
              </a:rPr>
              <a:t>while the Republican base </a:t>
            </a:r>
            <a:r>
              <a:rPr lang="en-US" altLang="en-US" sz="1000" dirty="0" smtClean="0">
                <a:solidFill>
                  <a:srgbClr val="000000"/>
                </a:solidFill>
                <a:latin typeface="Georgia"/>
                <a:cs typeface="Georgia"/>
              </a:rPr>
              <a:t>lacks enthusiasm</a:t>
            </a:r>
            <a:r>
              <a:rPr lang="en-US" altLang="en-US" sz="1000" dirty="0">
                <a:solidFill>
                  <a:srgbClr val="000000"/>
                </a:solidFill>
                <a:latin typeface="Georgia"/>
                <a:cs typeface="Georgia"/>
              </a:rPr>
              <a:t>. This may prove particularly beneficial for Democratic candidates because of the number of Republicans rumored to be retiring next year.</a:t>
            </a:r>
            <a:endParaRPr lang="en-US" altLang="en-US" sz="1000" b="1" dirty="0">
              <a:solidFill>
                <a:srgbClr val="000000"/>
              </a:solidFill>
              <a:latin typeface="Georgia"/>
              <a:cs typeface="Georgia"/>
            </a:endParaRPr>
          </a:p>
        </p:txBody>
      </p:sp>
      <p:sp>
        <p:nvSpPr>
          <p:cNvPr id="45"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smtClean="0">
                <a:latin typeface="Georgia"/>
                <a:cs typeface="Georgia"/>
              </a:rPr>
              <a:t>September 25, 2017  </a:t>
            </a:r>
            <a:r>
              <a:rPr lang="en-US" sz="800" dirty="0" smtClean="0">
                <a:solidFill>
                  <a:schemeClr val="tx1">
                    <a:lumMod val="65000"/>
                    <a:lumOff val="35000"/>
                  </a:schemeClr>
                </a:solidFill>
              </a:rPr>
              <a:t>| </a:t>
            </a:r>
            <a:r>
              <a:rPr lang="en-US" sz="800" dirty="0" smtClean="0"/>
              <a:t> </a:t>
            </a:r>
            <a:r>
              <a:rPr lang="en-US" sz="700" dirty="0" smtClean="0"/>
              <a:t>Taryn MacKinney</a:t>
            </a:r>
            <a:endParaRPr lang="en-US" sz="700" dirty="0">
              <a:latin typeface="Georgia"/>
              <a:cs typeface="Georgia"/>
            </a:endParaRPr>
          </a:p>
        </p:txBody>
      </p:sp>
      <p:pic>
        <p:nvPicPr>
          <p:cNvPr id="48" name="Picture 47" descr="Logo-NJ-presentation_cente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547" y="2195087"/>
            <a:ext cx="565411" cy="5654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1613" y="3550002"/>
            <a:ext cx="589345" cy="5893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8858" y="5087139"/>
            <a:ext cx="542694" cy="542694"/>
          </a:xfrm>
          <a:prstGeom prst="rect">
            <a:avLst/>
          </a:prstGeom>
        </p:spPr>
      </p:pic>
      <p:sp>
        <p:nvSpPr>
          <p:cNvPr id="44" name="Rectangle 43"/>
          <p:cNvSpPr/>
          <p:nvPr/>
        </p:nvSpPr>
        <p:spPr>
          <a:xfrm>
            <a:off x="4795386" y="2275138"/>
            <a:ext cx="3615518" cy="2804003"/>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spcAft>
                <a:spcPts val="50"/>
              </a:spcAft>
              <a:defRPr/>
            </a:pPr>
            <a:r>
              <a:rPr lang="en-US" sz="1000" b="1" dirty="0" smtClean="0">
                <a:solidFill>
                  <a:schemeClr val="tx1"/>
                </a:solidFill>
                <a:latin typeface="Georgia"/>
                <a:cs typeface="Georgia"/>
              </a:rPr>
              <a:t>“All politics is local” </a:t>
            </a:r>
            <a:r>
              <a:rPr lang="mr-IN" sz="1000" b="1" dirty="0" smtClean="0">
                <a:solidFill>
                  <a:schemeClr val="tx1"/>
                </a:solidFill>
                <a:latin typeface="Georgia"/>
                <a:cs typeface="Georgia"/>
              </a:rPr>
              <a:t>–</a:t>
            </a:r>
            <a:r>
              <a:rPr lang="en-US" sz="1000" b="1" dirty="0" smtClean="0">
                <a:solidFill>
                  <a:schemeClr val="tx1"/>
                </a:solidFill>
                <a:latin typeface="Georgia"/>
                <a:cs typeface="Georgia"/>
              </a:rPr>
              <a:t> except when it isn’t.</a:t>
            </a:r>
          </a:p>
          <a:p>
            <a:pPr>
              <a:lnSpc>
                <a:spcPct val="110000"/>
              </a:lnSpc>
              <a:spcAft>
                <a:spcPts val="50"/>
              </a:spcAft>
              <a:defRPr/>
            </a:pPr>
            <a:endParaRPr lang="en-US" sz="1000" dirty="0" smtClean="0">
              <a:solidFill>
                <a:schemeClr val="tx1"/>
              </a:solidFill>
              <a:latin typeface="Georgia"/>
              <a:cs typeface="Georgia"/>
            </a:endParaRPr>
          </a:p>
          <a:p>
            <a:pPr>
              <a:lnSpc>
                <a:spcPct val="110000"/>
              </a:lnSpc>
              <a:spcAft>
                <a:spcPts val="50"/>
              </a:spcAft>
              <a:defRPr/>
            </a:pPr>
            <a:r>
              <a:rPr lang="en-US" sz="1000" dirty="0" smtClean="0">
                <a:solidFill>
                  <a:schemeClr val="tx1"/>
                </a:solidFill>
                <a:latin typeface="Georgia"/>
                <a:cs typeface="Georgia"/>
              </a:rPr>
              <a:t>Sometimes, voter demographics, voting patterns and campaigns matter </a:t>
            </a:r>
            <a:r>
              <a:rPr lang="mr-IN" sz="1000" dirty="0" smtClean="0">
                <a:solidFill>
                  <a:schemeClr val="tx1"/>
                </a:solidFill>
                <a:latin typeface="Georgia"/>
                <a:cs typeface="Georgia"/>
              </a:rPr>
              <a:t>–</a:t>
            </a:r>
            <a:r>
              <a:rPr lang="en-US" sz="1000" dirty="0" smtClean="0">
                <a:solidFill>
                  <a:schemeClr val="tx1"/>
                </a:solidFill>
                <a:latin typeface="Georgia"/>
                <a:cs typeface="Georgia"/>
              </a:rPr>
              <a:t> but periodically, states or districts vote unexpectedly, favoring a party they usually don’t. In such years, weak candidates and campaigns beat strong candidates and campaigns, and unlikely figures win. </a:t>
            </a:r>
          </a:p>
          <a:p>
            <a:pPr>
              <a:lnSpc>
                <a:spcPct val="110000"/>
              </a:lnSpc>
              <a:spcAft>
                <a:spcPts val="50"/>
              </a:spcAft>
              <a:defRPr/>
            </a:pPr>
            <a:endParaRPr lang="en-US" sz="1000" dirty="0" smtClean="0">
              <a:solidFill>
                <a:schemeClr val="tx1"/>
              </a:solidFill>
              <a:latin typeface="Georgia"/>
              <a:cs typeface="Georgia"/>
            </a:endParaRPr>
          </a:p>
          <a:p>
            <a:pPr>
              <a:lnSpc>
                <a:spcPct val="110000"/>
              </a:lnSpc>
              <a:spcAft>
                <a:spcPts val="50"/>
              </a:spcAft>
              <a:defRPr/>
            </a:pPr>
            <a:r>
              <a:rPr lang="en-US" sz="1000" dirty="0" smtClean="0">
                <a:solidFill>
                  <a:schemeClr val="tx1"/>
                </a:solidFill>
                <a:latin typeface="Georgia"/>
                <a:cs typeface="Georgia"/>
              </a:rPr>
              <a:t>Roughly once a decade, we see this, as we did in the midterm elections of 1946, 1958, 1966, 1974, 1994, 2006 and 2010; in the Senate in 2014; and in the presidential election of 1980. In these wave elections, we see losses of 3o </a:t>
            </a:r>
            <a:r>
              <a:rPr lang="mr-IN" sz="1000" dirty="0" smtClean="0">
                <a:solidFill>
                  <a:schemeClr val="tx1"/>
                </a:solidFill>
                <a:latin typeface="Georgia"/>
                <a:cs typeface="Georgia"/>
              </a:rPr>
              <a:t>–</a:t>
            </a:r>
            <a:r>
              <a:rPr lang="en-US" sz="1000" dirty="0" smtClean="0">
                <a:solidFill>
                  <a:schemeClr val="tx1"/>
                </a:solidFill>
                <a:latin typeface="Georgia"/>
                <a:cs typeface="Georgia"/>
              </a:rPr>
              <a:t> and even as many as 65 </a:t>
            </a:r>
            <a:r>
              <a:rPr lang="mr-IN" sz="1000" dirty="0" smtClean="0">
                <a:solidFill>
                  <a:schemeClr val="tx1"/>
                </a:solidFill>
                <a:latin typeface="Georgia"/>
                <a:cs typeface="Georgia"/>
              </a:rPr>
              <a:t>–</a:t>
            </a:r>
            <a:r>
              <a:rPr lang="en-US" sz="1000" dirty="0" smtClean="0">
                <a:solidFill>
                  <a:schemeClr val="tx1"/>
                </a:solidFill>
                <a:latin typeface="Georgia"/>
                <a:cs typeface="Georgia"/>
              </a:rPr>
              <a:t> </a:t>
            </a:r>
            <a:r>
              <a:rPr lang="en-US" sz="1000" dirty="0">
                <a:solidFill>
                  <a:schemeClr val="tx1"/>
                </a:solidFill>
                <a:latin typeface="Georgia"/>
                <a:cs typeface="Georgia"/>
              </a:rPr>
              <a:t>seats in the House, as well as losses in Senate seats, and in gubernatorial and down ballot </a:t>
            </a:r>
            <a:r>
              <a:rPr lang="en-US" sz="1000" dirty="0" smtClean="0">
                <a:solidFill>
                  <a:schemeClr val="tx1"/>
                </a:solidFill>
                <a:latin typeface="Georgia"/>
                <a:cs typeface="Georgia"/>
              </a:rPr>
              <a:t>races. </a:t>
            </a:r>
            <a:endParaRPr lang="en-US" sz="1000" dirty="0">
              <a:solidFill>
                <a:schemeClr val="tx1"/>
              </a:solidFill>
              <a:latin typeface="Georgia"/>
              <a:cs typeface="Georgia"/>
            </a:endParaRPr>
          </a:p>
        </p:txBody>
      </p:sp>
      <p:sp>
        <p:nvSpPr>
          <p:cNvPr id="17" name="Rectangle 14"/>
          <p:cNvSpPr>
            <a:spLocks noChangeArrowheads="1"/>
          </p:cNvSpPr>
          <p:nvPr/>
        </p:nvSpPr>
        <p:spPr bwMode="auto">
          <a:xfrm>
            <a:off x="419100" y="1657523"/>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Factors that may hurt Republicans in the 2018 congressional elections</a:t>
            </a:r>
          </a:p>
        </p:txBody>
      </p:sp>
      <p:sp>
        <p:nvSpPr>
          <p:cNvPr id="18"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Source: The Cook Political Report, 2017.</a:t>
            </a:r>
            <a:endParaRPr lang="en-US" sz="700" dirty="0">
              <a:solidFill>
                <a:schemeClr val="tx1">
                  <a:lumMod val="50000"/>
                  <a:lumOff val="50000"/>
                </a:schemeClr>
              </a:solidFill>
              <a:latin typeface="Georgia"/>
              <a:cs typeface="Georgia"/>
            </a:endParaRPr>
          </a:p>
        </p:txBody>
      </p:sp>
      <p:sp>
        <p:nvSpPr>
          <p:cNvPr id="20" name="TextBox 12"/>
          <p:cNvSpPr txBox="1">
            <a:spLocks noChangeArrowheads="1"/>
          </p:cNvSpPr>
          <p:nvPr/>
        </p:nvSpPr>
        <p:spPr bwMode="auto">
          <a:xfrm>
            <a:off x="7363804" y="311516"/>
            <a:ext cx="136287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a:lnSpc>
                <a:spcPct val="100000"/>
              </a:lnSpc>
              <a:spcBef>
                <a:spcPct val="0"/>
              </a:spcBef>
              <a:buNone/>
              <a:defRPr/>
            </a:pPr>
            <a:r>
              <a:rPr lang="en-US" altLang="en-US" sz="600" b="1" smtClean="0">
                <a:solidFill>
                  <a:schemeClr val="bg2">
                    <a:lumMod val="25000"/>
                  </a:schemeClr>
                </a:solidFill>
                <a:latin typeface="Verdana"/>
                <a:cs typeface="Verdana"/>
              </a:rPr>
              <a:t>2018 MIDTERM ELECTIONS</a:t>
            </a:r>
            <a:endParaRPr lang="en-US" altLang="en-US" sz="600" b="1" dirty="0">
              <a:solidFill>
                <a:schemeClr val="bg2">
                  <a:lumMod val="25000"/>
                </a:schemeClr>
              </a:solidFill>
              <a:latin typeface="Verdana"/>
              <a:cs typeface="Verdana"/>
            </a:endParaRPr>
          </a:p>
        </p:txBody>
      </p:sp>
    </p:spTree>
    <p:extLst>
      <p:ext uri="{BB962C8B-B14F-4D97-AF65-F5344CB8AC3E}">
        <p14:creationId xmlns:p14="http://schemas.microsoft.com/office/powerpoint/2010/main" val="1169377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PC">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10485</TotalTime>
  <Words>1648</Words>
  <Application>Microsoft Macintosh PowerPoint</Application>
  <PresentationFormat>On-screen Show (4:3)</PresentationFormat>
  <Paragraphs>239</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Calibri</vt:lpstr>
      <vt:lpstr>Georgia</vt:lpstr>
      <vt:lpstr>Gill Sans MT</vt:lpstr>
      <vt:lpstr>MS PGothic</vt:lpstr>
      <vt:lpstr>Tahoma</vt:lpstr>
      <vt:lpstr>Verdana</vt:lpstr>
      <vt:lpstr>Office Theme</vt:lpstr>
      <vt:lpstr>2018 House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template for the presentation center [Max 2 line title]</dc:title>
  <dc:creator>Laura</dc:creator>
  <cp:lastModifiedBy>Microsoft Office User</cp:lastModifiedBy>
  <cp:revision>70</cp:revision>
  <dcterms:created xsi:type="dcterms:W3CDTF">2017-06-26T14:07:23Z</dcterms:created>
  <dcterms:modified xsi:type="dcterms:W3CDTF">2017-09-26T16:16:57Z</dcterms:modified>
</cp:coreProperties>
</file>