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handoutMasterIdLst>
    <p:handoutMasterId r:id="rId5"/>
  </p:handoutMasterIdLst>
  <p:sldIdLst>
    <p:sldId id="258" r:id="rId2"/>
    <p:sldId id="281"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B8A85"/>
    <a:srgbClr val="6EB0C6"/>
    <a:srgbClr val="E8D181"/>
    <a:srgbClr val="95B59D"/>
    <a:srgbClr val="AB9DC0"/>
    <a:srgbClr val="3B608D"/>
    <a:srgbClr val="765C92"/>
    <a:srgbClr val="0D3970"/>
    <a:srgbClr val="8D744A"/>
    <a:srgbClr val="B1282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6"/>
    <p:restoredTop sz="94595"/>
  </p:normalViewPr>
  <p:slideViewPr>
    <p:cSldViewPr snapToGrid="0" snapToObjects="1">
      <p:cViewPr varScale="1">
        <p:scale>
          <a:sx n="114" d="100"/>
          <a:sy n="114" d="100"/>
        </p:scale>
        <p:origin x="1524" y="96"/>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56" d="100"/>
          <a:sy n="56" d="100"/>
        </p:scale>
        <p:origin x="2856"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CADF38E-74AC-0D40-B0D5-7EC4C125E7FD}" type="datetimeFigureOut">
              <a:rPr lang="en-US" smtClean="0"/>
              <a:t>9/21/2017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6910B88-B5D3-9740-B038-5E379E31E376}" type="slidenum">
              <a:rPr lang="en-US" smtClean="0"/>
              <a:t>‹#›</a:t>
            </a:fld>
            <a:endParaRPr lang="en-US"/>
          </a:p>
        </p:txBody>
      </p:sp>
    </p:spTree>
    <p:extLst>
      <p:ext uri="{BB962C8B-B14F-4D97-AF65-F5344CB8AC3E}">
        <p14:creationId xmlns:p14="http://schemas.microsoft.com/office/powerpoint/2010/main" val="10728334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08FBBC-5B36-C141-B827-04E0D6A20364}" type="datetimeFigureOut">
              <a:rPr lang="en-US" smtClean="0"/>
              <a:t>9/21/2017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56A13F-28BC-9E49-9D0E-49492B51710C}" type="slidenum">
              <a:rPr lang="en-US" smtClean="0"/>
              <a:t>‹#›</a:t>
            </a:fld>
            <a:endParaRPr lang="en-US"/>
          </a:p>
        </p:txBody>
      </p:sp>
    </p:spTree>
    <p:extLst>
      <p:ext uri="{BB962C8B-B14F-4D97-AF65-F5344CB8AC3E}">
        <p14:creationId xmlns:p14="http://schemas.microsoft.com/office/powerpoint/2010/main" val="59850201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556A13F-28BC-9E49-9D0E-49492B51710C}" type="slidenum">
              <a:rPr lang="en-US" smtClean="0"/>
              <a:t>1</a:t>
            </a:fld>
            <a:endParaRPr lang="en-US"/>
          </a:p>
        </p:txBody>
      </p:sp>
    </p:spTree>
    <p:extLst>
      <p:ext uri="{BB962C8B-B14F-4D97-AF65-F5344CB8AC3E}">
        <p14:creationId xmlns:p14="http://schemas.microsoft.com/office/powerpoint/2010/main" val="38440413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B548DAF-FAC0-E049-9F91-DF185ED4A3A0}" type="datetime1">
              <a:rPr lang="en-US" smtClean="0"/>
              <a:t>9/21/2017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FBC90E-502A-A54D-9BAE-6F74229062B0}" type="slidenum">
              <a:rPr lang="en-US" smtClean="0"/>
              <a:t>‹#›</a:t>
            </a:fld>
            <a:endParaRPr lang="en-US"/>
          </a:p>
        </p:txBody>
      </p:sp>
    </p:spTree>
    <p:extLst>
      <p:ext uri="{BB962C8B-B14F-4D97-AF65-F5344CB8AC3E}">
        <p14:creationId xmlns:p14="http://schemas.microsoft.com/office/powerpoint/2010/main" val="2819602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6BA255-5E72-2043-901B-BB28595BD03D}" type="datetime1">
              <a:rPr lang="en-US" smtClean="0"/>
              <a:t>9/21/2017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FBC90E-502A-A54D-9BAE-6F74229062B0}" type="slidenum">
              <a:rPr lang="en-US" smtClean="0"/>
              <a:t>‹#›</a:t>
            </a:fld>
            <a:endParaRPr lang="en-US"/>
          </a:p>
        </p:txBody>
      </p:sp>
    </p:spTree>
    <p:extLst>
      <p:ext uri="{BB962C8B-B14F-4D97-AF65-F5344CB8AC3E}">
        <p14:creationId xmlns:p14="http://schemas.microsoft.com/office/powerpoint/2010/main" val="2022775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F91DA9-1C77-804A-BF67-CC34D48EC270}" type="datetime1">
              <a:rPr lang="en-US" smtClean="0"/>
              <a:t>9/21/2017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FBC90E-502A-A54D-9BAE-6F74229062B0}" type="slidenum">
              <a:rPr lang="en-US" smtClean="0"/>
              <a:t>‹#›</a:t>
            </a:fld>
            <a:endParaRPr lang="en-US"/>
          </a:p>
        </p:txBody>
      </p:sp>
    </p:spTree>
    <p:extLst>
      <p:ext uri="{BB962C8B-B14F-4D97-AF65-F5344CB8AC3E}">
        <p14:creationId xmlns:p14="http://schemas.microsoft.com/office/powerpoint/2010/main" val="1726242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56D0A-10DF-004F-8942-0019FC536F6A}" type="datetime1">
              <a:rPr lang="en-US" smtClean="0"/>
              <a:t>9/21/2017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FBC90E-502A-A54D-9BAE-6F74229062B0}" type="slidenum">
              <a:rPr lang="en-US" smtClean="0"/>
              <a:t>‹#›</a:t>
            </a:fld>
            <a:endParaRPr lang="en-US"/>
          </a:p>
        </p:txBody>
      </p:sp>
    </p:spTree>
    <p:extLst>
      <p:ext uri="{BB962C8B-B14F-4D97-AF65-F5344CB8AC3E}">
        <p14:creationId xmlns:p14="http://schemas.microsoft.com/office/powerpoint/2010/main" val="792524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1C17A1-C794-F746-9446-DB2DA418D2EB}" type="datetime1">
              <a:rPr lang="en-US" smtClean="0"/>
              <a:t>9/21/2017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FBC90E-502A-A54D-9BAE-6F74229062B0}" type="slidenum">
              <a:rPr lang="en-US" smtClean="0"/>
              <a:t>‹#›</a:t>
            </a:fld>
            <a:endParaRPr lang="en-US"/>
          </a:p>
        </p:txBody>
      </p:sp>
    </p:spTree>
    <p:extLst>
      <p:ext uri="{BB962C8B-B14F-4D97-AF65-F5344CB8AC3E}">
        <p14:creationId xmlns:p14="http://schemas.microsoft.com/office/powerpoint/2010/main" val="399420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2E5FB64-F50F-F341-9BDA-DC6ACD9CC172}" type="datetime1">
              <a:rPr lang="en-US" smtClean="0"/>
              <a:t>9/21/2017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FBC90E-502A-A54D-9BAE-6F74229062B0}" type="slidenum">
              <a:rPr lang="en-US" smtClean="0"/>
              <a:t>‹#›</a:t>
            </a:fld>
            <a:endParaRPr lang="en-US"/>
          </a:p>
        </p:txBody>
      </p:sp>
    </p:spTree>
    <p:extLst>
      <p:ext uri="{BB962C8B-B14F-4D97-AF65-F5344CB8AC3E}">
        <p14:creationId xmlns:p14="http://schemas.microsoft.com/office/powerpoint/2010/main" val="1217098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9CB5C3-E2DE-8D4F-9F4A-C72E248516A5}" type="datetime1">
              <a:rPr lang="en-US" smtClean="0"/>
              <a:t>9/21/2017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FBC90E-502A-A54D-9BAE-6F74229062B0}" type="slidenum">
              <a:rPr lang="en-US" smtClean="0"/>
              <a:t>‹#›</a:t>
            </a:fld>
            <a:endParaRPr lang="en-US"/>
          </a:p>
        </p:txBody>
      </p:sp>
    </p:spTree>
    <p:extLst>
      <p:ext uri="{BB962C8B-B14F-4D97-AF65-F5344CB8AC3E}">
        <p14:creationId xmlns:p14="http://schemas.microsoft.com/office/powerpoint/2010/main" val="1379803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20EB469-FD33-B547-A4D2-7465E5DD0938}" type="datetime1">
              <a:rPr lang="en-US" smtClean="0"/>
              <a:t>9/21/2017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FBC90E-502A-A54D-9BAE-6F74229062B0}" type="slidenum">
              <a:rPr lang="en-US" smtClean="0"/>
              <a:t>‹#›</a:t>
            </a:fld>
            <a:endParaRPr lang="en-US"/>
          </a:p>
        </p:txBody>
      </p:sp>
    </p:spTree>
    <p:extLst>
      <p:ext uri="{BB962C8B-B14F-4D97-AF65-F5344CB8AC3E}">
        <p14:creationId xmlns:p14="http://schemas.microsoft.com/office/powerpoint/2010/main" val="1152437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814CD4-9166-C14F-B6C1-CDF522718024}" type="datetime1">
              <a:rPr lang="en-US" smtClean="0"/>
              <a:t>9/21/2017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FBC90E-502A-A54D-9BAE-6F74229062B0}" type="slidenum">
              <a:rPr lang="en-US" smtClean="0"/>
              <a:t>‹#›</a:t>
            </a:fld>
            <a:endParaRPr lang="en-US"/>
          </a:p>
        </p:txBody>
      </p:sp>
    </p:spTree>
    <p:extLst>
      <p:ext uri="{BB962C8B-B14F-4D97-AF65-F5344CB8AC3E}">
        <p14:creationId xmlns:p14="http://schemas.microsoft.com/office/powerpoint/2010/main" val="554612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B825E5-7CCF-EA4B-803B-A23A37DA0D68}" type="datetime1">
              <a:rPr lang="en-US" smtClean="0"/>
              <a:t>9/21/2017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FBC90E-502A-A54D-9BAE-6F74229062B0}" type="slidenum">
              <a:rPr lang="en-US" smtClean="0"/>
              <a:t>‹#›</a:t>
            </a:fld>
            <a:endParaRPr lang="en-US"/>
          </a:p>
        </p:txBody>
      </p:sp>
    </p:spTree>
    <p:extLst>
      <p:ext uri="{BB962C8B-B14F-4D97-AF65-F5344CB8AC3E}">
        <p14:creationId xmlns:p14="http://schemas.microsoft.com/office/powerpoint/2010/main" val="855092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FD4D66-DFDE-9945-A17D-74D0D2FAE5BC}" type="datetime1">
              <a:rPr lang="en-US" smtClean="0"/>
              <a:t>9/21/2017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FBC90E-502A-A54D-9BAE-6F74229062B0}" type="slidenum">
              <a:rPr lang="en-US" smtClean="0"/>
              <a:t>‹#›</a:t>
            </a:fld>
            <a:endParaRPr lang="en-US"/>
          </a:p>
        </p:txBody>
      </p:sp>
    </p:spTree>
    <p:extLst>
      <p:ext uri="{BB962C8B-B14F-4D97-AF65-F5344CB8AC3E}">
        <p14:creationId xmlns:p14="http://schemas.microsoft.com/office/powerpoint/2010/main" val="2311483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C0AA7C-4A4D-8743-887E-132CF864A72F}" type="datetime1">
              <a:rPr lang="en-US" smtClean="0"/>
              <a:t>9/21/2017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603145" y="6352962"/>
            <a:ext cx="2133600" cy="365125"/>
          </a:xfrm>
          <a:prstGeom prst="rect">
            <a:avLst/>
          </a:prstGeom>
        </p:spPr>
        <p:txBody>
          <a:bodyPr vert="horz" lIns="91440" tIns="45720" rIns="91440" bIns="45720" rtlCol="0" anchor="ctr"/>
          <a:lstStyle>
            <a:lvl1pPr algn="r">
              <a:defRPr sz="800">
                <a:solidFill>
                  <a:schemeClr val="tx1"/>
                </a:solidFill>
                <a:latin typeface="Georgia"/>
                <a:cs typeface="Georgia"/>
              </a:defRPr>
            </a:lvl1pPr>
          </a:lstStyle>
          <a:p>
            <a:fld id="{BEFBC90E-502A-A54D-9BAE-6F74229062B0}" type="slidenum">
              <a:rPr lang="en-US" smtClean="0"/>
              <a:pPr/>
              <a:t>‹#›</a:t>
            </a:fld>
            <a:endParaRPr lang="en-US" dirty="0"/>
          </a:p>
        </p:txBody>
      </p:sp>
      <p:cxnSp>
        <p:nvCxnSpPr>
          <p:cNvPr id="7" name="Straight Connector 6"/>
          <p:cNvCxnSpPr/>
          <p:nvPr userDrawn="1"/>
        </p:nvCxnSpPr>
        <p:spPr>
          <a:xfrm flipV="1">
            <a:off x="506211" y="6409705"/>
            <a:ext cx="8134908" cy="1"/>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userDrawn="1"/>
        </p:nvCxnSpPr>
        <p:spPr>
          <a:xfrm flipV="1">
            <a:off x="502920" y="588898"/>
            <a:ext cx="8138160" cy="14606"/>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63927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defensesystems.com/articles/2017/04/06/armycloud.aspx" TargetMode="External"/><Relationship Id="rId3" Type="http://schemas.openxmlformats.org/officeDocument/2006/relationships/image" Target="../media/image1.png"/><Relationship Id="rId7" Type="http://schemas.openxmlformats.org/officeDocument/2006/relationships/hyperlink" Target="http://www.prnewswire.com/news-releases/ecs-awarded-prime-contract-to-provide-science-and-engineering-technical-assistance-to-darpas-strategic-technology-office-300522954.htm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www.govconwire.com/2017/09/dell-emc-general-dynamics-microsoft-team-lands-1b-usaf-cloud-hosted-enterprise-services-contract-steve-harris-comments/" TargetMode="External"/><Relationship Id="rId5" Type="http://schemas.openxmlformats.org/officeDocument/2006/relationships/hyperlink" Target="https://otp.tools.investis.com/clients/us/computer_sciences_government_services2/SEC/sec-show.aspx?Type=html&amp;FilingId=12267207&amp;CIK=0001646383&amp;Index=10000" TargetMode="External"/><Relationship Id="rId4" Type="http://schemas.openxmlformats.org/officeDocument/2006/relationships/hyperlink" Target="https://otp.tools.investis.com/clients/us/computer_sciences_government_services2/SEC/sec-show.aspx?Type=html&amp;FilingId=12229787&amp;CIK=0001646383&amp;Index=10000"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otp.tools.investis.com/clients/us/computer_sciences_government_services2/SEC/sec-show.aspx?Type=html&amp;FilingId=12089179&amp;CIK=0001646383&amp;Index=10000" TargetMode="External"/><Relationship Id="rId2" Type="http://schemas.openxmlformats.org/officeDocument/2006/relationships/hyperlink" Target="http://www.businessinsider.com/cia-600-million-deal-for-amazons-cloud-2013-3"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FBC90E-502A-A54D-9BAE-6F74229062B0}" type="slidenum">
              <a:rPr lang="en-US" smtClean="0"/>
              <a:t>1</a:t>
            </a:fld>
            <a:endParaRPr lang="en-US"/>
          </a:p>
        </p:txBody>
      </p:sp>
      <p:sp>
        <p:nvSpPr>
          <p:cNvPr id="7" name="Text Placeholder 18"/>
          <p:cNvSpPr txBox="1">
            <a:spLocks/>
          </p:cNvSpPr>
          <p:nvPr/>
        </p:nvSpPr>
        <p:spPr bwMode="auto">
          <a:xfrm>
            <a:off x="404808" y="6422607"/>
            <a:ext cx="7413630" cy="340591"/>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None/>
              <a:defRPr/>
            </a:pPr>
            <a:r>
              <a:rPr lang="en-US" sz="700" dirty="0" smtClean="0">
                <a:latin typeface="Georgia"/>
                <a:cs typeface="Georgia"/>
              </a:rPr>
              <a:t>September 21, </a:t>
            </a:r>
            <a:r>
              <a:rPr lang="en-US" sz="700" dirty="0" smtClean="0">
                <a:latin typeface="Georgia"/>
                <a:cs typeface="Georgia"/>
              </a:rPr>
              <a:t>2017  </a:t>
            </a:r>
            <a:r>
              <a:rPr lang="en-US" sz="800" dirty="0" smtClean="0">
                <a:solidFill>
                  <a:schemeClr val="tx1">
                    <a:lumMod val="65000"/>
                    <a:lumOff val="35000"/>
                  </a:schemeClr>
                </a:solidFill>
              </a:rPr>
              <a:t>| </a:t>
            </a:r>
            <a:r>
              <a:rPr lang="en-US" sz="800" dirty="0" smtClean="0"/>
              <a:t> </a:t>
            </a:r>
            <a:r>
              <a:rPr lang="en-US" sz="700" dirty="0" smtClean="0"/>
              <a:t>Theo Goetemann</a:t>
            </a:r>
            <a:endParaRPr lang="en-US" sz="700" dirty="0">
              <a:latin typeface="Georgia"/>
              <a:cs typeface="Georgia"/>
            </a:endParaRPr>
          </a:p>
        </p:txBody>
      </p:sp>
      <p:sp>
        <p:nvSpPr>
          <p:cNvPr id="21" name="TextBox 12"/>
          <p:cNvSpPr txBox="1">
            <a:spLocks noChangeArrowheads="1"/>
          </p:cNvSpPr>
          <p:nvPr/>
        </p:nvSpPr>
        <p:spPr bwMode="auto">
          <a:xfrm>
            <a:off x="7205107" y="311516"/>
            <a:ext cx="1521571" cy="184666"/>
          </a:xfrm>
          <a:prstGeom prst="rect">
            <a:avLst/>
          </a:prstGeom>
          <a:noFill/>
          <a:ln>
            <a:noFill/>
          </a:ln>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algn="r" eaLnBrk="1" hangingPunct="1">
              <a:lnSpc>
                <a:spcPct val="100000"/>
              </a:lnSpc>
              <a:spcBef>
                <a:spcPct val="0"/>
              </a:spcBef>
              <a:buFontTx/>
              <a:buNone/>
              <a:defRPr/>
            </a:pPr>
            <a:r>
              <a:rPr lang="en-US" altLang="en-US" sz="600" b="1" dirty="0" smtClean="0">
                <a:solidFill>
                  <a:schemeClr val="bg2">
                    <a:lumMod val="25000"/>
                  </a:schemeClr>
                </a:solidFill>
                <a:latin typeface="Verdana"/>
                <a:cs typeface="Verdana"/>
              </a:rPr>
              <a:t>DOD CLOUD INFRASTRUCTURE</a:t>
            </a:r>
            <a:endParaRPr lang="en-US" altLang="en-US" sz="600" b="1" dirty="0" smtClean="0">
              <a:solidFill>
                <a:schemeClr val="bg2">
                  <a:lumMod val="25000"/>
                </a:schemeClr>
              </a:solidFill>
              <a:latin typeface="Verdana"/>
              <a:cs typeface="Verdana"/>
            </a:endParaRPr>
          </a:p>
        </p:txBody>
      </p:sp>
      <p:sp>
        <p:nvSpPr>
          <p:cNvPr id="18" name="Rectangle 14"/>
          <p:cNvSpPr>
            <a:spLocks noChangeArrowheads="1"/>
          </p:cNvSpPr>
          <p:nvPr/>
        </p:nvSpPr>
        <p:spPr bwMode="auto">
          <a:xfrm>
            <a:off x="419100" y="1810002"/>
            <a:ext cx="8229600" cy="276999"/>
          </a:xfrm>
          <a:prstGeom prst="rect">
            <a:avLst/>
          </a:prstGeom>
          <a:noFill/>
          <a:ln>
            <a:noFill/>
          </a:ln>
          <a:extLst/>
        </p:spPr>
        <p:txBody>
          <a:bodyPr>
            <a:sp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ＭＳ Ｐゴシック"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9pPr>
          </a:lstStyle>
          <a:p>
            <a:pPr>
              <a:lnSpc>
                <a:spcPct val="100000"/>
              </a:lnSpc>
              <a:spcBef>
                <a:spcPct val="0"/>
              </a:spcBef>
              <a:buFontTx/>
              <a:buNone/>
              <a:defRPr/>
            </a:pPr>
            <a:r>
              <a:rPr lang="en-US" altLang="en-US" sz="1200" b="1" dirty="0" smtClean="0"/>
              <a:t>Recent DoD and military contracts for cloud infrastructure development and hosting</a:t>
            </a:r>
            <a:endParaRPr lang="en-US" altLang="en-US" sz="1200" b="1" dirty="0"/>
          </a:p>
        </p:txBody>
      </p:sp>
      <p:pic>
        <p:nvPicPr>
          <p:cNvPr id="10" name="Picture 9" descr="Logo-NJ-presentation_center.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5547" y="301888"/>
            <a:ext cx="2311852" cy="287010"/>
          </a:xfrm>
          <a:prstGeom prst="rect">
            <a:avLst/>
          </a:prstGeom>
        </p:spPr>
      </p:pic>
      <p:sp>
        <p:nvSpPr>
          <p:cNvPr id="13" name="Title 1"/>
          <p:cNvSpPr txBox="1">
            <a:spLocks/>
          </p:cNvSpPr>
          <p:nvPr/>
        </p:nvSpPr>
        <p:spPr bwMode="auto">
          <a:xfrm>
            <a:off x="404814" y="756919"/>
            <a:ext cx="8407400" cy="60908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sz="2200" b="1" kern="1200">
                <a:solidFill>
                  <a:schemeClr val="tx1"/>
                </a:solidFill>
                <a:latin typeface="Georgia" panose="02040502050405020303" pitchFamily="18" charset="0"/>
                <a:ea typeface="ＭＳ Ｐゴシック" panose="020B0600070205080204" pitchFamily="34" charset="-128"/>
                <a:cs typeface="MS PGothic" charset="0"/>
              </a:defRPr>
            </a:lvl1pPr>
            <a:lvl2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2pPr>
            <a:lvl3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3pPr>
            <a:lvl4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4pPr>
            <a:lvl5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5pPr>
            <a:lvl6pPr marL="4572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6pPr>
            <a:lvl7pPr marL="9144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7pPr>
            <a:lvl8pPr marL="13716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8pPr>
            <a:lvl9pPr marL="18288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9pPr>
          </a:lstStyle>
          <a:p>
            <a:r>
              <a:rPr lang="en-US" altLang="en-US" sz="2000" dirty="0" smtClean="0">
                <a:latin typeface="Georgia" charset="0"/>
                <a:ea typeface="ＭＳ Ｐゴシック" charset="-128"/>
                <a:cs typeface="MS PGothic" charset="-128"/>
              </a:rPr>
              <a:t>Private tech sector contracts to move the DoD and military to the cloud</a:t>
            </a:r>
            <a:endParaRPr lang="en-US" altLang="en-US" sz="2000" dirty="0">
              <a:latin typeface="Georgia" charset="0"/>
              <a:ea typeface="ＭＳ Ｐゴシック" charset="-128"/>
              <a:cs typeface="MS PGothic" charset="-128"/>
            </a:endParaRPr>
          </a:p>
        </p:txBody>
      </p:sp>
      <p:sp>
        <p:nvSpPr>
          <p:cNvPr id="15" name="Text Placeholder 18"/>
          <p:cNvSpPr txBox="1">
            <a:spLocks/>
          </p:cNvSpPr>
          <p:nvPr/>
        </p:nvSpPr>
        <p:spPr bwMode="auto">
          <a:xfrm>
            <a:off x="404807" y="6220588"/>
            <a:ext cx="8247721" cy="191226"/>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Font typeface="Arial" panose="020B0604020202020204" pitchFamily="34" charset="0"/>
              <a:buNone/>
              <a:defRPr/>
            </a:pPr>
            <a:r>
              <a:rPr lang="en-US" sz="700" dirty="0" smtClean="0">
                <a:solidFill>
                  <a:schemeClr val="tx1">
                    <a:lumMod val="50000"/>
                    <a:lumOff val="50000"/>
                  </a:schemeClr>
                </a:solidFill>
                <a:latin typeface="Georgia"/>
                <a:cs typeface="Georgia"/>
              </a:rPr>
              <a:t>Sources: Derek B Johnson, “DOD looks to get aggressive about cloud adoption,” FCW, September 20, 2017.</a:t>
            </a:r>
            <a:endParaRPr lang="en-US" sz="700" dirty="0">
              <a:solidFill>
                <a:schemeClr val="tx1">
                  <a:lumMod val="50000"/>
                  <a:lumOff val="50000"/>
                </a:schemeClr>
              </a:solidFill>
              <a:latin typeface="Georgia"/>
              <a:cs typeface="Georgia"/>
            </a:endParaRPr>
          </a:p>
        </p:txBody>
      </p:sp>
      <p:graphicFrame>
        <p:nvGraphicFramePr>
          <p:cNvPr id="16" name="Table 15"/>
          <p:cNvGraphicFramePr>
            <a:graphicFrameLocks noGrp="1"/>
          </p:cNvGraphicFramePr>
          <p:nvPr>
            <p:extLst>
              <p:ext uri="{D42A27DB-BD31-4B8C-83A1-F6EECF244321}">
                <p14:modId xmlns:p14="http://schemas.microsoft.com/office/powerpoint/2010/main" val="1524738095"/>
              </p:ext>
            </p:extLst>
          </p:nvPr>
        </p:nvGraphicFramePr>
        <p:xfrm>
          <a:off x="485548" y="2106144"/>
          <a:ext cx="8166982" cy="3701922"/>
        </p:xfrm>
        <a:graphic>
          <a:graphicData uri="http://schemas.openxmlformats.org/drawingml/2006/table">
            <a:tbl>
              <a:tblPr/>
              <a:tblGrid>
                <a:gridCol w="1154651">
                  <a:extLst>
                    <a:ext uri="{9D8B030D-6E8A-4147-A177-3AD203B41FA5}">
                      <a16:colId xmlns:a16="http://schemas.microsoft.com/office/drawing/2014/main" val="20000"/>
                    </a:ext>
                  </a:extLst>
                </a:gridCol>
                <a:gridCol w="1401113">
                  <a:extLst>
                    <a:ext uri="{9D8B030D-6E8A-4147-A177-3AD203B41FA5}">
                      <a16:colId xmlns:a16="http://schemas.microsoft.com/office/drawing/2014/main" val="1225017187"/>
                    </a:ext>
                  </a:extLst>
                </a:gridCol>
                <a:gridCol w="720564">
                  <a:extLst>
                    <a:ext uri="{9D8B030D-6E8A-4147-A177-3AD203B41FA5}">
                      <a16:colId xmlns:a16="http://schemas.microsoft.com/office/drawing/2014/main" val="2721145315"/>
                    </a:ext>
                  </a:extLst>
                </a:gridCol>
                <a:gridCol w="4248480">
                  <a:extLst>
                    <a:ext uri="{9D8B030D-6E8A-4147-A177-3AD203B41FA5}">
                      <a16:colId xmlns:a16="http://schemas.microsoft.com/office/drawing/2014/main" val="20001"/>
                    </a:ext>
                  </a:extLst>
                </a:gridCol>
                <a:gridCol w="642174">
                  <a:extLst>
                    <a:ext uri="{9D8B030D-6E8A-4147-A177-3AD203B41FA5}">
                      <a16:colId xmlns:a16="http://schemas.microsoft.com/office/drawing/2014/main" val="1872760124"/>
                    </a:ext>
                  </a:extLst>
                </a:gridCol>
              </a:tblGrid>
              <a:tr h="351240">
                <a:tc>
                  <a:txBody>
                    <a:bodyPr/>
                    <a:lstStyle>
                      <a:lvl1pPr>
                        <a:lnSpc>
                          <a:spcPct val="90000"/>
                        </a:lnSpc>
                        <a:spcBef>
                          <a:spcPts val="1000"/>
                        </a:spcBef>
                        <a:buFont typeface="Arial" panose="020B0604020202020204" pitchFamily="34" charset="0"/>
                        <a:defRPr sz="2400">
                          <a:solidFill>
                            <a:schemeClr val="tx1"/>
                          </a:solidFill>
                          <a:latin typeface="Georgia" panose="02040502050405020303" pitchFamily="18" charset="0"/>
                          <a:ea typeface="ＭＳ Ｐゴシック" panose="020B0600070205080204" pitchFamily="34" charset="-128"/>
                        </a:defRPr>
                      </a:lvl1pPr>
                      <a:lvl2pPr marL="742950" indent="-285750">
                        <a:lnSpc>
                          <a:spcPct val="90000"/>
                        </a:lnSpc>
                        <a:spcBef>
                          <a:spcPts val="500"/>
                        </a:spcBef>
                        <a:buFont typeface="Arial" panose="020B0604020202020204" pitchFamily="34" charset="0"/>
                        <a:defRPr sz="2000">
                          <a:solidFill>
                            <a:schemeClr val="tx1"/>
                          </a:solidFill>
                          <a:latin typeface="Georgia" panose="02040502050405020303" pitchFamily="18" charset="0"/>
                          <a:ea typeface="ＭＳ Ｐゴシック" panose="020B0600070205080204" pitchFamily="34" charset="-128"/>
                        </a:defRPr>
                      </a:lvl2pPr>
                      <a:lvl3pPr marL="1143000" indent="-228600">
                        <a:lnSpc>
                          <a:spcPct val="90000"/>
                        </a:lnSpc>
                        <a:spcBef>
                          <a:spcPts val="500"/>
                        </a:spcBef>
                        <a:buFont typeface="Arial" panose="020B0604020202020204" pitchFamily="34" charset="0"/>
                        <a:defRPr>
                          <a:solidFill>
                            <a:schemeClr val="tx1"/>
                          </a:solidFill>
                          <a:latin typeface="Georgia" panose="02040502050405020303" pitchFamily="18" charset="0"/>
                          <a:ea typeface="ＭＳ Ｐゴシック" panose="020B0600070205080204" pitchFamily="34" charset="-128"/>
                        </a:defRPr>
                      </a:lvl3pPr>
                      <a:lvl4pPr marL="1600200" indent="-228600">
                        <a:lnSpc>
                          <a:spcPct val="90000"/>
                        </a:lnSpc>
                        <a:spcBef>
                          <a:spcPts val="500"/>
                        </a:spcBef>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4pPr>
                      <a:lvl5pPr marL="2057400" indent="-228600">
                        <a:lnSpc>
                          <a:spcPct val="90000"/>
                        </a:lnSpc>
                        <a:spcBef>
                          <a:spcPts val="500"/>
                        </a:spcBef>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smtClean="0">
                          <a:ln>
                            <a:noFill/>
                          </a:ln>
                          <a:solidFill>
                            <a:srgbClr val="FFFFFF"/>
                          </a:solidFill>
                          <a:effectLst/>
                          <a:latin typeface="Georgia"/>
                          <a:ea typeface="ＭＳ Ｐゴシック" panose="020B0600070205080204" pitchFamily="34" charset="-128"/>
                          <a:cs typeface="Georgia"/>
                        </a:rPr>
                        <a:t>Company</a:t>
                      </a:r>
                      <a:endParaRPr kumimoji="0" lang="en-US" altLang="en-US" sz="900" b="1" i="0" u="none" strike="noStrike" cap="none" normalizeH="0" baseline="0" dirty="0" smtClean="0">
                        <a:ln>
                          <a:noFill/>
                        </a:ln>
                        <a:solidFill>
                          <a:srgbClr val="FFFFFF"/>
                        </a:solidFill>
                        <a:effectLst/>
                        <a:latin typeface="Georgia"/>
                        <a:ea typeface="ＭＳ Ｐゴシック" panose="020B0600070205080204" pitchFamily="34" charset="-128"/>
                        <a:cs typeface="Georgia"/>
                      </a:endParaRPr>
                    </a:p>
                  </a:txBody>
                  <a:tcPr marL="91453" marR="91453"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solidFill>
                      <a:srgbClr val="0C396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smtClean="0">
                          <a:ln>
                            <a:noFill/>
                          </a:ln>
                          <a:solidFill>
                            <a:srgbClr val="FFFFFF"/>
                          </a:solidFill>
                          <a:effectLst/>
                          <a:latin typeface="Georgia"/>
                          <a:ea typeface="ＭＳ Ｐゴシック" panose="020B0600070205080204" pitchFamily="34" charset="-128"/>
                          <a:cs typeface="Georgia"/>
                        </a:rPr>
                        <a:t>Agency awarding contract</a:t>
                      </a:r>
                      <a:endParaRPr kumimoji="0" lang="en-US" altLang="en-US" sz="900" b="1" i="0" u="none" strike="noStrike" cap="none" normalizeH="0" baseline="0" dirty="0" smtClean="0">
                        <a:ln>
                          <a:noFill/>
                        </a:ln>
                        <a:solidFill>
                          <a:srgbClr val="FFFFFF"/>
                        </a:solidFill>
                        <a:effectLst/>
                        <a:latin typeface="Georgia"/>
                        <a:ea typeface="ＭＳ Ｐゴシック" panose="020B0600070205080204" pitchFamily="34" charset="-128"/>
                        <a:cs typeface="Georgia"/>
                      </a:endParaRPr>
                    </a:p>
                  </a:txBody>
                  <a:tcPr marL="91453" marR="91453"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solidFill>
                      <a:srgbClr val="0C396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smtClean="0">
                          <a:ln>
                            <a:noFill/>
                          </a:ln>
                          <a:solidFill>
                            <a:srgbClr val="FFFFFF"/>
                          </a:solidFill>
                          <a:effectLst/>
                          <a:latin typeface="Georgia"/>
                          <a:ea typeface="ＭＳ Ｐゴシック" panose="020B0600070205080204" pitchFamily="34" charset="-128"/>
                          <a:cs typeface="Georgia"/>
                        </a:rPr>
                        <a:t>Contract size</a:t>
                      </a:r>
                      <a:endParaRPr kumimoji="0" lang="en-US" altLang="en-US" sz="900" b="1" i="0" u="none" strike="noStrike" cap="none" normalizeH="0" baseline="0" dirty="0" smtClean="0">
                        <a:ln>
                          <a:noFill/>
                        </a:ln>
                        <a:solidFill>
                          <a:srgbClr val="FFFFFF"/>
                        </a:solidFill>
                        <a:effectLst/>
                        <a:latin typeface="Georgia"/>
                        <a:ea typeface="ＭＳ Ｐゴシック" panose="020B0600070205080204" pitchFamily="34" charset="-128"/>
                        <a:cs typeface="Georgia"/>
                      </a:endParaRPr>
                    </a:p>
                  </a:txBody>
                  <a:tcPr marL="91453" marR="91453"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solidFill>
                      <a:srgbClr val="0C396F"/>
                    </a:solidFill>
                  </a:tcPr>
                </a:tc>
                <a:tc>
                  <a:txBody>
                    <a:bodyPr/>
                    <a:lstStyle>
                      <a:lvl1pPr>
                        <a:lnSpc>
                          <a:spcPct val="90000"/>
                        </a:lnSpc>
                        <a:spcBef>
                          <a:spcPts val="1000"/>
                        </a:spcBef>
                        <a:buFont typeface="Arial" panose="020B0604020202020204" pitchFamily="34" charset="0"/>
                        <a:defRPr sz="2400">
                          <a:solidFill>
                            <a:schemeClr val="tx1"/>
                          </a:solidFill>
                          <a:latin typeface="Georgia" panose="02040502050405020303" pitchFamily="18" charset="0"/>
                          <a:ea typeface="ＭＳ Ｐゴシック" panose="020B0600070205080204" pitchFamily="34" charset="-128"/>
                        </a:defRPr>
                      </a:lvl1pPr>
                      <a:lvl2pPr marL="742950" indent="-285750">
                        <a:lnSpc>
                          <a:spcPct val="90000"/>
                        </a:lnSpc>
                        <a:spcBef>
                          <a:spcPts val="500"/>
                        </a:spcBef>
                        <a:buFont typeface="Arial" panose="020B0604020202020204" pitchFamily="34" charset="0"/>
                        <a:defRPr sz="2000">
                          <a:solidFill>
                            <a:schemeClr val="tx1"/>
                          </a:solidFill>
                          <a:latin typeface="Georgia" panose="02040502050405020303" pitchFamily="18" charset="0"/>
                          <a:ea typeface="ＭＳ Ｐゴシック" panose="020B0600070205080204" pitchFamily="34" charset="-128"/>
                        </a:defRPr>
                      </a:lvl2pPr>
                      <a:lvl3pPr marL="1143000" indent="-228600">
                        <a:lnSpc>
                          <a:spcPct val="90000"/>
                        </a:lnSpc>
                        <a:spcBef>
                          <a:spcPts val="500"/>
                        </a:spcBef>
                        <a:buFont typeface="Arial" panose="020B0604020202020204" pitchFamily="34" charset="0"/>
                        <a:defRPr>
                          <a:solidFill>
                            <a:schemeClr val="tx1"/>
                          </a:solidFill>
                          <a:latin typeface="Georgia" panose="02040502050405020303" pitchFamily="18" charset="0"/>
                          <a:ea typeface="ＭＳ Ｐゴシック" panose="020B0600070205080204" pitchFamily="34" charset="-128"/>
                        </a:defRPr>
                      </a:lvl3pPr>
                      <a:lvl4pPr marL="1600200" indent="-228600">
                        <a:lnSpc>
                          <a:spcPct val="90000"/>
                        </a:lnSpc>
                        <a:spcBef>
                          <a:spcPts val="500"/>
                        </a:spcBef>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4pPr>
                      <a:lvl5pPr marL="2057400" indent="-228600">
                        <a:lnSpc>
                          <a:spcPct val="90000"/>
                        </a:lnSpc>
                        <a:spcBef>
                          <a:spcPts val="500"/>
                        </a:spcBef>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smtClean="0">
                          <a:ln>
                            <a:noFill/>
                          </a:ln>
                          <a:solidFill>
                            <a:srgbClr val="FFFFFF"/>
                          </a:solidFill>
                          <a:effectLst/>
                          <a:latin typeface="Georgia"/>
                          <a:ea typeface="ＭＳ Ｐゴシック" panose="020B0600070205080204" pitchFamily="34" charset="-128"/>
                          <a:cs typeface="Georgia"/>
                        </a:rPr>
                        <a:t>Contract details</a:t>
                      </a:r>
                      <a:endParaRPr kumimoji="0" lang="en-US" altLang="en-US" sz="900" b="1" i="0" u="none" strike="noStrike" cap="none" normalizeH="0" baseline="0" dirty="0" smtClean="0">
                        <a:ln>
                          <a:noFill/>
                        </a:ln>
                        <a:solidFill>
                          <a:srgbClr val="FFFFFF"/>
                        </a:solidFill>
                        <a:effectLst/>
                        <a:latin typeface="Georgia"/>
                        <a:ea typeface="ＭＳ Ｐゴシック" panose="020B0600070205080204" pitchFamily="34" charset="-128"/>
                        <a:cs typeface="Georgia"/>
                      </a:endParaRPr>
                    </a:p>
                  </a:txBody>
                  <a:tcPr marL="91453" marR="91453"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solidFill>
                      <a:srgbClr val="0C396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smtClean="0">
                          <a:ln>
                            <a:noFill/>
                          </a:ln>
                          <a:solidFill>
                            <a:srgbClr val="FFFFFF"/>
                          </a:solidFill>
                          <a:effectLst/>
                          <a:latin typeface="Georgia"/>
                          <a:ea typeface="ＭＳ Ｐゴシック" panose="020B0600070205080204" pitchFamily="34" charset="-128"/>
                          <a:cs typeface="Georgia"/>
                        </a:rPr>
                        <a:t>Link</a:t>
                      </a:r>
                      <a:endParaRPr kumimoji="0" lang="en-US" altLang="en-US" sz="900" b="1" i="0" u="none" strike="noStrike" cap="none" normalizeH="0" baseline="0" dirty="0" smtClean="0">
                        <a:ln>
                          <a:noFill/>
                        </a:ln>
                        <a:solidFill>
                          <a:srgbClr val="FFFFFF"/>
                        </a:solidFill>
                        <a:effectLst/>
                        <a:latin typeface="Georgia"/>
                        <a:ea typeface="ＭＳ Ｐゴシック" panose="020B0600070205080204" pitchFamily="34" charset="-128"/>
                        <a:cs typeface="Georgia"/>
                      </a:endParaRPr>
                    </a:p>
                  </a:txBody>
                  <a:tcPr marL="91453" marR="91453"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solidFill>
                      <a:srgbClr val="0C396F"/>
                    </a:solidFill>
                  </a:tcPr>
                </a:tc>
                <a:extLst>
                  <a:ext uri="{0D108BD9-81ED-4DB2-BD59-A6C34878D82A}">
                    <a16:rowId xmlns:a16="http://schemas.microsoft.com/office/drawing/2014/main" val="10000"/>
                  </a:ext>
                </a:extLst>
              </a:tr>
              <a:tr h="511679">
                <a:tc>
                  <a:txBody>
                    <a:bodyPr/>
                    <a:lstStyle>
                      <a:lvl1pPr>
                        <a:lnSpc>
                          <a:spcPct val="90000"/>
                        </a:lnSpc>
                        <a:spcBef>
                          <a:spcPts val="1000"/>
                        </a:spcBef>
                        <a:buFont typeface="Arial" panose="020B0604020202020204" pitchFamily="34" charset="0"/>
                        <a:defRPr sz="2400">
                          <a:solidFill>
                            <a:schemeClr val="tx1"/>
                          </a:solidFill>
                          <a:latin typeface="Georgia" panose="02040502050405020303" pitchFamily="18" charset="0"/>
                          <a:ea typeface="ＭＳ Ｐゴシック" panose="020B0600070205080204" pitchFamily="34" charset="-128"/>
                        </a:defRPr>
                      </a:lvl1pPr>
                      <a:lvl2pPr marL="742950" indent="-285750">
                        <a:lnSpc>
                          <a:spcPct val="90000"/>
                        </a:lnSpc>
                        <a:spcBef>
                          <a:spcPts val="500"/>
                        </a:spcBef>
                        <a:buFont typeface="Arial" panose="020B0604020202020204" pitchFamily="34" charset="0"/>
                        <a:defRPr sz="2000">
                          <a:solidFill>
                            <a:schemeClr val="tx1"/>
                          </a:solidFill>
                          <a:latin typeface="Georgia" panose="02040502050405020303" pitchFamily="18" charset="0"/>
                          <a:ea typeface="ＭＳ Ｐゴシック" panose="020B0600070205080204" pitchFamily="34" charset="-128"/>
                        </a:defRPr>
                      </a:lvl2pPr>
                      <a:lvl3pPr marL="1143000" indent="-228600">
                        <a:lnSpc>
                          <a:spcPct val="90000"/>
                        </a:lnSpc>
                        <a:spcBef>
                          <a:spcPts val="500"/>
                        </a:spcBef>
                        <a:buFont typeface="Arial" panose="020B0604020202020204" pitchFamily="34" charset="0"/>
                        <a:defRPr>
                          <a:solidFill>
                            <a:schemeClr val="tx1"/>
                          </a:solidFill>
                          <a:latin typeface="Georgia" panose="02040502050405020303" pitchFamily="18" charset="0"/>
                          <a:ea typeface="ＭＳ Ｐゴシック" panose="020B0600070205080204" pitchFamily="34" charset="-128"/>
                        </a:defRPr>
                      </a:lvl3pPr>
                      <a:lvl4pPr marL="1600200" indent="-228600">
                        <a:lnSpc>
                          <a:spcPct val="90000"/>
                        </a:lnSpc>
                        <a:spcBef>
                          <a:spcPts val="500"/>
                        </a:spcBef>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4pPr>
                      <a:lvl5pPr marL="2057400" indent="-228600">
                        <a:lnSpc>
                          <a:spcPct val="90000"/>
                        </a:lnSpc>
                        <a:spcBef>
                          <a:spcPts val="500"/>
                        </a:spcBef>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9pPr>
                    </a:lstStyle>
                    <a:p>
                      <a:pPr marL="0" marR="0" lvl="0" indent="0" algn="l" defTabSz="914400" rtl="0" eaLnBrk="1" fontAlgn="base" latinLnBrk="0" hangingPunct="1">
                        <a:lnSpc>
                          <a:spcPct val="110000"/>
                        </a:lnSpc>
                        <a:spcBef>
                          <a:spcPct val="0"/>
                        </a:spcBef>
                        <a:spcAft>
                          <a:spcPct val="0"/>
                        </a:spcAft>
                        <a:buClrTx/>
                        <a:buSzTx/>
                        <a:buFontTx/>
                        <a:buNone/>
                        <a:tabLst/>
                      </a:pPr>
                      <a:r>
                        <a:rPr kumimoji="0" lang="en-US" altLang="en-US" sz="900" b="0" i="0" u="none" strike="noStrike" cap="none" normalizeH="0" baseline="0" dirty="0" smtClean="0">
                          <a:ln>
                            <a:noFill/>
                          </a:ln>
                          <a:solidFill>
                            <a:schemeClr val="tx1"/>
                          </a:solidFill>
                          <a:effectLst/>
                          <a:latin typeface="Georgia"/>
                          <a:ea typeface="ＭＳ Ｐゴシック" panose="020B0600070205080204" pitchFamily="34" charset="-128"/>
                          <a:cs typeface="Georgia"/>
                        </a:rPr>
                        <a:t>CSRA</a:t>
                      </a:r>
                    </a:p>
                  </a:txBody>
                  <a:tcPr marL="91453" marR="91453" marT="45718" marB="45718" horzOverflow="overflow">
                    <a:lnL>
                      <a:noFill/>
                    </a:lnL>
                    <a:lnR>
                      <a:noFill/>
                    </a:lnR>
                    <a:lnT>
                      <a:noFill/>
                    </a:lnT>
                    <a:lnB w="12700" cap="flat" cmpd="sng" algn="ctr">
                      <a:solidFill>
                        <a:srgbClr val="0D0D0D"/>
                      </a:solidFill>
                      <a:prstDash val="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0"/>
                        </a:spcBef>
                        <a:spcAft>
                          <a:spcPct val="0"/>
                        </a:spcAft>
                        <a:buClrTx/>
                        <a:buSzTx/>
                        <a:buFontTx/>
                        <a:buNone/>
                        <a:tabLst/>
                      </a:pPr>
                      <a:r>
                        <a:rPr kumimoji="0" lang="en-US" altLang="en-US" sz="900" b="0" i="0" u="none" strike="noStrike" cap="none" normalizeH="0" baseline="0" dirty="0" smtClean="0">
                          <a:ln>
                            <a:noFill/>
                          </a:ln>
                          <a:solidFill>
                            <a:schemeClr val="tx1"/>
                          </a:solidFill>
                          <a:effectLst/>
                          <a:latin typeface="Georgia"/>
                          <a:ea typeface="ＭＳ Ｐゴシック" panose="020B0600070205080204" pitchFamily="34" charset="-128"/>
                          <a:cs typeface="Georgia"/>
                        </a:rPr>
                        <a:t>DoD Defense Information Systems Agency (DISA)</a:t>
                      </a:r>
                    </a:p>
                  </a:txBody>
                  <a:tcPr marL="91453" marR="91453" marT="45718" marB="45718" horzOverflow="overflow">
                    <a:lnL>
                      <a:noFill/>
                    </a:lnL>
                    <a:lnR>
                      <a:noFill/>
                    </a:lnR>
                    <a:lnT>
                      <a:noFill/>
                    </a:lnT>
                    <a:lnB w="12700" cap="flat" cmpd="sng" algn="ctr">
                      <a:solidFill>
                        <a:srgbClr val="0D0D0D"/>
                      </a:solidFill>
                      <a:prstDash val="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0"/>
                        </a:spcBef>
                        <a:spcAft>
                          <a:spcPct val="0"/>
                        </a:spcAft>
                        <a:buClrTx/>
                        <a:buSzTx/>
                        <a:buFontTx/>
                        <a:buNone/>
                        <a:tabLst/>
                      </a:pPr>
                      <a:r>
                        <a:rPr kumimoji="0" lang="en-US" altLang="en-US" sz="900" b="0" i="0" u="none" strike="noStrike" cap="none" normalizeH="0" baseline="0" dirty="0" smtClean="0">
                          <a:ln>
                            <a:noFill/>
                          </a:ln>
                          <a:solidFill>
                            <a:schemeClr val="tx1"/>
                          </a:solidFill>
                          <a:effectLst/>
                          <a:latin typeface="Georgia"/>
                          <a:ea typeface="ＭＳ Ｐゴシック" panose="020B0600070205080204" pitchFamily="34" charset="-128"/>
                          <a:cs typeface="Georgia"/>
                        </a:rPr>
                        <a:t>$498 million</a:t>
                      </a:r>
                    </a:p>
                  </a:txBody>
                  <a:tcPr marL="91453" marR="91453" marT="45718" marB="45718" horzOverflow="overflow">
                    <a:lnL>
                      <a:noFill/>
                    </a:lnL>
                    <a:lnR>
                      <a:noFill/>
                    </a:lnR>
                    <a:lnT>
                      <a:noFill/>
                    </a:lnT>
                    <a:lnB w="12700" cap="flat" cmpd="sng" algn="ctr">
                      <a:solidFill>
                        <a:srgbClr val="0D0D0D"/>
                      </a:solidFill>
                      <a:prstDash val="dot"/>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Georgia" panose="02040502050405020303" pitchFamily="18" charset="0"/>
                          <a:ea typeface="ＭＳ Ｐゴシック" panose="020B0600070205080204" pitchFamily="34" charset="-128"/>
                        </a:defRPr>
                      </a:lvl1pPr>
                      <a:lvl2pPr marL="742950" indent="-285750">
                        <a:lnSpc>
                          <a:spcPct val="90000"/>
                        </a:lnSpc>
                        <a:spcBef>
                          <a:spcPts val="500"/>
                        </a:spcBef>
                        <a:buFont typeface="Arial" panose="020B0604020202020204" pitchFamily="34" charset="0"/>
                        <a:defRPr sz="2000">
                          <a:solidFill>
                            <a:schemeClr val="tx1"/>
                          </a:solidFill>
                          <a:latin typeface="Georgia" panose="02040502050405020303" pitchFamily="18" charset="0"/>
                          <a:ea typeface="ＭＳ Ｐゴシック" panose="020B0600070205080204" pitchFamily="34" charset="-128"/>
                        </a:defRPr>
                      </a:lvl2pPr>
                      <a:lvl3pPr marL="1143000" indent="-228600">
                        <a:lnSpc>
                          <a:spcPct val="90000"/>
                        </a:lnSpc>
                        <a:spcBef>
                          <a:spcPts val="500"/>
                        </a:spcBef>
                        <a:buFont typeface="Arial" panose="020B0604020202020204" pitchFamily="34" charset="0"/>
                        <a:defRPr>
                          <a:solidFill>
                            <a:schemeClr val="tx1"/>
                          </a:solidFill>
                          <a:latin typeface="Georgia" panose="02040502050405020303" pitchFamily="18" charset="0"/>
                          <a:ea typeface="ＭＳ Ｐゴシック" panose="020B0600070205080204" pitchFamily="34" charset="-128"/>
                        </a:defRPr>
                      </a:lvl3pPr>
                      <a:lvl4pPr marL="1600200" indent="-228600">
                        <a:lnSpc>
                          <a:spcPct val="90000"/>
                        </a:lnSpc>
                        <a:spcBef>
                          <a:spcPts val="500"/>
                        </a:spcBef>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4pPr>
                      <a:lvl5pPr marL="2057400" indent="-228600">
                        <a:lnSpc>
                          <a:spcPct val="90000"/>
                        </a:lnSpc>
                        <a:spcBef>
                          <a:spcPts val="500"/>
                        </a:spcBef>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9pPr>
                    </a:lstStyle>
                    <a:p>
                      <a:pPr marL="0" marR="0" lvl="0" indent="0" algn="l" defTabSz="914400" rtl="0" eaLnBrk="1" fontAlgn="base" latinLnBrk="0" hangingPunct="1">
                        <a:lnSpc>
                          <a:spcPct val="110000"/>
                        </a:lnSpc>
                        <a:spcBef>
                          <a:spcPct val="0"/>
                        </a:spcBef>
                        <a:spcAft>
                          <a:spcPct val="0"/>
                        </a:spcAft>
                        <a:buClrTx/>
                        <a:buSzTx/>
                        <a:buFontTx/>
                        <a:buNone/>
                        <a:tabLst/>
                      </a:pPr>
                      <a:r>
                        <a:rPr kumimoji="0" lang="en-US" altLang="en-US" sz="900" b="0" i="0" u="none" strike="noStrike" cap="none" normalizeH="0" baseline="0" dirty="0" smtClean="0">
                          <a:ln>
                            <a:noFill/>
                          </a:ln>
                          <a:solidFill>
                            <a:schemeClr val="tx1"/>
                          </a:solidFill>
                          <a:effectLst/>
                          <a:latin typeface="Georgia"/>
                          <a:ea typeface="ＭＳ Ｐゴシック" panose="020B0600070205080204" pitchFamily="34" charset="-128"/>
                          <a:cs typeface="Georgia"/>
                        </a:rPr>
                        <a:t>A </a:t>
                      </a:r>
                      <a:r>
                        <a:rPr kumimoji="0" lang="en-US" altLang="en-US" sz="900" b="0" i="0" u="none" strike="noStrike" cap="none" normalizeH="0" baseline="0" dirty="0" smtClean="0">
                          <a:ln>
                            <a:noFill/>
                          </a:ln>
                          <a:solidFill>
                            <a:schemeClr val="tx1"/>
                          </a:solidFill>
                          <a:effectLst/>
                          <a:latin typeface="Georgia"/>
                          <a:ea typeface="ＭＳ Ｐゴシック" panose="020B0600070205080204" pitchFamily="34" charset="-128"/>
                          <a:cs typeface="Georgia"/>
                        </a:rPr>
                        <a:t>milCloud </a:t>
                      </a:r>
                      <a:r>
                        <a:rPr kumimoji="0" lang="en-US" altLang="en-US" sz="900" b="0" i="0" u="none" strike="noStrike" cap="none" normalizeH="0" baseline="0" dirty="0" smtClean="0">
                          <a:ln>
                            <a:noFill/>
                          </a:ln>
                          <a:solidFill>
                            <a:schemeClr val="tx1"/>
                          </a:solidFill>
                          <a:effectLst/>
                          <a:latin typeface="Georgia"/>
                          <a:ea typeface="ＭＳ Ｐゴシック" panose="020B0600070205080204" pitchFamily="34" charset="-128"/>
                          <a:cs typeface="Georgia"/>
                        </a:rPr>
                        <a:t>2.0 contract. </a:t>
                      </a:r>
                      <a:r>
                        <a:rPr kumimoji="0" lang="en-US" altLang="en-US" sz="900" b="0" i="0" u="none" strike="noStrike" cap="none" normalizeH="0" baseline="0" dirty="0" smtClean="0">
                          <a:ln>
                            <a:noFill/>
                          </a:ln>
                          <a:solidFill>
                            <a:schemeClr val="tx1"/>
                          </a:solidFill>
                          <a:effectLst/>
                          <a:latin typeface="Georgia"/>
                          <a:ea typeface="ＭＳ Ｐゴシック" panose="020B0600070205080204" pitchFamily="34" charset="-128"/>
                          <a:cs typeface="Georgia"/>
                        </a:rPr>
                        <a:t>8-year </a:t>
                      </a:r>
                      <a:r>
                        <a:rPr kumimoji="0" lang="en-US" altLang="en-US" sz="900" b="0" i="0" u="none" strike="noStrike" cap="none" normalizeH="0" baseline="0" dirty="0" smtClean="0">
                          <a:ln>
                            <a:noFill/>
                          </a:ln>
                          <a:solidFill>
                            <a:schemeClr val="tx1"/>
                          </a:solidFill>
                          <a:effectLst/>
                          <a:latin typeface="Georgia"/>
                          <a:ea typeface="ＭＳ Ｐゴシック" panose="020B0600070205080204" pitchFamily="34" charset="-128"/>
                          <a:cs typeface="Georgia"/>
                        </a:rPr>
                        <a:t>indefinite delivery/indefinite quantity contract to develop private cloud infrastructure.</a:t>
                      </a:r>
                    </a:p>
                  </a:txBody>
                  <a:tcPr marL="91453" marR="91453" marT="45718" marB="45718" horzOverflow="overflow">
                    <a:lnL>
                      <a:noFill/>
                    </a:lnL>
                    <a:lnR>
                      <a:noFill/>
                    </a:lnR>
                    <a:lnT>
                      <a:noFill/>
                    </a:lnT>
                    <a:lnB w="12700" cap="flat" cmpd="sng" algn="ctr">
                      <a:solidFill>
                        <a:srgbClr val="0D0D0D"/>
                      </a:solidFill>
                      <a:prstDash val="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0"/>
                        </a:spcBef>
                        <a:spcAft>
                          <a:spcPct val="0"/>
                        </a:spcAft>
                        <a:buClrTx/>
                        <a:buSzTx/>
                        <a:buFontTx/>
                        <a:buNone/>
                        <a:tabLst/>
                      </a:pPr>
                      <a:r>
                        <a:rPr kumimoji="0" lang="en-US" altLang="en-US" sz="900" b="0" i="0" u="none" strike="noStrike" cap="none" normalizeH="0" baseline="0" dirty="0" smtClean="0">
                          <a:ln>
                            <a:noFill/>
                          </a:ln>
                          <a:solidFill>
                            <a:schemeClr val="tx1"/>
                          </a:solidFill>
                          <a:effectLst/>
                          <a:latin typeface="Georgia"/>
                          <a:ea typeface="ＭＳ Ｐゴシック" panose="020B0600070205080204" pitchFamily="34" charset="-128"/>
                          <a:cs typeface="Georgia"/>
                          <a:hlinkClick r:id="rId4"/>
                        </a:rPr>
                        <a:t>URL</a:t>
                      </a:r>
                      <a:endParaRPr kumimoji="0" lang="en-US" altLang="en-US" sz="900" b="0" i="0" u="none" strike="noStrike" cap="none" normalizeH="0" baseline="0" dirty="0" smtClean="0">
                        <a:ln>
                          <a:noFill/>
                        </a:ln>
                        <a:solidFill>
                          <a:schemeClr val="tx1"/>
                        </a:solidFill>
                        <a:effectLst/>
                        <a:latin typeface="Georgia"/>
                        <a:ea typeface="ＭＳ Ｐゴシック" panose="020B0600070205080204" pitchFamily="34" charset="-128"/>
                        <a:cs typeface="Georgia"/>
                      </a:endParaRPr>
                    </a:p>
                  </a:txBody>
                  <a:tcPr marL="91453" marR="91453" marT="45718" marB="45718" horzOverflow="overflow">
                    <a:lnL>
                      <a:noFill/>
                    </a:lnL>
                    <a:lnR>
                      <a:noFill/>
                    </a:lnR>
                    <a:lnT>
                      <a:noFill/>
                    </a:lnT>
                    <a:lnB w="12700" cap="flat" cmpd="sng" algn="ctr">
                      <a:solidFill>
                        <a:srgbClr val="0D0D0D"/>
                      </a:solidFill>
                      <a:prstDash val="dot"/>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1679">
                <a:tc>
                  <a:txBody>
                    <a:bodyPr/>
                    <a:lstStyle>
                      <a:lvl1pPr>
                        <a:lnSpc>
                          <a:spcPct val="90000"/>
                        </a:lnSpc>
                        <a:spcBef>
                          <a:spcPts val="1000"/>
                        </a:spcBef>
                        <a:buFont typeface="Arial" panose="020B0604020202020204" pitchFamily="34" charset="0"/>
                        <a:defRPr sz="2400">
                          <a:solidFill>
                            <a:schemeClr val="tx1"/>
                          </a:solidFill>
                          <a:latin typeface="Georgia" panose="02040502050405020303" pitchFamily="18" charset="0"/>
                          <a:ea typeface="ＭＳ Ｐゴシック" panose="020B0600070205080204" pitchFamily="34" charset="-128"/>
                        </a:defRPr>
                      </a:lvl1pPr>
                      <a:lvl2pPr marL="742950" indent="-285750">
                        <a:lnSpc>
                          <a:spcPct val="90000"/>
                        </a:lnSpc>
                        <a:spcBef>
                          <a:spcPts val="500"/>
                        </a:spcBef>
                        <a:buFont typeface="Arial" panose="020B0604020202020204" pitchFamily="34" charset="0"/>
                        <a:defRPr sz="2000">
                          <a:solidFill>
                            <a:schemeClr val="tx1"/>
                          </a:solidFill>
                          <a:latin typeface="Georgia" panose="02040502050405020303" pitchFamily="18" charset="0"/>
                          <a:ea typeface="ＭＳ Ｐゴシック" panose="020B0600070205080204" pitchFamily="34" charset="-128"/>
                        </a:defRPr>
                      </a:lvl2pPr>
                      <a:lvl3pPr marL="1143000" indent="-228600">
                        <a:lnSpc>
                          <a:spcPct val="90000"/>
                        </a:lnSpc>
                        <a:spcBef>
                          <a:spcPts val="500"/>
                        </a:spcBef>
                        <a:buFont typeface="Arial" panose="020B0604020202020204" pitchFamily="34" charset="0"/>
                        <a:defRPr>
                          <a:solidFill>
                            <a:schemeClr val="tx1"/>
                          </a:solidFill>
                          <a:latin typeface="Georgia" panose="02040502050405020303" pitchFamily="18" charset="0"/>
                          <a:ea typeface="ＭＳ Ｐゴシック" panose="020B0600070205080204" pitchFamily="34" charset="-128"/>
                        </a:defRPr>
                      </a:lvl3pPr>
                      <a:lvl4pPr marL="1600200" indent="-228600">
                        <a:lnSpc>
                          <a:spcPct val="90000"/>
                        </a:lnSpc>
                        <a:spcBef>
                          <a:spcPts val="500"/>
                        </a:spcBef>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4pPr>
                      <a:lvl5pPr marL="2057400" indent="-228600">
                        <a:lnSpc>
                          <a:spcPct val="90000"/>
                        </a:lnSpc>
                        <a:spcBef>
                          <a:spcPts val="500"/>
                        </a:spcBef>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9pPr>
                    </a:lstStyle>
                    <a:p>
                      <a:pPr marL="0" marR="0" lvl="0" indent="0" algn="l" defTabSz="914400" rtl="0" eaLnBrk="1" fontAlgn="base" latinLnBrk="0" hangingPunct="1">
                        <a:lnSpc>
                          <a:spcPct val="110000"/>
                        </a:lnSpc>
                        <a:spcBef>
                          <a:spcPct val="0"/>
                        </a:spcBef>
                        <a:spcAft>
                          <a:spcPct val="0"/>
                        </a:spcAft>
                        <a:buClrTx/>
                        <a:buSzTx/>
                        <a:buFontTx/>
                        <a:buNone/>
                        <a:tabLst/>
                      </a:pPr>
                      <a:r>
                        <a:rPr kumimoji="0" lang="en-US" altLang="en-US" sz="900" b="0" i="0" u="none" strike="noStrike" cap="none" normalizeH="0" baseline="0" dirty="0" smtClean="0">
                          <a:ln>
                            <a:noFill/>
                          </a:ln>
                          <a:solidFill>
                            <a:schemeClr val="tx1"/>
                          </a:solidFill>
                          <a:effectLst/>
                          <a:latin typeface="Georgia"/>
                          <a:ea typeface="ＭＳ Ｐゴシック" panose="020B0600070205080204" pitchFamily="34" charset="-128"/>
                          <a:cs typeface="Georgia"/>
                        </a:rPr>
                        <a:t>CSRA (Eagle Alliance)</a:t>
                      </a:r>
                    </a:p>
                  </a:txBody>
                  <a:tcPr marL="91453" marR="91453" marT="45718" marB="45718" horzOverflow="overflow">
                    <a:lnL>
                      <a:noFill/>
                    </a:lnL>
                    <a:lnR>
                      <a:noFill/>
                    </a:lnR>
                    <a:lnT w="12700" cap="flat" cmpd="sng" algn="ctr">
                      <a:solidFill>
                        <a:srgbClr val="0D0D0D"/>
                      </a:solidFill>
                      <a:prstDash val="dot"/>
                      <a:round/>
                      <a:headEnd type="none" w="med" len="med"/>
                      <a:tailEnd type="none" w="med" len="med"/>
                    </a:lnT>
                    <a:lnB w="12700" cap="flat" cmpd="sng" algn="ctr">
                      <a:solidFill>
                        <a:srgbClr val="0D0D0D"/>
                      </a:solidFill>
                      <a:prstDash val="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0"/>
                        </a:spcBef>
                        <a:spcAft>
                          <a:spcPct val="0"/>
                        </a:spcAft>
                        <a:buClrTx/>
                        <a:buSzTx/>
                        <a:buFontTx/>
                        <a:buNone/>
                        <a:tabLst/>
                      </a:pPr>
                      <a:r>
                        <a:rPr kumimoji="0" lang="en-US" altLang="en-US" sz="900" b="0" i="0" u="none" strike="noStrike" cap="none" normalizeH="0" baseline="0" dirty="0" smtClean="0">
                          <a:ln>
                            <a:noFill/>
                          </a:ln>
                          <a:solidFill>
                            <a:schemeClr val="tx1"/>
                          </a:solidFill>
                          <a:effectLst/>
                          <a:latin typeface="Georgia"/>
                          <a:ea typeface="ＭＳ Ｐゴシック" panose="020B0600070205080204" pitchFamily="34" charset="-128"/>
                          <a:cs typeface="Georgia"/>
                        </a:rPr>
                        <a:t>DoD NSA</a:t>
                      </a:r>
                    </a:p>
                  </a:txBody>
                  <a:tcPr marL="91453" marR="91453" marT="45718" marB="45718" horzOverflow="overflow">
                    <a:lnL>
                      <a:noFill/>
                    </a:lnL>
                    <a:lnR>
                      <a:noFill/>
                    </a:lnR>
                    <a:lnT w="12700" cap="flat" cmpd="sng" algn="ctr">
                      <a:solidFill>
                        <a:srgbClr val="0D0D0D"/>
                      </a:solidFill>
                      <a:prstDash val="dot"/>
                      <a:round/>
                      <a:headEnd type="none" w="med" len="med"/>
                      <a:tailEnd type="none" w="med" len="med"/>
                    </a:lnT>
                    <a:lnB w="12700" cap="flat" cmpd="sng" algn="ctr">
                      <a:solidFill>
                        <a:srgbClr val="0D0D0D"/>
                      </a:solidFill>
                      <a:prstDash val="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0"/>
                        </a:spcBef>
                        <a:spcAft>
                          <a:spcPct val="0"/>
                        </a:spcAft>
                        <a:buClrTx/>
                        <a:buSzTx/>
                        <a:buFontTx/>
                        <a:buNone/>
                        <a:tabLst/>
                      </a:pPr>
                      <a:r>
                        <a:rPr kumimoji="0" lang="en-US" altLang="en-US" sz="900" b="0" i="0" u="none" strike="noStrike" cap="none" normalizeH="0" baseline="0" dirty="0" smtClean="0">
                          <a:ln>
                            <a:noFill/>
                          </a:ln>
                          <a:solidFill>
                            <a:schemeClr val="tx1"/>
                          </a:solidFill>
                          <a:effectLst/>
                          <a:latin typeface="Georgia"/>
                          <a:ea typeface="ＭＳ Ｐゴシック" panose="020B0600070205080204" pitchFamily="34" charset="-128"/>
                          <a:cs typeface="Georgia"/>
                        </a:rPr>
                        <a:t>$2.4 billion</a:t>
                      </a:r>
                    </a:p>
                  </a:txBody>
                  <a:tcPr marL="91453" marR="91453" marT="45718" marB="45718" horzOverflow="overflow">
                    <a:lnL>
                      <a:noFill/>
                    </a:lnL>
                    <a:lnR>
                      <a:noFill/>
                    </a:lnR>
                    <a:lnT w="12700" cap="flat" cmpd="sng" algn="ctr">
                      <a:solidFill>
                        <a:srgbClr val="0D0D0D"/>
                      </a:solidFill>
                      <a:prstDash val="dot"/>
                      <a:round/>
                      <a:headEnd type="none" w="med" len="med"/>
                      <a:tailEnd type="none" w="med" len="med"/>
                    </a:lnT>
                    <a:lnB w="12700" cap="flat" cmpd="sng" algn="ctr">
                      <a:solidFill>
                        <a:srgbClr val="0D0D0D"/>
                      </a:solidFill>
                      <a:prstDash val="dot"/>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Georgia" panose="02040502050405020303" pitchFamily="18" charset="0"/>
                          <a:ea typeface="ＭＳ Ｐゴシック" panose="020B0600070205080204" pitchFamily="34" charset="-128"/>
                        </a:defRPr>
                      </a:lvl1pPr>
                      <a:lvl2pPr marL="742950" indent="-285750">
                        <a:lnSpc>
                          <a:spcPct val="90000"/>
                        </a:lnSpc>
                        <a:spcBef>
                          <a:spcPts val="500"/>
                        </a:spcBef>
                        <a:buFont typeface="Arial" panose="020B0604020202020204" pitchFamily="34" charset="0"/>
                        <a:defRPr sz="2000">
                          <a:solidFill>
                            <a:schemeClr val="tx1"/>
                          </a:solidFill>
                          <a:latin typeface="Georgia" panose="02040502050405020303" pitchFamily="18" charset="0"/>
                          <a:ea typeface="ＭＳ Ｐゴシック" panose="020B0600070205080204" pitchFamily="34" charset="-128"/>
                        </a:defRPr>
                      </a:lvl2pPr>
                      <a:lvl3pPr marL="1143000" indent="-228600">
                        <a:lnSpc>
                          <a:spcPct val="90000"/>
                        </a:lnSpc>
                        <a:spcBef>
                          <a:spcPts val="500"/>
                        </a:spcBef>
                        <a:buFont typeface="Arial" panose="020B0604020202020204" pitchFamily="34" charset="0"/>
                        <a:defRPr>
                          <a:solidFill>
                            <a:schemeClr val="tx1"/>
                          </a:solidFill>
                          <a:latin typeface="Georgia" panose="02040502050405020303" pitchFamily="18" charset="0"/>
                          <a:ea typeface="ＭＳ Ｐゴシック" panose="020B0600070205080204" pitchFamily="34" charset="-128"/>
                        </a:defRPr>
                      </a:lvl3pPr>
                      <a:lvl4pPr marL="1600200" indent="-228600">
                        <a:lnSpc>
                          <a:spcPct val="90000"/>
                        </a:lnSpc>
                        <a:spcBef>
                          <a:spcPts val="500"/>
                        </a:spcBef>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4pPr>
                      <a:lvl5pPr marL="2057400" indent="-228600">
                        <a:lnSpc>
                          <a:spcPct val="90000"/>
                        </a:lnSpc>
                        <a:spcBef>
                          <a:spcPts val="500"/>
                        </a:spcBef>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9pPr>
                    </a:lstStyle>
                    <a:p>
                      <a:pPr marL="0" marR="0" lvl="0" indent="0" algn="l" defTabSz="914400" rtl="0" eaLnBrk="1" fontAlgn="base" latinLnBrk="0" hangingPunct="1">
                        <a:lnSpc>
                          <a:spcPct val="110000"/>
                        </a:lnSpc>
                        <a:spcBef>
                          <a:spcPct val="0"/>
                        </a:spcBef>
                        <a:spcAft>
                          <a:spcPct val="0"/>
                        </a:spcAft>
                        <a:buClrTx/>
                        <a:buSzTx/>
                        <a:buFontTx/>
                        <a:buNone/>
                        <a:tabLst/>
                      </a:pPr>
                      <a:r>
                        <a:rPr kumimoji="0" lang="en-US" altLang="en-US" sz="900" b="0" i="0" u="none" strike="noStrike" cap="none" normalizeH="0" baseline="0" dirty="0" smtClean="0">
                          <a:ln>
                            <a:noFill/>
                          </a:ln>
                          <a:solidFill>
                            <a:schemeClr val="tx1"/>
                          </a:solidFill>
                          <a:effectLst/>
                          <a:latin typeface="Georgia"/>
                          <a:ea typeface="ＭＳ Ｐゴシック" panose="020B0600070205080204" pitchFamily="34" charset="-128"/>
                          <a:cs typeface="Georgia"/>
                        </a:rPr>
                        <a:t>Performance period of 10 years. Contract is partial follow-on to a 2001 contract between the DOD and Eagle Alliance. During </a:t>
                      </a:r>
                      <a:r>
                        <a:rPr kumimoji="0" lang="en-US" altLang="en-US" sz="900" b="0" i="0" u="none" strike="noStrike" cap="none" normalizeH="0" baseline="0" dirty="0" smtClean="0">
                          <a:ln>
                            <a:noFill/>
                          </a:ln>
                          <a:solidFill>
                            <a:schemeClr val="tx1"/>
                          </a:solidFill>
                          <a:effectLst/>
                          <a:latin typeface="Georgia"/>
                          <a:ea typeface="ＭＳ Ｐゴシック" panose="020B0600070205080204" pitchFamily="34" charset="-128"/>
                          <a:cs typeface="Georgia"/>
                        </a:rPr>
                        <a:t>their first </a:t>
                      </a:r>
                      <a:r>
                        <a:rPr kumimoji="0" lang="en-US" altLang="en-US" sz="900" b="0" i="0" u="none" strike="noStrike" cap="none" normalizeH="0" baseline="0" dirty="0" smtClean="0">
                          <a:ln>
                            <a:noFill/>
                          </a:ln>
                          <a:solidFill>
                            <a:schemeClr val="tx1"/>
                          </a:solidFill>
                          <a:effectLst/>
                          <a:latin typeface="Georgia"/>
                          <a:ea typeface="ＭＳ Ｐゴシック" panose="020B0600070205080204" pitchFamily="34" charset="-128"/>
                          <a:cs typeface="Georgia"/>
                        </a:rPr>
                        <a:t>contract, CSRA developed the NSA’s cloud infrastructure.</a:t>
                      </a:r>
                    </a:p>
                  </a:txBody>
                  <a:tcPr marL="91453" marR="91453" marT="45718" marB="45718" horzOverflow="overflow">
                    <a:lnL>
                      <a:noFill/>
                    </a:lnL>
                    <a:lnR>
                      <a:noFill/>
                    </a:lnR>
                    <a:lnT w="12700" cap="flat" cmpd="sng" algn="ctr">
                      <a:solidFill>
                        <a:srgbClr val="0D0D0D"/>
                      </a:solidFill>
                      <a:prstDash val="dot"/>
                      <a:round/>
                      <a:headEnd type="none" w="med" len="med"/>
                      <a:tailEnd type="none" w="med" len="med"/>
                    </a:lnT>
                    <a:lnB w="12700" cap="flat" cmpd="sng" algn="ctr">
                      <a:solidFill>
                        <a:srgbClr val="0D0D0D"/>
                      </a:solidFill>
                      <a:prstDash val="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0"/>
                        </a:spcBef>
                        <a:spcAft>
                          <a:spcPct val="0"/>
                        </a:spcAft>
                        <a:buClrTx/>
                        <a:buSzTx/>
                        <a:buFontTx/>
                        <a:buNone/>
                        <a:tabLst/>
                      </a:pPr>
                      <a:r>
                        <a:rPr kumimoji="0" lang="en-US" altLang="en-US" sz="900" b="0" i="0" u="none" strike="noStrike" cap="none" normalizeH="0" baseline="0" dirty="0" smtClean="0">
                          <a:ln>
                            <a:noFill/>
                          </a:ln>
                          <a:solidFill>
                            <a:schemeClr val="tx1"/>
                          </a:solidFill>
                          <a:effectLst/>
                          <a:latin typeface="Georgia"/>
                          <a:ea typeface="ＭＳ Ｐゴシック" panose="020B0600070205080204" pitchFamily="34" charset="-128"/>
                          <a:cs typeface="Georgia"/>
                          <a:hlinkClick r:id="rId5"/>
                        </a:rPr>
                        <a:t>URL</a:t>
                      </a:r>
                      <a:endParaRPr kumimoji="0" lang="en-US" altLang="en-US" sz="900" b="0" i="0" u="none" strike="noStrike" cap="none" normalizeH="0" baseline="0" dirty="0" smtClean="0">
                        <a:ln>
                          <a:noFill/>
                        </a:ln>
                        <a:solidFill>
                          <a:schemeClr val="tx1"/>
                        </a:solidFill>
                        <a:effectLst/>
                        <a:latin typeface="Georgia"/>
                        <a:ea typeface="ＭＳ Ｐゴシック" panose="020B0600070205080204" pitchFamily="34" charset="-128"/>
                        <a:cs typeface="Georgia"/>
                      </a:endParaRPr>
                    </a:p>
                  </a:txBody>
                  <a:tcPr marL="91453" marR="91453" marT="45718" marB="45718" horzOverflow="overflow">
                    <a:lnL>
                      <a:noFill/>
                    </a:lnL>
                    <a:lnR>
                      <a:noFill/>
                    </a:lnR>
                    <a:lnT w="12700" cap="flat" cmpd="sng" algn="ctr">
                      <a:solidFill>
                        <a:srgbClr val="0D0D0D"/>
                      </a:solidFill>
                      <a:prstDash val="dot"/>
                      <a:round/>
                      <a:headEnd type="none" w="med" len="med"/>
                      <a:tailEnd type="none" w="med" len="med"/>
                    </a:lnT>
                    <a:lnB w="12700" cap="flat" cmpd="sng" algn="ctr">
                      <a:solidFill>
                        <a:srgbClr val="0D0D0D"/>
                      </a:solidFill>
                      <a:prstDash val="dot"/>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11679">
                <a:tc>
                  <a:txBody>
                    <a:bodyPr/>
                    <a:lstStyle>
                      <a:lvl1pPr>
                        <a:lnSpc>
                          <a:spcPct val="90000"/>
                        </a:lnSpc>
                        <a:spcBef>
                          <a:spcPts val="1000"/>
                        </a:spcBef>
                        <a:buFont typeface="Arial" panose="020B0604020202020204" pitchFamily="34" charset="0"/>
                        <a:defRPr sz="2400">
                          <a:solidFill>
                            <a:schemeClr val="tx1"/>
                          </a:solidFill>
                          <a:latin typeface="Georgia" panose="02040502050405020303" pitchFamily="18" charset="0"/>
                          <a:ea typeface="ＭＳ Ｐゴシック" panose="020B0600070205080204" pitchFamily="34" charset="-128"/>
                        </a:defRPr>
                      </a:lvl1pPr>
                      <a:lvl2pPr marL="742950" indent="-285750">
                        <a:lnSpc>
                          <a:spcPct val="90000"/>
                        </a:lnSpc>
                        <a:spcBef>
                          <a:spcPts val="500"/>
                        </a:spcBef>
                        <a:buFont typeface="Arial" panose="020B0604020202020204" pitchFamily="34" charset="0"/>
                        <a:defRPr sz="2000">
                          <a:solidFill>
                            <a:schemeClr val="tx1"/>
                          </a:solidFill>
                          <a:latin typeface="Georgia" panose="02040502050405020303" pitchFamily="18" charset="0"/>
                          <a:ea typeface="ＭＳ Ｐゴシック" panose="020B0600070205080204" pitchFamily="34" charset="-128"/>
                        </a:defRPr>
                      </a:lvl2pPr>
                      <a:lvl3pPr marL="1143000" indent="-228600">
                        <a:lnSpc>
                          <a:spcPct val="90000"/>
                        </a:lnSpc>
                        <a:spcBef>
                          <a:spcPts val="500"/>
                        </a:spcBef>
                        <a:buFont typeface="Arial" panose="020B0604020202020204" pitchFamily="34" charset="0"/>
                        <a:defRPr>
                          <a:solidFill>
                            <a:schemeClr val="tx1"/>
                          </a:solidFill>
                          <a:latin typeface="Georgia" panose="02040502050405020303" pitchFamily="18" charset="0"/>
                          <a:ea typeface="ＭＳ Ｐゴシック" panose="020B0600070205080204" pitchFamily="34" charset="-128"/>
                        </a:defRPr>
                      </a:lvl3pPr>
                      <a:lvl4pPr marL="1600200" indent="-228600">
                        <a:lnSpc>
                          <a:spcPct val="90000"/>
                        </a:lnSpc>
                        <a:spcBef>
                          <a:spcPts val="500"/>
                        </a:spcBef>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4pPr>
                      <a:lvl5pPr marL="2057400" indent="-228600">
                        <a:lnSpc>
                          <a:spcPct val="90000"/>
                        </a:lnSpc>
                        <a:spcBef>
                          <a:spcPts val="500"/>
                        </a:spcBef>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9pPr>
                    </a:lstStyle>
                    <a:p>
                      <a:pPr marL="0" marR="0" lvl="0" indent="0" algn="l" defTabSz="914400" rtl="0" eaLnBrk="1" fontAlgn="base" latinLnBrk="0" hangingPunct="1">
                        <a:lnSpc>
                          <a:spcPct val="110000"/>
                        </a:lnSpc>
                        <a:spcBef>
                          <a:spcPct val="0"/>
                        </a:spcBef>
                        <a:spcAft>
                          <a:spcPct val="0"/>
                        </a:spcAft>
                        <a:buClrTx/>
                        <a:buSzTx/>
                        <a:buFontTx/>
                        <a:buNone/>
                        <a:tabLst/>
                      </a:pPr>
                      <a:r>
                        <a:rPr kumimoji="0" lang="en-US" altLang="en-US" sz="900" b="0" i="0" u="none" strike="noStrike" cap="none" normalizeH="0" baseline="0" dirty="0" smtClean="0">
                          <a:ln>
                            <a:noFill/>
                          </a:ln>
                          <a:solidFill>
                            <a:schemeClr val="tx1"/>
                          </a:solidFill>
                          <a:effectLst/>
                          <a:latin typeface="Georgia"/>
                          <a:ea typeface="ＭＳ Ｐゴシック" panose="020B0600070205080204" pitchFamily="34" charset="-128"/>
                          <a:cs typeface="Georgia"/>
                        </a:rPr>
                        <a:t>Dell EMC</a:t>
                      </a:r>
                    </a:p>
                    <a:p>
                      <a:pPr marL="0" marR="0" lvl="0" indent="0" algn="l" defTabSz="914400" rtl="0" eaLnBrk="1" fontAlgn="base" latinLnBrk="0" hangingPunct="1">
                        <a:lnSpc>
                          <a:spcPct val="110000"/>
                        </a:lnSpc>
                        <a:spcBef>
                          <a:spcPct val="0"/>
                        </a:spcBef>
                        <a:spcAft>
                          <a:spcPct val="0"/>
                        </a:spcAft>
                        <a:buClrTx/>
                        <a:buSzTx/>
                        <a:buFontTx/>
                        <a:buNone/>
                        <a:tabLst/>
                      </a:pPr>
                      <a:r>
                        <a:rPr kumimoji="0" lang="en-US" altLang="en-US" sz="900" b="0" i="0" u="none" strike="noStrike" cap="none" normalizeH="0" baseline="0" dirty="0" smtClean="0">
                          <a:ln>
                            <a:noFill/>
                          </a:ln>
                          <a:solidFill>
                            <a:schemeClr val="tx1"/>
                          </a:solidFill>
                          <a:effectLst/>
                          <a:latin typeface="Georgia"/>
                          <a:ea typeface="ＭＳ Ｐゴシック" panose="020B0600070205080204" pitchFamily="34" charset="-128"/>
                          <a:cs typeface="Georgia"/>
                        </a:rPr>
                        <a:t>General Dynamics</a:t>
                      </a:r>
                    </a:p>
                    <a:p>
                      <a:pPr marL="0" marR="0" lvl="0" indent="0" algn="l" defTabSz="914400" rtl="0" eaLnBrk="1" fontAlgn="base" latinLnBrk="0" hangingPunct="1">
                        <a:lnSpc>
                          <a:spcPct val="110000"/>
                        </a:lnSpc>
                        <a:spcBef>
                          <a:spcPct val="0"/>
                        </a:spcBef>
                        <a:spcAft>
                          <a:spcPct val="0"/>
                        </a:spcAft>
                        <a:buClrTx/>
                        <a:buSzTx/>
                        <a:buFontTx/>
                        <a:buNone/>
                        <a:tabLst/>
                      </a:pPr>
                      <a:r>
                        <a:rPr kumimoji="0" lang="en-US" altLang="en-US" sz="900" b="0" i="0" u="none" strike="noStrike" cap="none" normalizeH="0" baseline="0" dirty="0" smtClean="0">
                          <a:ln>
                            <a:noFill/>
                          </a:ln>
                          <a:solidFill>
                            <a:schemeClr val="tx1"/>
                          </a:solidFill>
                          <a:effectLst/>
                          <a:latin typeface="Georgia"/>
                          <a:ea typeface="ＭＳ Ｐゴシック" panose="020B0600070205080204" pitchFamily="34" charset="-128"/>
                          <a:cs typeface="Georgia"/>
                        </a:rPr>
                        <a:t>Microsoft</a:t>
                      </a:r>
                    </a:p>
                  </a:txBody>
                  <a:tcPr marL="91453" marR="91453" marT="45718" marB="45718" horzOverflow="overflow">
                    <a:lnL>
                      <a:noFill/>
                    </a:lnL>
                    <a:lnR>
                      <a:noFill/>
                    </a:lnR>
                    <a:lnT w="12700" cap="flat" cmpd="sng" algn="ctr">
                      <a:solidFill>
                        <a:srgbClr val="0D0D0D"/>
                      </a:solidFill>
                      <a:prstDash val="dot"/>
                      <a:round/>
                      <a:headEnd type="none" w="med" len="med"/>
                      <a:tailEnd type="none" w="med" len="med"/>
                    </a:lnT>
                    <a:lnB w="12700" cap="flat" cmpd="sng" algn="ctr">
                      <a:solidFill>
                        <a:srgbClr val="0D0D0D"/>
                      </a:solidFill>
                      <a:prstDash val="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0"/>
                        </a:spcBef>
                        <a:spcAft>
                          <a:spcPct val="0"/>
                        </a:spcAft>
                        <a:buClrTx/>
                        <a:buSzTx/>
                        <a:buFontTx/>
                        <a:buNone/>
                        <a:tabLst/>
                      </a:pPr>
                      <a:r>
                        <a:rPr kumimoji="0" lang="en-US" altLang="en-US" sz="900" b="0" i="0" u="none" strike="noStrike" cap="none" normalizeH="0" baseline="0" dirty="0" smtClean="0">
                          <a:ln>
                            <a:noFill/>
                          </a:ln>
                          <a:solidFill>
                            <a:schemeClr val="tx1"/>
                          </a:solidFill>
                          <a:effectLst/>
                          <a:latin typeface="Georgia"/>
                          <a:ea typeface="ＭＳ Ｐゴシック" panose="020B0600070205080204" pitchFamily="34" charset="-128"/>
                          <a:cs typeface="Georgia"/>
                        </a:rPr>
                        <a:t>US Air Force</a:t>
                      </a:r>
                    </a:p>
                  </a:txBody>
                  <a:tcPr marL="91453" marR="91453" marT="45718" marB="45718" horzOverflow="overflow">
                    <a:lnL>
                      <a:noFill/>
                    </a:lnL>
                    <a:lnR>
                      <a:noFill/>
                    </a:lnR>
                    <a:lnT w="12700" cap="flat" cmpd="sng" algn="ctr">
                      <a:solidFill>
                        <a:srgbClr val="0D0D0D"/>
                      </a:solidFill>
                      <a:prstDash val="dot"/>
                      <a:round/>
                      <a:headEnd type="none" w="med" len="med"/>
                      <a:tailEnd type="none" w="med" len="med"/>
                    </a:lnT>
                    <a:lnB w="12700" cap="flat" cmpd="sng" algn="ctr">
                      <a:solidFill>
                        <a:srgbClr val="0D0D0D"/>
                      </a:solidFill>
                      <a:prstDash val="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0"/>
                        </a:spcBef>
                        <a:spcAft>
                          <a:spcPct val="0"/>
                        </a:spcAft>
                        <a:buClrTx/>
                        <a:buSzTx/>
                        <a:buFontTx/>
                        <a:buNone/>
                        <a:tabLst/>
                      </a:pPr>
                      <a:r>
                        <a:rPr kumimoji="0" lang="en-US" altLang="en-US" sz="900" b="0" i="0" u="none" strike="noStrike" cap="none" normalizeH="0" baseline="0" dirty="0" smtClean="0">
                          <a:ln>
                            <a:noFill/>
                          </a:ln>
                          <a:solidFill>
                            <a:schemeClr val="tx1"/>
                          </a:solidFill>
                          <a:effectLst/>
                          <a:latin typeface="Georgia"/>
                          <a:ea typeface="ＭＳ Ｐゴシック" panose="020B0600070205080204" pitchFamily="34" charset="-128"/>
                          <a:cs typeface="Georgia"/>
                        </a:rPr>
                        <a:t>$1 billion</a:t>
                      </a:r>
                    </a:p>
                  </a:txBody>
                  <a:tcPr marL="91453" marR="91453" marT="45718" marB="45718" horzOverflow="overflow">
                    <a:lnL>
                      <a:noFill/>
                    </a:lnL>
                    <a:lnR>
                      <a:noFill/>
                    </a:lnR>
                    <a:lnT w="12700" cap="flat" cmpd="sng" algn="ctr">
                      <a:solidFill>
                        <a:srgbClr val="0D0D0D"/>
                      </a:solidFill>
                      <a:prstDash val="dot"/>
                      <a:round/>
                      <a:headEnd type="none" w="med" len="med"/>
                      <a:tailEnd type="none" w="med" len="med"/>
                    </a:lnT>
                    <a:lnB w="12700" cap="flat" cmpd="sng" algn="ctr">
                      <a:solidFill>
                        <a:srgbClr val="0D0D0D"/>
                      </a:solidFill>
                      <a:prstDash val="dot"/>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Georgia" panose="02040502050405020303" pitchFamily="18" charset="0"/>
                          <a:ea typeface="ＭＳ Ｐゴシック" panose="020B0600070205080204" pitchFamily="34" charset="-128"/>
                        </a:defRPr>
                      </a:lvl1pPr>
                      <a:lvl2pPr marL="742950" indent="-285750">
                        <a:lnSpc>
                          <a:spcPct val="90000"/>
                        </a:lnSpc>
                        <a:spcBef>
                          <a:spcPts val="500"/>
                        </a:spcBef>
                        <a:buFont typeface="Arial" panose="020B0604020202020204" pitchFamily="34" charset="0"/>
                        <a:defRPr sz="2000">
                          <a:solidFill>
                            <a:schemeClr val="tx1"/>
                          </a:solidFill>
                          <a:latin typeface="Georgia" panose="02040502050405020303" pitchFamily="18" charset="0"/>
                          <a:ea typeface="ＭＳ Ｐゴシック" panose="020B0600070205080204" pitchFamily="34" charset="-128"/>
                        </a:defRPr>
                      </a:lvl2pPr>
                      <a:lvl3pPr marL="1143000" indent="-228600">
                        <a:lnSpc>
                          <a:spcPct val="90000"/>
                        </a:lnSpc>
                        <a:spcBef>
                          <a:spcPts val="500"/>
                        </a:spcBef>
                        <a:buFont typeface="Arial" panose="020B0604020202020204" pitchFamily="34" charset="0"/>
                        <a:defRPr>
                          <a:solidFill>
                            <a:schemeClr val="tx1"/>
                          </a:solidFill>
                          <a:latin typeface="Georgia" panose="02040502050405020303" pitchFamily="18" charset="0"/>
                          <a:ea typeface="ＭＳ Ｐゴシック" panose="020B0600070205080204" pitchFamily="34" charset="-128"/>
                        </a:defRPr>
                      </a:lvl3pPr>
                      <a:lvl4pPr marL="1600200" indent="-228600">
                        <a:lnSpc>
                          <a:spcPct val="90000"/>
                        </a:lnSpc>
                        <a:spcBef>
                          <a:spcPts val="500"/>
                        </a:spcBef>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4pPr>
                      <a:lvl5pPr marL="2057400" indent="-228600">
                        <a:lnSpc>
                          <a:spcPct val="90000"/>
                        </a:lnSpc>
                        <a:spcBef>
                          <a:spcPts val="500"/>
                        </a:spcBef>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9pPr>
                    </a:lstStyle>
                    <a:p>
                      <a:pPr marL="0" marR="0" lvl="0" indent="0" algn="l" defTabSz="914400" rtl="0" eaLnBrk="1" fontAlgn="base" latinLnBrk="0" hangingPunct="1">
                        <a:lnSpc>
                          <a:spcPct val="110000"/>
                        </a:lnSpc>
                        <a:spcBef>
                          <a:spcPct val="0"/>
                        </a:spcBef>
                        <a:spcAft>
                          <a:spcPct val="0"/>
                        </a:spcAft>
                        <a:buClrTx/>
                        <a:buSzTx/>
                        <a:buFontTx/>
                        <a:buNone/>
                        <a:tabLst/>
                      </a:pPr>
                      <a:r>
                        <a:rPr kumimoji="0" lang="en-US" altLang="en-US" sz="900" b="0" i="0" u="none" strike="noStrike" cap="none" normalizeH="0" baseline="0" dirty="0" smtClean="0">
                          <a:ln>
                            <a:noFill/>
                          </a:ln>
                          <a:solidFill>
                            <a:schemeClr val="tx1"/>
                          </a:solidFill>
                          <a:effectLst/>
                          <a:latin typeface="Georgia"/>
                          <a:ea typeface="ＭＳ Ｐゴシック" panose="020B0600070205080204" pitchFamily="34" charset="-128"/>
                          <a:cs typeface="Georgia"/>
                        </a:rPr>
                        <a:t>5-year </a:t>
                      </a:r>
                      <a:r>
                        <a:rPr kumimoji="0" lang="en-US" altLang="en-US" sz="900" b="0" i="0" u="none" strike="noStrike" cap="none" normalizeH="0" baseline="0" dirty="0" smtClean="0">
                          <a:ln>
                            <a:noFill/>
                          </a:ln>
                          <a:solidFill>
                            <a:schemeClr val="tx1"/>
                          </a:solidFill>
                          <a:effectLst/>
                          <a:latin typeface="Georgia"/>
                          <a:ea typeface="ＭＳ Ｐゴシック" panose="020B0600070205080204" pitchFamily="34" charset="-128"/>
                          <a:cs typeface="Georgia"/>
                        </a:rPr>
                        <a:t>contract to implement a Cloud Hosted Enterprise Services (CHES) program. Contract </a:t>
                      </a:r>
                      <a:r>
                        <a:rPr kumimoji="0" lang="en-US" altLang="en-US" sz="900" b="0" i="0" u="none" strike="noStrike" cap="none" normalizeH="0" baseline="0" dirty="0" smtClean="0">
                          <a:ln>
                            <a:noFill/>
                          </a:ln>
                          <a:solidFill>
                            <a:schemeClr val="tx1"/>
                          </a:solidFill>
                          <a:effectLst/>
                          <a:latin typeface="Georgia"/>
                          <a:ea typeface="ＭＳ Ｐゴシック" panose="020B0600070205080204" pitchFamily="34" charset="-128"/>
                          <a:cs typeface="Georgia"/>
                        </a:rPr>
                        <a:t>is a follow-on the </a:t>
                      </a:r>
                      <a:r>
                        <a:rPr kumimoji="0" lang="en-US" altLang="en-US" sz="900" b="0" i="0" u="none" strike="noStrike" cap="none" normalizeH="0" baseline="0" dirty="0" smtClean="0">
                          <a:ln>
                            <a:noFill/>
                          </a:ln>
                          <a:solidFill>
                            <a:schemeClr val="tx1"/>
                          </a:solidFill>
                          <a:effectLst/>
                          <a:latin typeface="Georgia"/>
                          <a:ea typeface="ＭＳ Ｐゴシック" panose="020B0600070205080204" pitchFamily="34" charset="-128"/>
                          <a:cs typeface="Georgia"/>
                        </a:rPr>
                        <a:t>2015 USAF Collaboration Pathfinder initiative.</a:t>
                      </a:r>
                    </a:p>
                  </a:txBody>
                  <a:tcPr marL="91453" marR="91453" marT="45718" marB="45718" horzOverflow="overflow">
                    <a:lnL>
                      <a:noFill/>
                    </a:lnL>
                    <a:lnR>
                      <a:noFill/>
                    </a:lnR>
                    <a:lnT w="12700" cap="flat" cmpd="sng" algn="ctr">
                      <a:solidFill>
                        <a:srgbClr val="0D0D0D"/>
                      </a:solidFill>
                      <a:prstDash val="dot"/>
                      <a:round/>
                      <a:headEnd type="none" w="med" len="med"/>
                      <a:tailEnd type="none" w="med" len="med"/>
                    </a:lnT>
                    <a:lnB w="12700" cap="flat" cmpd="sng" algn="ctr">
                      <a:solidFill>
                        <a:srgbClr val="0D0D0D"/>
                      </a:solidFill>
                      <a:prstDash val="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0"/>
                        </a:spcBef>
                        <a:spcAft>
                          <a:spcPct val="0"/>
                        </a:spcAft>
                        <a:buClrTx/>
                        <a:buSzTx/>
                        <a:buFontTx/>
                        <a:buNone/>
                        <a:tabLst/>
                      </a:pPr>
                      <a:r>
                        <a:rPr kumimoji="0" lang="en-US" altLang="en-US" sz="900" b="0" i="0" u="none" strike="noStrike" cap="none" normalizeH="0" baseline="0" dirty="0" smtClean="0">
                          <a:ln>
                            <a:noFill/>
                          </a:ln>
                          <a:solidFill>
                            <a:schemeClr val="tx1"/>
                          </a:solidFill>
                          <a:effectLst/>
                          <a:latin typeface="Georgia"/>
                          <a:ea typeface="ＭＳ Ｐゴシック" panose="020B0600070205080204" pitchFamily="34" charset="-128"/>
                          <a:cs typeface="Georgia"/>
                          <a:hlinkClick r:id="rId6"/>
                        </a:rPr>
                        <a:t>URL</a:t>
                      </a:r>
                      <a:endParaRPr kumimoji="0" lang="en-US" altLang="en-US" sz="900" b="0" i="0" u="none" strike="noStrike" cap="none" normalizeH="0" baseline="0" dirty="0" smtClean="0">
                        <a:ln>
                          <a:noFill/>
                        </a:ln>
                        <a:solidFill>
                          <a:schemeClr val="tx1"/>
                        </a:solidFill>
                        <a:effectLst/>
                        <a:latin typeface="Georgia"/>
                        <a:ea typeface="ＭＳ Ｐゴシック" panose="020B0600070205080204" pitchFamily="34" charset="-128"/>
                        <a:cs typeface="Georgia"/>
                      </a:endParaRPr>
                    </a:p>
                  </a:txBody>
                  <a:tcPr marL="91453" marR="91453" marT="45718" marB="45718" horzOverflow="overflow">
                    <a:lnL>
                      <a:noFill/>
                    </a:lnL>
                    <a:lnR>
                      <a:noFill/>
                    </a:lnR>
                    <a:lnT w="12700" cap="flat" cmpd="sng" algn="ctr">
                      <a:solidFill>
                        <a:srgbClr val="0D0D0D"/>
                      </a:solidFill>
                      <a:prstDash val="dot"/>
                      <a:round/>
                      <a:headEnd type="none" w="med" len="med"/>
                      <a:tailEnd type="none" w="med" len="med"/>
                    </a:lnT>
                    <a:lnB w="12700" cap="flat" cmpd="sng" algn="ctr">
                      <a:solidFill>
                        <a:srgbClr val="0D0D0D"/>
                      </a:solidFill>
                      <a:prstDash val="dot"/>
                      <a:round/>
                      <a:headEnd type="none" w="med" len="med"/>
                      <a:tailEnd type="none" w="med" len="med"/>
                    </a:lnB>
                    <a:lnTlToBr>
                      <a:noFill/>
                    </a:lnTlToBr>
                    <a:lnBlToTr>
                      <a:noFill/>
                    </a:lnBlToTr>
                    <a:noFill/>
                  </a:tcPr>
                </a:tc>
                <a:extLst>
                  <a:ext uri="{0D108BD9-81ED-4DB2-BD59-A6C34878D82A}">
                    <a16:rowId xmlns:a16="http://schemas.microsoft.com/office/drawing/2014/main" val="2653385897"/>
                  </a:ext>
                </a:extLst>
              </a:tr>
              <a:tr h="851987">
                <a:tc>
                  <a:txBody>
                    <a:bodyPr/>
                    <a:lstStyle>
                      <a:lvl1pPr>
                        <a:lnSpc>
                          <a:spcPct val="90000"/>
                        </a:lnSpc>
                        <a:spcBef>
                          <a:spcPts val="1000"/>
                        </a:spcBef>
                        <a:buFont typeface="Arial" panose="020B0604020202020204" pitchFamily="34" charset="0"/>
                        <a:defRPr sz="2400">
                          <a:solidFill>
                            <a:schemeClr val="tx1"/>
                          </a:solidFill>
                          <a:latin typeface="Georgia" panose="02040502050405020303" pitchFamily="18" charset="0"/>
                          <a:ea typeface="ＭＳ Ｐゴシック" panose="020B0600070205080204" pitchFamily="34" charset="-128"/>
                        </a:defRPr>
                      </a:lvl1pPr>
                      <a:lvl2pPr marL="742950" indent="-285750">
                        <a:lnSpc>
                          <a:spcPct val="90000"/>
                        </a:lnSpc>
                        <a:spcBef>
                          <a:spcPts val="500"/>
                        </a:spcBef>
                        <a:buFont typeface="Arial" panose="020B0604020202020204" pitchFamily="34" charset="0"/>
                        <a:defRPr sz="2000">
                          <a:solidFill>
                            <a:schemeClr val="tx1"/>
                          </a:solidFill>
                          <a:latin typeface="Georgia" panose="02040502050405020303" pitchFamily="18" charset="0"/>
                          <a:ea typeface="ＭＳ Ｐゴシック" panose="020B0600070205080204" pitchFamily="34" charset="-128"/>
                        </a:defRPr>
                      </a:lvl2pPr>
                      <a:lvl3pPr marL="1143000" indent="-228600">
                        <a:lnSpc>
                          <a:spcPct val="90000"/>
                        </a:lnSpc>
                        <a:spcBef>
                          <a:spcPts val="500"/>
                        </a:spcBef>
                        <a:buFont typeface="Arial" panose="020B0604020202020204" pitchFamily="34" charset="0"/>
                        <a:defRPr>
                          <a:solidFill>
                            <a:schemeClr val="tx1"/>
                          </a:solidFill>
                          <a:latin typeface="Georgia" panose="02040502050405020303" pitchFamily="18" charset="0"/>
                          <a:ea typeface="ＭＳ Ｐゴシック" panose="020B0600070205080204" pitchFamily="34" charset="-128"/>
                        </a:defRPr>
                      </a:lvl3pPr>
                      <a:lvl4pPr marL="1600200" indent="-228600">
                        <a:lnSpc>
                          <a:spcPct val="90000"/>
                        </a:lnSpc>
                        <a:spcBef>
                          <a:spcPts val="500"/>
                        </a:spcBef>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4pPr>
                      <a:lvl5pPr marL="2057400" indent="-228600">
                        <a:lnSpc>
                          <a:spcPct val="90000"/>
                        </a:lnSpc>
                        <a:spcBef>
                          <a:spcPts val="500"/>
                        </a:spcBef>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9pPr>
                    </a:lstStyle>
                    <a:p>
                      <a:pPr marL="0" marR="0" lvl="0" indent="0" algn="l" defTabSz="914400" rtl="0" eaLnBrk="1" fontAlgn="base" latinLnBrk="0" hangingPunct="1">
                        <a:lnSpc>
                          <a:spcPct val="110000"/>
                        </a:lnSpc>
                        <a:spcBef>
                          <a:spcPct val="0"/>
                        </a:spcBef>
                        <a:spcAft>
                          <a:spcPct val="0"/>
                        </a:spcAft>
                        <a:buClrTx/>
                        <a:buSzTx/>
                        <a:buFontTx/>
                        <a:buNone/>
                        <a:tabLst/>
                      </a:pPr>
                      <a:r>
                        <a:rPr kumimoji="0" lang="en-US" altLang="en-US" sz="900" b="0" i="0" u="none" strike="noStrike" cap="none" normalizeH="0" baseline="0" dirty="0" smtClean="0">
                          <a:ln>
                            <a:noFill/>
                          </a:ln>
                          <a:solidFill>
                            <a:schemeClr val="tx1"/>
                          </a:solidFill>
                          <a:effectLst/>
                          <a:latin typeface="Georgia"/>
                          <a:ea typeface="ＭＳ Ｐゴシック" panose="020B0600070205080204" pitchFamily="34" charset="-128"/>
                          <a:cs typeface="Georgia"/>
                        </a:rPr>
                        <a:t>ECS</a:t>
                      </a:r>
                      <a:endParaRPr kumimoji="0" lang="en-US" altLang="en-US" sz="900" b="0" i="0" u="none" strike="noStrike" cap="none" normalizeH="0" baseline="0" dirty="0" smtClean="0">
                        <a:ln>
                          <a:noFill/>
                        </a:ln>
                        <a:solidFill>
                          <a:schemeClr val="tx1"/>
                        </a:solidFill>
                        <a:effectLst/>
                        <a:latin typeface="Georgia"/>
                        <a:ea typeface="ＭＳ Ｐゴシック" panose="020B0600070205080204" pitchFamily="34" charset="-128"/>
                        <a:cs typeface="Georgia"/>
                      </a:endParaRPr>
                    </a:p>
                  </a:txBody>
                  <a:tcPr marL="91453" marR="91453" marT="45718" marB="45718" horzOverflow="overflow">
                    <a:lnL>
                      <a:noFill/>
                    </a:lnL>
                    <a:lnR>
                      <a:noFill/>
                    </a:lnR>
                    <a:lnT w="12700" cap="flat" cmpd="sng" algn="ctr">
                      <a:solidFill>
                        <a:srgbClr val="0D0D0D"/>
                      </a:solidFill>
                      <a:prstDash val="dot"/>
                      <a:round/>
                      <a:headEnd type="none" w="med" len="med"/>
                      <a:tailEnd type="none" w="med" len="med"/>
                    </a:lnT>
                    <a:lnB w="12700" cap="flat" cmpd="sng" algn="ctr">
                      <a:solidFill>
                        <a:srgbClr val="0D0D0D"/>
                      </a:solidFill>
                      <a:prstDash val="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0"/>
                        </a:spcBef>
                        <a:spcAft>
                          <a:spcPct val="0"/>
                        </a:spcAft>
                        <a:buClrTx/>
                        <a:buSzTx/>
                        <a:buFontTx/>
                        <a:buNone/>
                        <a:tabLst/>
                      </a:pPr>
                      <a:r>
                        <a:rPr kumimoji="0" lang="en-US" altLang="en-US" sz="900" b="0" i="0" u="none" strike="noStrike" cap="none" normalizeH="0" baseline="0" dirty="0" smtClean="0">
                          <a:ln>
                            <a:noFill/>
                          </a:ln>
                          <a:solidFill>
                            <a:schemeClr val="tx1"/>
                          </a:solidFill>
                          <a:effectLst/>
                          <a:latin typeface="Georgia"/>
                          <a:ea typeface="ＭＳ Ｐゴシック" panose="020B0600070205080204" pitchFamily="34" charset="-128"/>
                          <a:cs typeface="Georgia"/>
                        </a:rPr>
                        <a:t>DoD Defense Advanced Research Project Agency (DARPA) Strategic Technology Office (STO)</a:t>
                      </a:r>
                      <a:endParaRPr kumimoji="0" lang="en-US" altLang="en-US" sz="900" b="0" i="0" u="none" strike="noStrike" cap="none" normalizeH="0" baseline="0" dirty="0" smtClean="0">
                        <a:ln>
                          <a:noFill/>
                        </a:ln>
                        <a:solidFill>
                          <a:schemeClr val="tx1"/>
                        </a:solidFill>
                        <a:effectLst/>
                        <a:latin typeface="Georgia"/>
                        <a:ea typeface="ＭＳ Ｐゴシック" panose="020B0600070205080204" pitchFamily="34" charset="-128"/>
                        <a:cs typeface="Georgia"/>
                      </a:endParaRPr>
                    </a:p>
                  </a:txBody>
                  <a:tcPr marL="91453" marR="91453" marT="45718" marB="45718" horzOverflow="overflow">
                    <a:lnL>
                      <a:noFill/>
                    </a:lnL>
                    <a:lnR>
                      <a:noFill/>
                    </a:lnR>
                    <a:lnT w="12700" cap="flat" cmpd="sng" algn="ctr">
                      <a:solidFill>
                        <a:srgbClr val="0D0D0D"/>
                      </a:solidFill>
                      <a:prstDash val="dot"/>
                      <a:round/>
                      <a:headEnd type="none" w="med" len="med"/>
                      <a:tailEnd type="none" w="med" len="med"/>
                    </a:lnT>
                    <a:lnB w="12700" cap="flat" cmpd="sng" algn="ctr">
                      <a:solidFill>
                        <a:srgbClr val="0D0D0D"/>
                      </a:solidFill>
                      <a:prstDash val="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0"/>
                        </a:spcBef>
                        <a:spcAft>
                          <a:spcPct val="0"/>
                        </a:spcAft>
                        <a:buClrTx/>
                        <a:buSzTx/>
                        <a:buFontTx/>
                        <a:buNone/>
                        <a:tabLst/>
                      </a:pPr>
                      <a:r>
                        <a:rPr kumimoji="0" lang="en-US" altLang="en-US" sz="900" b="0" i="0" u="none" strike="noStrike" cap="none" normalizeH="0" baseline="0" dirty="0" smtClean="0">
                          <a:ln>
                            <a:noFill/>
                          </a:ln>
                          <a:solidFill>
                            <a:schemeClr val="tx1"/>
                          </a:solidFill>
                          <a:effectLst/>
                          <a:latin typeface="Georgia"/>
                          <a:ea typeface="ＭＳ Ｐゴシック" panose="020B0600070205080204" pitchFamily="34" charset="-128"/>
                          <a:cs typeface="Georgia"/>
                        </a:rPr>
                        <a:t>$200 million</a:t>
                      </a:r>
                      <a:endParaRPr kumimoji="0" lang="en-US" altLang="en-US" sz="900" b="0" i="0" u="none" strike="noStrike" cap="none" normalizeH="0" baseline="0" dirty="0" smtClean="0">
                        <a:ln>
                          <a:noFill/>
                        </a:ln>
                        <a:solidFill>
                          <a:schemeClr val="tx1"/>
                        </a:solidFill>
                        <a:effectLst/>
                        <a:latin typeface="Georgia"/>
                        <a:ea typeface="ＭＳ Ｐゴシック" panose="020B0600070205080204" pitchFamily="34" charset="-128"/>
                        <a:cs typeface="Georgia"/>
                      </a:endParaRPr>
                    </a:p>
                  </a:txBody>
                  <a:tcPr marL="91453" marR="91453" marT="45718" marB="45718" horzOverflow="overflow">
                    <a:lnL>
                      <a:noFill/>
                    </a:lnL>
                    <a:lnR>
                      <a:noFill/>
                    </a:lnR>
                    <a:lnT w="12700" cap="flat" cmpd="sng" algn="ctr">
                      <a:solidFill>
                        <a:srgbClr val="0D0D0D"/>
                      </a:solidFill>
                      <a:prstDash val="dot"/>
                      <a:round/>
                      <a:headEnd type="none" w="med" len="med"/>
                      <a:tailEnd type="none" w="med" len="med"/>
                    </a:lnT>
                    <a:lnB w="12700" cap="flat" cmpd="sng" algn="ctr">
                      <a:solidFill>
                        <a:srgbClr val="0D0D0D"/>
                      </a:solidFill>
                      <a:prstDash val="dot"/>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Georgia" panose="02040502050405020303" pitchFamily="18" charset="0"/>
                          <a:ea typeface="ＭＳ Ｐゴシック" panose="020B0600070205080204" pitchFamily="34" charset="-128"/>
                        </a:defRPr>
                      </a:lvl1pPr>
                      <a:lvl2pPr marL="742950" indent="-285750">
                        <a:lnSpc>
                          <a:spcPct val="90000"/>
                        </a:lnSpc>
                        <a:spcBef>
                          <a:spcPts val="500"/>
                        </a:spcBef>
                        <a:buFont typeface="Arial" panose="020B0604020202020204" pitchFamily="34" charset="0"/>
                        <a:defRPr sz="2000">
                          <a:solidFill>
                            <a:schemeClr val="tx1"/>
                          </a:solidFill>
                          <a:latin typeface="Georgia" panose="02040502050405020303" pitchFamily="18" charset="0"/>
                          <a:ea typeface="ＭＳ Ｐゴシック" panose="020B0600070205080204" pitchFamily="34" charset="-128"/>
                        </a:defRPr>
                      </a:lvl2pPr>
                      <a:lvl3pPr marL="1143000" indent="-228600">
                        <a:lnSpc>
                          <a:spcPct val="90000"/>
                        </a:lnSpc>
                        <a:spcBef>
                          <a:spcPts val="500"/>
                        </a:spcBef>
                        <a:buFont typeface="Arial" panose="020B0604020202020204" pitchFamily="34" charset="0"/>
                        <a:defRPr>
                          <a:solidFill>
                            <a:schemeClr val="tx1"/>
                          </a:solidFill>
                          <a:latin typeface="Georgia" panose="02040502050405020303" pitchFamily="18" charset="0"/>
                          <a:ea typeface="ＭＳ Ｐゴシック" panose="020B0600070205080204" pitchFamily="34" charset="-128"/>
                        </a:defRPr>
                      </a:lvl3pPr>
                      <a:lvl4pPr marL="1600200" indent="-228600">
                        <a:lnSpc>
                          <a:spcPct val="90000"/>
                        </a:lnSpc>
                        <a:spcBef>
                          <a:spcPts val="500"/>
                        </a:spcBef>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4pPr>
                      <a:lvl5pPr marL="2057400" indent="-228600">
                        <a:lnSpc>
                          <a:spcPct val="90000"/>
                        </a:lnSpc>
                        <a:spcBef>
                          <a:spcPts val="500"/>
                        </a:spcBef>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ＭＳ Ｐゴシック" panose="020B0600070205080204" pitchFamily="34" charset="-128"/>
                        </a:defRPr>
                      </a:lvl9pPr>
                    </a:lstStyle>
                    <a:p>
                      <a:pPr marL="0" marR="0" lvl="0" indent="0" algn="l" defTabSz="914400" rtl="0" eaLnBrk="1" fontAlgn="base" latinLnBrk="0" hangingPunct="1">
                        <a:lnSpc>
                          <a:spcPct val="110000"/>
                        </a:lnSpc>
                        <a:spcBef>
                          <a:spcPct val="0"/>
                        </a:spcBef>
                        <a:spcAft>
                          <a:spcPct val="0"/>
                        </a:spcAft>
                        <a:buClrTx/>
                        <a:buSzTx/>
                        <a:buFontTx/>
                        <a:buNone/>
                        <a:tabLst/>
                      </a:pPr>
                      <a:r>
                        <a:rPr kumimoji="0" lang="en-US" altLang="en-US" sz="900" b="0" i="0" u="none" strike="noStrike" cap="none" normalizeH="0" baseline="0" dirty="0" smtClean="0">
                          <a:ln>
                            <a:noFill/>
                          </a:ln>
                          <a:solidFill>
                            <a:schemeClr val="tx1"/>
                          </a:solidFill>
                          <a:effectLst/>
                          <a:latin typeface="Georgia"/>
                          <a:ea typeface="ＭＳ Ｐゴシック" panose="020B0600070205080204" pitchFamily="34" charset="-128"/>
                          <a:cs typeface="Georgia"/>
                        </a:rPr>
                        <a:t>A recompete 5-year award that allows ECS, one of three awardees that will provide science and engineering technical assistance (SETA) to DARPA’s STO, to continue its work at STO.</a:t>
                      </a:r>
                      <a:endParaRPr kumimoji="0" lang="en-US" altLang="en-US" sz="900" b="0" i="0" u="none" strike="noStrike" cap="none" normalizeH="0" baseline="0" dirty="0" smtClean="0">
                        <a:ln>
                          <a:noFill/>
                        </a:ln>
                        <a:solidFill>
                          <a:schemeClr val="tx1"/>
                        </a:solidFill>
                        <a:effectLst/>
                        <a:latin typeface="Georgia"/>
                        <a:ea typeface="ＭＳ Ｐゴシック" panose="020B0600070205080204" pitchFamily="34" charset="-128"/>
                        <a:cs typeface="Georgia"/>
                      </a:endParaRPr>
                    </a:p>
                  </a:txBody>
                  <a:tcPr marL="91453" marR="91453" marT="45718" marB="45718" horzOverflow="overflow">
                    <a:lnL>
                      <a:noFill/>
                    </a:lnL>
                    <a:lnR>
                      <a:noFill/>
                    </a:lnR>
                    <a:lnT w="12700" cap="flat" cmpd="sng" algn="ctr">
                      <a:solidFill>
                        <a:srgbClr val="0D0D0D"/>
                      </a:solidFill>
                      <a:prstDash val="dot"/>
                      <a:round/>
                      <a:headEnd type="none" w="med" len="med"/>
                      <a:tailEnd type="none" w="med" len="med"/>
                    </a:lnT>
                    <a:lnB w="12700" cap="flat" cmpd="sng" algn="ctr">
                      <a:solidFill>
                        <a:srgbClr val="0D0D0D"/>
                      </a:solidFill>
                      <a:prstDash val="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0"/>
                        </a:spcBef>
                        <a:spcAft>
                          <a:spcPct val="0"/>
                        </a:spcAft>
                        <a:buClrTx/>
                        <a:buSzTx/>
                        <a:buFontTx/>
                        <a:buNone/>
                        <a:tabLst/>
                      </a:pPr>
                      <a:r>
                        <a:rPr kumimoji="0" lang="en-US" altLang="en-US" sz="900" b="0" i="0" u="none" strike="noStrike" cap="none" normalizeH="0" baseline="0" dirty="0" smtClean="0">
                          <a:ln>
                            <a:noFill/>
                          </a:ln>
                          <a:solidFill>
                            <a:schemeClr val="tx1"/>
                          </a:solidFill>
                          <a:effectLst/>
                          <a:latin typeface="Georgia"/>
                          <a:ea typeface="ＭＳ Ｐゴシック" panose="020B0600070205080204" pitchFamily="34" charset="-128"/>
                          <a:cs typeface="Georgia"/>
                          <a:hlinkClick r:id="rId7"/>
                        </a:rPr>
                        <a:t>URL</a:t>
                      </a:r>
                      <a:endParaRPr kumimoji="0" lang="en-US" altLang="en-US" sz="900" b="0" i="0" u="none" strike="noStrike" cap="none" normalizeH="0" baseline="0" dirty="0" smtClean="0">
                        <a:ln>
                          <a:noFill/>
                        </a:ln>
                        <a:solidFill>
                          <a:schemeClr val="tx1"/>
                        </a:solidFill>
                        <a:effectLst/>
                        <a:latin typeface="Georgia"/>
                        <a:ea typeface="ＭＳ Ｐゴシック" panose="020B0600070205080204" pitchFamily="34" charset="-128"/>
                        <a:cs typeface="Georgia"/>
                      </a:endParaRPr>
                    </a:p>
                  </a:txBody>
                  <a:tcPr marL="91453" marR="91453" marT="45718" marB="45718" horzOverflow="overflow">
                    <a:lnL>
                      <a:noFill/>
                    </a:lnL>
                    <a:lnR>
                      <a:noFill/>
                    </a:lnR>
                    <a:lnT w="12700" cap="flat" cmpd="sng" algn="ctr">
                      <a:solidFill>
                        <a:srgbClr val="0D0D0D"/>
                      </a:solidFill>
                      <a:prstDash val="dot"/>
                      <a:round/>
                      <a:headEnd type="none" w="med" len="med"/>
                      <a:tailEnd type="none" w="med" len="med"/>
                    </a:lnT>
                    <a:lnB w="12700" cap="flat" cmpd="sng" algn="ctr">
                      <a:solidFill>
                        <a:srgbClr val="0D0D0D"/>
                      </a:solidFill>
                      <a:prstDash val="dot"/>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851987">
                <a:tc>
                  <a:txBody>
                    <a:bodyPr/>
                    <a:lstStyle/>
                    <a:p>
                      <a:pPr marL="0" marR="0" lvl="0" indent="0" algn="l" defTabSz="914400" rtl="0" eaLnBrk="1" fontAlgn="base" latinLnBrk="0" hangingPunct="1">
                        <a:lnSpc>
                          <a:spcPct val="110000"/>
                        </a:lnSpc>
                        <a:spcBef>
                          <a:spcPct val="0"/>
                        </a:spcBef>
                        <a:spcAft>
                          <a:spcPct val="0"/>
                        </a:spcAft>
                        <a:buClrTx/>
                        <a:buSzTx/>
                        <a:buFontTx/>
                        <a:buNone/>
                        <a:tabLst/>
                      </a:pPr>
                      <a:r>
                        <a:rPr kumimoji="0" lang="en-US" altLang="en-US" sz="900" b="0" i="0" u="none" strike="noStrike" cap="none" normalizeH="0" baseline="0" dirty="0" smtClean="0">
                          <a:ln>
                            <a:noFill/>
                          </a:ln>
                          <a:solidFill>
                            <a:schemeClr val="tx1"/>
                          </a:solidFill>
                          <a:effectLst/>
                          <a:latin typeface="Georgia"/>
                          <a:ea typeface="ＭＳ Ｐゴシック" panose="020B0600070205080204" pitchFamily="34" charset="-128"/>
                          <a:cs typeface="Georgia"/>
                        </a:rPr>
                        <a:t>50 different firms</a:t>
                      </a:r>
                      <a:endParaRPr kumimoji="0" lang="en-US" altLang="en-US" sz="900" b="0" i="0" u="none" strike="noStrike" cap="none" normalizeH="0" baseline="0" dirty="0" smtClean="0">
                        <a:ln>
                          <a:noFill/>
                        </a:ln>
                        <a:solidFill>
                          <a:schemeClr val="tx1"/>
                        </a:solidFill>
                        <a:effectLst/>
                        <a:latin typeface="Georgia"/>
                        <a:ea typeface="ＭＳ Ｐゴシック" panose="020B0600070205080204" pitchFamily="34" charset="-128"/>
                        <a:cs typeface="Georgia"/>
                      </a:endParaRPr>
                    </a:p>
                  </a:txBody>
                  <a:tcPr marL="91453" marR="91453" marT="45718" marB="45718" horzOverflow="overflow">
                    <a:lnL>
                      <a:noFill/>
                    </a:lnL>
                    <a:lnR>
                      <a:noFill/>
                    </a:lnR>
                    <a:lnT w="12700" cap="flat" cmpd="sng" algn="ctr">
                      <a:solidFill>
                        <a:srgbClr val="0D0D0D"/>
                      </a:solidFill>
                      <a:prstDash val="dot"/>
                      <a:round/>
                      <a:headEnd type="none" w="med" len="med"/>
                      <a:tailEnd type="none" w="med" len="med"/>
                    </a:lnT>
                    <a:lnB w="12700" cap="flat" cmpd="sng" algn="ctr">
                      <a:solidFill>
                        <a:srgbClr val="0D0D0D"/>
                      </a:solidFill>
                      <a:prstDash val="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0"/>
                        </a:spcBef>
                        <a:spcAft>
                          <a:spcPct val="0"/>
                        </a:spcAft>
                        <a:buClrTx/>
                        <a:buSzTx/>
                        <a:buFontTx/>
                        <a:buNone/>
                        <a:tabLst/>
                      </a:pPr>
                      <a:r>
                        <a:rPr kumimoji="0" lang="en-US" altLang="en-US" sz="900" b="0" i="0" u="none" strike="noStrike" cap="none" normalizeH="0" baseline="0" dirty="0" smtClean="0">
                          <a:ln>
                            <a:noFill/>
                          </a:ln>
                          <a:solidFill>
                            <a:schemeClr val="tx1"/>
                          </a:solidFill>
                          <a:effectLst/>
                          <a:latin typeface="Georgia"/>
                          <a:ea typeface="ＭＳ Ｐゴシック" panose="020B0600070205080204" pitchFamily="34" charset="-128"/>
                          <a:cs typeface="Georgia"/>
                        </a:rPr>
                        <a:t>US Army</a:t>
                      </a:r>
                      <a:endParaRPr kumimoji="0" lang="en-US" altLang="en-US" sz="900" b="0" i="0" u="none" strike="noStrike" cap="none" normalizeH="0" baseline="0" dirty="0" smtClean="0">
                        <a:ln>
                          <a:noFill/>
                        </a:ln>
                        <a:solidFill>
                          <a:schemeClr val="tx1"/>
                        </a:solidFill>
                        <a:effectLst/>
                        <a:latin typeface="Georgia"/>
                        <a:ea typeface="ＭＳ Ｐゴシック" panose="020B0600070205080204" pitchFamily="34" charset="-128"/>
                        <a:cs typeface="Georgia"/>
                      </a:endParaRPr>
                    </a:p>
                  </a:txBody>
                  <a:tcPr marL="91453" marR="91453" marT="45718" marB="45718" horzOverflow="overflow">
                    <a:lnL>
                      <a:noFill/>
                    </a:lnL>
                    <a:lnR>
                      <a:noFill/>
                    </a:lnR>
                    <a:lnT w="12700" cap="flat" cmpd="sng" algn="ctr">
                      <a:solidFill>
                        <a:srgbClr val="0D0D0D"/>
                      </a:solidFill>
                      <a:prstDash val="dot"/>
                      <a:round/>
                      <a:headEnd type="none" w="med" len="med"/>
                      <a:tailEnd type="none" w="med" len="med"/>
                    </a:lnT>
                    <a:lnB w="12700" cap="flat" cmpd="sng" algn="ctr">
                      <a:solidFill>
                        <a:srgbClr val="0D0D0D"/>
                      </a:solidFill>
                      <a:prstDash val="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0"/>
                        </a:spcBef>
                        <a:spcAft>
                          <a:spcPct val="0"/>
                        </a:spcAft>
                        <a:buClrTx/>
                        <a:buSzTx/>
                        <a:buFontTx/>
                        <a:buNone/>
                        <a:tabLst/>
                      </a:pPr>
                      <a:r>
                        <a:rPr kumimoji="0" lang="en-US" altLang="en-US" sz="900" b="0" i="0" u="none" strike="noStrike" cap="none" normalizeH="0" baseline="0" dirty="0" smtClean="0">
                          <a:ln>
                            <a:noFill/>
                          </a:ln>
                          <a:solidFill>
                            <a:schemeClr val="tx1"/>
                          </a:solidFill>
                          <a:effectLst/>
                          <a:latin typeface="Georgia"/>
                          <a:ea typeface="ＭＳ Ｐゴシック" panose="020B0600070205080204" pitchFamily="34" charset="-128"/>
                          <a:cs typeface="Georgia"/>
                        </a:rPr>
                        <a:t>$247 million</a:t>
                      </a:r>
                      <a:endParaRPr kumimoji="0" lang="en-US" altLang="en-US" sz="900" b="0" i="0" u="none" strike="noStrike" cap="none" normalizeH="0" baseline="0" dirty="0" smtClean="0">
                        <a:ln>
                          <a:noFill/>
                        </a:ln>
                        <a:solidFill>
                          <a:schemeClr val="tx1"/>
                        </a:solidFill>
                        <a:effectLst/>
                        <a:latin typeface="Georgia"/>
                        <a:ea typeface="ＭＳ Ｐゴシック" panose="020B0600070205080204" pitchFamily="34" charset="-128"/>
                        <a:cs typeface="Georgia"/>
                      </a:endParaRPr>
                    </a:p>
                  </a:txBody>
                  <a:tcPr marL="91453" marR="91453" marT="45718" marB="45718" horzOverflow="overflow">
                    <a:lnL>
                      <a:noFill/>
                    </a:lnL>
                    <a:lnR>
                      <a:noFill/>
                    </a:lnR>
                    <a:lnT w="12700" cap="flat" cmpd="sng" algn="ctr">
                      <a:solidFill>
                        <a:srgbClr val="0D0D0D"/>
                      </a:solidFill>
                      <a:prstDash val="dot"/>
                      <a:round/>
                      <a:headEnd type="none" w="med" len="med"/>
                      <a:tailEnd type="none" w="med" len="med"/>
                    </a:lnT>
                    <a:lnB w="12700" cap="flat" cmpd="sng" algn="ctr">
                      <a:solidFill>
                        <a:srgbClr val="0D0D0D"/>
                      </a:solidFill>
                      <a:prstDash val="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0"/>
                        </a:spcBef>
                        <a:spcAft>
                          <a:spcPct val="0"/>
                        </a:spcAft>
                        <a:buClrTx/>
                        <a:buSzTx/>
                        <a:buFontTx/>
                        <a:buNone/>
                        <a:tabLst/>
                      </a:pPr>
                      <a:r>
                        <a:rPr kumimoji="0" lang="en-US" altLang="en-US" sz="900" b="0" i="0" u="none" strike="noStrike" cap="none" normalizeH="0" baseline="0" dirty="0" smtClean="0">
                          <a:ln>
                            <a:noFill/>
                          </a:ln>
                          <a:solidFill>
                            <a:schemeClr val="tx1"/>
                          </a:solidFill>
                          <a:effectLst/>
                          <a:latin typeface="Georgia"/>
                          <a:ea typeface="ＭＳ Ｐゴシック" panose="020B0600070205080204" pitchFamily="34" charset="-128"/>
                          <a:cs typeface="Georgia"/>
                        </a:rPr>
                        <a:t>The ACCENT contract, awarded to 50 firms by the US Army with a performance period of 3 years, is meant to transition the Army from data centers to consolidating its data on the cloud.</a:t>
                      </a:r>
                      <a:endParaRPr kumimoji="0" lang="en-US" altLang="en-US" sz="900" b="0" i="0" u="none" strike="noStrike" cap="none" normalizeH="0" baseline="0" dirty="0" smtClean="0">
                        <a:ln>
                          <a:noFill/>
                        </a:ln>
                        <a:solidFill>
                          <a:schemeClr val="tx1"/>
                        </a:solidFill>
                        <a:effectLst/>
                        <a:latin typeface="Georgia"/>
                        <a:ea typeface="ＭＳ Ｐゴシック" panose="020B0600070205080204" pitchFamily="34" charset="-128"/>
                        <a:cs typeface="Georgia"/>
                      </a:endParaRPr>
                    </a:p>
                  </a:txBody>
                  <a:tcPr marL="91453" marR="91453" marT="45718" marB="45718" horzOverflow="overflow">
                    <a:lnL>
                      <a:noFill/>
                    </a:lnL>
                    <a:lnR>
                      <a:noFill/>
                    </a:lnR>
                    <a:lnT w="12700" cap="flat" cmpd="sng" algn="ctr">
                      <a:solidFill>
                        <a:srgbClr val="0D0D0D"/>
                      </a:solidFill>
                      <a:prstDash val="dot"/>
                      <a:round/>
                      <a:headEnd type="none" w="med" len="med"/>
                      <a:tailEnd type="none" w="med" len="med"/>
                    </a:lnT>
                    <a:lnB w="12700" cap="flat" cmpd="sng" algn="ctr">
                      <a:solidFill>
                        <a:srgbClr val="0D0D0D"/>
                      </a:solidFill>
                      <a:prstDash val="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0"/>
                        </a:spcBef>
                        <a:spcAft>
                          <a:spcPct val="0"/>
                        </a:spcAft>
                        <a:buClrTx/>
                        <a:buSzTx/>
                        <a:buFontTx/>
                        <a:buNone/>
                        <a:tabLst/>
                      </a:pPr>
                      <a:r>
                        <a:rPr kumimoji="0" lang="en-US" altLang="en-US" sz="900" b="0" i="0" u="none" strike="noStrike" cap="none" normalizeH="0" baseline="0" dirty="0" smtClean="0">
                          <a:ln>
                            <a:noFill/>
                          </a:ln>
                          <a:solidFill>
                            <a:schemeClr val="tx1"/>
                          </a:solidFill>
                          <a:effectLst/>
                          <a:latin typeface="Georgia"/>
                          <a:ea typeface="ＭＳ Ｐゴシック" panose="020B0600070205080204" pitchFamily="34" charset="-128"/>
                          <a:cs typeface="Georgia"/>
                          <a:hlinkClick r:id="rId8"/>
                        </a:rPr>
                        <a:t>URL</a:t>
                      </a:r>
                      <a:endParaRPr kumimoji="0" lang="en-US" altLang="en-US" sz="900" b="0" i="0" u="none" strike="noStrike" cap="none" normalizeH="0" baseline="0" dirty="0" smtClean="0">
                        <a:ln>
                          <a:noFill/>
                        </a:ln>
                        <a:solidFill>
                          <a:schemeClr val="tx1"/>
                        </a:solidFill>
                        <a:effectLst/>
                        <a:latin typeface="Georgia"/>
                        <a:ea typeface="ＭＳ Ｐゴシック" panose="020B0600070205080204" pitchFamily="34" charset="-128"/>
                        <a:cs typeface="Georgia"/>
                      </a:endParaRPr>
                    </a:p>
                  </a:txBody>
                  <a:tcPr marL="91453" marR="91453" marT="45718" marB="45718" horzOverflow="overflow">
                    <a:lnL>
                      <a:noFill/>
                    </a:lnL>
                    <a:lnR>
                      <a:noFill/>
                    </a:lnR>
                    <a:lnT w="12700" cap="flat" cmpd="sng" algn="ctr">
                      <a:solidFill>
                        <a:srgbClr val="0D0D0D"/>
                      </a:solidFill>
                      <a:prstDash val="dot"/>
                      <a:round/>
                      <a:headEnd type="none" w="med" len="med"/>
                      <a:tailEnd type="none" w="med" len="med"/>
                    </a:lnT>
                    <a:lnB w="12700" cap="flat" cmpd="sng" algn="ctr">
                      <a:solidFill>
                        <a:srgbClr val="0D0D0D"/>
                      </a:solidFill>
                      <a:prstDash val="dot"/>
                      <a:round/>
                      <a:headEnd type="none" w="med" len="med"/>
                      <a:tailEnd type="none" w="med" len="med"/>
                    </a:lnB>
                    <a:lnTlToBr>
                      <a:noFill/>
                    </a:lnTlToBr>
                    <a:lnBlToTr>
                      <a:noFill/>
                    </a:lnBlToTr>
                    <a:noFill/>
                  </a:tcPr>
                </a:tc>
                <a:extLst>
                  <a:ext uri="{0D108BD9-81ED-4DB2-BD59-A6C34878D82A}">
                    <a16:rowId xmlns:a16="http://schemas.microsoft.com/office/drawing/2014/main" val="3027478014"/>
                  </a:ext>
                </a:extLst>
              </a:tr>
            </a:tbl>
          </a:graphicData>
        </a:graphic>
      </p:graphicFrame>
    </p:spTree>
    <p:extLst>
      <p:ext uri="{BB962C8B-B14F-4D97-AF65-F5344CB8AC3E}">
        <p14:creationId xmlns:p14="http://schemas.microsoft.com/office/powerpoint/2010/main" val="1933240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1"/>
          <p:cNvSpPr txBox="1">
            <a:spLocks/>
          </p:cNvSpPr>
          <p:nvPr/>
        </p:nvSpPr>
        <p:spPr bwMode="auto">
          <a:xfrm>
            <a:off x="404814" y="756919"/>
            <a:ext cx="8407400" cy="60908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sz="2200" b="1" kern="1200">
                <a:solidFill>
                  <a:schemeClr val="tx1"/>
                </a:solidFill>
                <a:latin typeface="Georgia" panose="02040502050405020303" pitchFamily="18" charset="0"/>
                <a:ea typeface="ＭＳ Ｐゴシック" panose="020B0600070205080204" pitchFamily="34" charset="-128"/>
                <a:cs typeface="MS PGothic" charset="0"/>
              </a:defRPr>
            </a:lvl1pPr>
            <a:lvl2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2pPr>
            <a:lvl3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3pPr>
            <a:lvl4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4pPr>
            <a:lvl5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5pPr>
            <a:lvl6pPr marL="4572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6pPr>
            <a:lvl7pPr marL="9144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7pPr>
            <a:lvl8pPr marL="13716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8pPr>
            <a:lvl9pPr marL="18288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9pPr>
          </a:lstStyle>
          <a:p>
            <a:r>
              <a:rPr lang="en-US" altLang="en-US" sz="2000" dirty="0" smtClean="0">
                <a:latin typeface="Georgia" charset="0"/>
                <a:ea typeface="ＭＳ Ｐゴシック" charset="-128"/>
                <a:cs typeface="MS PGothic" charset="-128"/>
              </a:rPr>
              <a:t>An overview of the DoD and other federal agencies’ move to the cloud</a:t>
            </a:r>
            <a:endParaRPr lang="en-US" altLang="en-US" sz="2000" dirty="0">
              <a:latin typeface="Georgia" charset="0"/>
              <a:ea typeface="ＭＳ Ｐゴシック" charset="-128"/>
              <a:cs typeface="MS PGothic" charset="-128"/>
            </a:endParaRPr>
          </a:p>
        </p:txBody>
      </p:sp>
      <p:sp>
        <p:nvSpPr>
          <p:cNvPr id="4" name="Slide Number Placeholder 3"/>
          <p:cNvSpPr>
            <a:spLocks noGrp="1"/>
          </p:cNvSpPr>
          <p:nvPr>
            <p:ph type="sldNum" sz="quarter" idx="12"/>
          </p:nvPr>
        </p:nvSpPr>
        <p:spPr/>
        <p:txBody>
          <a:bodyPr/>
          <a:lstStyle/>
          <a:p>
            <a:fld id="{BEFBC90E-502A-A54D-9BAE-6F74229062B0}" type="slidenum">
              <a:rPr lang="en-US" smtClean="0"/>
              <a:t>2</a:t>
            </a:fld>
            <a:endParaRPr lang="en-US"/>
          </a:p>
        </p:txBody>
      </p:sp>
      <p:sp>
        <p:nvSpPr>
          <p:cNvPr id="15" name="TextBox 14"/>
          <p:cNvSpPr txBox="1"/>
          <p:nvPr/>
        </p:nvSpPr>
        <p:spPr>
          <a:xfrm>
            <a:off x="4782008" y="1526722"/>
            <a:ext cx="3920389" cy="4413516"/>
          </a:xfrm>
          <a:prstGeom prst="rect">
            <a:avLst/>
          </a:prstGeom>
          <a:noFill/>
        </p:spPr>
        <p:txBody>
          <a:bodyPr wrap="square" rtlCol="0">
            <a:spAutoFit/>
          </a:bodyPr>
          <a:lstStyle/>
          <a:p>
            <a:pPr>
              <a:lnSpc>
                <a:spcPct val="120000"/>
              </a:lnSpc>
            </a:pPr>
            <a:r>
              <a:rPr lang="en-US" sz="1200" b="1" dirty="0" smtClean="0">
                <a:solidFill>
                  <a:srgbClr val="71B2C7"/>
                </a:solidFill>
                <a:latin typeface="Georgia"/>
                <a:cs typeface="Georgia"/>
              </a:rPr>
              <a:t>Quick facts on federal agencies’ move to the cloud</a:t>
            </a:r>
            <a:endParaRPr lang="en-US" sz="1200" b="1" dirty="0" smtClean="0">
              <a:solidFill>
                <a:srgbClr val="71B2C7"/>
              </a:solidFill>
              <a:latin typeface="Georgia"/>
              <a:cs typeface="Georgia"/>
            </a:endParaRPr>
          </a:p>
          <a:p>
            <a:pPr marL="171450" indent="-171450">
              <a:lnSpc>
                <a:spcPct val="120000"/>
              </a:lnSpc>
              <a:buFont typeface="Arial" panose="020B0604020202020204" pitchFamily="34" charset="0"/>
              <a:buChar char="•"/>
            </a:pPr>
            <a:r>
              <a:rPr lang="en-US" sz="1000" dirty="0" smtClean="0">
                <a:latin typeface="Georgia"/>
                <a:cs typeface="Georgia"/>
              </a:rPr>
              <a:t>The recent $2.4 billion DoD-CSRA contract is part of the NSA’s Groundbreaker contract. This NSA-private sector relationship dates back to the first Groundbreaker contract in 2001 with Eagle Alliance. During this 10-year contract worth $5 billion, the NSA developed its private cloud infrastructure. </a:t>
            </a:r>
            <a:endParaRPr lang="en-US" sz="1000" dirty="0">
              <a:latin typeface="Georgia"/>
              <a:cs typeface="Georgia"/>
            </a:endParaRPr>
          </a:p>
          <a:p>
            <a:pPr marL="171450" indent="-171450">
              <a:lnSpc>
                <a:spcPct val="120000"/>
              </a:lnSpc>
              <a:buFont typeface="Arial" panose="020B0604020202020204" pitchFamily="34" charset="0"/>
              <a:buChar char="•"/>
            </a:pPr>
            <a:r>
              <a:rPr lang="en-US" sz="1000" dirty="0" smtClean="0">
                <a:latin typeface="Georgia"/>
                <a:cs typeface="Georgia"/>
              </a:rPr>
              <a:t>In 2013, the CIA signed a </a:t>
            </a:r>
            <a:r>
              <a:rPr lang="en-US" sz="1000" dirty="0" smtClean="0">
                <a:latin typeface="Georgia"/>
                <a:cs typeface="Georgia"/>
                <a:hlinkClick r:id="rId2"/>
              </a:rPr>
              <a:t>10 year contract </a:t>
            </a:r>
            <a:r>
              <a:rPr lang="en-US" sz="1000" dirty="0" smtClean="0">
                <a:latin typeface="Georgia"/>
                <a:cs typeface="Georgia"/>
              </a:rPr>
              <a:t>worth $600 million with Amazon to build and host its private cloud.</a:t>
            </a:r>
            <a:r>
              <a:rPr lang="en-US" sz="1000" dirty="0">
                <a:latin typeface="Georgia"/>
                <a:cs typeface="Georgia"/>
              </a:rPr>
              <a:t> </a:t>
            </a:r>
            <a:r>
              <a:rPr lang="en-US" sz="1000" dirty="0" smtClean="0">
                <a:latin typeface="Georgia"/>
                <a:cs typeface="Georgia"/>
              </a:rPr>
              <a:t>Currently, Amazon hosts classified data for 17 US agencies.</a:t>
            </a:r>
          </a:p>
          <a:p>
            <a:pPr marL="171450" indent="-171450">
              <a:lnSpc>
                <a:spcPct val="120000"/>
              </a:lnSpc>
              <a:buFont typeface="Arial" panose="020B0604020202020204" pitchFamily="34" charset="0"/>
              <a:buChar char="•"/>
            </a:pPr>
            <a:r>
              <a:rPr lang="en-US" sz="1000" dirty="0">
                <a:latin typeface="Georgia"/>
                <a:cs typeface="Georgia"/>
              </a:rPr>
              <a:t>Investment in cloud infrastructure not only differs across agencies within the DoD, but across all US government agencies. For example, the EPA contracted CSRA (the same agency the DoD recently granted one of its milCloud 2.0 contracts to) for </a:t>
            </a:r>
            <a:r>
              <a:rPr lang="en-US" sz="1000">
                <a:latin typeface="Georgia"/>
                <a:cs typeface="Georgia"/>
              </a:rPr>
              <a:t>a </a:t>
            </a:r>
            <a:r>
              <a:rPr lang="en-US" sz="1000" smtClean="0">
                <a:latin typeface="Georgia"/>
                <a:cs typeface="Georgia"/>
                <a:hlinkClick r:id="rId3"/>
              </a:rPr>
              <a:t>5-year </a:t>
            </a:r>
            <a:r>
              <a:rPr lang="en-US" sz="1000" dirty="0">
                <a:latin typeface="Georgia"/>
                <a:cs typeface="Georgia"/>
                <a:hlinkClick r:id="rId3"/>
              </a:rPr>
              <a:t>project </a:t>
            </a:r>
            <a:r>
              <a:rPr lang="en-US" sz="1000" dirty="0">
                <a:latin typeface="Georgia"/>
                <a:cs typeface="Georgia"/>
              </a:rPr>
              <a:t>to develop and operate data center management, cybersecurity, </a:t>
            </a:r>
            <a:r>
              <a:rPr lang="en-US" sz="1000">
                <a:latin typeface="Georgia"/>
                <a:cs typeface="Georgia"/>
              </a:rPr>
              <a:t>cloud </a:t>
            </a:r>
            <a:r>
              <a:rPr lang="en-US" sz="1000" smtClean="0">
                <a:latin typeface="Georgia"/>
                <a:cs typeface="Georgia"/>
              </a:rPr>
              <a:t>computing </a:t>
            </a:r>
            <a:r>
              <a:rPr lang="en-US" sz="1000" dirty="0">
                <a:latin typeface="Georgia"/>
                <a:cs typeface="Georgia"/>
              </a:rPr>
              <a:t>and other services</a:t>
            </a:r>
            <a:r>
              <a:rPr lang="en-US" sz="1000" dirty="0" smtClean="0">
                <a:latin typeface="Georgia"/>
                <a:cs typeface="Georgia"/>
              </a:rPr>
              <a:t>.</a:t>
            </a:r>
          </a:p>
          <a:p>
            <a:pPr marL="171450" indent="-171450">
              <a:lnSpc>
                <a:spcPct val="120000"/>
              </a:lnSpc>
              <a:buFont typeface="Arial" panose="020B0604020202020204" pitchFamily="34" charset="0"/>
              <a:buChar char="•"/>
            </a:pPr>
            <a:r>
              <a:rPr lang="en-US" sz="1000" dirty="0" smtClean="0">
                <a:latin typeface="Georgia"/>
                <a:cs typeface="Georgia"/>
              </a:rPr>
              <a:t>Both the Navy and DISA were early adopters of cloud infrastructure, and used the Working Capital account to fund their major projects. The Army and Air Force, later adopters of the technology, fund their cloud projects with O&amp;M funds.</a:t>
            </a:r>
          </a:p>
          <a:p>
            <a:pPr>
              <a:lnSpc>
                <a:spcPct val="120000"/>
              </a:lnSpc>
            </a:pPr>
            <a:endParaRPr lang="en-US" sz="1000" dirty="0">
              <a:latin typeface="Georgia"/>
              <a:cs typeface="Georgia"/>
            </a:endParaRPr>
          </a:p>
          <a:p>
            <a:pPr marL="171450" indent="-171450">
              <a:lnSpc>
                <a:spcPct val="120000"/>
              </a:lnSpc>
              <a:buFont typeface="Arial" panose="020B0604020202020204" pitchFamily="34" charset="0"/>
              <a:buChar char="•"/>
            </a:pPr>
            <a:endParaRPr lang="en-US" sz="1000" dirty="0" smtClean="0">
              <a:latin typeface="Georgia"/>
              <a:cs typeface="Georgia"/>
            </a:endParaRPr>
          </a:p>
        </p:txBody>
      </p:sp>
      <p:sp>
        <p:nvSpPr>
          <p:cNvPr id="16" name="TextBox 15"/>
          <p:cNvSpPr txBox="1"/>
          <p:nvPr/>
        </p:nvSpPr>
        <p:spPr>
          <a:xfrm>
            <a:off x="485547" y="1526648"/>
            <a:ext cx="4171797" cy="4191917"/>
          </a:xfrm>
          <a:prstGeom prst="rect">
            <a:avLst/>
          </a:prstGeom>
          <a:noFill/>
        </p:spPr>
        <p:txBody>
          <a:bodyPr wrap="square" rtlCol="0">
            <a:spAutoFit/>
          </a:bodyPr>
          <a:lstStyle/>
          <a:p>
            <a:pPr>
              <a:lnSpc>
                <a:spcPct val="120000"/>
              </a:lnSpc>
            </a:pPr>
            <a:r>
              <a:rPr lang="en-US" sz="1200" b="1" dirty="0" smtClean="0">
                <a:solidFill>
                  <a:srgbClr val="71B2C7"/>
                </a:solidFill>
                <a:latin typeface="Georgia"/>
                <a:cs typeface="Georgia"/>
              </a:rPr>
              <a:t>DoD’s recent moves</a:t>
            </a:r>
          </a:p>
          <a:p>
            <a:pPr marL="171450" indent="-171450">
              <a:lnSpc>
                <a:spcPct val="120000"/>
              </a:lnSpc>
              <a:buFont typeface="Arial" panose="020B0604020202020204" pitchFamily="34" charset="0"/>
              <a:buChar char="•"/>
            </a:pPr>
            <a:r>
              <a:rPr lang="en-US" sz="1000" dirty="0" smtClean="0">
                <a:latin typeface="Georgia"/>
                <a:cs typeface="Georgia"/>
              </a:rPr>
              <a:t>On September 13, 2017 Deputy Secretary of Defense Patrick Shanahan sent out a memo that announced the establishment of a Cloud Executive Steering Group (CESG) to oversee DoD cloud adoption. Additionally, Shanahan outlined two phases of the cloud adoption initiative:</a:t>
            </a:r>
          </a:p>
          <a:p>
            <a:pPr marL="628650" lvl="1" indent="-171450">
              <a:lnSpc>
                <a:spcPct val="120000"/>
              </a:lnSpc>
              <a:buFont typeface="Arial" panose="020B0604020202020204" pitchFamily="34" charset="0"/>
              <a:buChar char="•"/>
            </a:pPr>
            <a:r>
              <a:rPr lang="en-US" sz="1000" dirty="0" smtClean="0">
                <a:latin typeface="Georgia"/>
                <a:cs typeface="Georgia"/>
              </a:rPr>
              <a:t>Phase one: The DoD acquires modern enterprise cloud services to support unclassified, secret and top secret information. Technical analyses of the current environment, potential challenges and training will also be conducted.</a:t>
            </a:r>
          </a:p>
          <a:p>
            <a:pPr marL="628650" lvl="1" indent="-171450">
              <a:lnSpc>
                <a:spcPct val="120000"/>
              </a:lnSpc>
              <a:buFont typeface="Arial" panose="020B0604020202020204" pitchFamily="34" charset="0"/>
              <a:buChar char="•"/>
            </a:pPr>
            <a:r>
              <a:rPr lang="en-US" sz="1000" dirty="0" smtClean="0">
                <a:latin typeface="Georgia"/>
                <a:cs typeface="Georgia"/>
              </a:rPr>
              <a:t>Phase two: CESG transitions DoD components and agencies to the cloud to the “maximum extent possible” and operationalize the technology.</a:t>
            </a:r>
          </a:p>
          <a:p>
            <a:pPr marL="171450" indent="-171450">
              <a:lnSpc>
                <a:spcPct val="120000"/>
              </a:lnSpc>
              <a:buFont typeface="Arial" panose="020B0604020202020204" pitchFamily="34" charset="0"/>
              <a:buChar char="•"/>
            </a:pPr>
            <a:r>
              <a:rPr lang="en-US" sz="1000" dirty="0">
                <a:latin typeface="Georgia"/>
                <a:cs typeface="Georgia"/>
              </a:rPr>
              <a:t>As of September </a:t>
            </a:r>
            <a:r>
              <a:rPr lang="en-US" sz="1000" dirty="0" smtClean="0">
                <a:latin typeface="Georgia"/>
                <a:cs typeface="Georgia"/>
              </a:rPr>
              <a:t>12, 2017 </a:t>
            </a:r>
            <a:r>
              <a:rPr lang="en-US" sz="1000" dirty="0">
                <a:latin typeface="Georgia"/>
                <a:cs typeface="Georgia"/>
              </a:rPr>
              <a:t>Amazon Web Services now has provisional authorization to host Level 5 data for the DoD</a:t>
            </a:r>
            <a:r>
              <a:rPr lang="en-US" sz="1000" dirty="0" smtClean="0">
                <a:latin typeface="Georgia"/>
                <a:cs typeface="Georgia"/>
              </a:rPr>
              <a:t>. The only to other companies with authorization to host Level 5 data are Microsoft and IBM. IBM received its Level 5 authorization on February 11, 2016 and was the first cloud provider with a direct connection to the DoD’s internal network.</a:t>
            </a:r>
            <a:endParaRPr lang="en-US" sz="1000" dirty="0">
              <a:latin typeface="Georgia"/>
              <a:cs typeface="Georgia"/>
            </a:endParaRPr>
          </a:p>
          <a:p>
            <a:pPr marL="171450" indent="-171450">
              <a:lnSpc>
                <a:spcPct val="120000"/>
              </a:lnSpc>
              <a:buFont typeface="Arial" panose="020B0604020202020204" pitchFamily="34" charset="0"/>
              <a:buChar char="•"/>
            </a:pPr>
            <a:endParaRPr lang="en-US" sz="1000" dirty="0" smtClean="0">
              <a:latin typeface="Georgia"/>
              <a:cs typeface="Georgia"/>
            </a:endParaRPr>
          </a:p>
          <a:p>
            <a:pPr>
              <a:lnSpc>
                <a:spcPct val="120000"/>
              </a:lnSpc>
            </a:pPr>
            <a:r>
              <a:rPr lang="en-US" sz="1000" dirty="0" smtClean="0">
                <a:latin typeface="Georgia"/>
                <a:cs typeface="Georgia"/>
              </a:rPr>
              <a:t> </a:t>
            </a:r>
            <a:endParaRPr lang="en-US" sz="1000" dirty="0" smtClean="0">
              <a:latin typeface="Georgia"/>
              <a:cs typeface="Georgia"/>
            </a:endParaRPr>
          </a:p>
        </p:txBody>
      </p:sp>
      <p:pic>
        <p:nvPicPr>
          <p:cNvPr id="20" name="Picture 19" descr="Logo-NJ-presentation_center.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5547" y="301888"/>
            <a:ext cx="2311852" cy="287010"/>
          </a:xfrm>
          <a:prstGeom prst="rect">
            <a:avLst/>
          </a:prstGeom>
        </p:spPr>
      </p:pic>
      <p:sp>
        <p:nvSpPr>
          <p:cNvPr id="23" name="Text Placeholder 18"/>
          <p:cNvSpPr txBox="1">
            <a:spLocks/>
          </p:cNvSpPr>
          <p:nvPr/>
        </p:nvSpPr>
        <p:spPr bwMode="auto">
          <a:xfrm>
            <a:off x="404808" y="6422607"/>
            <a:ext cx="7413630" cy="340591"/>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None/>
              <a:defRPr/>
            </a:pPr>
            <a:r>
              <a:rPr lang="en-US" sz="700" dirty="0" smtClean="0">
                <a:latin typeface="Georgia"/>
                <a:cs typeface="Georgia"/>
              </a:rPr>
              <a:t>September 21</a:t>
            </a:r>
            <a:r>
              <a:rPr lang="en-US" sz="700" dirty="0" smtClean="0">
                <a:latin typeface="Georgia"/>
                <a:cs typeface="Georgia"/>
              </a:rPr>
              <a:t>, 2017  </a:t>
            </a:r>
            <a:r>
              <a:rPr lang="en-US" sz="800" dirty="0" smtClean="0">
                <a:solidFill>
                  <a:schemeClr val="tx1">
                    <a:lumMod val="65000"/>
                    <a:lumOff val="35000"/>
                  </a:schemeClr>
                </a:solidFill>
              </a:rPr>
              <a:t>| </a:t>
            </a:r>
            <a:r>
              <a:rPr lang="en-US" sz="800" dirty="0" smtClean="0"/>
              <a:t> </a:t>
            </a:r>
            <a:r>
              <a:rPr lang="en-US" sz="700" dirty="0" smtClean="0"/>
              <a:t>Theo Goetemann</a:t>
            </a:r>
            <a:endParaRPr lang="en-US" sz="700" dirty="0">
              <a:latin typeface="Georgia"/>
              <a:cs typeface="Georgia"/>
            </a:endParaRPr>
          </a:p>
        </p:txBody>
      </p:sp>
      <p:sp>
        <p:nvSpPr>
          <p:cNvPr id="24" name="Text Placeholder 18"/>
          <p:cNvSpPr txBox="1">
            <a:spLocks/>
          </p:cNvSpPr>
          <p:nvPr/>
        </p:nvSpPr>
        <p:spPr bwMode="auto">
          <a:xfrm>
            <a:off x="404807" y="6008737"/>
            <a:ext cx="8247721" cy="397091"/>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Font typeface="Arial" panose="020B0604020202020204" pitchFamily="34" charset="0"/>
              <a:buNone/>
              <a:defRPr/>
            </a:pPr>
            <a:r>
              <a:rPr lang="en-US" sz="700" dirty="0" smtClean="0">
                <a:solidFill>
                  <a:schemeClr val="tx1">
                    <a:lumMod val="50000"/>
                    <a:lumOff val="50000"/>
                  </a:schemeClr>
                </a:solidFill>
                <a:latin typeface="Georgia"/>
                <a:cs typeface="Georgia"/>
              </a:rPr>
              <a:t>Sources: </a:t>
            </a:r>
            <a:r>
              <a:rPr lang="en-US" sz="700" dirty="0" smtClean="0">
                <a:solidFill>
                  <a:schemeClr val="tx1">
                    <a:lumMod val="50000"/>
                    <a:lumOff val="50000"/>
                  </a:schemeClr>
                </a:solidFill>
                <a:latin typeface="Georgia"/>
                <a:cs typeface="Georgia"/>
              </a:rPr>
              <a:t>“Amazon Web Services achieves DoD impact Level 5 provisional authorization,” Amazon Web Services, September 12, 2017.</a:t>
            </a:r>
          </a:p>
          <a:p>
            <a:pPr marL="0" indent="0">
              <a:lnSpc>
                <a:spcPct val="110000"/>
              </a:lnSpc>
              <a:spcBef>
                <a:spcPts val="0"/>
              </a:spcBef>
              <a:buFont typeface="Arial" panose="020B0604020202020204" pitchFamily="34" charset="0"/>
              <a:buNone/>
              <a:defRPr/>
            </a:pPr>
            <a:r>
              <a:rPr lang="en-US" sz="700" dirty="0" smtClean="0">
                <a:solidFill>
                  <a:schemeClr val="tx1">
                    <a:lumMod val="50000"/>
                    <a:lumOff val="50000"/>
                  </a:schemeClr>
                </a:solidFill>
                <a:latin typeface="Georgia"/>
                <a:cs typeface="Georgia"/>
              </a:rPr>
              <a:t>Frank Konkel, “NSA quietly awards a classified $2.4B tech contract, with more to come,” Defense One, September 14, 2017.</a:t>
            </a:r>
          </a:p>
          <a:p>
            <a:pPr marL="0" indent="0">
              <a:lnSpc>
                <a:spcPct val="110000"/>
              </a:lnSpc>
              <a:spcBef>
                <a:spcPts val="0"/>
              </a:spcBef>
              <a:buNone/>
              <a:defRPr/>
            </a:pPr>
            <a:r>
              <a:rPr lang="en-US" sz="700" dirty="0">
                <a:solidFill>
                  <a:schemeClr val="tx1">
                    <a:lumMod val="50000"/>
                    <a:lumOff val="50000"/>
                  </a:schemeClr>
                </a:solidFill>
                <a:latin typeface="Georgia"/>
                <a:cs typeface="Georgia"/>
              </a:rPr>
              <a:t>Patrick Shanahan, “Accelerating Enterprise Cloud Adoption,” Department of Defense, September 13, 2017</a:t>
            </a:r>
            <a:r>
              <a:rPr lang="en-US" sz="700" dirty="0" smtClean="0">
                <a:solidFill>
                  <a:schemeClr val="tx1">
                    <a:lumMod val="50000"/>
                    <a:lumOff val="50000"/>
                  </a:schemeClr>
                </a:solidFill>
                <a:latin typeface="Georgia"/>
                <a:cs typeface="Georgia"/>
              </a:rPr>
              <a:t>.</a:t>
            </a:r>
            <a:endParaRPr lang="en-US" sz="700" dirty="0">
              <a:solidFill>
                <a:schemeClr val="tx1">
                  <a:lumMod val="50000"/>
                  <a:lumOff val="50000"/>
                </a:schemeClr>
              </a:solidFill>
              <a:latin typeface="Georgia"/>
              <a:cs typeface="Georgia"/>
            </a:endParaRPr>
          </a:p>
        </p:txBody>
      </p:sp>
      <p:sp>
        <p:nvSpPr>
          <p:cNvPr id="22" name="TextBox 12"/>
          <p:cNvSpPr txBox="1">
            <a:spLocks noChangeArrowheads="1"/>
          </p:cNvSpPr>
          <p:nvPr/>
        </p:nvSpPr>
        <p:spPr bwMode="auto">
          <a:xfrm>
            <a:off x="7205107" y="311516"/>
            <a:ext cx="1521571" cy="184666"/>
          </a:xfrm>
          <a:prstGeom prst="rect">
            <a:avLst/>
          </a:prstGeom>
          <a:noFill/>
          <a:ln>
            <a:noFill/>
          </a:ln>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algn="r" eaLnBrk="1" hangingPunct="1">
              <a:lnSpc>
                <a:spcPct val="100000"/>
              </a:lnSpc>
              <a:spcBef>
                <a:spcPct val="0"/>
              </a:spcBef>
              <a:buFontTx/>
              <a:buNone/>
              <a:defRPr/>
            </a:pPr>
            <a:r>
              <a:rPr lang="en-US" altLang="en-US" sz="600" b="1" dirty="0" smtClean="0">
                <a:solidFill>
                  <a:schemeClr val="bg2">
                    <a:lumMod val="25000"/>
                  </a:schemeClr>
                </a:solidFill>
                <a:latin typeface="Verdana"/>
                <a:cs typeface="Verdana"/>
              </a:rPr>
              <a:t>DOD CLOUD INFRASTRUCTURE</a:t>
            </a:r>
            <a:endParaRPr lang="en-US" altLang="en-US" sz="600" b="1" dirty="0" smtClean="0">
              <a:solidFill>
                <a:schemeClr val="bg2">
                  <a:lumMod val="25000"/>
                </a:schemeClr>
              </a:solidFill>
              <a:latin typeface="Verdana"/>
              <a:cs typeface="Verdana"/>
            </a:endParaRPr>
          </a:p>
        </p:txBody>
      </p:sp>
    </p:spTree>
    <p:extLst>
      <p:ext uri="{BB962C8B-B14F-4D97-AF65-F5344CB8AC3E}">
        <p14:creationId xmlns:p14="http://schemas.microsoft.com/office/powerpoint/2010/main" val="23281636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New PC">
      <a:majorFont>
        <a:latin typeface="Georgi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1686</TotalTime>
  <Words>748</Words>
  <Application>Microsoft Office PowerPoint</Application>
  <PresentationFormat>On-screen Show (4:3)</PresentationFormat>
  <Paragraphs>58</Paragraphs>
  <Slides>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ＭＳ Ｐゴシック</vt:lpstr>
      <vt:lpstr>ＭＳ Ｐゴシック</vt:lpstr>
      <vt:lpstr>Arial</vt:lpstr>
      <vt:lpstr>Calibri</vt:lpstr>
      <vt:lpstr>Georgia</vt:lpstr>
      <vt:lpstr>Verdana</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template for the presentation center [Max 2 line title]</dc:title>
  <dc:creator>Laura</dc:creator>
  <cp:lastModifiedBy>Goetemann, Theodore</cp:lastModifiedBy>
  <cp:revision>60</cp:revision>
  <dcterms:created xsi:type="dcterms:W3CDTF">2017-06-26T14:07:23Z</dcterms:created>
  <dcterms:modified xsi:type="dcterms:W3CDTF">2017-09-21T17:55:55Z</dcterms:modified>
</cp:coreProperties>
</file>