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A85"/>
    <a:srgbClr val="6EB0C6"/>
    <a:srgbClr val="E8D181"/>
    <a:srgbClr val="95B59D"/>
    <a:srgbClr val="AB9DC0"/>
    <a:srgbClr val="3B608D"/>
    <a:srgbClr val="765C92"/>
    <a:srgbClr val="0D3970"/>
    <a:srgbClr val="8D744A"/>
    <a:srgbClr val="B12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/>
    <p:restoredTop sz="94595"/>
  </p:normalViewPr>
  <p:slideViewPr>
    <p:cSldViewPr snapToGrid="0" snapToObjects="1">
      <p:cViewPr>
        <p:scale>
          <a:sx n="117" d="100"/>
          <a:sy n="117" d="100"/>
        </p:scale>
        <p:origin x="11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9/8/17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9/8/17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9/8/17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9/8/17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9/8/17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9/8/17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9/8/17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9/8/17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9/8/17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9/8/17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9/8/17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9/8/17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Trump announces end to DACA, Congress passes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h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urricane relief package and raises debt ceiling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777379" y="311516"/>
            <a:ext cx="94929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WEEK IN REVIEW</a:t>
            </a: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September </a:t>
            </a:r>
            <a:r>
              <a:rPr lang="en-US" sz="700" dirty="0">
                <a:latin typeface="Georgia"/>
                <a:cs typeface="Georgia"/>
              </a:rPr>
              <a:t>8</a:t>
            </a:r>
            <a:r>
              <a:rPr lang="en-US" sz="700" dirty="0" smtClean="0">
                <a:latin typeface="Georgia"/>
                <a:cs typeface="Georgia"/>
              </a:rPr>
              <a:t>, </a:t>
            </a:r>
            <a:r>
              <a:rPr lang="en-US" sz="700" dirty="0" smtClean="0">
                <a:latin typeface="Georgia"/>
                <a:cs typeface="Georgia"/>
              </a:rPr>
              <a:t>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Owen Minott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Week in </a:t>
            </a:r>
            <a:r>
              <a:rPr lang="en-US" altLang="en-US" sz="1200" b="1" dirty="0" smtClean="0"/>
              <a:t>review</a:t>
            </a:r>
            <a:r>
              <a:rPr lang="en-US" altLang="en-US" sz="1200" b="1" dirty="0"/>
              <a:t>: </a:t>
            </a:r>
            <a:r>
              <a:rPr lang="en-US" altLang="en-US" sz="1200" b="1" dirty="0" smtClean="0"/>
              <a:t>Sept 5</a:t>
            </a:r>
            <a:r>
              <a:rPr lang="en-US" altLang="en-US" sz="1200" b="1" dirty="0"/>
              <a:t>-</a:t>
            </a:r>
            <a:r>
              <a:rPr lang="en-US" altLang="en-US" sz="1200" b="1" dirty="0" smtClean="0"/>
              <a:t>8, </a:t>
            </a:r>
            <a:r>
              <a:rPr lang="en-US" altLang="en-US" sz="1200" b="1" dirty="0"/>
              <a:t>2017</a:t>
            </a: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Research; The Atlantic Politics and Policy Newsletter, 2017; TheHill.com, 2017. 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190665" y="2997776"/>
            <a:ext cx="731406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000" b="1" dirty="0" smtClean="0">
                <a:latin typeface="+mj-lt"/>
              </a:rPr>
              <a:t>On </a:t>
            </a:r>
            <a:r>
              <a:rPr lang="en-US" altLang="en-US" sz="1000" b="1" dirty="0">
                <a:latin typeface="+mj-lt"/>
              </a:rPr>
              <a:t>Wednesday, </a:t>
            </a:r>
            <a:r>
              <a:rPr lang="en-US" altLang="en-US" sz="1000" dirty="0">
                <a:latin typeface="+mj-lt"/>
              </a:rPr>
              <a:t>President Trump cut a deal with Democrats to fund the government and raise the debt ceiling for three months, as part of an agreement to allocate money to Hurricane Harvey </a:t>
            </a:r>
            <a:r>
              <a:rPr lang="en-US" altLang="en-US" sz="1000" dirty="0" smtClean="0">
                <a:latin typeface="+mj-lt"/>
              </a:rPr>
              <a:t>relief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>
                <a:latin typeface="+mj-lt"/>
              </a:rPr>
              <a:t>Fifteen states, plus the District of Columbia, sued the Trump administration over the president’s decision to end </a:t>
            </a:r>
            <a:r>
              <a:rPr lang="en-US" altLang="en-US" sz="1000" dirty="0" smtClean="0">
                <a:latin typeface="+mj-lt"/>
              </a:rPr>
              <a:t>DACA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 smtClean="0">
                <a:latin typeface="+mj-lt"/>
              </a:rPr>
              <a:t>Arizona </a:t>
            </a:r>
            <a:r>
              <a:rPr lang="en-US" altLang="en-US" sz="1000" dirty="0">
                <a:latin typeface="+mj-lt"/>
              </a:rPr>
              <a:t>Senator John McCain expressed support for a new version of an Obamacare repeal bill sponsored by Senators Lindsey Graham and Bill Cassidy, after voting against repeal in July</a:t>
            </a:r>
            <a:endParaRPr lang="en-US" altLang="en-US" sz="1000" dirty="0">
              <a:latin typeface="+mj-lt"/>
            </a:endParaRPr>
          </a:p>
        </p:txBody>
      </p:sp>
      <p:grpSp>
        <p:nvGrpSpPr>
          <p:cNvPr id="24" name="Group 49"/>
          <p:cNvGrpSpPr>
            <a:grpSpLocks/>
          </p:cNvGrpSpPr>
          <p:nvPr/>
        </p:nvGrpSpPr>
        <p:grpSpPr bwMode="auto">
          <a:xfrm>
            <a:off x="594035" y="3182907"/>
            <a:ext cx="501650" cy="536572"/>
            <a:chOff x="577931" y="3760761"/>
            <a:chExt cx="500474" cy="536112"/>
          </a:xfrm>
        </p:grpSpPr>
        <p:sp>
          <p:nvSpPr>
            <p:cNvPr id="25" name="Rectangle 24"/>
            <p:cNvSpPr/>
            <p:nvPr/>
          </p:nvSpPr>
          <p:spPr bwMode="auto">
            <a:xfrm>
              <a:off x="577931" y="3936822"/>
              <a:ext cx="500474" cy="3600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77931" y="3760761"/>
              <a:ext cx="500474" cy="1681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/>
                <a:t>Sept</a:t>
              </a:r>
              <a:endParaRPr lang="en-US" sz="1000" dirty="0"/>
            </a:p>
          </p:txBody>
        </p:sp>
        <p:sp>
          <p:nvSpPr>
            <p:cNvPr id="27" name="TextBox 3"/>
            <p:cNvSpPr txBox="1">
              <a:spLocks noChangeArrowheads="1"/>
            </p:cNvSpPr>
            <p:nvPr/>
          </p:nvSpPr>
          <p:spPr bwMode="auto">
            <a:xfrm>
              <a:off x="680637" y="3955916"/>
              <a:ext cx="297780" cy="338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Gill Sans MT" pitchFamily="34" charset="0"/>
                </a:rPr>
                <a:t>6</a:t>
              </a:r>
              <a:endParaRPr lang="en-US" altLang="en-US" sz="1600" b="1" dirty="0">
                <a:latin typeface="Gill Sans MT" pitchFamily="34" charset="0"/>
              </a:endParaRPr>
            </a:p>
          </p:txBody>
        </p:sp>
      </p:grp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1198094" y="1981587"/>
            <a:ext cx="73066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000" b="1" dirty="0">
                <a:latin typeface="+mj-lt"/>
              </a:rPr>
              <a:t>On </a:t>
            </a:r>
            <a:r>
              <a:rPr lang="en-US" altLang="en-US" sz="1000" b="1" dirty="0" smtClean="0">
                <a:latin typeface="+mj-lt"/>
              </a:rPr>
              <a:t>Tuesday</a:t>
            </a:r>
            <a:r>
              <a:rPr lang="en-US" altLang="en-US" sz="1000" b="1" dirty="0">
                <a:latin typeface="+mj-lt"/>
              </a:rPr>
              <a:t>, </a:t>
            </a:r>
            <a:r>
              <a:rPr lang="en-US" altLang="en-US" sz="1000" dirty="0">
                <a:latin typeface="+mj-lt"/>
              </a:rPr>
              <a:t>Attorney General Jeff Sessions announced that President Trump is ending DACA, the Obama-era program shielding undocumented immigrants who came to the U.S. as children from deportation, with a six-month </a:t>
            </a:r>
            <a:r>
              <a:rPr lang="en-US" altLang="en-US" sz="1000" dirty="0" smtClean="0">
                <a:latin typeface="+mj-lt"/>
              </a:rPr>
              <a:t>delay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>
                <a:latin typeface="+mj-lt"/>
              </a:rPr>
              <a:t>Senators Dick Durbin and Lindsey Graham urged Congress to quickly pass the DREAM Act, a measure that would allow some undocumented immigrants to eventually gain legal status</a:t>
            </a:r>
            <a:endParaRPr lang="en-US" altLang="en-US" sz="1000" dirty="0">
              <a:latin typeface="+mj-lt"/>
            </a:endParaRPr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594759" y="2063650"/>
            <a:ext cx="504825" cy="534059"/>
            <a:chOff x="712215" y="3789815"/>
            <a:chExt cx="503711" cy="533706"/>
          </a:xfrm>
        </p:grpSpPr>
        <p:sp>
          <p:nvSpPr>
            <p:cNvPr id="31" name="Rectangle 30"/>
            <p:cNvSpPr/>
            <p:nvPr/>
          </p:nvSpPr>
          <p:spPr bwMode="auto">
            <a:xfrm>
              <a:off x="712215" y="3965911"/>
              <a:ext cx="503711" cy="347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712215" y="3789815"/>
              <a:ext cx="503711" cy="1840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00" dirty="0" smtClean="0"/>
            </a:p>
            <a:p>
              <a:pPr algn="ctr">
                <a:defRPr/>
              </a:pPr>
              <a:r>
                <a:rPr lang="en-US" sz="1000" dirty="0" smtClean="0"/>
                <a:t>Sept</a:t>
              </a:r>
              <a:r>
                <a:rPr lang="en-US" sz="1000" dirty="0" smtClean="0"/>
                <a:t>g</a:t>
              </a:r>
              <a:endParaRPr lang="en-US" sz="1000" dirty="0"/>
            </a:p>
          </p:txBody>
        </p:sp>
        <p:sp>
          <p:nvSpPr>
            <p:cNvPr id="33" name="TextBox 3"/>
            <p:cNvSpPr txBox="1">
              <a:spLocks noChangeArrowheads="1"/>
            </p:cNvSpPr>
            <p:nvPr/>
          </p:nvSpPr>
          <p:spPr bwMode="auto">
            <a:xfrm>
              <a:off x="824437" y="3985191"/>
              <a:ext cx="297821" cy="338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Gill Sans MT" pitchFamily="34" charset="0"/>
                </a:rPr>
                <a:t>5</a:t>
              </a:r>
              <a:endParaRPr lang="en-US" altLang="en-US" sz="1600" b="1" dirty="0">
                <a:latin typeface="Gill Sans MT" pitchFamily="34" charset="0"/>
              </a:endParaRPr>
            </a:p>
          </p:txBody>
        </p:sp>
      </p:grp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191322" y="4167853"/>
            <a:ext cx="719202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000" b="1" dirty="0">
                <a:latin typeface="+mj-lt"/>
              </a:rPr>
              <a:t>On </a:t>
            </a:r>
            <a:r>
              <a:rPr lang="en-US" altLang="en-US" sz="1000" b="1" dirty="0" smtClean="0">
                <a:latin typeface="+mj-lt"/>
              </a:rPr>
              <a:t>Thursday</a:t>
            </a:r>
            <a:r>
              <a:rPr lang="en-US" altLang="en-US" sz="1000" b="1" dirty="0">
                <a:latin typeface="+mj-lt"/>
              </a:rPr>
              <a:t>, </a:t>
            </a:r>
            <a:r>
              <a:rPr lang="en-US" altLang="en-US" sz="1000" dirty="0">
                <a:latin typeface="+mj-lt"/>
              </a:rPr>
              <a:t>Donald Trump Jr. said he agreed to meet with a Russian lawyer last year because he thought it was important to learn about Hillary Clinton’s “fitness” for </a:t>
            </a:r>
            <a:r>
              <a:rPr lang="en-US" altLang="en-US" sz="1000" dirty="0" smtClean="0">
                <a:latin typeface="+mj-lt"/>
              </a:rPr>
              <a:t>office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>
                <a:latin typeface="+mj-lt"/>
              </a:rPr>
              <a:t>President Trump tried to reassure DACA recipients about their immigration status, after House Minority Leader Nancy Pelosi requested public </a:t>
            </a:r>
            <a:r>
              <a:rPr lang="en-US" altLang="en-US" sz="1000" dirty="0" smtClean="0">
                <a:latin typeface="+mj-lt"/>
              </a:rPr>
              <a:t>clarification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>
                <a:latin typeface="+mj-lt"/>
              </a:rPr>
              <a:t>The Senate passed legislation that temporarily raises the debt ceiling and funds the government, as part of a Hurricane Harvey relief package</a:t>
            </a:r>
            <a:endParaRPr lang="en-US" altLang="en-US" sz="1000" dirty="0" smtClean="0">
              <a:latin typeface="+mj-lt"/>
            </a:endParaRPr>
          </a:p>
        </p:txBody>
      </p:sp>
      <p:grpSp>
        <p:nvGrpSpPr>
          <p:cNvPr id="36" name="Group 49"/>
          <p:cNvGrpSpPr>
            <a:grpSpLocks/>
          </p:cNvGrpSpPr>
          <p:nvPr/>
        </p:nvGrpSpPr>
        <p:grpSpPr bwMode="auto">
          <a:xfrm>
            <a:off x="590856" y="4304677"/>
            <a:ext cx="504827" cy="534987"/>
            <a:chOff x="577910" y="3953638"/>
            <a:chExt cx="503687" cy="535057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77912" y="4148922"/>
              <a:ext cx="503685" cy="3397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77910" y="3953638"/>
              <a:ext cx="503685" cy="19687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/>
                <a:t>Sept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39" name="TextBox 3"/>
            <p:cNvSpPr txBox="1">
              <a:spLocks noChangeArrowheads="1"/>
            </p:cNvSpPr>
            <p:nvPr/>
          </p:nvSpPr>
          <p:spPr bwMode="auto">
            <a:xfrm>
              <a:off x="680622" y="4149318"/>
              <a:ext cx="297806" cy="33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Gill Sans MT" pitchFamily="34" charset="0"/>
                </a:rPr>
                <a:t>7</a:t>
              </a:r>
              <a:endParaRPr lang="en-US" altLang="en-US" sz="1600" b="1" dirty="0">
                <a:latin typeface="Gill Sans MT" pitchFamily="34" charset="0"/>
              </a:endParaRPr>
            </a:p>
          </p:txBody>
        </p:sp>
      </p:grp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1197672" y="5491819"/>
            <a:ext cx="77759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000" b="1" dirty="0">
                <a:latin typeface="+mj-lt"/>
              </a:rPr>
              <a:t>On </a:t>
            </a:r>
            <a:r>
              <a:rPr lang="en-US" altLang="en-US" sz="1000" b="1" dirty="0" smtClean="0">
                <a:latin typeface="+mj-lt"/>
              </a:rPr>
              <a:t>Friday, </a:t>
            </a:r>
            <a:r>
              <a:rPr lang="en-US" altLang="en-US" sz="1000" dirty="0">
                <a:latin typeface="+mj-lt"/>
              </a:rPr>
              <a:t>t</a:t>
            </a:r>
            <a:r>
              <a:rPr lang="en-US" altLang="en-US" sz="1000" dirty="0" smtClean="0">
                <a:latin typeface="+mj-lt"/>
              </a:rPr>
              <a:t>he House passed the bill to direct over $15 billion in disaster aid to Hurricane Harvey victims, raise the debt ceiling and fund the government for three months.</a:t>
            </a:r>
            <a:endParaRPr lang="en-US" altLang="en-US" sz="1000" dirty="0">
              <a:latin typeface="+mj-lt"/>
            </a:endParaRPr>
          </a:p>
        </p:txBody>
      </p:sp>
      <p:grpSp>
        <p:nvGrpSpPr>
          <p:cNvPr id="42" name="Group 49"/>
          <p:cNvGrpSpPr>
            <a:grpSpLocks/>
          </p:cNvGrpSpPr>
          <p:nvPr/>
        </p:nvGrpSpPr>
        <p:grpSpPr bwMode="auto">
          <a:xfrm>
            <a:off x="597206" y="5424861"/>
            <a:ext cx="504827" cy="534987"/>
            <a:chOff x="577910" y="3953638"/>
            <a:chExt cx="503687" cy="535057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77912" y="4148922"/>
              <a:ext cx="503685" cy="3397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77910" y="3953638"/>
              <a:ext cx="503685" cy="19687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/>
                <a:t>Sept </a:t>
              </a:r>
              <a:endParaRPr lang="en-US" sz="1000" dirty="0"/>
            </a:p>
          </p:txBody>
        </p:sp>
        <p:sp>
          <p:nvSpPr>
            <p:cNvPr id="45" name="TextBox 3"/>
            <p:cNvSpPr txBox="1">
              <a:spLocks noChangeArrowheads="1"/>
            </p:cNvSpPr>
            <p:nvPr/>
          </p:nvSpPr>
          <p:spPr bwMode="auto">
            <a:xfrm>
              <a:off x="680622" y="4149318"/>
              <a:ext cx="297806" cy="33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Gill Sans MT" pitchFamily="34" charset="0"/>
                </a:rPr>
                <a:t>8</a:t>
              </a:r>
              <a:endParaRPr lang="en-US" altLang="en-US" sz="1600" b="1" dirty="0">
                <a:latin typeface="Gill Sans MT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954486" y="1637900"/>
            <a:ext cx="2857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Monday, September 4</a:t>
            </a:r>
            <a:r>
              <a:rPr lang="en-US" sz="1000" i="1" baseline="30000" dirty="0" smtClean="0"/>
              <a:t>th</a:t>
            </a:r>
            <a:r>
              <a:rPr lang="en-US" sz="1000" i="1" dirty="0" smtClean="0"/>
              <a:t> was Labor Day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139373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328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Georgia</vt:lpstr>
      <vt:lpstr>Gill Sans MT</vt:lpstr>
      <vt:lpstr>MS PGothic</vt:lpstr>
      <vt:lpstr>ＭＳ Ｐゴシック</vt:lpstr>
      <vt:lpstr>Verdana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54</cp:revision>
  <dcterms:created xsi:type="dcterms:W3CDTF">2017-06-26T14:07:23Z</dcterms:created>
  <dcterms:modified xsi:type="dcterms:W3CDTF">2017-09-08T16:21:39Z</dcterms:modified>
</cp:coreProperties>
</file>