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E30"/>
    <a:srgbClr val="CC6964"/>
    <a:srgbClr val="9A7598"/>
    <a:srgbClr val="DDDDDD"/>
    <a:srgbClr val="A37EA3"/>
    <a:srgbClr val="F1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1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48DAF-FAC0-E049-9F91-DF185ED4A3A0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BA255-5E72-2043-901B-BB28595BD03D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F91DA9-1C77-804A-BF67-CC34D48EC270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6D0A-10DF-004F-8942-0019FC536F6A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5FB64-F50F-F341-9BDA-DC6ACD9CC172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CB5C3-E2DE-8D4F-9F4A-C72E248516A5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EB469-FD33-B547-A4D2-7465E5DD0938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14CD4-9166-C14F-B6C1-CDF522718024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B825E5-7CCF-EA4B-803B-A23A37DA0D68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D4D66-DFDE-9945-A17D-74D0D2FAE5BC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8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 bwMode="auto">
          <a:xfrm>
            <a:off x="485547" y="756919"/>
            <a:ext cx="8163154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President</a:t>
            </a:r>
            <a:r>
              <a:rPr kumimoji="0" lang="en-US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 Trump has not officially filed the opioid crisis as a national emergency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7083278" y="311516"/>
            <a:ext cx="164340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b="1" dirty="0" smtClean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ACTIVE NATIONAL EMERGENCIES</a:t>
            </a:r>
            <a:endParaRPr kumimoji="0" lang="en-US" altLang="en-US" sz="6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92126" y="6422607"/>
            <a:ext cx="732631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August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28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Maansi Vatsan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92126" y="1514132"/>
            <a:ext cx="8156574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Despite</a:t>
            </a:r>
            <a:r>
              <a:rPr kumimoji="0" lang="en-US" altLang="en-US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 Trump’s public declaration, the opioid crisis is not among the 28 currently active national emergencies</a:t>
            </a:r>
            <a:endParaRPr kumimoji="0" lang="en-US" altLang="en-US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Georgia"/>
            </a:endParaRPr>
          </a:p>
        </p:txBody>
      </p:sp>
      <p:pic>
        <p:nvPicPr>
          <p:cNvPr id="21" name="Picture 20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85547" y="6220588"/>
            <a:ext cx="8166981" cy="1569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: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Josh Katz, “Is the Opioid Crisis a National Emergency?” The New York Times, August 24, 2017.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26400" y="1665858"/>
            <a:ext cx="7259884" cy="1673913"/>
            <a:chOff x="799079" y="1867100"/>
            <a:chExt cx="7259884" cy="1673913"/>
          </a:xfrm>
        </p:grpSpPr>
        <p:grpSp>
          <p:nvGrpSpPr>
            <p:cNvPr id="9" name="Group 8"/>
            <p:cNvGrpSpPr/>
            <p:nvPr/>
          </p:nvGrpSpPr>
          <p:grpSpPr>
            <a:xfrm>
              <a:off x="799079" y="2081628"/>
              <a:ext cx="7259884" cy="1459385"/>
              <a:chOff x="824958" y="3222906"/>
              <a:chExt cx="7259884" cy="145938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528730" y="4459126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1997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pic>
            <p:nvPicPr>
              <p:cNvPr id="96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7208" y="4016259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2111477" y="446056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1996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255870" y="4455362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1994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pic>
            <p:nvPicPr>
              <p:cNvPr id="1026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106" y="4019130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" name="Straight Connector 2"/>
              <p:cNvCxnSpPr/>
              <p:nvPr/>
            </p:nvCxnSpPr>
            <p:spPr>
              <a:xfrm>
                <a:off x="994068" y="4452027"/>
                <a:ext cx="688184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824958" y="445294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1979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82483" y="445202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1995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961142" y="445844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2001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05376" y="4462811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2003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855047" y="4458362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2004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311323" y="4463979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2006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768719" y="445971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2007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4160" y="4457458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2008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82482" y="4457629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2010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17256" y="4461820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2011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57161" y="446606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2012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999815" y="4457038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2014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447476" y="4466847"/>
                <a:ext cx="6373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2015</a:t>
                </a:r>
                <a:endPara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pic>
            <p:nvPicPr>
              <p:cNvPr id="91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7888" y="402208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8353" y="401921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0482" y="402208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2483" y="402208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8073" y="4019998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99438" y="401791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424" y="4016259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8954" y="4016345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1883" y="4025347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5995" y="4016259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7680" y="4016259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17585" y="4016025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3398" y="4015791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3715" y="402208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1529" y="3747931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6066" y="3478012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5696" y="3762643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8264" y="3492831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2483" y="3222906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5156" y="3742898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4515" y="3753685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5638" y="3753368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2117" y="3754755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5280" y="3476210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0913" y="3753135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2" descr="https://d30y9cdsu7xlg0.cloudfront.net/png/1030093-20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05450" y="3483216"/>
                <a:ext cx="510200" cy="51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33" name="Picture 2" descr="https://d30y9cdsu7xlg0.cloudfront.net/png/1030093-20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981" y="1867100"/>
              <a:ext cx="510200" cy="51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933106" y="2057810"/>
              <a:ext cx="23872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+mj-lt"/>
                </a:rPr>
                <a:t>= The start of an ongoing national emergency</a:t>
              </a:r>
              <a:endParaRPr lang="en-US" sz="800" dirty="0">
                <a:latin typeface="+mj-lt"/>
              </a:endParaRPr>
            </a:p>
          </p:txBody>
        </p:sp>
      </p:grpSp>
      <p:sp>
        <p:nvSpPr>
          <p:cNvPr id="1025" name="TextBox 1024"/>
          <p:cNvSpPr txBox="1"/>
          <p:nvPr/>
        </p:nvSpPr>
        <p:spPr>
          <a:xfrm>
            <a:off x="704201" y="3441605"/>
            <a:ext cx="17516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+mj-lt"/>
              </a:rPr>
              <a:t>President Jimmy </a:t>
            </a:r>
            <a:r>
              <a:rPr lang="en-US" sz="900" b="1" dirty="0">
                <a:latin typeface="+mj-lt"/>
              </a:rPr>
              <a:t>Carter </a:t>
            </a:r>
            <a:r>
              <a:rPr lang="en-US" sz="900" b="1" dirty="0" smtClean="0">
                <a:latin typeface="+mj-lt"/>
              </a:rPr>
              <a:t>1977-1981</a:t>
            </a:r>
            <a:endParaRPr lang="en-US" sz="900" b="1" dirty="0">
              <a:latin typeface="+mj-lt"/>
            </a:endParaRPr>
          </a:p>
          <a:p>
            <a:endParaRPr lang="en-US" sz="9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Iranian </a:t>
            </a:r>
            <a:r>
              <a:rPr lang="en-US" sz="900" dirty="0">
                <a:latin typeface="+mj-lt"/>
              </a:rPr>
              <a:t>hostage crisis (1979</a:t>
            </a:r>
            <a:r>
              <a:rPr lang="en-US" sz="900" dirty="0" smtClean="0">
                <a:latin typeface="+mj-lt"/>
              </a:rPr>
              <a:t>)</a:t>
            </a:r>
            <a:endParaRPr lang="en-US" sz="900" dirty="0">
              <a:latin typeface="+mj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351053" y="3439419"/>
            <a:ext cx="26178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+mj-lt"/>
              </a:rPr>
              <a:t>President George </a:t>
            </a:r>
            <a:r>
              <a:rPr lang="en-US" sz="900" b="1" dirty="0">
                <a:latin typeface="+mj-lt"/>
              </a:rPr>
              <a:t>W. </a:t>
            </a:r>
            <a:r>
              <a:rPr lang="en-US" sz="900" b="1" dirty="0" smtClean="0">
                <a:latin typeface="+mj-lt"/>
              </a:rPr>
              <a:t>Bush</a:t>
            </a:r>
          </a:p>
          <a:p>
            <a:r>
              <a:rPr lang="en-US" sz="900" b="1" dirty="0" smtClean="0">
                <a:latin typeface="+mj-lt"/>
              </a:rPr>
              <a:t>2001-2009</a:t>
            </a:r>
          </a:p>
          <a:p>
            <a:endParaRPr lang="en-US" sz="9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+mj-lt"/>
              </a:rPr>
              <a:t>Extreme violence in the Balkans (</a:t>
            </a:r>
            <a:r>
              <a:rPr lang="en-US" sz="900" dirty="0" smtClean="0">
                <a:latin typeface="+mj-lt"/>
              </a:rPr>
              <a:t>2001)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Expiration </a:t>
            </a:r>
            <a:r>
              <a:rPr lang="en-US" sz="900" dirty="0">
                <a:latin typeface="+mj-lt"/>
              </a:rPr>
              <a:t>of the Export Administration Act (</a:t>
            </a:r>
            <a:r>
              <a:rPr lang="en-US" sz="900" dirty="0" smtClean="0">
                <a:latin typeface="+mj-lt"/>
              </a:rPr>
              <a:t>2001)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The </a:t>
            </a:r>
            <a:r>
              <a:rPr lang="en-US" sz="900" dirty="0">
                <a:latin typeface="+mj-lt"/>
              </a:rPr>
              <a:t>September 11 attacks (2001</a:t>
            </a:r>
            <a:r>
              <a:rPr lang="en-US" sz="900" dirty="0" smtClean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 </a:t>
            </a:r>
            <a:r>
              <a:rPr lang="en-US" sz="900" dirty="0">
                <a:latin typeface="+mj-lt"/>
              </a:rPr>
              <a:t>Threat of foreign terrorism (</a:t>
            </a:r>
            <a:r>
              <a:rPr lang="en-US" sz="900" dirty="0" smtClean="0">
                <a:latin typeface="+mj-lt"/>
              </a:rPr>
              <a:t>2001)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Breakdown </a:t>
            </a:r>
            <a:r>
              <a:rPr lang="en-US" sz="900" dirty="0">
                <a:latin typeface="+mj-lt"/>
              </a:rPr>
              <a:t>of law and order in Zimbabwe (</a:t>
            </a:r>
            <a:r>
              <a:rPr lang="en-US" sz="900" dirty="0" smtClean="0">
                <a:latin typeface="+mj-lt"/>
              </a:rPr>
              <a:t>2003)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Sale </a:t>
            </a:r>
            <a:r>
              <a:rPr lang="en-US" sz="900" dirty="0">
                <a:latin typeface="+mj-lt"/>
              </a:rPr>
              <a:t>of Iraqi petroleum (</a:t>
            </a:r>
            <a:r>
              <a:rPr lang="en-US" sz="900" dirty="0" smtClean="0">
                <a:latin typeface="+mj-lt"/>
              </a:rPr>
              <a:t>2003)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Syria’s </a:t>
            </a:r>
            <a:r>
              <a:rPr lang="en-US" sz="900" dirty="0">
                <a:latin typeface="+mj-lt"/>
              </a:rPr>
              <a:t>support of terrorism (2004</a:t>
            </a:r>
            <a:r>
              <a:rPr lang="en-US" sz="900" dirty="0" smtClean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Human </a:t>
            </a:r>
            <a:r>
              <a:rPr lang="en-US" sz="900" dirty="0">
                <a:latin typeface="+mj-lt"/>
              </a:rPr>
              <a:t>rights abuses in Belarus (2006</a:t>
            </a:r>
            <a:r>
              <a:rPr lang="en-US" sz="900" dirty="0" smtClean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Widespread </a:t>
            </a:r>
            <a:r>
              <a:rPr lang="en-US" sz="900" dirty="0">
                <a:latin typeface="+mj-lt"/>
              </a:rPr>
              <a:t>violence within the Democratic Republic of Congo (2006</a:t>
            </a:r>
            <a:r>
              <a:rPr lang="en-US" sz="900" dirty="0" smtClean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Political </a:t>
            </a:r>
            <a:r>
              <a:rPr lang="en-US" sz="900" dirty="0">
                <a:latin typeface="+mj-lt"/>
              </a:rPr>
              <a:t>and economic instability in Lebanon (</a:t>
            </a:r>
            <a:r>
              <a:rPr lang="en-US" sz="900" dirty="0" smtClean="0">
                <a:latin typeface="+mj-lt"/>
              </a:rPr>
              <a:t>2007)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Nuclear </a:t>
            </a:r>
            <a:r>
              <a:rPr lang="en-US" sz="900" dirty="0">
                <a:latin typeface="+mj-lt"/>
              </a:rPr>
              <a:t>proliferation on the Korean Peninsula (2008)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+mj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04201" y="4273773"/>
            <a:ext cx="261780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+mj-lt"/>
              </a:rPr>
              <a:t>President William J. Clinton </a:t>
            </a:r>
          </a:p>
          <a:p>
            <a:r>
              <a:rPr lang="en-US" sz="900" b="1" dirty="0" smtClean="0">
                <a:latin typeface="+mj-lt"/>
              </a:rPr>
              <a:t>1993-2001</a:t>
            </a:r>
          </a:p>
          <a:p>
            <a:endParaRPr lang="en-US" sz="9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+mj-lt"/>
              </a:rPr>
              <a:t>Proliferation of weapons of mass destruction (</a:t>
            </a:r>
            <a:r>
              <a:rPr lang="en-US" sz="900" dirty="0" smtClean="0">
                <a:latin typeface="+mj-lt"/>
              </a:rPr>
              <a:t>1994)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Actions </a:t>
            </a:r>
            <a:r>
              <a:rPr lang="en-US" sz="900" dirty="0">
                <a:latin typeface="+mj-lt"/>
              </a:rPr>
              <a:t>of the Iranian government (</a:t>
            </a:r>
            <a:r>
              <a:rPr lang="en-US" sz="900" dirty="0" smtClean="0">
                <a:latin typeface="+mj-lt"/>
              </a:rPr>
              <a:t>1995)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Colombian </a:t>
            </a:r>
            <a:r>
              <a:rPr lang="en-US" sz="900" dirty="0">
                <a:latin typeface="+mj-lt"/>
              </a:rPr>
              <a:t>narcotics traffickers (</a:t>
            </a:r>
            <a:r>
              <a:rPr lang="en-US" sz="900" dirty="0" smtClean="0">
                <a:latin typeface="+mj-lt"/>
              </a:rPr>
              <a:t>1995)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Disruption </a:t>
            </a:r>
            <a:r>
              <a:rPr lang="en-US" sz="900" dirty="0">
                <a:latin typeface="+mj-lt"/>
              </a:rPr>
              <a:t>of the Middle East peace process (</a:t>
            </a:r>
            <a:r>
              <a:rPr lang="en-US" sz="900" dirty="0" smtClean="0">
                <a:latin typeface="+mj-lt"/>
              </a:rPr>
              <a:t>1995)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U.S</a:t>
            </a:r>
            <a:r>
              <a:rPr lang="en-US" sz="900" dirty="0">
                <a:latin typeface="+mj-lt"/>
              </a:rPr>
              <a:t>. ships entering Cuban waters (</a:t>
            </a:r>
            <a:r>
              <a:rPr lang="en-US" sz="900" dirty="0" smtClean="0">
                <a:latin typeface="+mj-lt"/>
              </a:rPr>
              <a:t>1996)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Human </a:t>
            </a:r>
            <a:r>
              <a:rPr lang="en-US" sz="900" dirty="0">
                <a:latin typeface="+mj-lt"/>
              </a:rPr>
              <a:t>rights violations by the Sudanese government (1997)</a:t>
            </a:r>
          </a:p>
          <a:p>
            <a:endParaRPr lang="en-US" sz="900" dirty="0"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026806" y="3440488"/>
            <a:ext cx="261780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+mj-lt"/>
              </a:rPr>
              <a:t>President Barack Obama</a:t>
            </a:r>
          </a:p>
          <a:p>
            <a:r>
              <a:rPr lang="en-US" sz="900" b="1" dirty="0" smtClean="0">
                <a:latin typeface="+mj-lt"/>
              </a:rPr>
              <a:t>2009-2017</a:t>
            </a:r>
          </a:p>
          <a:p>
            <a:endParaRPr lang="en-US" sz="9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+mj-lt"/>
              </a:rPr>
              <a:t>Violence and piracy in Somalia (2010</a:t>
            </a:r>
            <a:r>
              <a:rPr lang="en-US" sz="900" dirty="0" smtClean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Instability </a:t>
            </a:r>
            <a:r>
              <a:rPr lang="en-US" sz="900" dirty="0">
                <a:latin typeface="+mj-lt"/>
              </a:rPr>
              <a:t>and violence in Libya (</a:t>
            </a:r>
            <a:r>
              <a:rPr lang="en-US" sz="900" dirty="0" smtClean="0">
                <a:latin typeface="+mj-lt"/>
              </a:rPr>
              <a:t>2011)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Transnational </a:t>
            </a:r>
            <a:r>
              <a:rPr lang="en-US" sz="900" dirty="0">
                <a:latin typeface="+mj-lt"/>
              </a:rPr>
              <a:t>criminal organizations (</a:t>
            </a:r>
            <a:r>
              <a:rPr lang="en-US" sz="900" dirty="0" smtClean="0">
                <a:latin typeface="+mj-lt"/>
              </a:rPr>
              <a:t>2011)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Threats </a:t>
            </a:r>
            <a:r>
              <a:rPr lang="en-US" sz="900" dirty="0">
                <a:latin typeface="+mj-lt"/>
              </a:rPr>
              <a:t>to Yemen’s peace, security and stability (</a:t>
            </a:r>
            <a:r>
              <a:rPr lang="en-US" sz="900" dirty="0" smtClean="0">
                <a:latin typeface="+mj-lt"/>
              </a:rPr>
              <a:t>2012)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Undermining </a:t>
            </a:r>
            <a:r>
              <a:rPr lang="en-US" sz="900" dirty="0">
                <a:latin typeface="+mj-lt"/>
              </a:rPr>
              <a:t>of democracy in Ukraine (</a:t>
            </a:r>
            <a:r>
              <a:rPr lang="en-US" sz="900" dirty="0" smtClean="0">
                <a:latin typeface="+mj-lt"/>
              </a:rPr>
              <a:t>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Widespread </a:t>
            </a:r>
            <a:r>
              <a:rPr lang="en-US" sz="900" dirty="0">
                <a:latin typeface="+mj-lt"/>
              </a:rPr>
              <a:t>violence in South Sudan (</a:t>
            </a:r>
            <a:r>
              <a:rPr lang="en-US" sz="900" dirty="0" smtClean="0">
                <a:latin typeface="+mj-lt"/>
              </a:rPr>
              <a:t>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Breakdown </a:t>
            </a:r>
            <a:r>
              <a:rPr lang="en-US" sz="900" dirty="0">
                <a:latin typeface="+mj-lt"/>
              </a:rPr>
              <a:t>of law and order in the Central African Republic (</a:t>
            </a:r>
            <a:r>
              <a:rPr lang="en-US" sz="900" dirty="0" smtClean="0">
                <a:latin typeface="+mj-lt"/>
              </a:rPr>
              <a:t>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Erosion </a:t>
            </a:r>
            <a:r>
              <a:rPr lang="en-US" sz="900" dirty="0">
                <a:latin typeface="+mj-lt"/>
              </a:rPr>
              <a:t>of human rights in Venezuela (</a:t>
            </a:r>
            <a:r>
              <a:rPr lang="en-US" sz="900" dirty="0" smtClean="0">
                <a:latin typeface="+mj-lt"/>
              </a:rPr>
              <a:t>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Malicious </a:t>
            </a:r>
            <a:r>
              <a:rPr lang="en-US" sz="900" dirty="0">
                <a:latin typeface="+mj-lt"/>
              </a:rPr>
              <a:t>cyber-enabled activities (</a:t>
            </a:r>
            <a:r>
              <a:rPr lang="en-US" sz="900" dirty="0" smtClean="0">
                <a:latin typeface="+mj-lt"/>
              </a:rPr>
              <a:t>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+mj-lt"/>
              </a:rPr>
              <a:t>Violence </a:t>
            </a:r>
            <a:r>
              <a:rPr lang="en-US" sz="900" dirty="0">
                <a:latin typeface="+mj-lt"/>
              </a:rPr>
              <a:t>in Burundi (2015)</a:t>
            </a:r>
          </a:p>
          <a:p>
            <a:endParaRPr lang="en-US" sz="9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30345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343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Georgia</vt:lpstr>
      <vt:lpstr>Verdana</vt:lpstr>
      <vt:lpstr>2_Office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29</cp:revision>
  <dcterms:created xsi:type="dcterms:W3CDTF">2017-08-02T16:23:55Z</dcterms:created>
  <dcterms:modified xsi:type="dcterms:W3CDTF">2017-08-28T17:01:38Z</dcterms:modified>
</cp:coreProperties>
</file>