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3" r:id="rId17"/>
    <p:sldId id="278" r:id="rId18"/>
    <p:sldId id="279" r:id="rId19"/>
    <p:sldId id="280" r:id="rId20"/>
    <p:sldId id="281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5" r:id="rId32"/>
    <p:sldId id="296" r:id="rId33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S PGothic" panose="020B0600070205080204" pitchFamily="34" charset="-128"/>
      <p:regular r:id="rId35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Gill Sans MT" panose="020B0502020104020203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2" userDrawn="1">
          <p15:clr>
            <a:srgbClr val="A4A3A4"/>
          </p15:clr>
        </p15:guide>
        <p15:guide id="4" pos="5448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44FA55-B773-4B0E-8AEE-CB2139AE19CE}">
  <a:tblStyle styleId="{0D44FA55-B773-4B0E-8AEE-CB2139AE19CE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660"/>
  </p:normalViewPr>
  <p:slideViewPr>
    <p:cSldViewPr snapToGrid="0">
      <p:cViewPr>
        <p:scale>
          <a:sx n="100" d="100"/>
          <a:sy n="100" d="100"/>
        </p:scale>
        <p:origin x="2076" y="204"/>
      </p:cViewPr>
      <p:guideLst>
        <p:guide orient="horz" pos="2160"/>
        <p:guide pos="2880"/>
        <p:guide pos="312"/>
        <p:guide pos="5448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229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5180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780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63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0824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109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555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332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008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72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326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439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6481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4810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089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135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073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729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299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713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2176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4961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7700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52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507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8902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53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859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5545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163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3" name="Shape 13"/>
          <p:cNvCxnSpPr/>
          <p:nvPr/>
        </p:nvCxnSpPr>
        <p:spPr>
          <a:xfrm rot="10800000" flipH="1">
            <a:off x="506210" y="6409704"/>
            <a:ext cx="813490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Shape 14"/>
          <p:cNvCxnSpPr/>
          <p:nvPr/>
        </p:nvCxnSpPr>
        <p:spPr>
          <a:xfrm rot="10800000" flipH="1">
            <a:off x="502920" y="588898"/>
            <a:ext cx="8138159" cy="1460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</a:t>
            </a:fld>
            <a:endParaRPr lang="en-US" sz="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404813" y="1122362"/>
            <a:ext cx="8167687" cy="11160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l">
              <a:buClr>
                <a:srgbClr val="595959"/>
              </a:buClr>
              <a:buSzPct val="25000"/>
            </a:pPr>
            <a:r>
              <a:rPr lang="en-US" sz="3200" b="1" dirty="0" smtClean="0">
                <a:solidFill>
                  <a:srgbClr val="595959"/>
                </a:solidFill>
              </a:rPr>
              <a:t>Charlie </a:t>
            </a:r>
            <a:r>
              <a:rPr lang="en-US" sz="3200" b="1" dirty="0">
                <a:solidFill>
                  <a:srgbClr val="595959"/>
                </a:solidFill>
              </a:rPr>
              <a:t>Cook’s Tour of American Politics and Economics</a:t>
            </a:r>
            <a:endParaRPr lang="en-US" sz="3200" b="1" i="0" u="none" strike="noStrike" cap="none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412747" y="4220996"/>
            <a:ext cx="3675065" cy="21236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22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2017</a:t>
            </a:r>
            <a:endParaRPr lang="en-US" sz="1200" b="1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lang="en-US" sz="1200" b="1" i="0" u="none" strike="noStrike" cap="none" dirty="0" smtClea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Producer</a:t>
            </a:r>
            <a:r>
              <a:rPr lang="en-US" sz="120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sz="1200" i="1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Daniel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Stublen</a:t>
            </a:r>
            <a:endParaRPr sz="1200" b="1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Director</a:t>
            </a:r>
            <a:r>
              <a:rPr lang="en-US" sz="120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Alistair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Taylor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335331" y="6206980"/>
            <a:ext cx="8490283" cy="5111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3" name="Shape 93" descr="Logo-NJ-presentation_cen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323812"/>
            <a:ext cx="8230313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10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16290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ESTIMATED 10-YEAR TREASURY CONSTANT MATURITY RATE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Blue Chip Economic Indicators: 10-year Treasury bills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Higher expectations for interest rates reflect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positive outlook for the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economy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Blue Chip Economic Indicators,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August,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5541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270375"/>
            <a:ext cx="8230313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11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16290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QUARTERLY PERCENT CHANGE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Consumer Price Index for all urban consumers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After over a year of increasing, the Consumer Price Index fell in Q2 of 2017, signaling a slight deflation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St. Louis Federal Reserve,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June 28,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1435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308048"/>
            <a:ext cx="8230313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12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16290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ESTIMATED QUARTERLY CPI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Blue Chip Economic Indicators: Consumer Price Index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Consumer Price Index is expected to rise back up to 2% and signals a steady inflationary period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Blue Chip Economic Indicators,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August,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2701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270692"/>
            <a:ext cx="8230313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13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16290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PERCENTAGE OF UNEMPLOYED BY DURATION OF UNEMPLOYMENT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Unemployment rate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Long-term unemployment increased for the third straight month in July, reversing its steady downward trend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St. Louis Federal Reserve,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July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1463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40" y="2319207"/>
            <a:ext cx="8218120" cy="3712786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14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16290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ACTUAL YEAR-TO-DATE UNEMPLOYMENT RATES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Unemployment rate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total unemployment rate continues its long-term decline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St. Louis Federal Reserve,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July,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6415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40" y="2293085"/>
            <a:ext cx="8218120" cy="3712786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15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16290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ESTIMATED QUARTERLY UNEMPLOYMENT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Blue Chip Economic Indicators: unemployment rate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Forecasts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suggest that unemployment will hover around 4%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Blue Chip Economic Indicators,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August,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4791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16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16290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PERCENT OF GDP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Federal government taxes </a:t>
            </a: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 </a:t>
            </a: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spending</a:t>
            </a:r>
            <a:endParaRPr lang="en-US" sz="9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 federal spending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increases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tax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revenues decrease, the deficit expands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84" y="2245269"/>
            <a:ext cx="8199831" cy="3779848"/>
          </a:xfrm>
          <a:prstGeom prst="rect">
            <a:avLst/>
          </a:prstGeom>
        </p:spPr>
      </p:pic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291"/>
          <p:cNvSpPr txBox="1"/>
          <p:nvPr/>
        </p:nvSpPr>
        <p:spPr>
          <a:xfrm>
            <a:off x="405906" y="6222238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White House Office of Management and Budget, Historical Tables, 2016.</a:t>
            </a:r>
          </a:p>
        </p:txBody>
      </p:sp>
    </p:spTree>
    <p:extLst>
      <p:ext uri="{BB962C8B-B14F-4D97-AF65-F5344CB8AC3E}">
        <p14:creationId xmlns:p14="http://schemas.microsoft.com/office/powerpoint/2010/main" val="1483123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88" y="1921639"/>
            <a:ext cx="8212024" cy="1792379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U.S. taxing and spending as percentage of GDP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federal government has been running a deficit since 2001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White House Office of Management and Budget, Historical Tables, 2016.</a:t>
            </a:r>
          </a:p>
        </p:txBody>
      </p:sp>
      <p:sp>
        <p:nvSpPr>
          <p:cNvPr id="13" name="Shape 288"/>
          <p:cNvSpPr/>
          <p:nvPr/>
        </p:nvSpPr>
        <p:spPr>
          <a:xfrm>
            <a:off x="419100" y="3906174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U.S. deficits and surplus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43" y="4139691"/>
            <a:ext cx="7763613" cy="1828959"/>
          </a:xfrm>
          <a:prstGeom prst="rect">
            <a:avLst/>
          </a:prstGeom>
        </p:spPr>
      </p:pic>
      <p:sp>
        <p:nvSpPr>
          <p:cNvPr id="17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6067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308048"/>
            <a:ext cx="8230313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18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16290"/>
            <a:ext cx="5413251" cy="328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PERCENT RESPONDING TO THE QUESTION: “All </a:t>
            </a:r>
            <a:r>
              <a:rPr lang="en-US" sz="700" dirty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in all, do you think things in the nation are generally headed in the right direction, or do you feel things are off on the wrong track</a:t>
            </a: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?”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Public opinion on the general direction of the nation</a:t>
            </a:r>
            <a:endParaRPr lang="en-US" sz="9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7872913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majority of Americans are pessimistic about the country’s outlook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Before April 2017: NBC/WSJ Poll. After April 2017: Reuters/</a:t>
            </a:r>
            <a:r>
              <a:rPr lang="en-US" sz="700" dirty="0" err="1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Ipsos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lang="en-US" sz="700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66072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19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05404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PERCENT RESPONDING TO THE QUESTION: </a:t>
            </a:r>
            <a:r>
              <a:rPr lang="en-US" altLang="en-US" sz="800" dirty="0" smtClean="0">
                <a:solidFill>
                  <a:srgbClr val="7F7F7F"/>
                </a:solidFill>
              </a:rPr>
              <a:t>“</a:t>
            </a:r>
            <a:r>
              <a:rPr lang="en-US" altLang="en-US" sz="800" dirty="0">
                <a:solidFill>
                  <a:srgbClr val="7F7F7F"/>
                </a:solidFill>
              </a:rPr>
              <a:t>During the next twelve months, do you think that the nation’s economy will get better or worse?”</a:t>
            </a: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Public opinion on the direction of the </a:t>
            </a: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 economy</a:t>
            </a:r>
            <a:endParaRPr lang="en-US" sz="9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public’s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outlook on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economy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 trending positively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Before April 2017: NBC/WSJ Poll. After February 2017: </a:t>
            </a:r>
            <a:r>
              <a:rPr lang="en-US" sz="700" dirty="0" err="1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YouGov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/Economist</a:t>
            </a:r>
            <a:endParaRPr lang="en-US" sz="700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50" y="2449569"/>
            <a:ext cx="8254699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7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Roadmap for the presentation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70088" y="3619500"/>
            <a:ext cx="315912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554956" y="3201194"/>
            <a:ext cx="835025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778000" y="2352675"/>
            <a:ext cx="5588000" cy="430213"/>
          </a:xfrm>
          <a:prstGeom prst="rect">
            <a:avLst/>
          </a:prstGeom>
          <a:solidFill>
            <a:srgbClr val="F0EAE3"/>
          </a:solidFill>
          <a:ln>
            <a:noFill/>
          </a:ln>
        </p:spPr>
        <p:txBody>
          <a:bodyPr lIns="182880" rIns="1828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5596"/>
              </a:buClr>
              <a:buFont typeface="Arial" charset="0"/>
              <a:buNone/>
              <a:defRPr/>
            </a:pPr>
            <a:r>
              <a:rPr lang="en-US" sz="2200" dirty="0">
                <a:latin typeface="Georgia" panose="02040502050405020303" pitchFamily="18" charset="0"/>
              </a:rPr>
              <a:t>Economic </a:t>
            </a:r>
            <a:r>
              <a:rPr lang="en-US" sz="2200" dirty="0" smtClean="0">
                <a:latin typeface="Georgia" panose="02040502050405020303" pitchFamily="18" charset="0"/>
              </a:rPr>
              <a:t>vital signs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286000" y="3354388"/>
            <a:ext cx="4567238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lIns="182880" rIns="182880" anchor="ctr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200" dirty="0" smtClean="0">
                <a:latin typeface="Georgia" panose="02040502050405020303" pitchFamily="18" charset="0"/>
              </a:rPr>
              <a:t>American politics</a:t>
            </a:r>
          </a:p>
        </p:txBody>
      </p:sp>
      <p:sp>
        <p:nvSpPr>
          <p:cNvPr id="11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1" y="2191437"/>
            <a:ext cx="8187638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20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Consumers Confidence Index ® and Consumer Sentiment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Consumer confidence ticked up following Trump’s victory but has started to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decline or plateau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Conference Board,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July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2017; Thomson Reuters/University of Michigan Surveys of Consumers,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July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4268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21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Roadmap for the presentation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70088" y="3619500"/>
            <a:ext cx="315912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554956" y="3201194"/>
            <a:ext cx="835025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778000" y="2352675"/>
            <a:ext cx="5588000" cy="430213"/>
          </a:xfrm>
          <a:prstGeom prst="rect">
            <a:avLst/>
          </a:prstGeom>
          <a:noFill/>
          <a:ln>
            <a:noFill/>
          </a:ln>
        </p:spPr>
        <p:txBody>
          <a:bodyPr lIns="182880" rIns="1828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5596"/>
              </a:buClr>
              <a:buFont typeface="Arial" charset="0"/>
              <a:buNone/>
              <a:defRPr/>
            </a:pPr>
            <a:r>
              <a:rPr lang="en-US" sz="2200" dirty="0">
                <a:latin typeface="Georgia" panose="02040502050405020303" pitchFamily="18" charset="0"/>
              </a:rPr>
              <a:t>Economic </a:t>
            </a:r>
            <a:r>
              <a:rPr lang="en-US" sz="2200" dirty="0" smtClean="0">
                <a:latin typeface="Georgia" panose="02040502050405020303" pitchFamily="18" charset="0"/>
              </a:rPr>
              <a:t>vital signs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286000" y="3354388"/>
            <a:ext cx="4567238" cy="431800"/>
          </a:xfrm>
          <a:prstGeom prst="rect">
            <a:avLst/>
          </a:prstGeom>
          <a:solidFill>
            <a:srgbClr val="F0EAE3"/>
          </a:solidFill>
          <a:ln>
            <a:noFill/>
          </a:ln>
          <a:extLst>
            <a:ext uri="{91240B29-F687-4f45-9708-019B960494DF}"/>
          </a:extLst>
        </p:spPr>
        <p:txBody>
          <a:bodyPr lIns="182880" rIns="182880" anchor="ctr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200" dirty="0" smtClean="0">
                <a:latin typeface="Georgia" panose="02040502050405020303" pitchFamily="18" charset="0"/>
              </a:rPr>
              <a:t>American politics</a:t>
            </a:r>
          </a:p>
        </p:txBody>
      </p:sp>
      <p:sp>
        <p:nvSpPr>
          <p:cNvPr id="11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58125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71" y="1909866"/>
            <a:ext cx="8151058" cy="1828959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22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713559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88</a:t>
            </a:r>
            <a:r>
              <a:rPr lang="en-US" sz="700" baseline="300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-114</a:t>
            </a:r>
            <a:r>
              <a:rPr lang="en-US" sz="700" baseline="300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 CONGRESS</a:t>
            </a:r>
            <a:endParaRPr lang="en-US" altLang="en-US" sz="800" dirty="0">
              <a:solidFill>
                <a:srgbClr val="7F7F7F"/>
              </a:solidFill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498373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Margin of House control after election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Congressional partisanship frames fiscal fights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Senate.gov, 2017; Office of the Clerk of the House of Representatives, 2017.</a:t>
            </a:r>
          </a:p>
        </p:txBody>
      </p:sp>
      <p:sp>
        <p:nvSpPr>
          <p:cNvPr id="15" name="Shape 287"/>
          <p:cNvSpPr/>
          <p:nvPr/>
        </p:nvSpPr>
        <p:spPr>
          <a:xfrm>
            <a:off x="420811" y="3980025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88</a:t>
            </a:r>
            <a:r>
              <a:rPr lang="en-US" sz="700" baseline="300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-114</a:t>
            </a:r>
            <a:r>
              <a:rPr lang="en-US" sz="700" baseline="300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 CONGRESS</a:t>
            </a:r>
            <a:endParaRPr lang="en-US" altLang="en-US" sz="800" dirty="0">
              <a:solidFill>
                <a:srgbClr val="7F7F7F"/>
              </a:solidFill>
            </a:endParaRPr>
          </a:p>
        </p:txBody>
      </p:sp>
      <p:sp>
        <p:nvSpPr>
          <p:cNvPr id="16" name="Shape 288"/>
          <p:cNvSpPr/>
          <p:nvPr/>
        </p:nvSpPr>
        <p:spPr>
          <a:xfrm>
            <a:off x="419100" y="3764839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Margin of Senate control after 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71" y="4212395"/>
            <a:ext cx="8151058" cy="1963082"/>
          </a:xfrm>
          <a:prstGeom prst="rect">
            <a:avLst/>
          </a:prstGeom>
        </p:spPr>
      </p:pic>
      <p:sp>
        <p:nvSpPr>
          <p:cNvPr id="21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23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316422"/>
            <a:ext cx="8230313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23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Congressional approval rating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Congressional approval ticked up at the beginning of 2017 but has fallen again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below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20%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Gallup.com,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August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6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193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265498"/>
            <a:ext cx="8230313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24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American public view of the Democratic Party</a:t>
            </a:r>
            <a:endParaRPr lang="en-US" sz="9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public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holds negative opinion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Democratic Party but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 is trending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up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Until April 2017: NBC/WSJ Poll. After April 2017, </a:t>
            </a:r>
            <a:r>
              <a:rPr lang="en-US" sz="700" dirty="0" err="1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YouGov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/Economist</a:t>
            </a:r>
            <a:endParaRPr lang="en-US" sz="700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361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91" y="2256395"/>
            <a:ext cx="8224217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25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public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holds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 overall negative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opinion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GOP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with a negative trend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American public view of the Republican Party</a:t>
            </a:r>
            <a:endParaRPr lang="en-US" sz="9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Until April 2017: NBC/WSJ Poll. After April 2017, </a:t>
            </a:r>
            <a:r>
              <a:rPr lang="en-US" sz="700" dirty="0" err="1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YouGov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/Economist</a:t>
            </a:r>
            <a:endParaRPr lang="en-US" sz="700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566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182662"/>
            <a:ext cx="8230313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26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Kaiser Family Foundation Health Tracking Poll: ACA Favorability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Affordable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Care Act’s approval numbers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have spiked as the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GOP attempted to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implement repeal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KFF Health Tracking Poll,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August 22,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2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91385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71" y="2423918"/>
            <a:ext cx="8151058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27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05404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>
              <a:buClr>
                <a:srgbClr val="7F7F7F"/>
              </a:buClr>
              <a:buSzPct val="25000"/>
            </a:pPr>
            <a:r>
              <a:rPr lang="en-US" sz="700" dirty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PERCENT RESPONDING TO THE QUESTION: “In politics, as of today, do you consider yourself a Republican, Democratic, or an Independent</a:t>
            </a: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?” (12-MONTH ROLLING AVERAGE)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1">
              <a:buClr>
                <a:srgbClr val="7F7F7F"/>
              </a:buClr>
              <a:buSzPct val="25000"/>
            </a:pPr>
            <a:endParaRPr lang="en-US" altLang="en-US" sz="800" dirty="0">
              <a:solidFill>
                <a:srgbClr val="7F7F7F"/>
              </a:solidFill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Gallup’s party affiliation </a:t>
            </a: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survey</a:t>
            </a:r>
            <a:endParaRPr lang="en-US" sz="9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share of Independents trends upward as Democrats and Republicans hold equal numbers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Gallup.com,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August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4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15264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398527"/>
            <a:ext cx="8230313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28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05404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HOUSE MAKEUP BY COOK PARTISAN VOTE INDEX</a:t>
            </a:r>
            <a:endParaRPr lang="en-US" altLang="en-US" sz="800" dirty="0">
              <a:solidFill>
                <a:srgbClr val="7F7F7F"/>
              </a:solidFill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Cook Political Report rates the districts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House,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“fewer swing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seats, more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polarization”: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 districts grow more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partisan, incumbents fear primary challengers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Cook Political Report, 2017.</a:t>
            </a: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87398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50" y="2175673"/>
            <a:ext cx="8254699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29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House </a:t>
            </a: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members in congressional districts </a:t>
            </a: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won </a:t>
            </a: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by opposite party's presidential nominee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2016,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35 House members were elected in districts where the opposing party’s presidential nominee won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Cook Political Report, 2017.</a:t>
            </a:r>
          </a:p>
        </p:txBody>
      </p:sp>
    </p:spTree>
    <p:extLst>
      <p:ext uri="{BB962C8B-B14F-4D97-AF65-F5344CB8AC3E}">
        <p14:creationId xmlns:p14="http://schemas.microsoft.com/office/powerpoint/2010/main" val="318103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281487"/>
            <a:ext cx="8230313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2" y="1916291"/>
            <a:ext cx="2824226" cy="2000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PERCENT CHANGE FROM PRIOR QUARTER ANNUAL RATE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Real GDP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Economic growth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ticked up in Q2 of 2017 but remains lower than the pre-recession, 30-year average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St. Louis Federal Reserve,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August 22,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34574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667" y="1981193"/>
            <a:ext cx="3657917" cy="3834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7" y="2005003"/>
            <a:ext cx="3657917" cy="3840813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30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3978729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NBC/WSJ’s presidential job approval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At the end of his term, Obama’s job approval rating hovered at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all-time highs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NBC/WSJ Poll,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January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2017; Gallup.com,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January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2" name="Shape 288"/>
          <p:cNvSpPr/>
          <p:nvPr/>
        </p:nvSpPr>
        <p:spPr>
          <a:xfrm>
            <a:off x="4528667" y="1690218"/>
            <a:ext cx="3978729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Gallup’s presidential job approval</a:t>
            </a:r>
          </a:p>
        </p:txBody>
      </p:sp>
      <p:sp>
        <p:nvSpPr>
          <p:cNvPr id="21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38610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300610"/>
            <a:ext cx="8230313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31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Gallup’s polling on President Trump’s approval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President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Trump’s low approval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numbers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have been stuck under 40% since late April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Gallup,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August 22, 2017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81868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95" y="2309813"/>
            <a:ext cx="8236410" cy="3664014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32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05404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>
              <a:buClr>
                <a:srgbClr val="7F7F7F"/>
              </a:buClr>
              <a:buSzPct val="25000"/>
            </a:pPr>
            <a:r>
              <a:rPr lang="en-US" alt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IN AUGUST OF EACH PRESIDENT’S FIRST TERM</a:t>
            </a:r>
            <a:endParaRPr lang="en-US" altLang="en-US" sz="800" dirty="0">
              <a:solidFill>
                <a:srgbClr val="7F7F7F"/>
              </a:solidFill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Gallup comparative presidential approval </a:t>
            </a: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ratings</a:t>
            </a:r>
            <a:endParaRPr lang="en-US" sz="9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Pres. Trump’s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approval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numbers are lower than any other modern presidents’ at this point in their respective terms </a:t>
            </a:r>
          </a:p>
        </p:txBody>
      </p:sp>
      <p:sp>
        <p:nvSpPr>
          <p:cNvPr id="13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Gallup,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August 22, 2017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594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47" y="2443597"/>
            <a:ext cx="8242506" cy="3578662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16290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QUARTERLY PERCENT CHANGE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Evolution of Atlanta Fed </a:t>
            </a:r>
            <a:r>
              <a:rPr lang="en-US" sz="900" b="1" dirty="0" err="1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GDPNow</a:t>
            </a: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* </a:t>
            </a: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real GDP forecast for </a:t>
            </a: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Q3 2017</a:t>
            </a:r>
            <a:endParaRPr lang="en-US" sz="9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GDPNow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forecast predicts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Q3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GDP growth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will top 3.5%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2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Federal Reserve Bank of Atlanta,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August 22,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lvl="0" algn="r">
              <a:lnSpc>
                <a:spcPct val="110000"/>
              </a:lnSpc>
              <a:buClr>
                <a:srgbClr val="7F7F7F"/>
              </a:buClr>
              <a:buSzPct val="25000"/>
            </a:pPr>
            <a:endParaRPr lang="en-US" sz="700" dirty="0" smtClean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r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*(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The Atlanta Fed’s </a:t>
            </a:r>
            <a:r>
              <a:rPr lang="en-US" sz="700" dirty="0" err="1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GDPNow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model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provides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an forecasted estimate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prior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to the final release)</a:t>
            </a:r>
            <a:endParaRPr lang="en-US" sz="700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5244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370862"/>
            <a:ext cx="8230313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5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16290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ESTIMATED QUARTERLY CHANGE IN GDP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Blue Chip Economic Indicators: GDP</a:t>
            </a:r>
            <a:endParaRPr lang="en-US" sz="9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Consensus estimates for quarterly economic growth hover around the 2% mark for the next two years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Blue Chip Economic Indicators, August,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4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9071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47" y="2411314"/>
            <a:ext cx="8242506" cy="3578662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16290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ANNUAL PERCENT CHANGE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Real median household income in the United States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Real median household income spiked over 5% in 2015 after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declining </a:t>
            </a: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2014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St. Louis Federal Reserve, September 13, 2016.</a:t>
            </a:r>
          </a:p>
        </p:txBody>
      </p:sp>
      <p:sp>
        <p:nvSpPr>
          <p:cNvPr id="14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1836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333421"/>
            <a:ext cx="8230313" cy="3657917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7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16290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NUMBER OF BIRTHS PER 1000 WOMEN AGED 15-44 YEARS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U.S. general fertility rate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Ultimate sign of pessimism: birth rate </a:t>
            </a: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down – people are beginning to defer starting or expanding a family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CDC, National Vital Statistics Report, June 2, 2016.</a:t>
            </a: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5835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8" y="2317258"/>
            <a:ext cx="8248603" cy="2981202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8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16290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AVERAGE QUARTERLY PERCENT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Interest rates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Interest rates are beginning to creep up following period of historic lows</a:t>
            </a:r>
            <a:b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Federal Reserve Bank of Atlanta,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July 28,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2" name="TextBox 61"/>
          <p:cNvSpPr txBox="1">
            <a:spLocks noChangeArrowheads="1"/>
          </p:cNvSpPr>
          <p:nvPr/>
        </p:nvSpPr>
        <p:spPr bwMode="auto">
          <a:xfrm>
            <a:off x="1248728" y="5694204"/>
            <a:ext cx="20939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3-month T-</a:t>
            </a:r>
            <a:r>
              <a:rPr lang="en-US" altLang="en-US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altLang="en-US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ills </a:t>
            </a:r>
            <a:r>
              <a:rPr lang="en-US" altLang="en-US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en-US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nterest </a:t>
            </a:r>
            <a:r>
              <a:rPr lang="en-US" altLang="en-US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altLang="en-US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</a:t>
            </a:r>
          </a:p>
        </p:txBody>
      </p:sp>
      <p:sp>
        <p:nvSpPr>
          <p:cNvPr id="13" name="TextBox 62"/>
          <p:cNvSpPr txBox="1">
            <a:spLocks noChangeArrowheads="1"/>
          </p:cNvSpPr>
          <p:nvPr/>
        </p:nvSpPr>
        <p:spPr bwMode="auto">
          <a:xfrm>
            <a:off x="5981064" y="5694204"/>
            <a:ext cx="884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1.0%</a:t>
            </a:r>
          </a:p>
        </p:txBody>
      </p:sp>
      <p:sp>
        <p:nvSpPr>
          <p:cNvPr id="14" name="TextBox 64"/>
          <p:cNvSpPr txBox="1">
            <a:spLocks noChangeArrowheads="1"/>
          </p:cNvSpPr>
          <p:nvPr/>
        </p:nvSpPr>
        <p:spPr bwMode="auto">
          <a:xfrm>
            <a:off x="1248728" y="5921534"/>
            <a:ext cx="27003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10-year </a:t>
            </a:r>
            <a:r>
              <a:rPr lang="en-US" altLang="en-US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altLang="en-US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reasury </a:t>
            </a:r>
            <a:r>
              <a:rPr lang="en-US" altLang="en-US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altLang="en-US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onstant </a:t>
            </a:r>
            <a:r>
              <a:rPr lang="en-US" altLang="en-US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altLang="en-US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aturity </a:t>
            </a:r>
            <a:r>
              <a:rPr lang="en-US" altLang="en-US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altLang="en-US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</a:t>
            </a:r>
          </a:p>
        </p:txBody>
      </p:sp>
      <p:sp>
        <p:nvSpPr>
          <p:cNvPr id="15" name="TextBox 65"/>
          <p:cNvSpPr txBox="1">
            <a:spLocks noChangeArrowheads="1"/>
          </p:cNvSpPr>
          <p:nvPr/>
        </p:nvSpPr>
        <p:spPr bwMode="auto">
          <a:xfrm>
            <a:off x="4032567" y="5921534"/>
            <a:ext cx="5111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7.7%</a:t>
            </a:r>
          </a:p>
        </p:txBody>
      </p:sp>
      <p:sp>
        <p:nvSpPr>
          <p:cNvPr id="16" name="TextBox 66"/>
          <p:cNvSpPr txBox="1">
            <a:spLocks noChangeArrowheads="1"/>
          </p:cNvSpPr>
          <p:nvPr/>
        </p:nvSpPr>
        <p:spPr bwMode="auto">
          <a:xfrm>
            <a:off x="5981064" y="5921534"/>
            <a:ext cx="884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3.0%</a:t>
            </a:r>
          </a:p>
        </p:txBody>
      </p:sp>
      <p:sp>
        <p:nvSpPr>
          <p:cNvPr id="17" name="TextBox 65"/>
          <p:cNvSpPr txBox="1">
            <a:spLocks noChangeArrowheads="1"/>
          </p:cNvSpPr>
          <p:nvPr/>
        </p:nvSpPr>
        <p:spPr bwMode="auto">
          <a:xfrm>
            <a:off x="4043680" y="5694204"/>
            <a:ext cx="5095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6.0%</a:t>
            </a:r>
          </a:p>
        </p:txBody>
      </p:sp>
      <p:sp>
        <p:nvSpPr>
          <p:cNvPr id="18" name="TextBox 61"/>
          <p:cNvSpPr txBox="1">
            <a:spLocks noChangeArrowheads="1"/>
          </p:cNvSpPr>
          <p:nvPr/>
        </p:nvSpPr>
        <p:spPr bwMode="auto">
          <a:xfrm>
            <a:off x="3502342" y="5502275"/>
            <a:ext cx="1571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1976-2006 average</a:t>
            </a:r>
          </a:p>
        </p:txBody>
      </p:sp>
      <p:sp>
        <p:nvSpPr>
          <p:cNvPr id="19" name="TextBox 61"/>
          <p:cNvSpPr txBox="1">
            <a:spLocks noChangeArrowheads="1"/>
          </p:cNvSpPr>
          <p:nvPr/>
        </p:nvSpPr>
        <p:spPr bwMode="auto">
          <a:xfrm>
            <a:off x="5614352" y="5502275"/>
            <a:ext cx="1571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2006-2017 average</a:t>
            </a:r>
          </a:p>
        </p:txBody>
      </p:sp>
      <p:sp>
        <p:nvSpPr>
          <p:cNvPr id="21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5400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8" y="2278439"/>
            <a:ext cx="8248603" cy="3584759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9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27750" y="311515"/>
            <a:ext cx="25989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Clr>
                <a:srgbClr val="494429"/>
              </a:buClr>
              <a:buSzPct val="25000"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CHARLIE COOK’S TOUR OF POLITICS &amp; ECONOMICS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20811" y="1916290"/>
            <a:ext cx="5413251" cy="328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ESTIMATED QUARTERLY INTEREST OF THREE-MONTH T-BILLS</a:t>
            </a:r>
            <a:endParaRPr lang="en-US" sz="7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" y="1690218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Blue Chip Economic Indicators: three-month Treasury bills</a:t>
            </a:r>
          </a:p>
        </p:txBody>
      </p:sp>
      <p:pic>
        <p:nvPicPr>
          <p:cNvPr id="289" name="Shape 289" descr="Logo-NJ-presentation_cen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04813" y="756918"/>
            <a:ext cx="8407399" cy="609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Interest rates are expected to steadily rise through 2018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rgbClr val="7F7F7F"/>
              </a:buClr>
              <a:buSzPct val="25000"/>
            </a:pP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Source: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Blue Chip Economic Indicators,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August, </a:t>
            </a: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2017.</a:t>
            </a:r>
          </a:p>
        </p:txBody>
      </p:sp>
      <p:sp>
        <p:nvSpPr>
          <p:cNvPr id="13" name="Shape 279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August 23, 2017  |  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68598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1676</Words>
  <Application>Microsoft Office PowerPoint</Application>
  <PresentationFormat>On-screen Show (4:3)</PresentationFormat>
  <Paragraphs>226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MS PGothic</vt:lpstr>
      <vt:lpstr>Verdana</vt:lpstr>
      <vt:lpstr>Calibri</vt:lpstr>
      <vt:lpstr>MS PGothic</vt:lpstr>
      <vt:lpstr>Georgia</vt:lpstr>
      <vt:lpstr>Arial</vt:lpstr>
      <vt:lpstr>Gill Sans MT</vt:lpstr>
      <vt:lpstr>Office Theme</vt:lpstr>
      <vt:lpstr>Charlie Cook’s Tour of American Politics and Economics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template for the presentation center [Max 2 line title]</dc:title>
  <dc:creator>Stublen, Daniel</dc:creator>
  <cp:lastModifiedBy>Stublen, Daniel</cp:lastModifiedBy>
  <cp:revision>55</cp:revision>
  <dcterms:modified xsi:type="dcterms:W3CDTF">2017-08-23T17:19:51Z</dcterms:modified>
</cp:coreProperties>
</file>