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7" r:id="rId2"/>
    <p:sldId id="280" r:id="rId3"/>
    <p:sldId id="27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BC2"/>
    <a:srgbClr val="C7BDD2"/>
    <a:srgbClr val="C9D7D1"/>
    <a:srgbClr val="EECAC2"/>
    <a:srgbClr val="C8D7D1"/>
    <a:srgbClr val="D5E1DD"/>
    <a:srgbClr val="E3EBE8"/>
    <a:srgbClr val="B0C3BC"/>
    <a:srgbClr val="9B8AAF"/>
    <a:srgbClr val="D2B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/>
    <p:restoredTop sz="94599"/>
  </p:normalViewPr>
  <p:slideViewPr>
    <p:cSldViewPr snapToGrid="0" snapToObjects="1">
      <p:cViewPr>
        <p:scale>
          <a:sx n="130" d="100"/>
          <a:sy n="130" d="100"/>
        </p:scale>
        <p:origin x="1128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1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8/4/17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14606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Key takeaways from the FY18 Labor, Health and Human Services, and Education budget bill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745319" y="311516"/>
            <a:ext cx="98135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APPROPRIATIONS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808607"/>
              </p:ext>
            </p:extLst>
          </p:nvPr>
        </p:nvGraphicFramePr>
        <p:xfrm>
          <a:off x="533390" y="2549615"/>
          <a:ext cx="7990552" cy="3106748"/>
        </p:xfrm>
        <a:graphic>
          <a:graphicData uri="http://schemas.openxmlformats.org/drawingml/2006/table">
            <a:tbl>
              <a:tblPr/>
              <a:tblGrid>
                <a:gridCol w="25481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0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0609"/>
                <a:gridCol w="1360609"/>
                <a:gridCol w="1360609"/>
              </a:tblGrid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Program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FY17 House appropriations recommendation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FY17 enacted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FY18 presidential request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FY18 House appropriations recommendation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Strengthening Historically Black Colleges Title III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$244,694,000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$244,694,000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$244,229,000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$244,694,000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BDD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Strengthening Historically Black Graduate Institutions, Title II B, Section 326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$63,281,000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$63,281,000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$63,161,000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$63,281,000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BDD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Strengthening Black Institutions (PBIs)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$9,942,000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$9,942,000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$9,923,000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$9,942,000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BDD2"/>
                    </a:solidFill>
                  </a:tcPr>
                </a:tc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Howard University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$221,821,000 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$221,821,000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$221,399,000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$221,821,000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BDD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HBCU Capital Financing Loan Subsidies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</a:t>
                      </a:r>
                      <a:r>
                        <a:rPr lang="en-US" sz="900" dirty="0" smtClean="0"/>
                        <a:t>20,484,000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$20,484,000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$20,445,000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$20,445,000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AC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Supplemental Education Grants Program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$16,699,000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$16,699,000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$16,667,000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$16,699,000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BDD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Georgia"/>
                <a:cs typeface="Georgia"/>
              </a:rPr>
              <a:t>Department of Education</a:t>
            </a:r>
            <a:endParaRPr lang="en-US" altLang="en-US" sz="900" b="1" dirty="0">
              <a:latin typeface="Georgia"/>
              <a:cs typeface="Georgia"/>
            </a:endParaRP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411285" y="2155674"/>
            <a:ext cx="60308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rgbClr val="C8D7D1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Funding increase from FY17 enacted     </a:t>
            </a:r>
            <a:r>
              <a:rPr lang="en-US" altLang="en-US" sz="800" b="1" dirty="0">
                <a:solidFill>
                  <a:srgbClr val="EECAC2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Funding decrease </a:t>
            </a:r>
            <a:r>
              <a:rPr lang="en-US" altLang="en-US" sz="800" dirty="0">
                <a:latin typeface="Verdana"/>
                <a:cs typeface="Verdana"/>
              </a:rPr>
              <a:t>from </a:t>
            </a:r>
            <a:r>
              <a:rPr lang="en-US" altLang="en-US" sz="800" dirty="0" smtClean="0">
                <a:latin typeface="Verdana"/>
                <a:cs typeface="Verdana"/>
              </a:rPr>
              <a:t>FY17 </a:t>
            </a:r>
            <a:r>
              <a:rPr lang="en-US" altLang="en-US" sz="800" dirty="0">
                <a:latin typeface="Verdana"/>
                <a:cs typeface="Verdana"/>
              </a:rPr>
              <a:t>enacted     </a:t>
            </a:r>
            <a:r>
              <a:rPr lang="en-US" altLang="en-US" sz="800" b="1" dirty="0" smtClean="0">
                <a:solidFill>
                  <a:srgbClr val="C7BDD2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 smtClean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Same as FY17 </a:t>
            </a:r>
            <a:r>
              <a:rPr lang="en-US" altLang="en-US" sz="800" dirty="0">
                <a:latin typeface="Verdana"/>
                <a:cs typeface="Verdana"/>
              </a:rPr>
              <a:t>enacted</a:t>
            </a:r>
          </a:p>
        </p:txBody>
      </p:sp>
      <p:sp>
        <p:nvSpPr>
          <p:cNvPr id="2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July 28,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6" name="Text Placeholder 18"/>
          <p:cNvSpPr txBox="1">
            <a:spLocks/>
          </p:cNvSpPr>
          <p:nvPr/>
        </p:nvSpPr>
        <p:spPr bwMode="auto">
          <a:xfrm>
            <a:off x="404807" y="6105832"/>
            <a:ext cx="8247721" cy="30598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“Departments of labor, health and human services, and education, and related agencies appropriations bill, 2017,” U.S. House of Representatives, May 2016;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“Departments of labor, health and human services, and education, and related agencies appropriations bill,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2018,”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U.S. House of Representatives,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July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9373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Key takeaways from the FY18 Labor, Health and Human Services, and Education budget bill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745319" y="311516"/>
            <a:ext cx="98135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APPROPRIATIONS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888590"/>
              </p:ext>
            </p:extLst>
          </p:nvPr>
        </p:nvGraphicFramePr>
        <p:xfrm>
          <a:off x="533390" y="2549615"/>
          <a:ext cx="7990552" cy="2238804"/>
        </p:xfrm>
        <a:graphic>
          <a:graphicData uri="http://schemas.openxmlformats.org/drawingml/2006/table">
            <a:tbl>
              <a:tblPr/>
              <a:tblGrid>
                <a:gridCol w="25481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0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0609"/>
                <a:gridCol w="1360609"/>
                <a:gridCol w="1360609"/>
              </a:tblGrid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Program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FY17 House appropriations recommendation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FY17 enacted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FY18 presidential request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FY18 House appropriations recommendation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Supplemental Educational Opportunity Program (SEOG)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$733,130,000 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$733,130,000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$733,130,000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BDD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Federal Work Study Program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$989,728,000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$989,728,000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$491,000,000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$989,728,000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BDD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TRIO program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$960,000,000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$960,000,000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$808,289,000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$1,010,000,000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D7D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GEAR Up program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$344,754,000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$339,754,000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$219,000,000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$350,000,000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D7D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Georgia"/>
                <a:cs typeface="Georgia"/>
              </a:rPr>
              <a:t>Department of Education</a:t>
            </a:r>
            <a:endParaRPr lang="en-US" altLang="en-US" sz="900" b="1" dirty="0">
              <a:latin typeface="Georgia"/>
              <a:cs typeface="Georgia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11285" y="2155674"/>
            <a:ext cx="60308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rgbClr val="C8D7D1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Funding increase from FY17 enacted     </a:t>
            </a:r>
            <a:r>
              <a:rPr lang="en-US" altLang="en-US" sz="800" b="1" dirty="0">
                <a:solidFill>
                  <a:srgbClr val="EECAC2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Funding decrease </a:t>
            </a:r>
            <a:r>
              <a:rPr lang="en-US" altLang="en-US" sz="800" dirty="0">
                <a:latin typeface="Verdana"/>
                <a:cs typeface="Verdana"/>
              </a:rPr>
              <a:t>from </a:t>
            </a:r>
            <a:r>
              <a:rPr lang="en-US" altLang="en-US" sz="800" dirty="0" smtClean="0">
                <a:latin typeface="Verdana"/>
                <a:cs typeface="Verdana"/>
              </a:rPr>
              <a:t>FY17 </a:t>
            </a:r>
            <a:r>
              <a:rPr lang="en-US" altLang="en-US" sz="800" dirty="0">
                <a:latin typeface="Verdana"/>
                <a:cs typeface="Verdana"/>
              </a:rPr>
              <a:t>enacted     </a:t>
            </a:r>
            <a:r>
              <a:rPr lang="en-US" altLang="en-US" sz="800" b="1" dirty="0" smtClean="0">
                <a:solidFill>
                  <a:srgbClr val="C7BDD2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 smtClean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Same as FY17 </a:t>
            </a:r>
            <a:r>
              <a:rPr lang="en-US" altLang="en-US" sz="800" dirty="0">
                <a:latin typeface="Verdana"/>
                <a:cs typeface="Verdana"/>
              </a:rPr>
              <a:t>enacted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July 28,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7" y="6105832"/>
            <a:ext cx="8247721" cy="30598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“Departments of labor, health and human services, and education, and related agencies appropriations bill, 2017,” U.S. House of Representatives, May 2016;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“Departments of labor, health and human services, and education, and related agencies appropriations bill,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2018,”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U.S. House of Representatives,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July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0040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Key takeaways from the FY18 Labor, Health and Human Services, and Education budget bill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745319" y="311516"/>
            <a:ext cx="98135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APPROPRIATIONS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356768"/>
              </p:ext>
            </p:extLst>
          </p:nvPr>
        </p:nvGraphicFramePr>
        <p:xfrm>
          <a:off x="533390" y="2549615"/>
          <a:ext cx="7990552" cy="2672776"/>
        </p:xfrm>
        <a:graphic>
          <a:graphicData uri="http://schemas.openxmlformats.org/drawingml/2006/table">
            <a:tbl>
              <a:tblPr/>
              <a:tblGrid>
                <a:gridCol w="25481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0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0609"/>
                <a:gridCol w="1360609"/>
                <a:gridCol w="1360609"/>
              </a:tblGrid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Program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FY17 House appropriations recommendation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FY17 enacted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FY18 presidential request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FY18 House appropriations recommendation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396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Minority Centers of Excellence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$21,711,000 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$21,711,000 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*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$9,711,000 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BC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Health Careers Opportunity Program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~ $17,129,000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$14,000,000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Terminated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Terminated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CAC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Scholarships for Disadvantaged Students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$45,970,000 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49,000,000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*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$45,970,000 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BC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Faculty Loan Repayment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$1,190,000 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$1,190,000 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*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$1,190,000 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BDD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397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NIH National Institute on Minority Health Disparities</a:t>
                      </a:r>
                    </a:p>
                  </a:txBody>
                  <a:tcPr marL="91453" marR="91453" marT="45718" marB="4571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dirty="0" smtClean="0"/>
                        <a:t>$286,446,000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281,000,000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$215,000,000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$298,583,000</a:t>
                      </a: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7D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July 28,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105832"/>
            <a:ext cx="8247721" cy="30598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“Departments of labor, health and human services, and education, and related agencies appropriations bill, 2017,” U.S. House of Representatives, May 2016;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“Departments of labor, health and human services, and education, and related agencies appropriations bill,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2018,”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U.S. House of Representatives,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July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2017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; HHS FY 2017 Budget in Brief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– HRSA,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hhs.gov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411285" y="2155674"/>
            <a:ext cx="60308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rgbClr val="C8D7D1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Funding increase from FY17 enacted     </a:t>
            </a:r>
            <a:r>
              <a:rPr lang="en-US" altLang="en-US" sz="800" b="1" dirty="0">
                <a:solidFill>
                  <a:srgbClr val="EECAC2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Funding decrease </a:t>
            </a:r>
            <a:r>
              <a:rPr lang="en-US" altLang="en-US" sz="800" dirty="0">
                <a:latin typeface="Verdana"/>
                <a:cs typeface="Verdana"/>
              </a:rPr>
              <a:t>from </a:t>
            </a:r>
            <a:r>
              <a:rPr lang="en-US" altLang="en-US" sz="800" dirty="0" smtClean="0">
                <a:latin typeface="Verdana"/>
                <a:cs typeface="Verdana"/>
              </a:rPr>
              <a:t>FY17 </a:t>
            </a:r>
            <a:r>
              <a:rPr lang="en-US" altLang="en-US" sz="800" dirty="0">
                <a:latin typeface="Verdana"/>
                <a:cs typeface="Verdana"/>
              </a:rPr>
              <a:t>enacted     </a:t>
            </a:r>
            <a:r>
              <a:rPr lang="en-US" altLang="en-US" sz="800" b="1" dirty="0" smtClean="0">
                <a:solidFill>
                  <a:srgbClr val="C7BDD2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 smtClean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Same as FY17 </a:t>
            </a:r>
            <a:r>
              <a:rPr lang="en-US" altLang="en-US" sz="800" dirty="0">
                <a:latin typeface="Verdana"/>
                <a:cs typeface="Verdana"/>
              </a:rPr>
              <a:t>enacted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Georgia"/>
                <a:cs typeface="Georgia"/>
              </a:rPr>
              <a:t>Department of Health and Human Services </a:t>
            </a:r>
            <a:endParaRPr lang="en-US" altLang="en-US" sz="900" b="1" dirty="0">
              <a:latin typeface="Georgia"/>
              <a:cs typeface="Georgia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6086168" y="5331089"/>
            <a:ext cx="2437774" cy="28394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rPr>
              <a:t>*Budget figures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rPr>
              <a:t>not yet available 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5711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11138</TotalTime>
  <Words>567</Words>
  <Application>Microsoft Macintosh PowerPoint</Application>
  <PresentationFormat>On-screen Show (4:3)</PresentationFormat>
  <Paragraphs>113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65</cp:revision>
  <dcterms:created xsi:type="dcterms:W3CDTF">2017-06-26T14:07:23Z</dcterms:created>
  <dcterms:modified xsi:type="dcterms:W3CDTF">2017-08-10T17:50:24Z</dcterms:modified>
</cp:coreProperties>
</file>