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919191"/>
    <a:srgbClr val="70ACE2"/>
    <a:srgbClr val="E8DCBC"/>
    <a:srgbClr val="F9B53D"/>
    <a:srgbClr val="D27770"/>
    <a:srgbClr val="CA84CA"/>
    <a:srgbClr val="E0A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24" y="192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3787F5E-AC5A-471C-86E9-0BCD0516B21D}" type="datetimeFigureOut">
              <a:rPr lang="en-US" altLang="en-US"/>
              <a:pPr>
                <a:defRPr/>
              </a:pPr>
              <a:t>8/4/17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5F33565-4562-4C28-B43E-955F94448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2052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F5FA5A1-67DF-4BF7-AE2E-4AA35B187110}" type="datetimeFigureOut">
              <a:rPr lang="en-US" altLang="en-US"/>
              <a:pPr>
                <a:defRPr/>
              </a:pPr>
              <a:t>8/4/17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CC7A6A9-7438-47A7-88A5-28D1F9C2A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62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9pPr>
          </a:lstStyle>
          <a:p>
            <a:fld id="{5E43D0DD-FDB0-4728-B5F8-6803BE8FC3D2}" type="slidenum">
              <a:rPr lang="en-US" altLang="en-US" smtClean="0">
                <a:latin typeface="Calibri" panose="020F0502020204030204" pitchFamily="34" charset="0"/>
              </a:rPr>
              <a:pPr/>
              <a:t>0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77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50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CEBD46-4D32-4248-9257-889D7DC7E81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241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C1ABA4-61E0-472D-8C06-05D2A93CB5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001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B565797-9062-43C5-93EC-D2A9E8C51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2"/>
          <p:cNvSpPr txBox="1">
            <a:spLocks noChangeArrowheads="1"/>
          </p:cNvSpPr>
          <p:nvPr/>
        </p:nvSpPr>
        <p:spPr bwMode="auto">
          <a:xfrm>
            <a:off x="7944804" y="233363"/>
            <a:ext cx="118173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</a:rPr>
              <a:t>WEEK IN REVIEW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15" name="Content Placeholder 17"/>
          <p:cNvSpPr txBox="1">
            <a:spLocks/>
          </p:cNvSpPr>
          <p:nvPr/>
        </p:nvSpPr>
        <p:spPr bwMode="auto">
          <a:xfrm>
            <a:off x="0" y="6626225"/>
            <a:ext cx="4572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August 4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,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2017  |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Madelaine Pisani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0" y="6207125"/>
            <a:ext cx="9144000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Sources: National Journal Research, The Atlantic Politics and Policy Newsletter, 2017. 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419100" y="1348719"/>
            <a:ext cx="822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smtClean="0">
                <a:solidFill>
                  <a:srgbClr val="7F7F7F"/>
                </a:solidFill>
                <a:latin typeface="+mj-lt"/>
              </a:rPr>
              <a:t>Week in review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3319" y="1771138"/>
            <a:ext cx="8382000" cy="769441"/>
            <a:chOff x="365125" y="1929139"/>
            <a:chExt cx="8382000" cy="769441"/>
          </a:xfrm>
        </p:grpSpPr>
        <p:sp>
          <p:nvSpPr>
            <p:cNvPr id="7200" name="Rectangle 3"/>
            <p:cNvSpPr>
              <a:spLocks noChangeArrowheads="1"/>
            </p:cNvSpPr>
            <p:nvPr/>
          </p:nvSpPr>
          <p:spPr bwMode="auto">
            <a:xfrm>
              <a:off x="970725" y="1929139"/>
              <a:ext cx="7776400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b="1" dirty="0" smtClean="0">
                  <a:latin typeface="Calibri Light" panose="020F0302020204030204" pitchFamily="34" charset="0"/>
                </a:rPr>
                <a:t>On Monday</a:t>
              </a:r>
              <a:r>
                <a:rPr lang="en-US" altLang="en-US" sz="1100" b="1" dirty="0">
                  <a:latin typeface="Calibri Light" panose="020F0302020204030204" pitchFamily="34" charset="0"/>
                </a:rPr>
                <a:t>, </a:t>
              </a:r>
              <a:r>
                <a:rPr lang="en-US" altLang="en-US" sz="1100" dirty="0">
                  <a:latin typeface="Calibri Light" panose="020F0302020204030204" pitchFamily="34" charset="0"/>
                </a:rPr>
                <a:t>Treasury Secretary Steve Mnuchin and National Security Adviser H.R. McMaster announced that the White House imposed sanctions against Venezuelan President Nicolas 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Maduro</a:t>
              </a:r>
              <a:endParaRPr lang="en-US" altLang="en-US" sz="1100" b="1" dirty="0" smtClean="0">
                <a:latin typeface="Calibri Light" panose="020F0302020204030204" pitchFamily="34" charset="0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dirty="0" smtClean="0">
                  <a:latin typeface="Calibri Light" panose="020F0302020204030204" pitchFamily="34" charset="0"/>
                </a:rPr>
                <a:t>President </a:t>
              </a:r>
              <a:r>
                <a:rPr lang="en-US" altLang="en-US" sz="1100" dirty="0">
                  <a:latin typeface="Calibri Light" panose="020F0302020204030204" pitchFamily="34" charset="0"/>
                </a:rPr>
                <a:t>Trump removed Anthony Scaramucci from his role as White House communications director, just 10 days after Scaramucci was brought on 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staff</a:t>
              </a:r>
              <a:endParaRPr lang="en-US" altLang="en-US" sz="1100" dirty="0">
                <a:latin typeface="Calibri Light" panose="020F0302020204030204" pitchFamily="34" charset="0"/>
              </a:endParaRPr>
            </a:p>
          </p:txBody>
        </p:sp>
        <p:grpSp>
          <p:nvGrpSpPr>
            <p:cNvPr id="7201" name="Group 49"/>
            <p:cNvGrpSpPr>
              <a:grpSpLocks/>
            </p:cNvGrpSpPr>
            <p:nvPr/>
          </p:nvGrpSpPr>
          <p:grpSpPr bwMode="auto">
            <a:xfrm>
              <a:off x="365125" y="2023371"/>
              <a:ext cx="504825" cy="544514"/>
              <a:chOff x="593632" y="3543310"/>
              <a:chExt cx="503654" cy="543367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593632" y="3738163"/>
                <a:ext cx="503654" cy="3485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593632" y="3543310"/>
                <a:ext cx="503654" cy="20594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/>
                  <a:t>Jul</a:t>
                </a:r>
                <a:endParaRPr lang="en-US" sz="1000" dirty="0"/>
              </a:p>
            </p:txBody>
          </p:sp>
          <p:sp>
            <p:nvSpPr>
              <p:cNvPr id="7204" name="TextBox 3"/>
              <p:cNvSpPr txBox="1">
                <a:spLocks noChangeArrowheads="1"/>
              </p:cNvSpPr>
              <p:nvPr/>
            </p:nvSpPr>
            <p:spPr bwMode="auto">
              <a:xfrm>
                <a:off x="638006" y="3739481"/>
                <a:ext cx="411337" cy="337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Gill Sans MT" pitchFamily="34" charset="0"/>
                  </a:rPr>
                  <a:t>31</a:t>
                </a:r>
                <a:endParaRPr lang="en-US" altLang="en-US" sz="1600" b="1" dirty="0">
                  <a:latin typeface="Gill Sans MT" pitchFamily="34" charset="0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63319" y="3458470"/>
            <a:ext cx="8548483" cy="938719"/>
            <a:chOff x="367576" y="3569224"/>
            <a:chExt cx="8548483" cy="938719"/>
          </a:xfrm>
        </p:grpSpPr>
        <p:sp>
          <p:nvSpPr>
            <p:cNvPr id="7195" name="Rectangle 3"/>
            <p:cNvSpPr>
              <a:spLocks noChangeArrowheads="1"/>
            </p:cNvSpPr>
            <p:nvPr/>
          </p:nvSpPr>
          <p:spPr bwMode="auto">
            <a:xfrm>
              <a:off x="964865" y="3569224"/>
              <a:ext cx="7951194" cy="93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b="1" dirty="0">
                  <a:latin typeface="Calibri Light" panose="020F0302020204030204" pitchFamily="34" charset="0"/>
                </a:rPr>
                <a:t>On </a:t>
              </a:r>
              <a:r>
                <a:rPr lang="en-US" altLang="en-US" sz="1100" b="1" dirty="0" smtClean="0">
                  <a:latin typeface="Calibri Light" panose="020F0302020204030204" pitchFamily="34" charset="0"/>
                </a:rPr>
                <a:t>Wednesday</a:t>
              </a:r>
              <a:r>
                <a:rPr lang="en-US" altLang="en-US" sz="1100" b="1" dirty="0">
                  <a:latin typeface="Calibri Light" panose="020F0302020204030204" pitchFamily="34" charset="0"/>
                </a:rPr>
                <a:t>, </a:t>
              </a:r>
              <a:r>
                <a:rPr lang="en-US" altLang="en-US" sz="1100" dirty="0">
                  <a:latin typeface="Calibri Light" panose="020F0302020204030204" pitchFamily="34" charset="0"/>
                </a:rPr>
                <a:t>President Trump signed a bill that imposes new sanctions on Russia, despite calling it “seriously flawed”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dirty="0" smtClean="0">
                  <a:latin typeface="Calibri Light" panose="020F0302020204030204" pitchFamily="34" charset="0"/>
                </a:rPr>
                <a:t>Trump, </a:t>
              </a:r>
              <a:r>
                <a:rPr lang="en-US" altLang="en-US" sz="1100" dirty="0">
                  <a:latin typeface="Calibri Light" panose="020F0302020204030204" pitchFamily="34" charset="0"/>
                </a:rPr>
                <a:t>along with two Republican senators, unveiled a plan to dramatically reduce legal immigration to the United 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States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dirty="0">
                  <a:latin typeface="Calibri Light" panose="020F0302020204030204" pitchFamily="34" charset="0"/>
                </a:rPr>
                <a:t>At a White House press briefing, senior policy adviser Stephen Miller got into a heated exchange 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with a </a:t>
              </a:r>
              <a:r>
                <a:rPr lang="en-US" altLang="en-US" sz="1100" dirty="0">
                  <a:latin typeface="Calibri Light" panose="020F0302020204030204" pitchFamily="34" charset="0"/>
                </a:rPr>
                <a:t>CNN reporter 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over </a:t>
              </a:r>
              <a:r>
                <a:rPr lang="en-US" altLang="en-US" sz="1100" dirty="0">
                  <a:latin typeface="Calibri Light" panose="020F0302020204030204" pitchFamily="34" charset="0"/>
                </a:rPr>
                <a:t>the 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proposal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dirty="0" smtClean="0">
                  <a:latin typeface="Calibri Light" panose="020F0302020204030204" pitchFamily="34" charset="0"/>
                </a:rPr>
                <a:t>National Security </a:t>
              </a:r>
              <a:r>
                <a:rPr lang="en-US" altLang="en-US" sz="1100" dirty="0">
                  <a:latin typeface="Calibri Light" panose="020F0302020204030204" pitchFamily="34" charset="0"/>
                </a:rPr>
                <a:t>Adviser H.R. McMaster removed Ezra Cohen-</a:t>
              </a:r>
              <a:r>
                <a:rPr lang="en-US" altLang="en-US" sz="1100" dirty="0" err="1">
                  <a:latin typeface="Calibri Light" panose="020F0302020204030204" pitchFamily="34" charset="0"/>
                </a:rPr>
                <a:t>Watnick</a:t>
              </a:r>
              <a:r>
                <a:rPr lang="en-US" altLang="en-US" sz="1100" dirty="0">
                  <a:latin typeface="Calibri Light" panose="020F0302020204030204" pitchFamily="34" charset="0"/>
                </a:rPr>
                <a:t>, the senior director for intelligence programs for the National Security 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Council</a:t>
              </a:r>
              <a:endParaRPr lang="en-US" altLang="en-US" sz="1100" dirty="0">
                <a:latin typeface="Calibri Light" panose="020F0302020204030204" pitchFamily="34" charset="0"/>
              </a:endParaRPr>
            </a:p>
          </p:txBody>
        </p:sp>
        <p:grpSp>
          <p:nvGrpSpPr>
            <p:cNvPr id="7196" name="Group 49"/>
            <p:cNvGrpSpPr>
              <a:grpSpLocks/>
            </p:cNvGrpSpPr>
            <p:nvPr/>
          </p:nvGrpSpPr>
          <p:grpSpPr bwMode="auto">
            <a:xfrm>
              <a:off x="367576" y="3742448"/>
              <a:ext cx="501650" cy="536565"/>
              <a:chOff x="577931" y="3543781"/>
              <a:chExt cx="500474" cy="536104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577931" y="3719834"/>
                <a:ext cx="500474" cy="36005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577931" y="3543781"/>
                <a:ext cx="500474" cy="16813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/>
                  <a:t>Aug</a:t>
                </a:r>
                <a:endParaRPr lang="en-US" sz="1000" dirty="0"/>
              </a:p>
            </p:txBody>
          </p:sp>
          <p:sp>
            <p:nvSpPr>
              <p:cNvPr id="7199" name="TextBox 3"/>
              <p:cNvSpPr txBox="1">
                <a:spLocks noChangeArrowheads="1"/>
              </p:cNvSpPr>
              <p:nvPr/>
            </p:nvSpPr>
            <p:spPr bwMode="auto">
              <a:xfrm>
                <a:off x="680637" y="3738925"/>
                <a:ext cx="297780" cy="338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Gill Sans MT" pitchFamily="34" charset="0"/>
                  </a:rPr>
                  <a:t>2</a:t>
                </a:r>
                <a:endParaRPr lang="en-US" altLang="en-US" sz="1600" b="1" dirty="0">
                  <a:latin typeface="Gill Sans MT" pitchFamily="34" charset="0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363319" y="2521696"/>
            <a:ext cx="8381093" cy="938719"/>
            <a:chOff x="368300" y="2785330"/>
            <a:chExt cx="8381093" cy="938719"/>
          </a:xfrm>
        </p:grpSpPr>
        <p:sp>
          <p:nvSpPr>
            <p:cNvPr id="7190" name="Rectangle 3"/>
            <p:cNvSpPr>
              <a:spLocks noChangeArrowheads="1"/>
            </p:cNvSpPr>
            <p:nvPr/>
          </p:nvSpPr>
          <p:spPr bwMode="auto">
            <a:xfrm>
              <a:off x="973902" y="2785330"/>
              <a:ext cx="7775491" cy="93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b="1" dirty="0" smtClean="0">
                  <a:latin typeface="Calibri Light" panose="020F0302020204030204" pitchFamily="34" charset="0"/>
                </a:rPr>
                <a:t>On Tuesday</a:t>
              </a:r>
              <a:r>
                <a:rPr lang="en-US" altLang="en-US" sz="1100" b="1" dirty="0">
                  <a:latin typeface="Calibri Light" panose="020F0302020204030204" pitchFamily="34" charset="0"/>
                </a:rPr>
                <a:t>, </a:t>
              </a:r>
              <a:r>
                <a:rPr lang="en-US" altLang="en-US" sz="1100" dirty="0">
                  <a:latin typeface="Calibri Light" panose="020F0302020204030204" pitchFamily="34" charset="0"/>
                </a:rPr>
                <a:t>White House Press Secretary Sarah Huckabee Sanders said President Trump “weighed in” on his son Donald Trump Jr.’s statement about his 2016 meeting with a Russian lawyer, after it was reported that Trump “personally dictated” the 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statement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dirty="0">
                  <a:latin typeface="Calibri Light" panose="020F0302020204030204" pitchFamily="34" charset="0"/>
                </a:rPr>
                <a:t>Majority Leader Mitch McConnell confirmed that Senate Republicans intend to pass tax reform through reconciliation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dirty="0">
                  <a:latin typeface="Calibri Light" panose="020F0302020204030204" pitchFamily="34" charset="0"/>
                </a:rPr>
                <a:t>The head of the Drug Enforcement Administration issued a memo over the weekend saying that Trump had “condoned police misconduct” during his speech to law enforcement officers in Long 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Island</a:t>
              </a:r>
              <a:endParaRPr lang="en-US" altLang="en-US" sz="1100" dirty="0">
                <a:latin typeface="Calibri Light" panose="020F0302020204030204" pitchFamily="34" charset="0"/>
              </a:endParaRPr>
            </a:p>
          </p:txBody>
        </p:sp>
        <p:grpSp>
          <p:nvGrpSpPr>
            <p:cNvPr id="7191" name="Group 49"/>
            <p:cNvGrpSpPr>
              <a:grpSpLocks/>
            </p:cNvGrpSpPr>
            <p:nvPr/>
          </p:nvGrpSpPr>
          <p:grpSpPr bwMode="auto">
            <a:xfrm>
              <a:off x="368300" y="2952860"/>
              <a:ext cx="504825" cy="534060"/>
              <a:chOff x="712215" y="3789814"/>
              <a:chExt cx="503711" cy="533707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712215" y="3965911"/>
                <a:ext cx="503711" cy="3474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712215" y="3789814"/>
                <a:ext cx="503711" cy="18402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/>
                  <a:t>Aug</a:t>
                </a:r>
                <a:endParaRPr lang="en-US" sz="1000" dirty="0"/>
              </a:p>
            </p:txBody>
          </p:sp>
          <p:sp>
            <p:nvSpPr>
              <p:cNvPr id="7194" name="TextBox 3"/>
              <p:cNvSpPr txBox="1">
                <a:spLocks noChangeArrowheads="1"/>
              </p:cNvSpPr>
              <p:nvPr/>
            </p:nvSpPr>
            <p:spPr bwMode="auto">
              <a:xfrm>
                <a:off x="824437" y="3985191"/>
                <a:ext cx="297821" cy="338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Gill Sans MT" pitchFamily="34" charset="0"/>
                  </a:rPr>
                  <a:t>1</a:t>
                </a:r>
                <a:endParaRPr lang="en-US" altLang="en-US" sz="1600" b="1" dirty="0">
                  <a:latin typeface="Gill Sans MT" pitchFamily="34" charset="0"/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363319" y="4371387"/>
            <a:ext cx="8551004" cy="1446550"/>
            <a:chOff x="364397" y="4680778"/>
            <a:chExt cx="8551004" cy="1446550"/>
          </a:xfrm>
        </p:grpSpPr>
        <p:sp>
          <p:nvSpPr>
            <p:cNvPr id="7185" name="Rectangle 3"/>
            <p:cNvSpPr>
              <a:spLocks noChangeArrowheads="1"/>
            </p:cNvSpPr>
            <p:nvPr/>
          </p:nvSpPr>
          <p:spPr bwMode="auto">
            <a:xfrm>
              <a:off x="964863" y="4680778"/>
              <a:ext cx="7950538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71450" indent="-1714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b="1" dirty="0">
                  <a:latin typeface="Calibri Light" panose="020F0302020204030204" pitchFamily="34" charset="0"/>
                </a:rPr>
                <a:t>On </a:t>
              </a:r>
              <a:r>
                <a:rPr lang="en-US" altLang="en-US" sz="1100" b="1" dirty="0">
                  <a:latin typeface="Calibri Light" panose="020F0302020204030204" pitchFamily="34" charset="0"/>
                </a:rPr>
                <a:t>Thursday, </a:t>
              </a:r>
              <a:r>
                <a:rPr lang="en-US" altLang="en-US" sz="1100" dirty="0">
                  <a:latin typeface="Calibri Light" panose="020F0302020204030204" pitchFamily="34" charset="0"/>
                </a:rPr>
                <a:t>Senate Majority Leader Mitch McConnell and Speaker Paul Ryan, knowing they'll need Democratic votes anyway, said they are begrudgingly on board with the White House's request for a clean debt ceiling increase in 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September</a:t>
              </a:r>
              <a:endParaRPr lang="en-US" altLang="en-US" sz="1100" dirty="0" smtClean="0">
                <a:latin typeface="Calibri Light" panose="020F0302020204030204" pitchFamily="34" charset="0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dirty="0">
                  <a:latin typeface="Calibri Light" panose="020F0302020204030204" pitchFamily="34" charset="0"/>
                </a:rPr>
                <a:t>Mike Pompeo, the director of the C.I.A., recommended to Trump that he shut down a four-year effort to arm and train Syrian rebels – the president swiftly ended the 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program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dirty="0">
                  <a:latin typeface="Calibri Light" panose="020F0302020204030204" pitchFamily="34" charset="0"/>
                </a:rPr>
                <a:t>A sweeping set of changes to the G.I. Bill for post-Sept. 11 veterans, including a patchwork of fixes and coverage expansions, passed the Senate by unanimous 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consent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dirty="0">
                  <a:latin typeface="Calibri Light" panose="020F0302020204030204" pitchFamily="34" charset="0"/>
                </a:rPr>
                <a:t>West Virginia Gov. Jim Justice announced a party switch from Republican to Democrat Thursday evening in a surprise appearance with President Donald Trump in Huntington, West Virginia </a:t>
              </a:r>
            </a:p>
          </p:txBody>
        </p:sp>
        <p:grpSp>
          <p:nvGrpSpPr>
            <p:cNvPr id="7186" name="Group 49"/>
            <p:cNvGrpSpPr>
              <a:grpSpLocks/>
            </p:cNvGrpSpPr>
            <p:nvPr/>
          </p:nvGrpSpPr>
          <p:grpSpPr bwMode="auto">
            <a:xfrm>
              <a:off x="364397" y="4861171"/>
              <a:ext cx="504827" cy="534987"/>
              <a:chOff x="577910" y="3953638"/>
              <a:chExt cx="503687" cy="535057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577912" y="4148922"/>
                <a:ext cx="503685" cy="33977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577910" y="3953638"/>
                <a:ext cx="503685" cy="1968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/>
                  <a:t>Aug</a:t>
                </a:r>
                <a:endParaRPr lang="en-US" sz="1000" dirty="0"/>
              </a:p>
            </p:txBody>
          </p:sp>
          <p:sp>
            <p:nvSpPr>
              <p:cNvPr id="7189" name="TextBox 3"/>
              <p:cNvSpPr txBox="1">
                <a:spLocks noChangeArrowheads="1"/>
              </p:cNvSpPr>
              <p:nvPr/>
            </p:nvSpPr>
            <p:spPr bwMode="auto">
              <a:xfrm>
                <a:off x="680622" y="4149318"/>
                <a:ext cx="297806" cy="338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Gill Sans MT" pitchFamily="34" charset="0"/>
                  </a:rPr>
                  <a:t>3</a:t>
                </a:r>
                <a:endParaRPr lang="en-US" altLang="en-US" sz="1600" b="1" dirty="0">
                  <a:latin typeface="Gill Sans MT" pitchFamily="34" charset="0"/>
                </a:endParaRPr>
              </a:p>
            </p:txBody>
          </p:sp>
        </p:grpSp>
      </p:grpSp>
      <p:pic>
        <p:nvPicPr>
          <p:cNvPr id="7184" name="Picture 12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363319" y="5738590"/>
            <a:ext cx="8376378" cy="534980"/>
            <a:chOff x="370747" y="5780332"/>
            <a:chExt cx="8376378" cy="534980"/>
          </a:xfrm>
        </p:grpSpPr>
        <p:sp>
          <p:nvSpPr>
            <p:cNvPr id="58" name="Rectangle 3"/>
            <p:cNvSpPr>
              <a:spLocks noChangeArrowheads="1"/>
            </p:cNvSpPr>
            <p:nvPr/>
          </p:nvSpPr>
          <p:spPr bwMode="auto">
            <a:xfrm>
              <a:off x="971213" y="5846406"/>
              <a:ext cx="777591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1450" indent="-1714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en-US" sz="1100" b="1" dirty="0" smtClean="0">
                  <a:latin typeface="Calibri Light" panose="020F0302020204030204" pitchFamily="34" charset="0"/>
                </a:rPr>
                <a:t>On Friday</a:t>
              </a:r>
              <a:r>
                <a:rPr lang="en-US" altLang="en-US" sz="1100" b="1" dirty="0">
                  <a:latin typeface="Calibri Light" panose="020F0302020204030204" pitchFamily="34" charset="0"/>
                </a:rPr>
                <a:t>, 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news spread that Special </a:t>
              </a:r>
              <a:r>
                <a:rPr lang="en-US" altLang="en-US" sz="1100" dirty="0">
                  <a:latin typeface="Calibri Light" panose="020F0302020204030204" pitchFamily="34" charset="0"/>
                </a:rPr>
                <a:t>Counsel Robert Mueller ordered a grand jury in the Russia probe, which issued </a:t>
              </a:r>
              <a:r>
                <a:rPr lang="en-US" altLang="en-US" sz="1100" dirty="0" smtClean="0">
                  <a:latin typeface="Calibri Light" panose="020F0302020204030204" pitchFamily="34" charset="0"/>
                </a:rPr>
                <a:t>subpoenas in connection with the Trump Jr., Russian lawyer meeting</a:t>
              </a:r>
            </a:p>
          </p:txBody>
        </p:sp>
        <p:grpSp>
          <p:nvGrpSpPr>
            <p:cNvPr id="59" name="Group 49"/>
            <p:cNvGrpSpPr>
              <a:grpSpLocks/>
            </p:cNvGrpSpPr>
            <p:nvPr/>
          </p:nvGrpSpPr>
          <p:grpSpPr bwMode="auto">
            <a:xfrm>
              <a:off x="370747" y="5780332"/>
              <a:ext cx="504827" cy="534980"/>
              <a:chOff x="577910" y="4102243"/>
              <a:chExt cx="503687" cy="535050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577912" y="4297520"/>
                <a:ext cx="503685" cy="33977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577910" y="4102243"/>
                <a:ext cx="503685" cy="19687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/>
                  <a:t>Aug</a:t>
                </a:r>
                <a:endParaRPr lang="en-US" sz="1000" dirty="0"/>
              </a:p>
            </p:txBody>
          </p:sp>
          <p:sp>
            <p:nvSpPr>
              <p:cNvPr id="62" name="TextBox 3"/>
              <p:cNvSpPr txBox="1">
                <a:spLocks noChangeArrowheads="1"/>
              </p:cNvSpPr>
              <p:nvPr/>
            </p:nvSpPr>
            <p:spPr bwMode="auto">
              <a:xfrm>
                <a:off x="680622" y="4297932"/>
                <a:ext cx="297806" cy="338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Gill Sans MT" pitchFamily="34" charset="0"/>
                  </a:rPr>
                  <a:t>4</a:t>
                </a:r>
                <a:endParaRPr lang="en-US" altLang="en-US" sz="1600" b="1" dirty="0">
                  <a:latin typeface="Gill Sans MT" pitchFamily="34" charset="0"/>
                </a:endParaRPr>
              </a:p>
            </p:txBody>
          </p:sp>
        </p:grpSp>
      </p:grpSp>
      <p:sp>
        <p:nvSpPr>
          <p:cNvPr id="39" name="Title 1"/>
          <p:cNvSpPr txBox="1">
            <a:spLocks/>
          </p:cNvSpPr>
          <p:nvPr/>
        </p:nvSpPr>
        <p:spPr bwMode="auto">
          <a:xfrm>
            <a:off x="228600" y="630238"/>
            <a:ext cx="865770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dirty="0"/>
              <a:t>July </a:t>
            </a:r>
            <a:r>
              <a:rPr lang="en-US" altLang="en-US" dirty="0" smtClean="0"/>
              <a:t>31-August 4: White House comms shake-up, Mueller’s grand jury and Russia sanctions signed into law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14729</TotalTime>
  <Words>122</Words>
  <Application>Microsoft Macintosh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Gill Sans MT</vt:lpstr>
      <vt:lpstr>MS PGothic</vt:lpstr>
      <vt:lpstr>ＭＳ Ｐゴシック</vt:lpstr>
      <vt:lpstr>Arial</vt:lpstr>
      <vt:lpstr>Calibri</vt:lpstr>
      <vt:lpstr>Calibri Light</vt:lpstr>
      <vt:lpstr>FreightSans Pro Book</vt:lpstr>
      <vt:lpstr>Georgia</vt:lpstr>
      <vt:lpstr>Office Theme</vt:lpstr>
      <vt:lpstr>PowerPoint Presentation</vt:lpstr>
    </vt:vector>
  </TitlesOfParts>
  <Company>Atlantic 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Microsoft Office User</cp:lastModifiedBy>
  <cp:revision>656</cp:revision>
  <cp:lastPrinted>2016-05-02T13:49:51Z</cp:lastPrinted>
  <dcterms:created xsi:type="dcterms:W3CDTF">2015-09-24T14:51:57Z</dcterms:created>
  <dcterms:modified xsi:type="dcterms:W3CDTF">2017-08-04T18:15:01Z</dcterms:modified>
</cp:coreProperties>
</file>