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9DBD"/>
    <a:srgbClr val="917CA8"/>
    <a:srgbClr val="765C92"/>
    <a:srgbClr val="D07E83"/>
    <a:srgbClr val="C35359"/>
    <a:srgbClr val="B22830"/>
    <a:srgbClr val="3A608D"/>
    <a:srgbClr val="6E88A9"/>
    <a:srgbClr val="CFD7E1"/>
    <a:srgbClr val="0C39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1"/>
    <p:restoredTop sz="95872"/>
  </p:normalViewPr>
  <p:slideViewPr>
    <p:cSldViewPr snapToGrid="0" snapToObjects="1">
      <p:cViewPr>
        <p:scale>
          <a:sx n="150" d="100"/>
          <a:sy n="150" d="100"/>
        </p:scale>
        <p:origin x="16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Workbook6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More</c:v>
                </c:pt>
              </c:strCache>
            </c:strRef>
          </c:tx>
          <c:spPr>
            <a:solidFill>
              <a:srgbClr val="765C9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Total</c:v>
                </c:pt>
                <c:pt idx="2">
                  <c:v>Men</c:v>
                </c:pt>
                <c:pt idx="3">
                  <c:v>Women</c:v>
                </c:pt>
                <c:pt idx="5">
                  <c:v>Rep/Lean Rep</c:v>
                </c:pt>
                <c:pt idx="6">
                  <c:v>Dem/Lean Dem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0.52</c:v>
                </c:pt>
                <c:pt idx="2">
                  <c:v>0.46</c:v>
                </c:pt>
                <c:pt idx="3">
                  <c:v>0.58</c:v>
                </c:pt>
                <c:pt idx="5">
                  <c:v>0.48</c:v>
                </c:pt>
                <c:pt idx="6">
                  <c:v>0.58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About the same</c:v>
                </c:pt>
              </c:strCache>
            </c:strRef>
          </c:tx>
          <c:spPr>
            <a:solidFill>
              <a:srgbClr val="917CA8"/>
            </a:solidFill>
            <a:ln>
              <a:noFill/>
            </a:ln>
            <a:effectLst/>
          </c:spPr>
          <c:invertIfNegative val="0"/>
          <c:dLbls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Total</c:v>
                </c:pt>
                <c:pt idx="2">
                  <c:v>Men</c:v>
                </c:pt>
                <c:pt idx="3">
                  <c:v>Women</c:v>
                </c:pt>
                <c:pt idx="5">
                  <c:v>Rep/Lean Rep</c:v>
                </c:pt>
                <c:pt idx="6">
                  <c:v>Dem/Lean Dem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0.33</c:v>
                </c:pt>
                <c:pt idx="2">
                  <c:v>0.39</c:v>
                </c:pt>
                <c:pt idx="3">
                  <c:v>0.29</c:v>
                </c:pt>
                <c:pt idx="5">
                  <c:v>0.41</c:v>
                </c:pt>
                <c:pt idx="6">
                  <c:v>0.27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Less</c:v>
                </c:pt>
              </c:strCache>
            </c:strRef>
          </c:tx>
          <c:spPr>
            <a:solidFill>
              <a:srgbClr val="AC9DBD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Total</c:v>
                </c:pt>
                <c:pt idx="2">
                  <c:v>Men</c:v>
                </c:pt>
                <c:pt idx="3">
                  <c:v>Women</c:v>
                </c:pt>
                <c:pt idx="5">
                  <c:v>Rep/Lean Rep</c:v>
                </c:pt>
                <c:pt idx="6">
                  <c:v>Dem/Lean Dem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0.13</c:v>
                </c:pt>
                <c:pt idx="2">
                  <c:v>0.14</c:v>
                </c:pt>
                <c:pt idx="3">
                  <c:v>0.13</c:v>
                </c:pt>
                <c:pt idx="5">
                  <c:v>0.1</c:v>
                </c:pt>
                <c:pt idx="6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7904912"/>
        <c:axId val="1182185424"/>
      </c:barChart>
      <c:catAx>
        <c:axId val="13179049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2185424"/>
        <c:crosses val="autoZero"/>
        <c:auto val="1"/>
        <c:lblAlgn val="ctr"/>
        <c:lblOffset val="100"/>
        <c:noMultiLvlLbl val="0"/>
      </c:catAx>
      <c:valAx>
        <c:axId val="1182185424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31790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7/31/17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7/31/17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8DAF-FAC0-E049-9F91-DF185ED4A3A0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A255-5E72-2043-901B-BB28595BD03D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DA9-1C77-804A-BF67-CC34D48EC270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6D0A-10DF-004F-8942-0019FC536F6A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17A1-C794-F746-9446-DB2DA418D2EB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B64-F50F-F341-9BDA-DC6ACD9CC172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B5C3-E2DE-8D4F-9F4A-C72E248516A5}" type="datetime1">
              <a:rPr lang="en-US" smtClean="0"/>
              <a:t>7/31/17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469-FD33-B547-A4D2-7465E5DD0938}" type="datetime1">
              <a:rPr lang="en-US" smtClean="0"/>
              <a:t>7/31/17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CD4-9166-C14F-B6C1-CDF522718024}" type="datetime1">
              <a:rPr lang="en-US" smtClean="0"/>
              <a:t>7/31/17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25E5-7CCF-EA4B-803B-A23A37DA0D68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4D66-DFDE-9945-A17D-74D0D2FAE5BC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AA7C-4A4D-8743-887E-132CF864A72F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60" cy="14606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Since Trump’s election, Americans </a:t>
            </a:r>
            <a:r>
              <a:rPr lang="mr-IN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–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especially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women </a:t>
            </a:r>
            <a:r>
              <a:rPr lang="mr-IN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–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are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paying more attention to politics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6870081" y="311516"/>
            <a:ext cx="1856598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AMERICANS’ ATTENTION TO POLITICS</a:t>
            </a:r>
            <a:endParaRPr lang="en-US" altLang="en-US" sz="600" b="1" dirty="0" smtClean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July 31,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Taryn MacKinney</a:t>
            </a:r>
            <a:endParaRPr lang="en-US" sz="700" dirty="0">
              <a:latin typeface="Georgia"/>
              <a:cs typeface="Georgia"/>
            </a:endParaRPr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3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“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Since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Trump’s Election, Increased Attention to Politics – Especially Among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Women,” Pew Research Center, July 20, 2017.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898711"/>
              </p:ext>
            </p:extLst>
          </p:nvPr>
        </p:nvGraphicFramePr>
        <p:xfrm>
          <a:off x="419100" y="2145811"/>
          <a:ext cx="5643033" cy="3717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19100" y="1914979"/>
            <a:ext cx="5200126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/>
              <a:t>Percentage who say they are paying  ___  attention to politics since Trump’s election</a:t>
            </a:r>
            <a:endParaRPr lang="en-US" altLang="en-US" sz="900" b="1" dirty="0"/>
          </a:p>
        </p:txBody>
      </p:sp>
      <p:sp>
        <p:nvSpPr>
          <p:cNvPr id="21" name="Rectangle 20"/>
          <p:cNvSpPr/>
          <p:nvPr/>
        </p:nvSpPr>
        <p:spPr>
          <a:xfrm>
            <a:off x="5998228" y="2278736"/>
            <a:ext cx="2654300" cy="32667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37160" rIns="182880" bIns="137160"/>
          <a:lstStyle/>
          <a:p>
            <a:pPr>
              <a:lnSpc>
                <a:spcPct val="110000"/>
              </a:lnSpc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Georgia"/>
                <a:cs typeface="Georgia"/>
              </a:rPr>
              <a:t>Pew study sheds lights on the impact of Trump’s election</a:t>
            </a:r>
            <a:endParaRPr lang="en-US" sz="1000" b="1" dirty="0">
              <a:solidFill>
                <a:schemeClr val="tx1"/>
              </a:solidFill>
              <a:latin typeface="Georgia"/>
              <a:cs typeface="Georgia"/>
            </a:endParaRP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Between June and July 2017, Pew researchers interviewed 2,505 American adults about their attention to politics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More women than men </a:t>
            </a:r>
            <a:r>
              <a:rPr lang="mr-IN" sz="900" dirty="0" smtClean="0">
                <a:solidFill>
                  <a:schemeClr val="tx1"/>
                </a:solidFill>
                <a:latin typeface="Georgia"/>
                <a:cs typeface="Georgia"/>
              </a:rPr>
              <a:t>–</a:t>
            </a: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 especially Democratic women </a:t>
            </a:r>
            <a:r>
              <a:rPr lang="mr-IN" sz="900" dirty="0" smtClean="0">
                <a:solidFill>
                  <a:schemeClr val="tx1"/>
                </a:solidFill>
                <a:latin typeface="Georgia"/>
                <a:cs typeface="Georgia"/>
              </a:rPr>
              <a:t>–</a:t>
            </a: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 have paid greater attention to politics since Trump’s election 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59% of people  </a:t>
            </a:r>
            <a:r>
              <a:rPr lang="mr-IN" sz="900" dirty="0" smtClean="0">
                <a:solidFill>
                  <a:schemeClr val="tx1"/>
                </a:solidFill>
                <a:latin typeface="Georgia"/>
                <a:cs typeface="Georgia"/>
              </a:rPr>
              <a:t>–</a:t>
            </a:r>
            <a:r>
              <a:rPr lang="en-US" sz="90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and 64% of women </a:t>
            </a:r>
            <a:r>
              <a:rPr lang="mr-IN" sz="900" dirty="0" smtClean="0">
                <a:solidFill>
                  <a:schemeClr val="tx1"/>
                </a:solidFill>
                <a:latin typeface="Georgia"/>
                <a:cs typeface="Georgia"/>
              </a:rPr>
              <a:t>–</a:t>
            </a: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 say that is stressful and frustrating to talk about politics with people who differ in their opinion of Trump; only 35% find it interesting and informative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White Democrats are more likely (74%) than black (56%) and Hispanic (61%) </a:t>
            </a:r>
            <a:r>
              <a:rPr lang="en-US" sz="900" dirty="0">
                <a:solidFill>
                  <a:schemeClr val="tx1"/>
                </a:solidFill>
                <a:latin typeface="Georgia"/>
                <a:cs typeface="Georgia"/>
              </a:rPr>
              <a:t>Democrats</a:t>
            </a: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 to say that it is stressful to talk about politics with those whose opinions about Trump differ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endParaRPr lang="en-US" sz="900" dirty="0" smtClean="0">
              <a:solidFill>
                <a:schemeClr val="tx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9373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186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Georgia</vt:lpstr>
      <vt:lpstr>MS PGothic</vt:lpstr>
      <vt:lpstr>ＭＳ Ｐゴシック</vt:lpstr>
      <vt:lpstr>Verdana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65</cp:revision>
  <dcterms:created xsi:type="dcterms:W3CDTF">2017-06-26T14:07:23Z</dcterms:created>
  <dcterms:modified xsi:type="dcterms:W3CDTF">2017-07-31T17:24:15Z</dcterms:modified>
</cp:coreProperties>
</file>