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8AAF"/>
    <a:srgbClr val="D9D9D9"/>
    <a:srgbClr val="0C396F"/>
    <a:srgbClr val="B22830"/>
    <a:srgbClr val="D2B71D"/>
    <a:srgbClr val="C6B9A5"/>
    <a:srgbClr val="61467F"/>
    <a:srgbClr val="765C92"/>
    <a:srgbClr val="6FB1C7"/>
    <a:srgbClr val="B0C3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05"/>
    <p:restoredTop sz="94675"/>
  </p:normalViewPr>
  <p:slideViewPr>
    <p:cSldViewPr snapToGrid="0" snapToObjects="1">
      <p:cViewPr>
        <p:scale>
          <a:sx n="100" d="100"/>
          <a:sy n="100" d="100"/>
        </p:scale>
        <p:origin x="2408" y="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285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7/25/17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7/25/17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56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8DAF-FAC0-E049-9F91-DF185ED4A3A0}" type="datetime1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A255-5E72-2043-901B-BB28595BD03D}" type="datetime1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1DA9-1C77-804A-BF67-CC34D48EC270}" type="datetime1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6D0A-10DF-004F-8942-0019FC536F6A}" type="datetime1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17A1-C794-F746-9446-DB2DA418D2EB}" type="datetime1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B64-F50F-F341-9BDA-DC6ACD9CC172}" type="datetime1">
              <a:rPr lang="en-US" smtClean="0"/>
              <a:t>7/25/17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B5C3-E2DE-8D4F-9F4A-C72E248516A5}" type="datetime1">
              <a:rPr lang="en-US" smtClean="0"/>
              <a:t>7/25/17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B469-FD33-B547-A4D2-7465E5DD0938}" type="datetime1">
              <a:rPr lang="en-US" smtClean="0"/>
              <a:t>7/25/17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4CD4-9166-C14F-B6C1-CDF522718024}" type="datetime1">
              <a:rPr lang="en-US" smtClean="0"/>
              <a:t>7/25/17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25E5-7CCF-EA4B-803B-A23A37DA0D68}" type="datetime1">
              <a:rPr lang="en-US" smtClean="0"/>
              <a:t>7/25/17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4D66-DFDE-9945-A17D-74D0D2FAE5BC}" type="datetime1">
              <a:rPr lang="en-US" smtClean="0"/>
              <a:t>7/25/17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AA7C-4A4D-8743-887E-132CF864A72F}" type="datetime1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60" cy="14606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Bent-Up Arrow 55"/>
          <p:cNvSpPr/>
          <p:nvPr/>
        </p:nvSpPr>
        <p:spPr>
          <a:xfrm flipH="1">
            <a:off x="5367315" y="5362079"/>
            <a:ext cx="2132447" cy="591044"/>
          </a:xfrm>
          <a:prstGeom prst="bentUpArrow">
            <a:avLst>
              <a:gd name="adj1" fmla="val 13474"/>
              <a:gd name="adj2" fmla="val 17901"/>
              <a:gd name="adj3" fmla="val 21226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Bent-Up Arrow 57"/>
          <p:cNvSpPr/>
          <p:nvPr/>
        </p:nvSpPr>
        <p:spPr>
          <a:xfrm flipH="1">
            <a:off x="1208482" y="5024513"/>
            <a:ext cx="1634128" cy="920271"/>
          </a:xfrm>
          <a:prstGeom prst="bentUpArrow">
            <a:avLst>
              <a:gd name="adj1" fmla="val 9243"/>
              <a:gd name="adj2" fmla="val 11605"/>
              <a:gd name="adj3" fmla="val 13385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Down Arrow 58"/>
          <p:cNvSpPr/>
          <p:nvPr/>
        </p:nvSpPr>
        <p:spPr>
          <a:xfrm rot="16200000" flipV="1">
            <a:off x="4593413" y="5099107"/>
            <a:ext cx="184961" cy="1621076"/>
          </a:xfrm>
          <a:prstGeom prst="down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Down Arrow 53"/>
          <p:cNvSpPr/>
          <p:nvPr/>
        </p:nvSpPr>
        <p:spPr>
          <a:xfrm flipV="1">
            <a:off x="3264982" y="5198106"/>
            <a:ext cx="142938" cy="688326"/>
          </a:xfrm>
          <a:prstGeom prst="down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6" name="Down Arrow 45"/>
          <p:cNvSpPr/>
          <p:nvPr/>
        </p:nvSpPr>
        <p:spPr>
          <a:xfrm>
            <a:off x="7527250" y="4839873"/>
            <a:ext cx="165968" cy="683333"/>
          </a:xfrm>
          <a:prstGeom prst="down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Bent-Up Arrow 36"/>
          <p:cNvSpPr>
            <a:spLocks/>
          </p:cNvSpPr>
          <p:nvPr/>
        </p:nvSpPr>
        <p:spPr>
          <a:xfrm rot="10800000" flipH="1">
            <a:off x="7274743" y="2550617"/>
            <a:ext cx="956604" cy="2138642"/>
          </a:xfrm>
          <a:prstGeom prst="bentUpArrow">
            <a:avLst>
              <a:gd name="adj1" fmla="val 7443"/>
              <a:gd name="adj2" fmla="val 8128"/>
              <a:gd name="adj3" fmla="val 11514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Bent-Up Arrow 34"/>
          <p:cNvSpPr>
            <a:spLocks/>
          </p:cNvSpPr>
          <p:nvPr/>
        </p:nvSpPr>
        <p:spPr>
          <a:xfrm rot="16200000">
            <a:off x="6374966" y="1806029"/>
            <a:ext cx="629401" cy="1015008"/>
          </a:xfrm>
          <a:prstGeom prst="bentUpArrow">
            <a:avLst>
              <a:gd name="adj1" fmla="val 10821"/>
              <a:gd name="adj2" fmla="val 12376"/>
              <a:gd name="adj3" fmla="val 17643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There are many opportunities for health care reform to fail once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a motion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to proceed has been voted on 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160224" y="311516"/>
            <a:ext cx="1566454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HEALTH CARE BILL PROCEDURE</a:t>
            </a:r>
          </a:p>
        </p:txBody>
      </p:sp>
      <p:sp>
        <p:nvSpPr>
          <p:cNvPr id="13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July 24, 2017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Shruthi Ashok 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19100" y="1425207"/>
            <a:ext cx="8229600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 smtClean="0"/>
              <a:t>How the health care bill could </a:t>
            </a:r>
            <a:r>
              <a:rPr lang="en-US" altLang="en-US" sz="900" b="1" dirty="0" smtClean="0"/>
              <a:t>become a law</a:t>
            </a:r>
            <a:endParaRPr lang="en-US" altLang="en-US" sz="900" b="1" dirty="0"/>
          </a:p>
        </p:txBody>
      </p:sp>
      <p:pic>
        <p:nvPicPr>
          <p:cNvPr id="19" name="Picture 18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23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VoxCare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, 2017. 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7" name="Bent-Up Arrow 6"/>
          <p:cNvSpPr/>
          <p:nvPr/>
        </p:nvSpPr>
        <p:spPr>
          <a:xfrm rot="5400000" flipH="1">
            <a:off x="1105372" y="2164032"/>
            <a:ext cx="813893" cy="794133"/>
          </a:xfrm>
          <a:prstGeom prst="bentUpArrow">
            <a:avLst>
              <a:gd name="adj1" fmla="val 7443"/>
              <a:gd name="adj2" fmla="val 10878"/>
              <a:gd name="adj3" fmla="val 9733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ent-Up Arrow 20"/>
          <p:cNvSpPr/>
          <p:nvPr/>
        </p:nvSpPr>
        <p:spPr>
          <a:xfrm rot="5400000">
            <a:off x="1579331" y="2913936"/>
            <a:ext cx="917244" cy="1165754"/>
          </a:xfrm>
          <a:prstGeom prst="bentUpArrow">
            <a:avLst>
              <a:gd name="adj1" fmla="val 7443"/>
              <a:gd name="adj2" fmla="val 12376"/>
              <a:gd name="adj3" fmla="val 12576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 rot="16200000">
            <a:off x="4394074" y="3231713"/>
            <a:ext cx="142716" cy="1229046"/>
          </a:xfrm>
          <a:prstGeom prst="down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Bent-Up Arrow 29"/>
          <p:cNvSpPr/>
          <p:nvPr/>
        </p:nvSpPr>
        <p:spPr>
          <a:xfrm>
            <a:off x="6318731" y="2810008"/>
            <a:ext cx="929759" cy="1057127"/>
          </a:xfrm>
          <a:prstGeom prst="bentUpArrow">
            <a:avLst>
              <a:gd name="adj1" fmla="val 6844"/>
              <a:gd name="adj2" fmla="val 9793"/>
              <a:gd name="adj3" fmla="val 1141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own Arrow 31"/>
          <p:cNvSpPr/>
          <p:nvPr/>
        </p:nvSpPr>
        <p:spPr>
          <a:xfrm>
            <a:off x="7100604" y="3854881"/>
            <a:ext cx="116022" cy="859460"/>
          </a:xfrm>
          <a:prstGeom prst="down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41983" y="3626770"/>
            <a:ext cx="1240422" cy="5078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20000"/>
                <a:lumOff val="8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j-lt"/>
              </a:rPr>
              <a:t>20 hours of debate, split between the two parties</a:t>
            </a:r>
            <a:endParaRPr lang="en-US" sz="9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77664" y="2006773"/>
            <a:ext cx="1563002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20000"/>
                <a:lumOff val="8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j-lt"/>
              </a:rPr>
              <a:t>If motion is voted on and it fails, can’t be brought up again, so </a:t>
            </a:r>
            <a:r>
              <a:rPr lang="en-US" sz="900" b="1" dirty="0" smtClean="0">
                <a:latin typeface="+mj-lt"/>
              </a:rPr>
              <a:t>repeal dead</a:t>
            </a:r>
            <a:endParaRPr lang="en-US" sz="900" b="1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6273" y="2545921"/>
            <a:ext cx="1121275" cy="552363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>
                <a:lumMod val="75000"/>
              </a:schemeClr>
            </a:solidFill>
            <a:prstDash val="sysDot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  <a:latin typeface="+mj-lt"/>
              </a:rPr>
              <a:t>Vote on motion to proceed (MTP)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91331" y="3523070"/>
            <a:ext cx="120151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20000"/>
                <a:lumOff val="8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j-lt"/>
              </a:rPr>
              <a:t>Vote on the ORRA amendment </a:t>
            </a:r>
            <a:r>
              <a:rPr lang="mr-IN" sz="900" dirty="0" smtClean="0">
                <a:latin typeface="+mj-lt"/>
              </a:rPr>
              <a:t>–</a:t>
            </a:r>
            <a:r>
              <a:rPr lang="en-US" sz="900" dirty="0" smtClean="0">
                <a:latin typeface="+mj-lt"/>
              </a:rPr>
              <a:t> turns the House bill into a repeal-only bill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367420" y="2249034"/>
            <a:ext cx="1558130" cy="5078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20000"/>
                <a:lumOff val="8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j-lt"/>
              </a:rPr>
              <a:t>BCRA amendment </a:t>
            </a:r>
            <a:r>
              <a:rPr lang="mr-IN" sz="900" dirty="0" smtClean="0">
                <a:latin typeface="+mj-lt"/>
              </a:rPr>
              <a:t>–</a:t>
            </a:r>
            <a:r>
              <a:rPr lang="en-US" sz="900" dirty="0" smtClean="0">
                <a:latin typeface="+mj-lt"/>
              </a:rPr>
              <a:t> turns the House bill into a revised repeal and replace 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615278" y="1855882"/>
            <a:ext cx="148390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20000"/>
                <a:lumOff val="8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j-lt"/>
              </a:rPr>
              <a:t>Fails to get 51 votes, so they</a:t>
            </a:r>
            <a:r>
              <a:rPr lang="mr-IN" sz="900" dirty="0" smtClean="0">
                <a:latin typeface="+mj-lt"/>
              </a:rPr>
              <a:t>’</a:t>
            </a:r>
            <a:r>
              <a:rPr lang="en-US" sz="900" dirty="0" smtClean="0">
                <a:latin typeface="+mj-lt"/>
              </a:rPr>
              <a:t>re left with original House bill </a:t>
            </a:r>
            <a:r>
              <a:rPr lang="mr-IN" sz="900" dirty="0" smtClean="0">
                <a:latin typeface="+mj-lt"/>
              </a:rPr>
              <a:t>–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b="1" dirty="0" smtClean="0">
                <a:latin typeface="+mj-lt"/>
              </a:rPr>
              <a:t>repeal dead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13364" y="4763552"/>
            <a:ext cx="233533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20000"/>
                <a:lumOff val="8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j-lt"/>
              </a:rPr>
              <a:t>McConnell introduces a Senate bill with amendments to replace the House bill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075586" y="5576350"/>
            <a:ext cx="1008180" cy="5078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20000"/>
                <a:lumOff val="8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j-lt"/>
              </a:rPr>
              <a:t>Final passage vote in the Senate</a:t>
            </a:r>
            <a:endParaRPr lang="en-US" sz="900" b="1" dirty="0"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23916" y="5633605"/>
            <a:ext cx="1008180" cy="5078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20000"/>
                <a:lumOff val="8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j-lt"/>
              </a:rPr>
              <a:t>Final passage vote in the House</a:t>
            </a:r>
            <a:endParaRPr lang="en-US" sz="900" b="1" dirty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63495" y="4763552"/>
            <a:ext cx="1008180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20000"/>
                <a:lumOff val="8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j-lt"/>
              </a:rPr>
              <a:t>Fails to get 51 votes </a:t>
            </a:r>
            <a:r>
              <a:rPr lang="mr-IN" sz="900" dirty="0" smtClean="0">
                <a:latin typeface="+mj-lt"/>
              </a:rPr>
              <a:t>–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b="1" dirty="0" smtClean="0">
                <a:latin typeface="+mj-lt"/>
              </a:rPr>
              <a:t>repeal dead</a:t>
            </a:r>
            <a:endParaRPr lang="en-US" sz="900" b="1" dirty="0">
              <a:latin typeface="+mj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810072" y="4656036"/>
            <a:ext cx="1008180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20000"/>
                <a:lumOff val="8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j-lt"/>
              </a:rPr>
              <a:t>Fails to get </a:t>
            </a:r>
            <a:r>
              <a:rPr lang="en-US" sz="900" dirty="0" smtClean="0">
                <a:latin typeface="+mj-lt"/>
              </a:rPr>
              <a:t>281 </a:t>
            </a:r>
            <a:r>
              <a:rPr lang="en-US" sz="900" dirty="0" smtClean="0">
                <a:latin typeface="+mj-lt"/>
              </a:rPr>
              <a:t>votes </a:t>
            </a:r>
            <a:r>
              <a:rPr lang="mr-IN" sz="900" dirty="0" smtClean="0">
                <a:latin typeface="+mj-lt"/>
              </a:rPr>
              <a:t>–</a:t>
            </a:r>
            <a:r>
              <a:rPr lang="en-US" sz="900" dirty="0" smtClean="0">
                <a:latin typeface="+mj-lt"/>
              </a:rPr>
              <a:t> </a:t>
            </a:r>
            <a:r>
              <a:rPr lang="en-US" sz="900" b="1" dirty="0" smtClean="0">
                <a:latin typeface="+mj-lt"/>
              </a:rPr>
              <a:t>repeal dead   </a:t>
            </a:r>
            <a:endParaRPr lang="en-US" sz="900" b="1" dirty="0">
              <a:latin typeface="+mj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64521" y="5257527"/>
            <a:ext cx="895778" cy="5078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20000"/>
                <a:lumOff val="8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smtClean="0">
                <a:latin typeface="+mj-lt"/>
              </a:rPr>
              <a:t>Bill goes to president to sign</a:t>
            </a:r>
            <a:endParaRPr lang="en-US" sz="900" b="1" dirty="0">
              <a:latin typeface="+mj-lt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79863" y="4717271"/>
            <a:ext cx="1126003" cy="246221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>
                <a:lumMod val="7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smtClean="0">
                <a:latin typeface="+mj-lt"/>
              </a:rPr>
              <a:t>Becomes law</a:t>
            </a:r>
            <a:endParaRPr lang="en-US" sz="1000" b="1" dirty="0">
              <a:latin typeface="+mj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92519" y="3154665"/>
            <a:ext cx="10568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smtClean="0">
                <a:latin typeface="+mj-lt"/>
              </a:rPr>
              <a:t>**MTP </a:t>
            </a:r>
            <a:r>
              <a:rPr lang="en-US" sz="1000" i="1" dirty="0" smtClean="0">
                <a:latin typeface="+mj-lt"/>
              </a:rPr>
              <a:t>is likely to be put to a vote starting Tuesday, July 25, 2017.</a:t>
            </a:r>
            <a:endParaRPr lang="en-US" sz="1000" i="1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71950" y="3674993"/>
            <a:ext cx="66223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D9D9D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j-lt"/>
              </a:rPr>
              <a:t>Gets 51 votes</a:t>
            </a:r>
            <a:endParaRPr lang="en-US" sz="900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08545" y="3670215"/>
            <a:ext cx="64705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D9D9D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j-lt"/>
              </a:rPr>
              <a:t>Voting period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82650" y="3142126"/>
            <a:ext cx="1198537" cy="23083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D9D9D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smtClean="0">
                <a:latin typeface="+mj-lt"/>
              </a:rPr>
              <a:t>Fails to get 51 votes </a:t>
            </a:r>
            <a:endParaRPr lang="en-US" sz="900" dirty="0" smtClean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74823" y="4049932"/>
            <a:ext cx="83894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D9D9D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j-lt"/>
              </a:rPr>
              <a:t>Gets 51 votes</a:t>
            </a:r>
          </a:p>
          <a:p>
            <a:pPr algn="ctr"/>
            <a:r>
              <a:rPr lang="en-US" sz="900" i="1" dirty="0" smtClean="0">
                <a:latin typeface="+mj-lt"/>
              </a:rPr>
              <a:t>unlikely</a:t>
            </a:r>
            <a:endParaRPr lang="en-US" sz="900" i="1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691812" y="3556609"/>
            <a:ext cx="838944" cy="23083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D9D9D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smtClean="0">
                <a:latin typeface="+mj-lt"/>
              </a:rPr>
              <a:t>Gets 51 votes</a:t>
            </a:r>
            <a:endParaRPr lang="en-US" sz="900" dirty="0"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502911" y="5710965"/>
            <a:ext cx="61328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D9D9D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smtClean="0">
                <a:latin typeface="+mj-lt"/>
              </a:rPr>
              <a:t>Gets 51 votes</a:t>
            </a:r>
            <a:endParaRPr lang="en-US" sz="900" dirty="0">
              <a:latin typeface="+mj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05866" y="5697459"/>
            <a:ext cx="64120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D9D9D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+mj-lt"/>
              </a:rPr>
              <a:t>Gets 218 votes</a:t>
            </a:r>
            <a:endParaRPr lang="en-US" sz="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37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C_Template_07062017" id="{123A6C11-C10A-1848-A174-430274E97CCB}" vid="{6709248E-8208-DE4B-A86B-EB541C7873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PC_Template_07062017</Template>
  <TotalTime>291</TotalTime>
  <Words>218</Words>
  <Application>Microsoft Macintosh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Georgia</vt:lpstr>
      <vt:lpstr>MS PGothic</vt:lpstr>
      <vt:lpstr>ＭＳ Ｐゴシック</vt:lpstr>
      <vt:lpstr>Verdana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Microsoft Office User</dc:creator>
  <cp:lastModifiedBy>Microsoft Office User</cp:lastModifiedBy>
  <cp:revision>22</cp:revision>
  <dcterms:created xsi:type="dcterms:W3CDTF">2017-07-24T17:12:26Z</dcterms:created>
  <dcterms:modified xsi:type="dcterms:W3CDTF">2017-07-25T14:13:43Z</dcterms:modified>
</cp:coreProperties>
</file>