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B9A5"/>
    <a:srgbClr val="0C396F"/>
    <a:srgbClr val="B22830"/>
    <a:srgbClr val="D2B71D"/>
    <a:srgbClr val="9B8AAF"/>
    <a:srgbClr val="61467F"/>
    <a:srgbClr val="765C92"/>
    <a:srgbClr val="6FB1C7"/>
    <a:srgbClr val="B0C3BC"/>
    <a:srgbClr val="BEB2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81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56" d="100"/>
          <a:sy n="56" d="100"/>
        </p:scale>
        <p:origin x="2856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DF38E-74AC-0D40-B0D5-7EC4C125E7FD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910B88-B5D3-9740-B038-5E379E31E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8334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08FBBC-5B36-C141-B827-04E0D6A20364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56A13F-28BC-9E49-9D0E-49492B5171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020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548DAF-FAC0-E049-9F91-DF185ED4A3A0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02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BA255-5E72-2043-901B-BB28595BD03D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75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91DA9-1C77-804A-BF67-CC34D48EC270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24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56D0A-10DF-004F-8942-0019FC536F6A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24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C17A1-C794-F746-9446-DB2DA418D2EB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20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5FB64-F50F-F341-9BDA-DC6ACD9CC172}" type="datetime1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098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CB5C3-E2DE-8D4F-9F4A-C72E248516A5}" type="datetime1">
              <a:rPr lang="en-US" smtClean="0"/>
              <a:t>7/25/2017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803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EB469-FD33-B547-A4D2-7465E5DD0938}" type="datetime1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37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4CD4-9166-C14F-B6C1-CDF522718024}" type="datetime1">
              <a:rPr lang="en-US" smtClean="0"/>
              <a:t>7/25/2017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612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825E5-7CCF-EA4B-803B-A23A37DA0D68}" type="datetime1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9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D4D66-DFDE-9945-A17D-74D0D2FAE5BC}" type="datetime1">
              <a:rPr lang="en-US" smtClean="0"/>
              <a:t>7/25/2017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8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0AA7C-4A4D-8743-887E-132CF864A72F}" type="datetime1">
              <a:rPr lang="en-US" smtClean="0"/>
              <a:t>7/25/2017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03145" y="635296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 flipV="1">
            <a:off x="502920" y="588898"/>
            <a:ext cx="8138160" cy="14606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39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 txBox="1">
            <a:spLocks/>
          </p:cNvSpPr>
          <p:nvPr/>
        </p:nvSpPr>
        <p:spPr bwMode="auto">
          <a:xfrm>
            <a:off x="404814" y="756919"/>
            <a:ext cx="8407400" cy="609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MS PGothic" charset="0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panose="020B0600070205080204" pitchFamily="34" charset="-128"/>
                <a:cs typeface="MS PGothic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eorgia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New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report finds US electric grid vulnerable </a:t>
            </a:r>
            <a:r>
              <a:rPr lang="en-US" altLang="en-US" sz="2000" dirty="0" smtClean="0">
                <a:latin typeface="Georgia" charset="0"/>
                <a:ea typeface="ＭＳ Ｐゴシック" charset="-128"/>
                <a:cs typeface="MS PGothic" charset="-128"/>
              </a:rPr>
              <a:t>to cyberattacks</a:t>
            </a:r>
            <a:endParaRPr lang="en-US" altLang="en-US" sz="2000" dirty="0">
              <a:latin typeface="Georgia" charset="0"/>
              <a:ea typeface="ＭＳ Ｐゴシック" charset="-128"/>
              <a:cs typeface="MS PGothic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BC90E-502A-A54D-9BAE-6F74229062B0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12"/>
          <p:cNvSpPr txBox="1">
            <a:spLocks noChangeArrowheads="1"/>
          </p:cNvSpPr>
          <p:nvPr/>
        </p:nvSpPr>
        <p:spPr bwMode="auto">
          <a:xfrm>
            <a:off x="7488839" y="311516"/>
            <a:ext cx="1237839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600" b="1" dirty="0" smtClean="0">
                <a:solidFill>
                  <a:schemeClr val="bg2">
                    <a:lumMod val="25000"/>
                  </a:schemeClr>
                </a:solidFill>
                <a:latin typeface="Verdana"/>
                <a:cs typeface="Verdana"/>
              </a:rPr>
              <a:t>ELECTRIC GRID REPORT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96342" y="3901907"/>
            <a:ext cx="4065622" cy="2075148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182880" bIns="137160"/>
          <a:lstStyle/>
          <a:p>
            <a:pPr>
              <a:lnSpc>
                <a:spcPct val="110000"/>
              </a:lnSpc>
              <a:spcBef>
                <a:spcPts val="600"/>
              </a:spcBef>
              <a:spcAft>
                <a:spcPts val="50"/>
              </a:spcAft>
              <a:defRPr/>
            </a:pPr>
            <a:r>
              <a:rPr lang="en-US" sz="1100" b="1" dirty="0" smtClean="0">
                <a:solidFill>
                  <a:schemeClr val="tx1"/>
                </a:solidFill>
                <a:latin typeface="Georgia"/>
                <a:cs typeface="Georgia"/>
              </a:rPr>
              <a:t>Findings</a:t>
            </a:r>
            <a:endParaRPr lang="en-US" sz="900" b="1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Because they are interconnected and interdependent bulk electric grids are susceptible to rapidly propagating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disturbances</a:t>
            </a:r>
            <a:endParaRPr lang="en-US" sz="9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The power grid is vulnerable to a physical, cyber or combined attack by terrorists at the supply chain, corporate communications, global positioning system (GPS) or smart grid technologies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levels</a:t>
            </a:r>
            <a:endParaRPr lang="en-US" sz="900" dirty="0" smtClean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Some progress has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been made in improving the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resilience of the US power grid, but data analytics and prognostic techniques for new technologies is needed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554666" y="3901907"/>
            <a:ext cx="4080220" cy="2075147"/>
          </a:xfrm>
          <a:prstGeom prst="rect">
            <a:avLst/>
          </a:prstGeom>
          <a:solidFill>
            <a:srgbClr val="F0EA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137160" rIns="182880" bIns="137160"/>
          <a:lstStyle/>
          <a:p>
            <a:pPr>
              <a:lnSpc>
                <a:spcPct val="110000"/>
              </a:lnSpc>
              <a:defRPr/>
            </a:pPr>
            <a:r>
              <a:rPr lang="en-US" sz="1050" b="1" dirty="0" smtClean="0">
                <a:solidFill>
                  <a:schemeClr val="tx1"/>
                </a:solidFill>
                <a:latin typeface="Georgia"/>
                <a:cs typeface="Georgia"/>
              </a:rPr>
              <a:t>Recommendations</a:t>
            </a: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Execute varied emergency preparedness exercises to maintain physical and cyber situational awareness of the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grid</a:t>
            </a:r>
            <a:endParaRPr lang="en-US" sz="900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>
                <a:solidFill>
                  <a:schemeClr val="tx1"/>
                </a:solidFill>
                <a:latin typeface="Georgia"/>
                <a:cs typeface="Georgia"/>
              </a:rPr>
              <a:t>E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xpand the substantive areas of research and development, and commit funds to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improve the grid’s physical components</a:t>
            </a:r>
            <a:endParaRPr lang="en-US" sz="900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Implement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a joint program between the Departments of Energy and Homeland Security to predict potential threats to vital public </a:t>
            </a: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infrastructure</a:t>
            </a:r>
            <a:endParaRPr lang="en-US" sz="900" dirty="0">
              <a:solidFill>
                <a:schemeClr val="tx1"/>
              </a:solidFill>
              <a:latin typeface="Georgia"/>
              <a:cs typeface="Georgia"/>
            </a:endParaRPr>
          </a:p>
          <a:p>
            <a:pPr marL="171450" indent="-17145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US" sz="900" dirty="0" smtClean="0">
                <a:solidFill>
                  <a:schemeClr val="tx1"/>
                </a:solidFill>
                <a:latin typeface="Georgia"/>
                <a:cs typeface="Georgia"/>
              </a:rPr>
              <a:t>Establish small system resilience groups to asses and mandate strategies to increase resilience of the US bulk electricity grid</a:t>
            </a:r>
            <a:endParaRPr lang="en-US" sz="900" dirty="0">
              <a:solidFill>
                <a:schemeClr val="tx1"/>
              </a:solidFill>
              <a:latin typeface="Georgia"/>
              <a:cs typeface="Georgia"/>
            </a:endParaRPr>
          </a:p>
        </p:txBody>
      </p:sp>
      <p:pic>
        <p:nvPicPr>
          <p:cNvPr id="20" name="Picture 19" descr="Logo-NJ-presentation_center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547" y="301888"/>
            <a:ext cx="2311852" cy="287010"/>
          </a:xfrm>
          <a:prstGeom prst="rect">
            <a:avLst/>
          </a:prstGeom>
        </p:spPr>
      </p:pic>
      <p:sp>
        <p:nvSpPr>
          <p:cNvPr id="23" name="Text Placeholder 18"/>
          <p:cNvSpPr txBox="1">
            <a:spLocks/>
          </p:cNvSpPr>
          <p:nvPr/>
        </p:nvSpPr>
        <p:spPr bwMode="auto">
          <a:xfrm>
            <a:off x="404808" y="6422607"/>
            <a:ext cx="7413630" cy="340591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700" dirty="0" smtClean="0">
                <a:latin typeface="Georgia"/>
                <a:cs typeface="Georgia"/>
              </a:rPr>
              <a:t>July 24, 2017 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| </a:t>
            </a:r>
            <a:r>
              <a:rPr lang="en-US" sz="800" dirty="0" smtClean="0"/>
              <a:t> </a:t>
            </a:r>
            <a:r>
              <a:rPr lang="en-US" sz="700" dirty="0" smtClean="0"/>
              <a:t>Kathryn Pentz</a:t>
            </a:r>
            <a:endParaRPr lang="en-US" sz="700" dirty="0">
              <a:latin typeface="Georgia"/>
              <a:cs typeface="Georgia"/>
            </a:endParaRPr>
          </a:p>
        </p:txBody>
      </p:sp>
      <p:sp>
        <p:nvSpPr>
          <p:cNvPr id="24" name="Text Placeholder 18"/>
          <p:cNvSpPr txBox="1">
            <a:spLocks/>
          </p:cNvSpPr>
          <p:nvPr/>
        </p:nvSpPr>
        <p:spPr bwMode="auto">
          <a:xfrm>
            <a:off x="404807" y="6122019"/>
            <a:ext cx="8247721" cy="28979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Sources: The National Academies of Sciences, Engineering and Medicine, “Enhancing the Resilience of the Nation’s Electricity System” 2017; Iulia </a:t>
            </a:r>
            <a:r>
              <a:rPr lang="en-US" sz="70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Gheorghiu</a:t>
            </a:r>
            <a:r>
              <a:rPr lang="en-US" sz="7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, “New Grid Study Sees United States Vulnerable to Cyberattacks” July 20, 2017 </a:t>
            </a:r>
            <a:endParaRPr lang="en-US" sz="700" dirty="0">
              <a:solidFill>
                <a:schemeClr val="tx1">
                  <a:lumMod val="50000"/>
                  <a:lumOff val="50000"/>
                </a:schemeClr>
              </a:solidFill>
              <a:latin typeface="Georgia"/>
              <a:cs typeface="Georgia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098551" y="1936970"/>
            <a:ext cx="3230780" cy="713272"/>
          </a:xfrm>
          <a:custGeom>
            <a:avLst/>
            <a:gdLst>
              <a:gd name="connsiteX0" fmla="*/ 0 w 1255762"/>
              <a:gd name="connsiteY0" fmla="*/ 0 h 1878398"/>
              <a:gd name="connsiteX1" fmla="*/ 1255762 w 1255762"/>
              <a:gd name="connsiteY1" fmla="*/ 0 h 1878398"/>
              <a:gd name="connsiteX2" fmla="*/ 1255762 w 1255762"/>
              <a:gd name="connsiteY2" fmla="*/ 1878398 h 1878398"/>
              <a:gd name="connsiteX3" fmla="*/ 0 w 1255762"/>
              <a:gd name="connsiteY3" fmla="*/ 1878398 h 1878398"/>
              <a:gd name="connsiteX4" fmla="*/ 0 w 1255762"/>
              <a:gd name="connsiteY4" fmla="*/ 0 h 1878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5762" h="1878398">
                <a:moveTo>
                  <a:pt x="0" y="0"/>
                </a:moveTo>
                <a:lnTo>
                  <a:pt x="1255762" y="0"/>
                </a:lnTo>
                <a:lnTo>
                  <a:pt x="1255762" y="1878398"/>
                </a:lnTo>
                <a:lnTo>
                  <a:pt x="0" y="1878398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wrap="square" lIns="0" tIns="0" rIns="0" bIns="0">
            <a:spAutoFit/>
          </a:bodyPr>
          <a:lstStyle>
            <a:lvl1pPr marL="342900" indent="-3429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1pPr>
            <a:lvl2pPr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2pPr>
            <a:lvl3pPr marL="11430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3pPr>
            <a:lvl4pPr marL="16002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4pPr>
            <a:lvl5pPr marL="2057400" indent="-228600" defTabSz="4445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5pPr>
            <a:lvl6pPr marL="25146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6pPr>
            <a:lvl7pPr marL="29718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7pPr>
            <a:lvl8pPr marL="34290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8pPr>
            <a:lvl9pPr marL="3886200" indent="-228600" defTabSz="44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MS PGothic" panose="020B0600070205080204" pitchFamily="34" charset="-128"/>
              </a:defRPr>
            </a:lvl9pPr>
          </a:lstStyle>
          <a:p>
            <a:pPr marL="0" lvl="1">
              <a:spcAft>
                <a:spcPct val="15000"/>
              </a:spcAft>
              <a:defRPr/>
            </a:pPr>
            <a:r>
              <a:rPr lang="en-US" sz="900" dirty="0">
                <a:solidFill>
                  <a:srgbClr val="000000"/>
                </a:solidFill>
                <a:latin typeface="Georgia"/>
                <a:cs typeface="Georgia"/>
              </a:rPr>
              <a:t>“Smart grids,” those utilizing digital communications technologies to detect and adapt to changes in usage, improve efficiency of energy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systems.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Increased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automation of the US power grid introduces new threats to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its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physical and cyber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components. </a:t>
            </a:r>
            <a:endParaRPr lang="en-US" sz="900" dirty="0" smtClean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78423" y="1913516"/>
            <a:ext cx="329650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The North </a:t>
            </a:r>
            <a:r>
              <a:rPr lang="en-US" sz="900" dirty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American Electric Reliability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Corporation (NERC) has nine cyber security standards, but they do not apply to local distribution systems. Those that do not comply with standards are more vulnerable to attacks.</a:t>
            </a:r>
            <a:endParaRPr lang="en-US" sz="900" dirty="0">
              <a:solidFill>
                <a:srgbClr val="000000"/>
              </a:solidFill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020764" y="2779971"/>
            <a:ext cx="3308567" cy="78483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900" dirty="0" smtClean="0">
                <a:solidFill>
                  <a:srgbClr val="000000"/>
                </a:solidFill>
                <a:latin typeface="Georgia"/>
                <a:cs typeface="Georgia"/>
              </a:rPr>
              <a:t>Damage to cyber components of the electric grid may result from natural disasters, direct cyber attacks, or a coordinated cyber and physical attack. In each of theses cases, the attack will disrupt or impede the ability to monitor and control the power system. </a:t>
            </a:r>
            <a:endParaRPr lang="en-US" altLang="en-US" sz="900" dirty="0">
              <a:solidFill>
                <a:srgbClr val="000000"/>
              </a:solidFill>
              <a:latin typeface="Georgia"/>
              <a:cs typeface="Georgia"/>
            </a:endParaRPr>
          </a:p>
        </p:txBody>
      </p:sp>
      <p:sp>
        <p:nvSpPr>
          <p:cNvPr id="33" name="Rectangle 14"/>
          <p:cNvSpPr>
            <a:spLocks noChangeArrowheads="1"/>
          </p:cNvSpPr>
          <p:nvPr/>
        </p:nvSpPr>
        <p:spPr bwMode="auto">
          <a:xfrm>
            <a:off x="419100" y="1425207"/>
            <a:ext cx="8229600" cy="230832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b="1" dirty="0" smtClean="0"/>
              <a:t>Key </a:t>
            </a:r>
            <a:r>
              <a:rPr lang="en-US" altLang="en-US" sz="900" b="1" dirty="0" smtClean="0"/>
              <a:t>points from the National </a:t>
            </a:r>
            <a:r>
              <a:rPr lang="en-US" altLang="en-US" sz="900" b="1" dirty="0" smtClean="0"/>
              <a:t>Academies of Sciences, </a:t>
            </a:r>
            <a:r>
              <a:rPr lang="en-US" altLang="en-US" sz="900" b="1" dirty="0" smtClean="0"/>
              <a:t>Engineering </a:t>
            </a:r>
            <a:r>
              <a:rPr lang="en-US" altLang="en-US" sz="900" b="1" dirty="0" smtClean="0"/>
              <a:t>and </a:t>
            </a:r>
            <a:r>
              <a:rPr lang="en-US" altLang="en-US" sz="900" b="1" dirty="0"/>
              <a:t>Medicine </a:t>
            </a:r>
            <a:r>
              <a:rPr lang="en-US" altLang="en-US" sz="900" b="1" dirty="0" smtClean="0"/>
              <a:t>report </a:t>
            </a:r>
            <a:r>
              <a:rPr lang="en-US" altLang="en-US" sz="900" b="1" dirty="0" smtClean="0"/>
              <a:t>on the US electric grid</a:t>
            </a:r>
            <a:endParaRPr lang="en-US" altLang="en-US" sz="900" b="1" dirty="0"/>
          </a:p>
        </p:txBody>
      </p:sp>
      <p:pic>
        <p:nvPicPr>
          <p:cNvPr id="7" name="Picture 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404807" y="1969094"/>
            <a:ext cx="679451" cy="600798"/>
          </a:xfrm>
          <a:prstGeom prst="rect">
            <a:avLst/>
          </a:prstGeom>
        </p:spPr>
      </p:pic>
      <p:pic>
        <p:nvPicPr>
          <p:cNvPr id="8" name="Picture 7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4612425" y="1969094"/>
            <a:ext cx="556163" cy="535177"/>
          </a:xfrm>
          <a:prstGeom prst="rect">
            <a:avLst/>
          </a:prstGeom>
        </p:spPr>
      </p:pic>
      <p:pic>
        <p:nvPicPr>
          <p:cNvPr id="9" name="Picture 8"/>
          <p:cNvPicPr>
            <a:picLocks/>
          </p:cNvPicPr>
          <p:nvPr/>
        </p:nvPicPr>
        <p:blipFill>
          <a:blip r:embed="rId5"/>
          <a:stretch>
            <a:fillRect/>
          </a:stretch>
        </p:blipFill>
        <p:spPr>
          <a:xfrm>
            <a:off x="515978" y="2823787"/>
            <a:ext cx="495300" cy="609863"/>
          </a:xfrm>
          <a:prstGeom prst="rect">
            <a:avLst/>
          </a:prstGeom>
        </p:spPr>
      </p:pic>
      <p:sp>
        <p:nvSpPr>
          <p:cNvPr id="128" name="TextBox 127"/>
          <p:cNvSpPr txBox="1"/>
          <p:nvPr/>
        </p:nvSpPr>
        <p:spPr>
          <a:xfrm>
            <a:off x="5158522" y="2780196"/>
            <a:ext cx="3316406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Trump’s budget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proposal requests cuts of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27%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decrease for the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science and technology arm of the Department of Homeland Security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and 33% for the </a:t>
            </a:r>
            <a:r>
              <a:rPr lang="en-US" sz="900" dirty="0" smtClean="0">
                <a:solidFill>
                  <a:srgbClr val="000000"/>
                </a:solidFill>
                <a:latin typeface="Georgia"/>
                <a:ea typeface="MS PGothic" panose="020B0600070205080204" pitchFamily="34" charset="-128"/>
                <a:cs typeface="Georgia"/>
              </a:rPr>
              <a:t>Energy Department’s Office of Cybersecurity for energy delivery systems.</a:t>
            </a:r>
            <a:endParaRPr lang="en-US" sz="900" dirty="0">
              <a:solidFill>
                <a:srgbClr val="000000"/>
              </a:solidFill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pic>
        <p:nvPicPr>
          <p:cNvPr id="10" name="Picture 9"/>
          <p:cNvPicPr>
            <a:picLocks/>
          </p:cNvPicPr>
          <p:nvPr/>
        </p:nvPicPr>
        <p:blipFill>
          <a:blip r:embed="rId6"/>
          <a:stretch>
            <a:fillRect/>
          </a:stretch>
        </p:blipFill>
        <p:spPr>
          <a:xfrm>
            <a:off x="4678051" y="2853686"/>
            <a:ext cx="444578" cy="52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05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 PC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967582C-71AB-4369-A81B-7A9BE46ABB84}">
  <we:reference id="wa104381063" version="1.0.0.0" store="en-US" storeType="OMEX"/>
  <we:alternateReferences>
    <we:reference id="wa104381063" version="1.0.0.0" store="wa104381063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1768</TotalTime>
  <Words>392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ＭＳ Ｐゴシック</vt:lpstr>
      <vt:lpstr>ＭＳ Ｐゴシック</vt:lpstr>
      <vt:lpstr>Arial</vt:lpstr>
      <vt:lpstr>Calibri</vt:lpstr>
      <vt:lpstr>Georgia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template for the presentation center [Max 2 line title]</dc:title>
  <dc:creator>Laura</dc:creator>
  <cp:lastModifiedBy>Pentz, Katy</cp:lastModifiedBy>
  <cp:revision>55</cp:revision>
  <dcterms:created xsi:type="dcterms:W3CDTF">2017-06-26T14:07:23Z</dcterms:created>
  <dcterms:modified xsi:type="dcterms:W3CDTF">2017-07-25T15:48:45Z</dcterms:modified>
</cp:coreProperties>
</file>