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S PGothic" panose="020B0600070205080204" pitchFamily="34" charset="-128"/>
      <p:regular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pos="5448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4FA55-B773-4B0E-8AEE-CB2139AE19CE}">
  <a:tblStyle styleId="{0D44FA55-B773-4B0E-8AEE-CB2139AE19C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  <p:guide pos="312"/>
        <p:guide pos="5448"/>
        <p:guide orient="horz" pos="4032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" name="Shape 13"/>
          <p:cNvCxnSpPr/>
          <p:nvPr/>
        </p:nvCxnSpPr>
        <p:spPr>
          <a:xfrm rot="10800000" flipH="1">
            <a:off x="506210" y="6409704"/>
            <a:ext cx="81349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Shape 14"/>
          <p:cNvCxnSpPr/>
          <p:nvPr/>
        </p:nvCxnSpPr>
        <p:spPr>
          <a:xfrm rot="10800000" flipH="1">
            <a:off x="502920" y="588898"/>
            <a:ext cx="8138159" cy="146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ationaljournal.com/day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04813" y="756918"/>
            <a:ext cx="8407399" cy="398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Week of July 24: House’s last week before August recess, Senate’s healthcare vote, Trump associates testify on Russia</a:t>
            </a:r>
            <a:endParaRPr lang="en-US" sz="20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603145" y="63529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fld>
            <a:endParaRPr lang="en-US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6267450" y="311515"/>
            <a:ext cx="2459228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494429"/>
              </a:buClr>
              <a:buSzPct val="25000"/>
              <a:buFont typeface="Arial"/>
              <a:buNone/>
            </a:pPr>
            <a:r>
              <a:rPr lang="en-US" sz="600" b="1" dirty="0" smtClean="0">
                <a:solidFill>
                  <a:srgbClr val="494429"/>
                </a:solidFill>
                <a:latin typeface="Verdana"/>
                <a:ea typeface="Verdana"/>
                <a:cs typeface="Verdana"/>
                <a:sym typeface="Verdana"/>
              </a:rPr>
              <a:t>OUTLOOK FOR CONGRESS &amp; THE WHITE HOUSE</a:t>
            </a:r>
            <a:endParaRPr lang="en-US" sz="600" b="1" dirty="0">
              <a:solidFill>
                <a:srgbClr val="494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04808" y="6422607"/>
            <a:ext cx="7413630" cy="34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July 24, </a:t>
            </a:r>
            <a:r>
              <a:rPr lang="en-US" sz="7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2017  </a:t>
            </a:r>
            <a:r>
              <a:rPr lang="en-US" sz="8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| </a:t>
            </a:r>
            <a:r>
              <a:rPr lang="en-US" sz="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7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Daniel Stublen</a:t>
            </a:r>
            <a:endParaRPr lang="en-US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419100" y="1505822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Outlook for Congress: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4" name="Shape 164" descr="Logo-NJ-presentation_ce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7" y="301887"/>
            <a:ext cx="2311851" cy="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04807" y="6220587"/>
            <a:ext cx="8247721" cy="1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700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Sources: </a:t>
            </a:r>
            <a:r>
              <a:rPr lang="en-US" sz="700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National Journal Daybook</a:t>
            </a:r>
            <a:endParaRPr lang="en-US" sz="700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63"/>
          <p:cNvSpPr/>
          <p:nvPr/>
        </p:nvSpPr>
        <p:spPr>
          <a:xfrm>
            <a:off x="457200" y="4939013"/>
            <a:ext cx="8229600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Outlook for the White House:</a:t>
            </a:r>
            <a:endParaRPr lang="en-US" sz="9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86894" y="3456081"/>
            <a:ext cx="78372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Senate Special Committee on Aging</a:t>
            </a:r>
            <a:r>
              <a:rPr lang="en-US" altLang="en-US" sz="900" dirty="0"/>
              <a:t> </a:t>
            </a:r>
            <a:r>
              <a:rPr lang="en-US" altLang="en-US" sz="900" dirty="0" smtClean="0"/>
              <a:t>hearing on finding a cure for type 1 diabetes and the artificial pancreas (9:30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/>
              <a:t>Senate Judiciary Committee </a:t>
            </a:r>
            <a:r>
              <a:rPr lang="en-US" altLang="en-US" sz="900" dirty="0" smtClean="0"/>
              <a:t>public </a:t>
            </a:r>
            <a:r>
              <a:rPr lang="en-US" altLang="en-US" sz="900" dirty="0"/>
              <a:t>hearing with testimony by Paul Manafort and Donald Trump Jr. </a:t>
            </a:r>
            <a:r>
              <a:rPr lang="en-US" altLang="en-US" sz="900" dirty="0" smtClean="0"/>
              <a:t>changed to private interviews (10:00 </a:t>
            </a:r>
            <a:r>
              <a:rPr lang="en-US" altLang="en-US" sz="900" dirty="0"/>
              <a:t>AM)</a:t>
            </a:r>
            <a:endParaRPr lang="en-US" altLang="en-US" sz="900" b="1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House Agriculture Committee</a:t>
            </a:r>
            <a:r>
              <a:rPr lang="en-US" altLang="en-US" sz="900" dirty="0" smtClean="0"/>
              <a:t> hearing on “Renegotiating NAFTA: Opportunities for Agriculture” (10:00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House Foreign Affairs Committee </a:t>
            </a:r>
            <a:r>
              <a:rPr lang="en-US" altLang="en-US" sz="900" dirty="0" smtClean="0"/>
              <a:t>hearing on “U.S. Cyber Diplomacy” (10:00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Senate Veterans Affairs Committee</a:t>
            </a:r>
            <a:r>
              <a:rPr lang="en-US" altLang="en-US" sz="900" dirty="0" smtClean="0"/>
              <a:t> markup of S.1598, a bill expanding GI educational benefits (12:00 PM)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900" b="1" dirty="0" smtClean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86896" y="2419954"/>
            <a:ext cx="795528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Senate Ag Committee</a:t>
            </a:r>
            <a:r>
              <a:rPr lang="en-US" altLang="en-US" sz="900" dirty="0" smtClean="0"/>
              <a:t> hearing on commodities, credit and crop insurance perspectives for the 2018 Farm Bill (8:30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Senate Judiciary Committee </a:t>
            </a:r>
            <a:r>
              <a:rPr lang="en-US" altLang="en-US" sz="900" dirty="0" smtClean="0"/>
              <a:t>nomination hearings for an 8</a:t>
            </a:r>
            <a:r>
              <a:rPr lang="en-US" altLang="en-US" sz="900" baseline="30000" dirty="0" smtClean="0"/>
              <a:t>th</a:t>
            </a:r>
            <a:r>
              <a:rPr lang="en-US" altLang="en-US" sz="900" dirty="0" smtClean="0"/>
              <a:t> </a:t>
            </a:r>
            <a:r>
              <a:rPr lang="en-US" altLang="en-US" sz="900" dirty="0" smtClean="0"/>
              <a:t>Circuit </a:t>
            </a:r>
            <a:r>
              <a:rPr lang="en-US" altLang="en-US" sz="900" dirty="0" smtClean="0"/>
              <a:t>judge, DC district judge, federal claims judge and an assistant AG (9:30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House Foreign Affairs Committee</a:t>
            </a:r>
            <a:r>
              <a:rPr lang="en-US" altLang="en-US" sz="900" dirty="0" smtClean="0"/>
              <a:t> hearing on “Authorization for the Use of Military Force and Current Terrorist Threats (10:00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Senate Banking, Housing and Urban Affairs Committee </a:t>
            </a:r>
            <a:r>
              <a:rPr lang="en-US" altLang="en-US" sz="900" dirty="0" smtClean="0"/>
              <a:t>nomination hearings for multiple HUD, Commerce and Treasury roles (10:00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Healthcare vote reportedly scheduled by </a:t>
            </a:r>
            <a:r>
              <a:rPr lang="en-US" altLang="en-US" sz="900" b="1" dirty="0" smtClean="0"/>
              <a:t>Leader </a:t>
            </a:r>
            <a:r>
              <a:rPr lang="en-US" altLang="en-US" sz="900" b="1" dirty="0" smtClean="0"/>
              <a:t>McConnell</a:t>
            </a:r>
            <a:r>
              <a:rPr lang="en-US" altLang="en-US" sz="900" dirty="0" smtClean="0"/>
              <a:t> on either full-repeal, the BCRA or a different piece of </a:t>
            </a:r>
            <a:r>
              <a:rPr lang="en-US" altLang="en-US" sz="900" dirty="0" smtClean="0"/>
              <a:t>legislation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House Intelligence Committee</a:t>
            </a:r>
            <a:r>
              <a:rPr lang="en-US" altLang="en-US" sz="900" dirty="0" smtClean="0"/>
              <a:t> will interview Jared Kushner about any possible connections to Russia’s interference in the 2016 election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House votes</a:t>
            </a:r>
            <a:r>
              <a:rPr lang="en-US" altLang="en-US" sz="900" dirty="0" smtClean="0"/>
              <a:t> on Russia sanctions package disliked by the White House</a:t>
            </a:r>
            <a:endParaRPr lang="en-US" altLang="en-US" sz="9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5371" y="3453627"/>
            <a:ext cx="7772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7144" y="5174050"/>
            <a:ext cx="8141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0794" y="1733299"/>
            <a:ext cx="8141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5586" y="2581240"/>
            <a:ext cx="962025" cy="645889"/>
            <a:chOff x="228600" y="1926477"/>
            <a:chExt cx="962025" cy="645889"/>
          </a:xfrm>
        </p:grpSpPr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510876" y="2151679"/>
              <a:ext cx="403225" cy="420687"/>
              <a:chOff x="607270" y="3760788"/>
              <a:chExt cx="402081" cy="538978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607270" y="3956041"/>
                <a:ext cx="402081" cy="313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07270" y="3760788"/>
                <a:ext cx="402081" cy="195253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 smtClean="0">
                    <a:latin typeface="Georgia" panose="02040502050405020303" pitchFamily="18" charset="0"/>
                  </a:rPr>
                  <a:t>July </a:t>
                </a:r>
                <a:endParaRPr lang="en-US" sz="9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5" name="TextBox 3"/>
              <p:cNvSpPr txBox="1">
                <a:spLocks noChangeArrowheads="1"/>
              </p:cNvSpPr>
              <p:nvPr/>
            </p:nvSpPr>
            <p:spPr bwMode="auto">
              <a:xfrm>
                <a:off x="607271" y="3945556"/>
                <a:ext cx="402080" cy="35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1pPr>
                <a:lvl2pPr marL="37931725" indent="-37474525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/>
                  <a:t>25</a:t>
                </a:r>
                <a:endParaRPr lang="en-US" altLang="en-US" sz="1200" b="1" dirty="0"/>
              </a:p>
            </p:txBody>
          </p:sp>
        </p:grpSp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228600" y="1926477"/>
              <a:ext cx="962025" cy="2308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/>
                <a:t>Tuesday</a:t>
              </a:r>
              <a:endParaRPr lang="en-US" altLang="en-US" sz="9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4359" y="3479094"/>
            <a:ext cx="962025" cy="657638"/>
            <a:chOff x="228600" y="2840474"/>
            <a:chExt cx="962025" cy="657638"/>
          </a:xfrm>
        </p:grpSpPr>
        <p:grpSp>
          <p:nvGrpSpPr>
            <p:cNvPr id="36" name="Group 49"/>
            <p:cNvGrpSpPr>
              <a:grpSpLocks/>
            </p:cNvGrpSpPr>
            <p:nvPr/>
          </p:nvGrpSpPr>
          <p:grpSpPr bwMode="auto">
            <a:xfrm>
              <a:off x="510876" y="3076897"/>
              <a:ext cx="403225" cy="421215"/>
              <a:chOff x="607270" y="3760788"/>
              <a:chExt cx="402081" cy="539655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607270" y="3956041"/>
                <a:ext cx="402081" cy="313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07270" y="3760788"/>
                <a:ext cx="402081" cy="195253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 smtClean="0">
                    <a:latin typeface="Georgia" panose="02040502050405020303" pitchFamily="18" charset="0"/>
                  </a:rPr>
                  <a:t>July </a:t>
                </a:r>
                <a:endParaRPr lang="en-US" sz="9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9" name="TextBox 3"/>
              <p:cNvSpPr txBox="1">
                <a:spLocks noChangeArrowheads="1"/>
              </p:cNvSpPr>
              <p:nvPr/>
            </p:nvSpPr>
            <p:spPr bwMode="auto">
              <a:xfrm>
                <a:off x="607271" y="3945556"/>
                <a:ext cx="402080" cy="354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1pPr>
                <a:lvl2pPr marL="37931725" indent="-37474525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/>
                  <a:t>26</a:t>
                </a:r>
                <a:endParaRPr lang="en-US" altLang="en-US" sz="1200" b="1" dirty="0"/>
              </a:p>
            </p:txBody>
          </p:sp>
        </p:grp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228600" y="2840474"/>
              <a:ext cx="962025" cy="2308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/>
                <a:t>Wednesday</a:t>
              </a:r>
              <a:endParaRPr lang="en-US" altLang="en-US" sz="900" b="1" dirty="0"/>
            </a:p>
          </p:txBody>
        </p:sp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96598" y="5175379"/>
            <a:ext cx="756180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>
                <a:sym typeface="Wingdings" panose="05000000000000000000" pitchFamily="2" charset="2"/>
              </a:rPr>
              <a:t>Monday morning, </a:t>
            </a:r>
            <a:r>
              <a:rPr lang="en-US" altLang="en-US" sz="900" dirty="0" smtClean="0">
                <a:sym typeface="Wingdings" panose="05000000000000000000" pitchFamily="2" charset="2"/>
              </a:rPr>
              <a:t>Senior Advisor to the President and First-Son-in-Law Jared Kushner will testify in a closed session before the Senate Select Intelligence Committee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>
                <a:sym typeface="Wingdings" panose="05000000000000000000" pitchFamily="2" charset="2"/>
              </a:rPr>
              <a:t>Later, </a:t>
            </a:r>
            <a:r>
              <a:rPr lang="en-US" altLang="en-US" sz="900" dirty="0" smtClean="0">
                <a:sym typeface="Wingdings" panose="05000000000000000000" pitchFamily="2" charset="2"/>
              </a:rPr>
              <a:t>the President will have lunch with Vice President Mike Pence before meeting with “victims” of Obamacare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>
                <a:sym typeface="Wingdings" panose="05000000000000000000" pitchFamily="2" charset="2"/>
              </a:rPr>
              <a:t>In the afternoon</a:t>
            </a:r>
            <a:r>
              <a:rPr lang="en-US" altLang="en-US" sz="900" dirty="0" smtClean="0">
                <a:sym typeface="Wingdings" panose="05000000000000000000" pitchFamily="2" charset="2"/>
              </a:rPr>
              <a:t>, he will travel to Beaver, West Virginia to deliver remarks at the 2017 National Boy Scout Jamboree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>
                <a:sym typeface="Wingdings" panose="05000000000000000000" pitchFamily="2" charset="2"/>
              </a:rPr>
              <a:t>Tuesday, </a:t>
            </a:r>
            <a:r>
              <a:rPr lang="en-US" altLang="en-US" sz="900" dirty="0" smtClean="0">
                <a:sym typeface="Wingdings" panose="05000000000000000000" pitchFamily="2" charset="2"/>
              </a:rPr>
              <a:t>Trump will attend an evening campaign rally in Youngstown, Ohio</a:t>
            </a:r>
            <a:endParaRPr lang="en-US" altLang="en-US" sz="500" b="1" dirty="0" smtClean="0">
              <a:sym typeface="Wingdings" panose="05000000000000000000" pitchFamily="2" charset="2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15586" y="4228028"/>
            <a:ext cx="962025" cy="655724"/>
            <a:chOff x="228600" y="3807388"/>
            <a:chExt cx="962025" cy="655724"/>
          </a:xfrm>
        </p:grpSpPr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510876" y="4042425"/>
              <a:ext cx="403225" cy="420687"/>
              <a:chOff x="607270" y="3760788"/>
              <a:chExt cx="402081" cy="538978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07270" y="3956041"/>
                <a:ext cx="402081" cy="313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607270" y="3760788"/>
                <a:ext cx="402081" cy="195253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 smtClean="0">
                    <a:latin typeface="Georgia" panose="02040502050405020303" pitchFamily="18" charset="0"/>
                  </a:rPr>
                  <a:t>July </a:t>
                </a:r>
                <a:endParaRPr lang="en-US" sz="9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53" name="TextBox 3"/>
              <p:cNvSpPr txBox="1">
                <a:spLocks noChangeArrowheads="1"/>
              </p:cNvSpPr>
              <p:nvPr/>
            </p:nvSpPr>
            <p:spPr bwMode="auto">
              <a:xfrm>
                <a:off x="607271" y="3945556"/>
                <a:ext cx="402080" cy="35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1pPr>
                <a:lvl2pPr marL="37931725" indent="-37474525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/>
                  <a:t>29</a:t>
                </a:r>
                <a:endParaRPr lang="en-US" altLang="en-US" sz="1200" b="1" dirty="0"/>
              </a:p>
            </p:txBody>
          </p:sp>
        </p:grp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228600" y="3807388"/>
              <a:ext cx="962025" cy="2308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/>
                <a:t>Saturday</a:t>
              </a:r>
              <a:endParaRPr lang="en-US" altLang="en-US" sz="900" b="1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685372" y="4228028"/>
            <a:ext cx="7772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1086894" y="4228026"/>
            <a:ext cx="7955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>
                <a:sym typeface="Wingdings" panose="05000000000000000000" pitchFamily="2" charset="2"/>
              </a:rPr>
              <a:t>Senate Majority Leader McConnell and Minority Leader Schumer</a:t>
            </a:r>
            <a:r>
              <a:rPr lang="en-US" altLang="en-US" sz="900" dirty="0" smtClean="0">
                <a:sym typeface="Wingdings" panose="05000000000000000000" pitchFamily="2" charset="2"/>
              </a:rPr>
              <a:t> hold a meeting with President Moon Jae-in of South Korea (11:00 AM)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>
                <a:sym typeface="Wingdings" panose="05000000000000000000" pitchFamily="2" charset="2"/>
              </a:rPr>
              <a:t>House leaves for August Recess</a:t>
            </a: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1086896" y="1759720"/>
            <a:ext cx="7955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Democratic Leadership</a:t>
            </a:r>
            <a:r>
              <a:rPr lang="en-US" altLang="en-US" sz="900" dirty="0" smtClean="0"/>
              <a:t> unveils their “Better Deal” agenda in Berryvill</a:t>
            </a:r>
            <a:r>
              <a:rPr lang="en-US" altLang="en-US" sz="900" dirty="0" smtClean="0"/>
              <a:t>e, Virginia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 b="1" dirty="0" smtClean="0"/>
              <a:t>The Senate Intelligence Committee</a:t>
            </a:r>
            <a:r>
              <a:rPr lang="en-US" altLang="en-US" sz="900" dirty="0" smtClean="0"/>
              <a:t> will interview Jared Kushner in a closed-door setting about any possible Russia connections (8:00 AM)</a:t>
            </a:r>
            <a:endParaRPr lang="en-US" altLang="en-US" sz="9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215586" y="1719964"/>
            <a:ext cx="962025" cy="645889"/>
            <a:chOff x="228600" y="1926477"/>
            <a:chExt cx="962025" cy="645889"/>
          </a:xfrm>
        </p:grpSpPr>
        <p:grpSp>
          <p:nvGrpSpPr>
            <p:cNvPr id="58" name="Group 49"/>
            <p:cNvGrpSpPr>
              <a:grpSpLocks/>
            </p:cNvGrpSpPr>
            <p:nvPr/>
          </p:nvGrpSpPr>
          <p:grpSpPr bwMode="auto">
            <a:xfrm>
              <a:off x="510876" y="2151679"/>
              <a:ext cx="403225" cy="420687"/>
              <a:chOff x="607270" y="3760788"/>
              <a:chExt cx="402081" cy="538978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607270" y="3956041"/>
                <a:ext cx="402081" cy="313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07270" y="3760788"/>
                <a:ext cx="402081" cy="195253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900" dirty="0" smtClean="0">
                    <a:latin typeface="Georgia" panose="02040502050405020303" pitchFamily="18" charset="0"/>
                  </a:rPr>
                  <a:t>July </a:t>
                </a:r>
                <a:endParaRPr lang="en-US" sz="9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62" name="TextBox 3"/>
              <p:cNvSpPr txBox="1">
                <a:spLocks noChangeArrowheads="1"/>
              </p:cNvSpPr>
              <p:nvPr/>
            </p:nvSpPr>
            <p:spPr bwMode="auto">
              <a:xfrm>
                <a:off x="607271" y="3945556"/>
                <a:ext cx="402080" cy="35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1pPr>
                <a:lvl2pPr marL="37931725" indent="-37474525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/>
                  <a:t>24</a:t>
                </a:r>
                <a:endParaRPr lang="en-US" altLang="en-US" sz="1200" b="1" dirty="0"/>
              </a:p>
            </p:txBody>
          </p:sp>
        </p:grp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228600" y="1926477"/>
              <a:ext cx="962025" cy="2308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/>
                <a:t>Monday</a:t>
              </a:r>
              <a:endParaRPr lang="en-US" altLang="en-US" sz="900" b="1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696599" y="2419954"/>
            <a:ext cx="7772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438</Words>
  <Application>Microsoft Office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Verdana</vt:lpstr>
      <vt:lpstr>Calibri</vt:lpstr>
      <vt:lpstr>MS PGothic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Stublen, Daniel</dc:creator>
  <cp:lastModifiedBy>Stublen, Daniel</cp:lastModifiedBy>
  <cp:revision>26</cp:revision>
  <dcterms:modified xsi:type="dcterms:W3CDTF">2017-07-24T17:40:14Z</dcterms:modified>
</cp:coreProperties>
</file>