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60"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12" userDrawn="1">
          <p15:clr>
            <a:srgbClr val="A4A3A4"/>
          </p15:clr>
        </p15:guide>
        <p15:guide id="4" pos="5448" userDrawn="1">
          <p15:clr>
            <a:srgbClr val="A4A3A4"/>
          </p15:clr>
        </p15:guide>
        <p15:guide id="5" orient="horz"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B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4FA55-B773-4B0E-8AEE-CB2139AE19CE}">
  <a:tblStyle styleId="{0D44FA55-B773-4B0E-8AEE-CB2139AE19CE}"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8"/>
    <p:restoredTop sz="94634"/>
  </p:normalViewPr>
  <p:slideViewPr>
    <p:cSldViewPr snapToGrid="0">
      <p:cViewPr>
        <p:scale>
          <a:sx n="120" d="100"/>
          <a:sy n="120" d="100"/>
        </p:scale>
        <p:origin x="432" y="320"/>
      </p:cViewPr>
      <p:guideLst>
        <p:guide orient="horz" pos="2160"/>
        <p:guide pos="2880"/>
        <p:guide pos="312"/>
        <p:guide pos="5448"/>
        <p:guide orient="horz" pos="4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24" name="Shape 2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26" name="Shape 26"/>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0" name="Shape 80"/>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81" name="Shape 8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83" name="Shape 83"/>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Georgia"/>
              <a:buNone/>
              <a:defRPr sz="4000" b="1"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spcBef>
                <a:spcPts val="400"/>
              </a:spcBef>
              <a:buClr>
                <a:srgbClr val="888888"/>
              </a:buClr>
              <a:buFont typeface="Arial"/>
              <a:buNone/>
              <a:defRPr sz="2000" b="0" i="0" u="none" strike="noStrike" cap="none">
                <a:solidFill>
                  <a:srgbClr val="888888"/>
                </a:solidFill>
                <a:latin typeface="Verdana"/>
                <a:ea typeface="Verdana"/>
                <a:cs typeface="Verdana"/>
                <a:sym typeface="Verdana"/>
              </a:defRPr>
            </a:lvl1pPr>
            <a:lvl2pPr marL="457200" marR="0" lvl="1" indent="0" algn="l" rtl="0">
              <a:spcBef>
                <a:spcPts val="360"/>
              </a:spcBef>
              <a:buClr>
                <a:srgbClr val="888888"/>
              </a:buClr>
              <a:buFont typeface="Arial"/>
              <a:buNone/>
              <a:defRPr sz="1800" b="0" i="0" u="none" strike="noStrike" cap="none">
                <a:solidFill>
                  <a:srgbClr val="888888"/>
                </a:solidFill>
                <a:latin typeface="Verdana"/>
                <a:ea typeface="Verdana"/>
                <a:cs typeface="Verdana"/>
                <a:sym typeface="Verdana"/>
              </a:defRPr>
            </a:lvl2pPr>
            <a:lvl3pPr marL="914400" marR="0" lvl="2" indent="0" algn="l" rtl="0">
              <a:spcBef>
                <a:spcPts val="320"/>
              </a:spcBef>
              <a:buClr>
                <a:srgbClr val="888888"/>
              </a:buClr>
              <a:buFont typeface="Arial"/>
              <a:buNone/>
              <a:defRPr sz="1600" b="0" i="0" u="none" strike="noStrike" cap="none">
                <a:solidFill>
                  <a:srgbClr val="888888"/>
                </a:solidFill>
                <a:latin typeface="Verdana"/>
                <a:ea typeface="Verdana"/>
                <a:cs typeface="Verdana"/>
                <a:sym typeface="Verdana"/>
              </a:defRPr>
            </a:lvl3pPr>
            <a:lvl4pPr marL="1371600" marR="0" lvl="3"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4pPr>
            <a:lvl5pPr marL="1828800" marR="0" lvl="4"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5pPr>
            <a:lvl6pPr marL="2286000" marR="0" lvl="5"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6pPr>
            <a:lvl7pPr marL="2743200" marR="0" lvl="6"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7pPr>
            <a:lvl8pPr marL="3200400" marR="0" lvl="7"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8pPr>
            <a:lvl9pPr marL="3657600" marR="0" lvl="8" indent="0" algn="l" rtl="0">
              <a:spcBef>
                <a:spcPts val="280"/>
              </a:spcBef>
              <a:buClr>
                <a:srgbClr val="888888"/>
              </a:buClr>
              <a:buFont typeface="Arial"/>
              <a:buNone/>
              <a:defRPr sz="1400" b="0" i="0" u="none" strike="noStrike" cap="none">
                <a:solidFill>
                  <a:srgbClr val="888888"/>
                </a:solidFill>
                <a:latin typeface="Verdana"/>
                <a:ea typeface="Verdana"/>
                <a:cs typeface="Verdana"/>
                <a:sym typeface="Verdana"/>
              </a:defRPr>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2" name="Shape 32"/>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5" name="Shape 35"/>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36" name="Shape 36"/>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marL="342900" marR="0" lvl="0" indent="-16510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1pPr>
            <a:lvl2pPr marL="742950" marR="0" lvl="1" indent="-13335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2pPr>
            <a:lvl3pPr marL="1143000" marR="0" lvl="2"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3pPr>
            <a:lvl4pPr marL="1600200" marR="0" lvl="3"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4pPr>
            <a:lvl5pPr marL="2057400" marR="0" lvl="4"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39" name="Shape 39"/>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Verdana"/>
                <a:ea typeface="Verdana"/>
                <a:cs typeface="Verdana"/>
                <a:sym typeface="Verdana"/>
              </a:defRPr>
            </a:lvl1pPr>
            <a:lvl2pPr marL="457200" marR="0" lvl="1" indent="0" algn="l" rtl="0">
              <a:spcBef>
                <a:spcPts val="400"/>
              </a:spcBef>
              <a:buClr>
                <a:schemeClr val="dk1"/>
              </a:buClr>
              <a:buFont typeface="Arial"/>
              <a:buNone/>
              <a:defRPr sz="2000" b="1" i="0" u="none" strike="noStrike" cap="none">
                <a:solidFill>
                  <a:schemeClr val="dk1"/>
                </a:solidFill>
                <a:latin typeface="Verdana"/>
                <a:ea typeface="Verdana"/>
                <a:cs typeface="Verdana"/>
                <a:sym typeface="Verdana"/>
              </a:defRPr>
            </a:lvl2pPr>
            <a:lvl3pPr marL="914400" marR="0" lvl="2" indent="0" algn="l" rtl="0">
              <a:spcBef>
                <a:spcPts val="360"/>
              </a:spcBef>
              <a:buClr>
                <a:schemeClr val="dk1"/>
              </a:buClr>
              <a:buFont typeface="Arial"/>
              <a:buNone/>
              <a:defRPr sz="1800" b="1" i="0" u="none" strike="noStrike" cap="none">
                <a:solidFill>
                  <a:schemeClr val="dk1"/>
                </a:solidFill>
                <a:latin typeface="Verdana"/>
                <a:ea typeface="Verdana"/>
                <a:cs typeface="Verdana"/>
                <a:sym typeface="Verdana"/>
              </a:defRPr>
            </a:lvl3pPr>
            <a:lvl4pPr marL="1371600" marR="0" lvl="3"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4pPr>
            <a:lvl5pPr marL="1828800" marR="0" lvl="4"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5pPr>
            <a:lvl6pPr marL="2286000" marR="0" lvl="5"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6pPr>
            <a:lvl7pPr marL="2743200" marR="0" lvl="6"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7pPr>
            <a:lvl8pPr marL="3200400" marR="0" lvl="7"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8pPr>
            <a:lvl9pPr marL="3657600" marR="0" lvl="8"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Verdana"/>
                <a:ea typeface="Verdana"/>
                <a:cs typeface="Verdana"/>
                <a:sym typeface="Verdana"/>
              </a:defRPr>
            </a:lvl1pPr>
            <a:lvl2pPr marL="457200" marR="0" lvl="1" indent="0" algn="l" rtl="0">
              <a:spcBef>
                <a:spcPts val="400"/>
              </a:spcBef>
              <a:buClr>
                <a:schemeClr val="dk1"/>
              </a:buClr>
              <a:buFont typeface="Arial"/>
              <a:buNone/>
              <a:defRPr sz="2000" b="1" i="0" u="none" strike="noStrike" cap="none">
                <a:solidFill>
                  <a:schemeClr val="dk1"/>
                </a:solidFill>
                <a:latin typeface="Verdana"/>
                <a:ea typeface="Verdana"/>
                <a:cs typeface="Verdana"/>
                <a:sym typeface="Verdana"/>
              </a:defRPr>
            </a:lvl2pPr>
            <a:lvl3pPr marL="914400" marR="0" lvl="2" indent="0" algn="l" rtl="0">
              <a:spcBef>
                <a:spcPts val="360"/>
              </a:spcBef>
              <a:buClr>
                <a:schemeClr val="dk1"/>
              </a:buClr>
              <a:buFont typeface="Arial"/>
              <a:buNone/>
              <a:defRPr sz="1800" b="1" i="0" u="none" strike="noStrike" cap="none">
                <a:solidFill>
                  <a:schemeClr val="dk1"/>
                </a:solidFill>
                <a:latin typeface="Verdana"/>
                <a:ea typeface="Verdana"/>
                <a:cs typeface="Verdana"/>
                <a:sym typeface="Verdana"/>
              </a:defRPr>
            </a:lvl3pPr>
            <a:lvl4pPr marL="1371600" marR="0" lvl="3"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4pPr>
            <a:lvl5pPr marL="1828800" marR="0" lvl="4"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5pPr>
            <a:lvl6pPr marL="2286000" marR="0" lvl="5"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6pPr>
            <a:lvl7pPr marL="2743200" marR="0" lvl="6"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7pPr>
            <a:lvl8pPr marL="3200400" marR="0" lvl="7"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8pPr>
            <a:lvl9pPr marL="3657600" marR="0" lvl="8" indent="0" algn="l" rtl="0">
              <a:spcBef>
                <a:spcPts val="320"/>
              </a:spcBef>
              <a:buClr>
                <a:schemeClr val="dk1"/>
              </a:buClr>
              <a:buFont typeface="Arial"/>
              <a:buNone/>
              <a:defRPr sz="1600" b="1" i="0" u="none" strike="noStrike" cap="none">
                <a:solidFill>
                  <a:schemeClr val="dk1"/>
                </a:solidFill>
                <a:latin typeface="Verdana"/>
                <a:ea typeface="Verdana"/>
                <a:cs typeface="Verdana"/>
                <a:sym typeface="Verdana"/>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Verdana"/>
                <a:ea typeface="Verdana"/>
                <a:cs typeface="Verdana"/>
                <a:sym typeface="Verdana"/>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Verdana"/>
                <a:ea typeface="Verdana"/>
                <a:cs typeface="Verdana"/>
                <a:sym typeface="Verdana"/>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48" name="Shape 48"/>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3" name="Shape 53"/>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57" name="Shape 57"/>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Georgia"/>
              <a:buNone/>
              <a:defRPr sz="2000" b="1"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0" name="Shape 60"/>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buClr>
                <a:schemeClr val="dk1"/>
              </a:buClr>
              <a:buFont typeface="Arial"/>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buClr>
                <a:schemeClr val="dk1"/>
              </a:buClr>
              <a:buFont typeface="Arial"/>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64" name="Shape 64"/>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Georgia"/>
              <a:buNone/>
              <a:defRPr sz="2000" b="1"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7" name="Shape 67"/>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spcBef>
                <a:spcPts val="640"/>
              </a:spcBef>
              <a:buClr>
                <a:schemeClr val="dk1"/>
              </a:buClr>
              <a:buFont typeface="Arial"/>
              <a:buNone/>
              <a:defRPr sz="3200" b="0" i="0" u="none" strike="noStrike" cap="none">
                <a:solidFill>
                  <a:schemeClr val="dk1"/>
                </a:solidFill>
                <a:latin typeface="Verdana"/>
                <a:ea typeface="Verdana"/>
                <a:cs typeface="Verdana"/>
                <a:sym typeface="Verdana"/>
              </a:defRPr>
            </a:lvl1pPr>
            <a:lvl2pPr marL="457200" marR="0" lvl="1" indent="0" algn="l" rtl="0">
              <a:spcBef>
                <a:spcPts val="560"/>
              </a:spcBef>
              <a:buClr>
                <a:schemeClr val="dk1"/>
              </a:buClr>
              <a:buFont typeface="Arial"/>
              <a:buNone/>
              <a:defRPr sz="2800" b="0" i="0" u="none" strike="noStrike" cap="none">
                <a:solidFill>
                  <a:schemeClr val="dk1"/>
                </a:solidFill>
                <a:latin typeface="Verdana"/>
                <a:ea typeface="Verdana"/>
                <a:cs typeface="Verdana"/>
                <a:sym typeface="Verdana"/>
              </a:defRPr>
            </a:lvl2pPr>
            <a:lvl3pPr marL="914400" marR="0" lvl="2" indent="0" algn="l" rtl="0">
              <a:spcBef>
                <a:spcPts val="480"/>
              </a:spcBef>
              <a:buClr>
                <a:schemeClr val="dk1"/>
              </a:buClr>
              <a:buFont typeface="Arial"/>
              <a:buNone/>
              <a:defRPr sz="2400" b="0" i="0" u="none" strike="noStrike" cap="none">
                <a:solidFill>
                  <a:schemeClr val="dk1"/>
                </a:solidFill>
                <a:latin typeface="Verdana"/>
                <a:ea typeface="Verdana"/>
                <a:cs typeface="Verdana"/>
                <a:sym typeface="Verdana"/>
              </a:defRPr>
            </a:lvl3pPr>
            <a:lvl4pPr marL="1371600" marR="0" lvl="3"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4pPr>
            <a:lvl5pPr marL="1828800" marR="0" lvl="4"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5pPr>
            <a:lvl6pPr marL="2286000" marR="0" lvl="5"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6pPr>
            <a:lvl7pPr marL="2743200" marR="0" lvl="6"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7pPr>
            <a:lvl8pPr marL="3200400" marR="0" lvl="7"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8pPr>
            <a:lvl9pPr marL="3657600" marR="0" lvl="8" indent="0" algn="l" rtl="0">
              <a:spcBef>
                <a:spcPts val="400"/>
              </a:spcBef>
              <a:buClr>
                <a:schemeClr val="dk1"/>
              </a:buClr>
              <a:buFont typeface="Arial"/>
              <a:buNone/>
              <a:defRPr sz="2000" b="0" i="0" u="none" strike="noStrike" cap="none">
                <a:solidFill>
                  <a:schemeClr val="dk1"/>
                </a:solidFill>
                <a:latin typeface="Verdana"/>
                <a:ea typeface="Verdana"/>
                <a:cs typeface="Verdana"/>
                <a:sym typeface="Verdana"/>
              </a:defRPr>
            </a:lvl9pPr>
          </a:lstStyle>
          <a:p>
            <a:endParaRPr/>
          </a:p>
        </p:txBody>
      </p:sp>
      <p:sp>
        <p:nvSpPr>
          <p:cNvPr id="68" name="Shape 68"/>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spcBef>
                <a:spcPts val="280"/>
              </a:spcBef>
              <a:buClr>
                <a:schemeClr val="dk1"/>
              </a:buClr>
              <a:buFont typeface="Arial"/>
              <a:buNone/>
              <a:defRPr sz="1400" b="0" i="0" u="none" strike="noStrike" cap="none">
                <a:solidFill>
                  <a:schemeClr val="dk1"/>
                </a:solidFill>
                <a:latin typeface="Verdana"/>
                <a:ea typeface="Verdana"/>
                <a:cs typeface="Verdana"/>
                <a:sym typeface="Verdana"/>
              </a:defRPr>
            </a:lvl1pPr>
            <a:lvl2pPr marL="457200" marR="0" lvl="1" indent="0" algn="l" rtl="0">
              <a:spcBef>
                <a:spcPts val="240"/>
              </a:spcBef>
              <a:buClr>
                <a:schemeClr val="dk1"/>
              </a:buClr>
              <a:buFont typeface="Arial"/>
              <a:buNone/>
              <a:defRPr sz="1200" b="0" i="0" u="none" strike="noStrike" cap="none">
                <a:solidFill>
                  <a:schemeClr val="dk1"/>
                </a:solidFill>
                <a:latin typeface="Verdana"/>
                <a:ea typeface="Verdana"/>
                <a:cs typeface="Verdana"/>
                <a:sym typeface="Verdana"/>
              </a:defRPr>
            </a:lvl2pPr>
            <a:lvl3pPr marL="914400" marR="0" lvl="2" indent="0" algn="l" rtl="0">
              <a:spcBef>
                <a:spcPts val="200"/>
              </a:spcBef>
              <a:buClr>
                <a:schemeClr val="dk1"/>
              </a:buClr>
              <a:buFont typeface="Arial"/>
              <a:buNone/>
              <a:defRPr sz="1000" b="0" i="0" u="none" strike="noStrike" cap="none">
                <a:solidFill>
                  <a:schemeClr val="dk1"/>
                </a:solidFill>
                <a:latin typeface="Verdana"/>
                <a:ea typeface="Verdana"/>
                <a:cs typeface="Verdana"/>
                <a:sym typeface="Verdana"/>
              </a:defRPr>
            </a:lvl3pPr>
            <a:lvl4pPr marL="1371600" marR="0" lvl="3"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4pPr>
            <a:lvl5pPr marL="1828800" marR="0" lvl="4"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5pPr>
            <a:lvl6pPr marL="2286000" marR="0" lvl="5"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6pPr>
            <a:lvl7pPr marL="2743200" marR="0" lvl="6"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7pPr>
            <a:lvl8pPr marL="3200400" marR="0" lvl="7"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8pPr>
            <a:lvl9pPr marL="3657600" marR="0" lvl="8" indent="0" algn="l" rtl="0">
              <a:spcBef>
                <a:spcPts val="180"/>
              </a:spcBef>
              <a:buClr>
                <a:schemeClr val="dk1"/>
              </a:buClr>
              <a:buFont typeface="Arial"/>
              <a:buNone/>
              <a:defRPr sz="900" b="0" i="0" u="none" strike="noStrike" cap="none">
                <a:solidFill>
                  <a:schemeClr val="dk1"/>
                </a:solidFill>
                <a:latin typeface="Verdana"/>
                <a:ea typeface="Verdana"/>
                <a:cs typeface="Verdana"/>
                <a:sym typeface="Verdana"/>
              </a:defRPr>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1" name="Shape 71"/>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a:noFill/>
          <a:ln>
            <a:noFill/>
          </a:ln>
        </p:spPr>
        <p:txBody>
          <a:bodyPr lIns="91425" tIns="91425" rIns="91425" bIns="91425" anchor="t" anchorCtr="0"/>
          <a:lstStyle>
            <a:lvl1pPr marL="0" marR="0" lvl="0" indent="0" algn="ctr" rtl="0">
              <a:spcBef>
                <a:spcPts val="0"/>
              </a:spcBef>
              <a:buClr>
                <a:schemeClr val="dk1"/>
              </a:buClr>
              <a:buFont typeface="Georgia"/>
              <a:buNone/>
              <a:defRPr sz="4400" b="0" i="0" u="none" strike="noStrike" cap="none">
                <a:solidFill>
                  <a:schemeClr val="dk1"/>
                </a:solidFill>
                <a:latin typeface="Georgia"/>
                <a:ea typeface="Georgia"/>
                <a:cs typeface="Georgia"/>
                <a:sym typeface="Georgia"/>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4" name="Shape 74"/>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Verdana"/>
                <a:ea typeface="Verdana"/>
                <a:cs typeface="Verdana"/>
                <a:sym typeface="Verdana"/>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Verdana"/>
                <a:ea typeface="Verdana"/>
                <a:cs typeface="Verdana"/>
                <a:sym typeface="Verdana"/>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Verdana"/>
                <a:ea typeface="Verdana"/>
                <a:cs typeface="Verdana"/>
                <a:sym typeface="Verdana"/>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Verdana"/>
                <a:ea typeface="Verdana"/>
                <a:cs typeface="Verdana"/>
                <a:sym typeface="Verdana"/>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77" name="Shape 77"/>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a:solidFill>
                  <a:schemeClr val="dk1"/>
                </a:solidFill>
                <a:latin typeface="Georgia"/>
                <a:ea typeface="Georgia"/>
                <a:cs typeface="Georgia"/>
                <a:sym typeface="Georgia"/>
              </a:rPr>
              <a:t>‹#›</a:t>
            </a:fld>
            <a:endParaRPr lang="en-US" sz="800">
              <a:solidFill>
                <a:schemeClr val="dk1"/>
              </a:solidFill>
              <a:latin typeface="Georgia"/>
              <a:ea typeface="Georgia"/>
              <a:cs typeface="Georgia"/>
              <a:sym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11" name="Shape 1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Verdana"/>
                <a:ea typeface="Verdana"/>
                <a:cs typeface="Verdana"/>
                <a:sym typeface="Verdana"/>
              </a:defRPr>
            </a:lvl1pPr>
            <a:lvl2pPr marL="457200" marR="0" lvl="1" indent="0" algn="l" rtl="0">
              <a:spcBef>
                <a:spcPts val="0"/>
              </a:spcBef>
              <a:buNone/>
              <a:defRPr sz="1800" b="0" i="0" u="none" strike="noStrike" cap="none">
                <a:solidFill>
                  <a:schemeClr val="dk1"/>
                </a:solidFill>
                <a:latin typeface="Verdana"/>
                <a:ea typeface="Verdana"/>
                <a:cs typeface="Verdana"/>
                <a:sym typeface="Verdana"/>
              </a:defRPr>
            </a:lvl2pPr>
            <a:lvl3pPr marL="914400" marR="0" lvl="2" indent="0" algn="l" rtl="0">
              <a:spcBef>
                <a:spcPts val="0"/>
              </a:spcBef>
              <a:buNone/>
              <a:defRPr sz="1800" b="0" i="0" u="none" strike="noStrike" cap="none">
                <a:solidFill>
                  <a:schemeClr val="dk1"/>
                </a:solidFill>
                <a:latin typeface="Verdana"/>
                <a:ea typeface="Verdana"/>
                <a:cs typeface="Verdana"/>
                <a:sym typeface="Verdana"/>
              </a:defRPr>
            </a:lvl3pPr>
            <a:lvl4pPr marL="1371600" marR="0" lvl="3" indent="0" algn="l" rtl="0">
              <a:spcBef>
                <a:spcPts val="0"/>
              </a:spcBef>
              <a:buNone/>
              <a:defRPr sz="1800" b="0" i="0" u="none" strike="noStrike" cap="none">
                <a:solidFill>
                  <a:schemeClr val="dk1"/>
                </a:solidFill>
                <a:latin typeface="Verdana"/>
                <a:ea typeface="Verdana"/>
                <a:cs typeface="Verdana"/>
                <a:sym typeface="Verdana"/>
              </a:defRPr>
            </a:lvl4pPr>
            <a:lvl5pPr marL="1828800" marR="0" lvl="4" indent="0" algn="l" rtl="0">
              <a:spcBef>
                <a:spcPts val="0"/>
              </a:spcBef>
              <a:buNone/>
              <a:defRPr sz="1800" b="0" i="0" u="none" strike="noStrike" cap="none">
                <a:solidFill>
                  <a:schemeClr val="dk1"/>
                </a:solidFill>
                <a:latin typeface="Verdana"/>
                <a:ea typeface="Verdana"/>
                <a:cs typeface="Verdana"/>
                <a:sym typeface="Verdana"/>
              </a:defRPr>
            </a:lvl5pPr>
            <a:lvl6pPr marL="2286000" marR="0" lvl="5" indent="0" algn="l" rtl="0">
              <a:spcBef>
                <a:spcPts val="0"/>
              </a:spcBef>
              <a:buNone/>
              <a:defRPr sz="1800" b="0" i="0" u="none" strike="noStrike" cap="none">
                <a:solidFill>
                  <a:schemeClr val="dk1"/>
                </a:solidFill>
                <a:latin typeface="Verdana"/>
                <a:ea typeface="Verdana"/>
                <a:cs typeface="Verdana"/>
                <a:sym typeface="Verdana"/>
              </a:defRPr>
            </a:lvl6pPr>
            <a:lvl7pPr marL="2743200" marR="0" lvl="6" indent="0" algn="l" rtl="0">
              <a:spcBef>
                <a:spcPts val="0"/>
              </a:spcBef>
              <a:buNone/>
              <a:defRPr sz="1800" b="0" i="0" u="none" strike="noStrike" cap="none">
                <a:solidFill>
                  <a:schemeClr val="dk1"/>
                </a:solidFill>
                <a:latin typeface="Verdana"/>
                <a:ea typeface="Verdana"/>
                <a:cs typeface="Verdana"/>
                <a:sym typeface="Verdana"/>
              </a:defRPr>
            </a:lvl7pPr>
            <a:lvl8pPr marL="3200400" marR="0" lvl="7" indent="0" algn="l" rtl="0">
              <a:spcBef>
                <a:spcPts val="0"/>
              </a:spcBef>
              <a:buNone/>
              <a:defRPr sz="1800" b="0" i="0" u="none" strike="noStrike" cap="none">
                <a:solidFill>
                  <a:schemeClr val="dk1"/>
                </a:solidFill>
                <a:latin typeface="Verdana"/>
                <a:ea typeface="Verdana"/>
                <a:cs typeface="Verdana"/>
                <a:sym typeface="Verdana"/>
              </a:defRPr>
            </a:lvl8pPr>
            <a:lvl9pPr marL="3657600" marR="0" lvl="8" indent="0" algn="l" rtl="0">
              <a:spcBef>
                <a:spcPts val="0"/>
              </a:spcBef>
              <a:buNone/>
              <a:defRPr sz="1800" b="0" i="0" u="none" strike="noStrike" cap="none">
                <a:solidFill>
                  <a:schemeClr val="dk1"/>
                </a:solidFill>
                <a:latin typeface="Verdana"/>
                <a:ea typeface="Verdana"/>
                <a:cs typeface="Verdana"/>
                <a:sym typeface="Verdana"/>
              </a:defRPr>
            </a:lvl9pPr>
          </a:lstStyle>
          <a:p>
            <a:endParaRPr/>
          </a:p>
        </p:txBody>
      </p:sp>
      <p:sp>
        <p:nvSpPr>
          <p:cNvPr id="12" name="Shape 12"/>
          <p:cNvSpPr txBox="1">
            <a:spLocks noGrp="1"/>
          </p:cNvSpPr>
          <p:nvPr>
            <p:ph type="sldNum" idx="12"/>
          </p:nvPr>
        </p:nvSpPr>
        <p:spPr>
          <a:xfrm>
            <a:off x="6603145" y="6352962"/>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800" b="0" i="0" u="none" strike="noStrike" cap="none">
                <a:solidFill>
                  <a:schemeClr val="dk1"/>
                </a:solidFill>
                <a:latin typeface="Georgia"/>
                <a:ea typeface="Georgia"/>
                <a:cs typeface="Georgia"/>
                <a:sym typeface="Georgia"/>
              </a:rPr>
              <a:t>‹#›</a:t>
            </a:fld>
            <a:endParaRPr lang="en-US" sz="800" b="0" i="0" u="none" strike="noStrike" cap="none">
              <a:solidFill>
                <a:schemeClr val="dk1"/>
              </a:solidFill>
              <a:latin typeface="Georgia"/>
              <a:ea typeface="Georgia"/>
              <a:cs typeface="Georgia"/>
              <a:sym typeface="Georgia"/>
            </a:endParaRPr>
          </a:p>
        </p:txBody>
      </p:sp>
      <p:cxnSp>
        <p:nvCxnSpPr>
          <p:cNvPr id="13" name="Shape 13"/>
          <p:cNvCxnSpPr/>
          <p:nvPr/>
        </p:nvCxnSpPr>
        <p:spPr>
          <a:xfrm rot="10800000" flipH="1">
            <a:off x="506210" y="6409704"/>
            <a:ext cx="8134908" cy="0"/>
          </a:xfrm>
          <a:prstGeom prst="straightConnector1">
            <a:avLst/>
          </a:prstGeom>
          <a:noFill/>
          <a:ln w="9525" cap="flat" cmpd="sng">
            <a:solidFill>
              <a:schemeClr val="dk1"/>
            </a:solidFill>
            <a:prstDash val="solid"/>
            <a:round/>
            <a:headEnd type="none" w="med" len="med"/>
            <a:tailEnd type="none" w="med" len="med"/>
          </a:ln>
        </p:spPr>
      </p:cxnSp>
      <p:cxnSp>
        <p:nvCxnSpPr>
          <p:cNvPr id="14" name="Shape 14"/>
          <p:cNvCxnSpPr/>
          <p:nvPr/>
        </p:nvCxnSpPr>
        <p:spPr>
          <a:xfrm rot="10800000" flipH="1">
            <a:off x="502920" y="588898"/>
            <a:ext cx="8138159" cy="14605"/>
          </a:xfrm>
          <a:prstGeom prst="straightConnector1">
            <a:avLst/>
          </a:prstGeom>
          <a:noFill/>
          <a:ln w="9525" cap="flat" cmpd="sng">
            <a:solidFill>
              <a:schemeClr val="dk1"/>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p:nvPr/>
        </p:nvSpPr>
        <p:spPr>
          <a:xfrm>
            <a:off x="404813" y="756918"/>
            <a:ext cx="7700609" cy="398432"/>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SzPct val="25000"/>
              <a:buNone/>
            </a:pPr>
            <a:r>
              <a:rPr lang="en-US" sz="2000" b="1" dirty="0" smtClean="0">
                <a:solidFill>
                  <a:schemeClr val="dk1"/>
                </a:solidFill>
                <a:latin typeface="Georgia"/>
                <a:ea typeface="Georgia"/>
                <a:cs typeface="Georgia"/>
                <a:sym typeface="Georgia"/>
              </a:rPr>
              <a:t>House budget proposal hints at cuts to education funding without laying out specifics</a:t>
            </a:r>
            <a:endParaRPr lang="en-US" sz="2000" b="1" dirty="0">
              <a:solidFill>
                <a:schemeClr val="dk1"/>
              </a:solidFill>
              <a:latin typeface="Georgia"/>
              <a:ea typeface="Georgia"/>
              <a:cs typeface="Georgia"/>
              <a:sym typeface="Georgia"/>
            </a:endParaRPr>
          </a:p>
        </p:txBody>
      </p:sp>
      <p:sp>
        <p:nvSpPr>
          <p:cNvPr id="160" name="Shape 160"/>
          <p:cNvSpPr txBox="1"/>
          <p:nvPr/>
        </p:nvSpPr>
        <p:spPr>
          <a:xfrm>
            <a:off x="6547556" y="311514"/>
            <a:ext cx="2179122" cy="277381"/>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buClr>
                <a:srgbClr val="494429"/>
              </a:buClr>
              <a:buSzPct val="25000"/>
              <a:buFont typeface="Arial"/>
              <a:buNone/>
            </a:pPr>
            <a:endParaRPr lang="en-US" sz="600" b="1" dirty="0" smtClean="0">
              <a:solidFill>
                <a:srgbClr val="494429"/>
              </a:solidFill>
              <a:latin typeface="Verdana"/>
              <a:ea typeface="Verdana"/>
              <a:cs typeface="Verdana"/>
              <a:sym typeface="Verdana"/>
            </a:endParaRPr>
          </a:p>
          <a:p>
            <a:pPr marL="0" marR="0" lvl="0" indent="0" algn="r" rtl="0">
              <a:lnSpc>
                <a:spcPct val="100000"/>
              </a:lnSpc>
              <a:spcBef>
                <a:spcPts val="0"/>
              </a:spcBef>
              <a:buClr>
                <a:srgbClr val="494429"/>
              </a:buClr>
              <a:buSzPct val="25000"/>
              <a:buFont typeface="Arial"/>
              <a:buNone/>
            </a:pPr>
            <a:r>
              <a:rPr lang="en-US" sz="600" b="1" dirty="0" smtClean="0">
                <a:solidFill>
                  <a:srgbClr val="494429"/>
                </a:solidFill>
                <a:latin typeface="Verdana"/>
                <a:ea typeface="Verdana"/>
                <a:cs typeface="Verdana"/>
                <a:sym typeface="Verdana"/>
              </a:rPr>
              <a:t>HOUSE BUDGET EDUCATION PROPOSALS</a:t>
            </a:r>
            <a:endParaRPr lang="en-US" sz="600" b="1" dirty="0">
              <a:solidFill>
                <a:srgbClr val="494429"/>
              </a:solidFill>
              <a:latin typeface="Verdana"/>
              <a:ea typeface="Verdana"/>
              <a:cs typeface="Verdana"/>
              <a:sym typeface="Verdana"/>
            </a:endParaRPr>
          </a:p>
        </p:txBody>
      </p:sp>
      <p:graphicFrame>
        <p:nvGraphicFramePr>
          <p:cNvPr id="161" name="Shape 161"/>
          <p:cNvGraphicFramePr/>
          <p:nvPr>
            <p:extLst>
              <p:ext uri="{D42A27DB-BD31-4B8C-83A1-F6EECF244321}">
                <p14:modId xmlns:p14="http://schemas.microsoft.com/office/powerpoint/2010/main" val="1128227874"/>
              </p:ext>
            </p:extLst>
          </p:nvPr>
        </p:nvGraphicFramePr>
        <p:xfrm>
          <a:off x="574794" y="2016632"/>
          <a:ext cx="7243644" cy="2976291"/>
        </p:xfrm>
        <a:graphic>
          <a:graphicData uri="http://schemas.openxmlformats.org/drawingml/2006/table">
            <a:tbl>
              <a:tblPr>
                <a:noFill/>
                <a:tableStyleId>{0D44FA55-B773-4B0E-8AEE-CB2139AE19CE}</a:tableStyleId>
              </a:tblPr>
              <a:tblGrid>
                <a:gridCol w="2242585">
                  <a:extLst>
                    <a:ext uri="{9D8B030D-6E8A-4147-A177-3AD203B41FA5}">
                      <a16:colId xmlns:a16="http://schemas.microsoft.com/office/drawing/2014/main" xmlns="" val="20000"/>
                    </a:ext>
                  </a:extLst>
                </a:gridCol>
                <a:gridCol w="5001059">
                  <a:extLst>
                    <a:ext uri="{9D8B030D-6E8A-4147-A177-3AD203B41FA5}">
                      <a16:colId xmlns:a16="http://schemas.microsoft.com/office/drawing/2014/main" xmlns="" val="20001"/>
                    </a:ext>
                  </a:extLst>
                </a:gridCol>
              </a:tblGrid>
              <a:tr h="412252">
                <a:tc>
                  <a:txBody>
                    <a:bodyPr/>
                    <a:lstStyle/>
                    <a:p>
                      <a:pPr marL="0" marR="0" lvl="0" indent="0" algn="l" rtl="0">
                        <a:lnSpc>
                          <a:spcPct val="100000"/>
                        </a:lnSpc>
                        <a:spcBef>
                          <a:spcPts val="0"/>
                        </a:spcBef>
                        <a:spcAft>
                          <a:spcPts val="0"/>
                        </a:spcAft>
                        <a:buClr>
                          <a:srgbClr val="FFFFFF"/>
                        </a:buClr>
                        <a:buSzPct val="25000"/>
                        <a:buFont typeface="Georgia"/>
                        <a:buNone/>
                      </a:pPr>
                      <a:r>
                        <a:rPr lang="en-US" sz="900" b="1" i="0" u="none" strike="noStrike" cap="none" dirty="0" smtClean="0">
                          <a:solidFill>
                            <a:srgbClr val="FFFFFF"/>
                          </a:solidFill>
                          <a:latin typeface="Georgia"/>
                          <a:ea typeface="Georgia"/>
                          <a:cs typeface="Georgia"/>
                          <a:sym typeface="Georgia"/>
                        </a:rPr>
                        <a:t>Proposal</a:t>
                      </a:r>
                      <a:endParaRPr lang="en-US" sz="900" b="1" i="0" u="none" strike="noStrike" cap="none" dirty="0">
                        <a:solidFill>
                          <a:srgbClr val="FFFFFF"/>
                        </a:solidFill>
                        <a:latin typeface="Georgia"/>
                        <a:ea typeface="Georgia"/>
                        <a:cs typeface="Georgia"/>
                        <a:sym typeface="Georgia"/>
                      </a:endParaRP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D3B71D"/>
                    </a:solidFill>
                  </a:tcPr>
                </a:tc>
                <a:tc>
                  <a:txBody>
                    <a:bodyPr/>
                    <a:lstStyle/>
                    <a:p>
                      <a:pPr marL="0" marR="0" lvl="0" indent="0" algn="l" rtl="0">
                        <a:lnSpc>
                          <a:spcPct val="100000"/>
                        </a:lnSpc>
                        <a:spcBef>
                          <a:spcPts val="0"/>
                        </a:spcBef>
                        <a:spcAft>
                          <a:spcPts val="0"/>
                        </a:spcAft>
                        <a:buClr>
                          <a:srgbClr val="FFFFFF"/>
                        </a:buClr>
                        <a:buSzPct val="25000"/>
                        <a:buFont typeface="Georgia"/>
                        <a:buNone/>
                      </a:pPr>
                      <a:r>
                        <a:rPr lang="en-US" sz="900" b="1" i="0" u="none" strike="noStrike" cap="none" dirty="0" smtClean="0">
                          <a:solidFill>
                            <a:srgbClr val="FFFFFF"/>
                          </a:solidFill>
                          <a:latin typeface="Georgia"/>
                          <a:ea typeface="Georgia"/>
                          <a:cs typeface="Georgia"/>
                          <a:sym typeface="Georgia"/>
                        </a:rPr>
                        <a:t>What it might mean</a:t>
                      </a:r>
                      <a:endParaRPr lang="en-US" sz="900" b="1" i="0" u="none" strike="noStrike" cap="none" dirty="0">
                        <a:solidFill>
                          <a:srgbClr val="FFFFFF"/>
                        </a:solidFill>
                        <a:latin typeface="Georgia"/>
                        <a:ea typeface="Georgia"/>
                        <a:cs typeface="Georgia"/>
                        <a:sym typeface="Georgia"/>
                      </a:endParaRPr>
                    </a:p>
                  </a:txBody>
                  <a:tcPr marL="91450" marR="91450" marT="45725" marB="45725" anchor="ctr">
                    <a:lnL w="12700" cap="flat" cmpd="sng">
                      <a:solidFill>
                        <a:schemeClr val="lt1"/>
                      </a:solidFill>
                      <a:prstDash val="solid"/>
                      <a:round/>
                      <a:headEnd type="none" w="med" len="med"/>
                      <a:tailEnd type="none" w="med" len="med"/>
                    </a:lnL>
                    <a:lnR w="12700" cap="flat" cmpd="sng">
                      <a:solidFill>
                        <a:schemeClr val="lt1"/>
                      </a:solidFill>
                      <a:prstDash val="solid"/>
                      <a:round/>
                      <a:headEnd type="none" w="med" len="med"/>
                      <a:tailEnd type="none" w="med" len="med"/>
                    </a:lnR>
                    <a:lnT w="12700" cap="flat" cmpd="sng">
                      <a:solidFill>
                        <a:schemeClr val="lt1"/>
                      </a:solidFill>
                      <a:prstDash val="solid"/>
                      <a:round/>
                      <a:headEnd type="none" w="med" len="med"/>
                      <a:tailEnd type="none" w="med" len="med"/>
                    </a:lnT>
                    <a:lnB w="9525" cap="flat" cmpd="sng">
                      <a:solidFill>
                        <a:srgbClr val="000000">
                          <a:alpha val="0"/>
                        </a:srgbClr>
                      </a:solidFill>
                      <a:prstDash val="solid"/>
                      <a:round/>
                      <a:headEnd type="none" w="med" len="med"/>
                      <a:tailEnd type="none" w="med" len="med"/>
                    </a:lnB>
                    <a:solidFill>
                      <a:srgbClr val="D3B71D"/>
                    </a:solidFill>
                  </a:tcPr>
                </a:tc>
                <a:extLst>
                  <a:ext uri="{0D108BD9-81ED-4DB2-BD59-A6C34878D82A}">
                    <a16:rowId xmlns:a16="http://schemas.microsoft.com/office/drawing/2014/main" xmlns="" val="10000"/>
                  </a:ext>
                </a:extLst>
              </a:tr>
              <a:tr h="412252">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1" u="none" strike="noStrike" cap="none" dirty="0" smtClean="0">
                          <a:solidFill>
                            <a:schemeClr val="dk1"/>
                          </a:solidFill>
                          <a:latin typeface="Georgia"/>
                          <a:ea typeface="Georgia"/>
                          <a:cs typeface="Georgia"/>
                          <a:sym typeface="Georgia"/>
                        </a:rPr>
                        <a:t>Strengthen</a:t>
                      </a:r>
                      <a:r>
                        <a:rPr lang="en-US" sz="1000" b="0" i="1" u="none" strike="noStrike" cap="none" baseline="0" dirty="0" smtClean="0">
                          <a:solidFill>
                            <a:schemeClr val="dk1"/>
                          </a:solidFill>
                          <a:latin typeface="Georgia"/>
                          <a:ea typeface="Georgia"/>
                          <a:cs typeface="Georgia"/>
                          <a:sym typeface="Georgia"/>
                        </a:rPr>
                        <a:t> C</a:t>
                      </a:r>
                      <a:r>
                        <a:rPr lang="en-US" sz="1000" b="0" i="1" u="none" strike="noStrike" cap="none" dirty="0" smtClean="0">
                          <a:solidFill>
                            <a:schemeClr val="dk1"/>
                          </a:solidFill>
                          <a:latin typeface="Georgia"/>
                          <a:ea typeface="Georgia"/>
                          <a:cs typeface="Georgia"/>
                          <a:sym typeface="Georgia"/>
                        </a:rPr>
                        <a:t>areer and Technical Education</a:t>
                      </a:r>
                      <a:r>
                        <a:rPr lang="en-US" sz="1000" b="0" i="1" u="none" strike="noStrike" cap="none" baseline="0" dirty="0" smtClean="0">
                          <a:solidFill>
                            <a:schemeClr val="dk1"/>
                          </a:solidFill>
                          <a:latin typeface="Georgia"/>
                          <a:ea typeface="Georgia"/>
                          <a:cs typeface="Georgia"/>
                          <a:sym typeface="Georgia"/>
                        </a:rPr>
                        <a:t> (CTE) programs</a:t>
                      </a:r>
                      <a:endParaRPr lang="en-US" sz="1000" b="0" i="1"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0D0D0D"/>
                      </a:solidFill>
                      <a:prstDash val="dot"/>
                      <a:round/>
                      <a:headEnd type="none" w="med" len="med"/>
                      <a:tailEnd type="none" w="med" len="med"/>
                    </a:lnB>
                  </a:tcPr>
                </a:tc>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0" u="none" strike="noStrike" cap="none" dirty="0" smtClean="0">
                          <a:solidFill>
                            <a:schemeClr val="dk1"/>
                          </a:solidFill>
                          <a:latin typeface="Georgia"/>
                          <a:ea typeface="Georgia"/>
                          <a:cs typeface="Georgia"/>
                          <a:sym typeface="Georgia"/>
                        </a:rPr>
                        <a:t>The proposal</a:t>
                      </a:r>
                      <a:r>
                        <a:rPr lang="en-US" sz="1000" b="0" i="0" u="none" strike="noStrike" cap="none" baseline="0" dirty="0" smtClean="0">
                          <a:solidFill>
                            <a:schemeClr val="dk1"/>
                          </a:solidFill>
                          <a:latin typeface="Georgia"/>
                          <a:ea typeface="Georgia"/>
                          <a:cs typeface="Georgia"/>
                          <a:sym typeface="Georgia"/>
                        </a:rPr>
                        <a:t> emphasizes CTE and workforce development programs, building on the Workforce Innovation and Opportunity Act of 2014. However, the proposal hints that it may cut funding for these programs in an attempt to “streamline” them and reduce administrative costs.</a:t>
                      </a:r>
                      <a:endParaRPr lang="en-US" sz="1000" b="0" i="0"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9525" cap="flat" cmpd="sng">
                      <a:solidFill>
                        <a:srgbClr val="000000">
                          <a:alpha val="0"/>
                        </a:srgbClr>
                      </a:solidFill>
                      <a:prstDash val="solid"/>
                      <a:round/>
                      <a:headEnd type="none" w="med" len="med"/>
                      <a:tailEnd type="none" w="med" len="med"/>
                    </a:lnT>
                    <a:lnB w="12700" cap="flat" cmpd="sng">
                      <a:solidFill>
                        <a:srgbClr val="0D0D0D"/>
                      </a:solidFill>
                      <a:prstDash val="dot"/>
                      <a:round/>
                      <a:headEnd type="none" w="med" len="med"/>
                      <a:tailEnd type="none" w="med" len="med"/>
                    </a:lnB>
                  </a:tcPr>
                </a:tc>
                <a:extLst>
                  <a:ext uri="{0D108BD9-81ED-4DB2-BD59-A6C34878D82A}">
                    <a16:rowId xmlns:a16="http://schemas.microsoft.com/office/drawing/2014/main" xmlns="" val="10001"/>
                  </a:ext>
                </a:extLst>
              </a:tr>
              <a:tr h="412252">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1" u="none" strike="noStrike" cap="none" dirty="0" smtClean="0">
                          <a:solidFill>
                            <a:schemeClr val="dk1"/>
                          </a:solidFill>
                          <a:latin typeface="Georgia"/>
                          <a:ea typeface="Georgia"/>
                          <a:cs typeface="Georgia"/>
                          <a:sym typeface="Georgia"/>
                        </a:rPr>
                        <a:t>Streamline higher education programs</a:t>
                      </a:r>
                      <a:endParaRPr lang="en-US" sz="1000" b="0" i="1"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0" u="none" strike="noStrike" cap="none" dirty="0" smtClean="0">
                          <a:solidFill>
                            <a:schemeClr val="dk1"/>
                          </a:solidFill>
                          <a:latin typeface="Georgia"/>
                          <a:ea typeface="Georgia"/>
                          <a:cs typeface="Georgia"/>
                          <a:sym typeface="Georgia"/>
                        </a:rPr>
                        <a:t>Citing</a:t>
                      </a:r>
                      <a:r>
                        <a:rPr lang="en-US" sz="1000" b="0" i="0" u="none" strike="noStrike" cap="none" baseline="0" dirty="0" smtClean="0">
                          <a:solidFill>
                            <a:schemeClr val="dk1"/>
                          </a:solidFill>
                          <a:latin typeface="Georgia"/>
                          <a:ea typeface="Georgia"/>
                          <a:cs typeface="Georgia"/>
                          <a:sym typeface="Georgia"/>
                        </a:rPr>
                        <a:t> the “complicated and time-consuming” process of applying for federal financial aid, the budget proposal calls for a simplified aid system that removes incentives to over-borrow.</a:t>
                      </a:r>
                      <a:endParaRPr lang="en-US" sz="1000" b="0" i="0"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extLst>
                  <a:ext uri="{0D108BD9-81ED-4DB2-BD59-A6C34878D82A}">
                    <a16:rowId xmlns:a16="http://schemas.microsoft.com/office/drawing/2014/main" xmlns="" val="10002"/>
                  </a:ext>
                </a:extLst>
              </a:tr>
              <a:tr h="412252">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1" u="none" strike="noStrike" cap="none" dirty="0" smtClean="0">
                          <a:solidFill>
                            <a:schemeClr val="dk1"/>
                          </a:solidFill>
                          <a:latin typeface="Georgia"/>
                          <a:ea typeface="Georgia"/>
                          <a:cs typeface="Georgia"/>
                          <a:sym typeface="Georgia"/>
                        </a:rPr>
                        <a:t>Factor</a:t>
                      </a:r>
                      <a:r>
                        <a:rPr lang="en-US" sz="1000" b="0" i="1" u="none" strike="noStrike" cap="none" baseline="0" dirty="0" smtClean="0">
                          <a:solidFill>
                            <a:schemeClr val="dk1"/>
                          </a:solidFill>
                          <a:latin typeface="Georgia"/>
                          <a:ea typeface="Georgia"/>
                          <a:cs typeface="Georgia"/>
                          <a:sym typeface="Georgia"/>
                        </a:rPr>
                        <a:t> in</a:t>
                      </a:r>
                      <a:r>
                        <a:rPr lang="en-US" sz="1000" b="0" i="1" u="none" strike="noStrike" cap="none" dirty="0" smtClean="0">
                          <a:solidFill>
                            <a:schemeClr val="dk1"/>
                          </a:solidFill>
                          <a:latin typeface="Georgia"/>
                          <a:ea typeface="Georgia"/>
                          <a:cs typeface="Georgia"/>
                          <a:sym typeface="Georgia"/>
                        </a:rPr>
                        <a:t> market risk in accounting for student loans</a:t>
                      </a:r>
                      <a:endParaRPr lang="en-US" sz="1000" b="0" i="1"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0" u="none" strike="noStrike" cap="none" dirty="0" smtClean="0">
                          <a:solidFill>
                            <a:schemeClr val="dk1"/>
                          </a:solidFill>
                          <a:latin typeface="Georgia"/>
                          <a:ea typeface="Georgia"/>
                          <a:cs typeface="Georgia"/>
                          <a:sym typeface="Georgia"/>
                        </a:rPr>
                        <a:t>The proposal</a:t>
                      </a:r>
                      <a:r>
                        <a:rPr lang="en-US" sz="1000" b="0" i="0" u="none" strike="noStrike" cap="none" baseline="0" dirty="0" smtClean="0">
                          <a:solidFill>
                            <a:schemeClr val="dk1"/>
                          </a:solidFill>
                          <a:latin typeface="Georgia"/>
                          <a:ea typeface="Georgia"/>
                          <a:cs typeface="Georgia"/>
                          <a:sym typeface="Georgia"/>
                        </a:rPr>
                        <a:t> recommends the use of “fair-value accounting” that incorporates market risk when assessing the cost of student loans.</a:t>
                      </a:r>
                      <a:endParaRPr lang="en-US" sz="1000" b="0" i="0"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extLst>
                  <a:ext uri="{0D108BD9-81ED-4DB2-BD59-A6C34878D82A}">
                    <a16:rowId xmlns:a16="http://schemas.microsoft.com/office/drawing/2014/main" xmlns="" val="10003"/>
                  </a:ext>
                </a:extLst>
              </a:tr>
              <a:tr h="805947">
                <a:tc>
                  <a:txBody>
                    <a:bodyPr/>
                    <a:lstStyle/>
                    <a:p>
                      <a:pPr marL="0" marR="0" lvl="0" indent="0" algn="l" rtl="0">
                        <a:lnSpc>
                          <a:spcPct val="110000"/>
                        </a:lnSpc>
                        <a:spcBef>
                          <a:spcPts val="0"/>
                        </a:spcBef>
                        <a:spcAft>
                          <a:spcPts val="0"/>
                        </a:spcAft>
                        <a:buClr>
                          <a:schemeClr val="dk1"/>
                        </a:buClr>
                        <a:buSzPct val="25000"/>
                        <a:buFont typeface="Georgia"/>
                        <a:buNone/>
                      </a:pPr>
                      <a:r>
                        <a:rPr lang="en-US" sz="1000" b="0" i="1" u="none" strike="noStrike" cap="none" dirty="0" smtClean="0">
                          <a:solidFill>
                            <a:schemeClr val="dk1"/>
                          </a:solidFill>
                          <a:latin typeface="Georgia"/>
                          <a:ea typeface="Georgia"/>
                          <a:cs typeface="Georgia"/>
                          <a:sym typeface="Georgia"/>
                        </a:rPr>
                        <a:t>Make</a:t>
                      </a:r>
                      <a:r>
                        <a:rPr lang="en-US" sz="1000" b="0" i="1" u="none" strike="noStrike" cap="none" baseline="0" dirty="0" smtClean="0">
                          <a:solidFill>
                            <a:schemeClr val="dk1"/>
                          </a:solidFill>
                          <a:latin typeface="Georgia"/>
                          <a:ea typeface="Georgia"/>
                          <a:cs typeface="Georgia"/>
                          <a:sym typeface="Georgia"/>
                        </a:rPr>
                        <a:t> the </a:t>
                      </a:r>
                      <a:r>
                        <a:rPr lang="en-US" sz="1000" b="0" i="1" u="none" strike="noStrike" cap="none" dirty="0" smtClean="0">
                          <a:solidFill>
                            <a:schemeClr val="dk1"/>
                          </a:solidFill>
                          <a:latin typeface="Georgia"/>
                          <a:ea typeface="Georgia"/>
                          <a:cs typeface="Georgia"/>
                          <a:sym typeface="Georgia"/>
                        </a:rPr>
                        <a:t>Pell Grant</a:t>
                      </a:r>
                      <a:r>
                        <a:rPr lang="en-US" sz="1000" b="0" i="1" u="none" strike="noStrike" cap="none" baseline="0" dirty="0" smtClean="0">
                          <a:solidFill>
                            <a:schemeClr val="dk1"/>
                          </a:solidFill>
                          <a:latin typeface="Georgia"/>
                          <a:ea typeface="Georgia"/>
                          <a:cs typeface="Georgia"/>
                          <a:sym typeface="Georgia"/>
                        </a:rPr>
                        <a:t> program sustainable</a:t>
                      </a:r>
                      <a:endParaRPr lang="en-US" sz="1000" b="0" i="1" u="none" strike="noStrike" cap="none" dirty="0">
                        <a:solidFill>
                          <a:schemeClr val="dk1"/>
                        </a:solidFill>
                        <a:latin typeface="Georgia"/>
                        <a:ea typeface="Georgia"/>
                        <a:cs typeface="Georgia"/>
                        <a:sym typeface="Georgia"/>
                      </a:endParaRP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tc>
                  <a:txBody>
                    <a:bodyPr/>
                    <a:lstStyle/>
                    <a:p>
                      <a:pPr marL="0" marR="0" lvl="0" indent="0" algn="l" defTabSz="914400" rtl="0" eaLnBrk="1" fontAlgn="auto" latinLnBrk="0" hangingPunct="1">
                        <a:lnSpc>
                          <a:spcPct val="110000"/>
                        </a:lnSpc>
                        <a:spcBef>
                          <a:spcPts val="0"/>
                        </a:spcBef>
                        <a:spcAft>
                          <a:spcPts val="0"/>
                        </a:spcAft>
                        <a:buClr>
                          <a:schemeClr val="dk1"/>
                        </a:buClr>
                        <a:buSzPct val="25000"/>
                        <a:buFont typeface="Arial" charset="0"/>
                        <a:buNone/>
                        <a:tabLst/>
                        <a:defRPr/>
                      </a:pPr>
                      <a:r>
                        <a:rPr lang="en-US" sz="1000" b="0" i="0" u="none" strike="noStrike" cap="none" baseline="0" dirty="0" smtClean="0">
                          <a:solidFill>
                            <a:schemeClr val="tx1"/>
                          </a:solidFill>
                          <a:latin typeface="Georgia"/>
                          <a:ea typeface="Georgia"/>
                          <a:cs typeface="Georgia"/>
                          <a:sym typeface="Georgia"/>
                        </a:rPr>
                        <a:t>The budget proposal suggests that discretionary spending for Pell Grants is too high, and that the program’s maximum award level is not sustainable. The proposal also states that Pell Grants should go to students with the most need and changes should be made to ensure the program’s financial sustainability, suggesting cuts are possible.</a:t>
                      </a:r>
                    </a:p>
                  </a:txBody>
                  <a:tcPr marL="91450" marR="91450" marT="45725" marB="45725" anchor="ctr">
                    <a:lnL w="9525" cap="flat" cmpd="sng">
                      <a:solidFill>
                        <a:srgbClr val="000000">
                          <a:alpha val="0"/>
                        </a:srgbClr>
                      </a:solidFill>
                      <a:prstDash val="solid"/>
                      <a:round/>
                      <a:headEnd type="none" w="med" len="med"/>
                      <a:tailEnd type="none" w="med" len="med"/>
                    </a:lnL>
                    <a:lnR w="9525" cap="flat" cmpd="sng">
                      <a:solidFill>
                        <a:srgbClr val="000000">
                          <a:alpha val="0"/>
                        </a:srgbClr>
                      </a:solidFill>
                      <a:prstDash val="solid"/>
                      <a:round/>
                      <a:headEnd type="none" w="med" len="med"/>
                      <a:tailEnd type="none" w="med" len="med"/>
                    </a:lnR>
                    <a:lnT w="12700" cap="flat" cmpd="sng">
                      <a:solidFill>
                        <a:srgbClr val="0D0D0D"/>
                      </a:solidFill>
                      <a:prstDash val="dot"/>
                      <a:round/>
                      <a:headEnd type="none" w="med" len="med"/>
                      <a:tailEnd type="none" w="med" len="med"/>
                    </a:lnT>
                    <a:lnB w="12700" cap="flat" cmpd="sng">
                      <a:solidFill>
                        <a:srgbClr val="0D0D0D"/>
                      </a:solidFill>
                      <a:prstDash val="dot"/>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162" name="Shape 162"/>
          <p:cNvSpPr txBox="1"/>
          <p:nvPr/>
        </p:nvSpPr>
        <p:spPr>
          <a:xfrm>
            <a:off x="404808" y="6422607"/>
            <a:ext cx="7413630" cy="340590"/>
          </a:xfrm>
          <a:prstGeom prst="rect">
            <a:avLst/>
          </a:prstGeom>
          <a:noFill/>
          <a:ln>
            <a:noFill/>
          </a:ln>
        </p:spPr>
        <p:txBody>
          <a:bodyPr lIns="91425" tIns="45700" rIns="91425" bIns="45700" anchor="t" anchorCtr="0">
            <a:noAutofit/>
          </a:bodyPr>
          <a:lstStyle/>
          <a:p>
            <a:pPr marL="0" marR="0" lvl="0" indent="0" algn="l" rtl="0">
              <a:lnSpc>
                <a:spcPct val="110000"/>
              </a:lnSpc>
              <a:spcBef>
                <a:spcPts val="0"/>
              </a:spcBef>
              <a:spcAft>
                <a:spcPts val="0"/>
              </a:spcAft>
              <a:buClr>
                <a:schemeClr val="dk1"/>
              </a:buClr>
              <a:buSzPct val="25000"/>
              <a:buFont typeface="Arial"/>
              <a:buNone/>
            </a:pPr>
            <a:r>
              <a:rPr lang="en-US" sz="700" dirty="0" smtClean="0">
                <a:solidFill>
                  <a:schemeClr val="dk1"/>
                </a:solidFill>
                <a:latin typeface="Georgia"/>
                <a:ea typeface="Georgia"/>
                <a:cs typeface="Georgia"/>
                <a:sym typeface="Georgia"/>
              </a:rPr>
              <a:t>July 18</a:t>
            </a:r>
            <a:r>
              <a:rPr lang="en-US" sz="700" dirty="0" smtClean="0">
                <a:solidFill>
                  <a:schemeClr val="dk1"/>
                </a:solidFill>
                <a:latin typeface="Georgia"/>
                <a:ea typeface="Georgia"/>
                <a:cs typeface="Georgia"/>
                <a:sym typeface="Georgia"/>
              </a:rPr>
              <a:t>, </a:t>
            </a:r>
            <a:r>
              <a:rPr lang="en-US" sz="700" dirty="0">
                <a:solidFill>
                  <a:schemeClr val="dk1"/>
                </a:solidFill>
                <a:latin typeface="Georgia"/>
                <a:ea typeface="Georgia"/>
                <a:cs typeface="Georgia"/>
                <a:sym typeface="Georgia"/>
              </a:rPr>
              <a:t>2017  </a:t>
            </a:r>
            <a:r>
              <a:rPr lang="en-US" sz="800" dirty="0">
                <a:solidFill>
                  <a:srgbClr val="595959"/>
                </a:solidFill>
                <a:latin typeface="Georgia"/>
                <a:ea typeface="Georgia"/>
                <a:cs typeface="Georgia"/>
                <a:sym typeface="Georgia"/>
              </a:rPr>
              <a:t>| </a:t>
            </a:r>
            <a:r>
              <a:rPr lang="en-US" sz="800" dirty="0">
                <a:solidFill>
                  <a:schemeClr val="dk1"/>
                </a:solidFill>
                <a:latin typeface="Georgia"/>
                <a:ea typeface="Georgia"/>
                <a:cs typeface="Georgia"/>
                <a:sym typeface="Georgia"/>
              </a:rPr>
              <a:t> </a:t>
            </a:r>
            <a:r>
              <a:rPr lang="en-US" sz="700" dirty="0" smtClean="0">
                <a:solidFill>
                  <a:schemeClr val="dk1"/>
                </a:solidFill>
                <a:latin typeface="Georgia"/>
                <a:ea typeface="Georgia"/>
                <a:cs typeface="Georgia"/>
                <a:sym typeface="Georgia"/>
              </a:rPr>
              <a:t>Owen Minott </a:t>
            </a:r>
            <a:endParaRPr lang="en-US" sz="700" dirty="0">
              <a:solidFill>
                <a:schemeClr val="dk1"/>
              </a:solidFill>
              <a:latin typeface="Georgia"/>
              <a:ea typeface="Georgia"/>
              <a:cs typeface="Georgia"/>
              <a:sym typeface="Georgia"/>
            </a:endParaRPr>
          </a:p>
        </p:txBody>
      </p:sp>
      <p:sp>
        <p:nvSpPr>
          <p:cNvPr id="163" name="Shape 163"/>
          <p:cNvSpPr/>
          <p:nvPr/>
        </p:nvSpPr>
        <p:spPr>
          <a:xfrm>
            <a:off x="419100" y="1560709"/>
            <a:ext cx="8229600" cy="23083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chemeClr val="dk1"/>
              </a:buClr>
              <a:buSzPct val="25000"/>
              <a:buFont typeface="Arial"/>
              <a:buNone/>
            </a:pPr>
            <a:r>
              <a:rPr lang="en-US" sz="900" b="1" dirty="0" smtClean="0">
                <a:solidFill>
                  <a:schemeClr val="dk1"/>
                </a:solidFill>
                <a:latin typeface="Georgia"/>
                <a:ea typeface="Georgia"/>
                <a:cs typeface="Georgia"/>
                <a:sym typeface="Georgia"/>
              </a:rPr>
              <a:t>Education proposals</a:t>
            </a:r>
            <a:r>
              <a:rPr lang="en-US" sz="900" b="1" dirty="0" smtClean="0">
                <a:solidFill>
                  <a:schemeClr val="dk1"/>
                </a:solidFill>
                <a:latin typeface="Georgia"/>
                <a:ea typeface="Georgia"/>
                <a:cs typeface="Georgia"/>
                <a:sym typeface="Georgia"/>
              </a:rPr>
              <a:t> from </a:t>
            </a:r>
            <a:r>
              <a:rPr lang="en-US" sz="900" b="1" smtClean="0">
                <a:solidFill>
                  <a:schemeClr val="dk1"/>
                </a:solidFill>
                <a:latin typeface="Georgia"/>
                <a:ea typeface="Georgia"/>
                <a:cs typeface="Georgia"/>
                <a:sym typeface="Georgia"/>
              </a:rPr>
              <a:t>the “Building </a:t>
            </a:r>
            <a:r>
              <a:rPr lang="en-US" sz="900" b="1" dirty="0" smtClean="0">
                <a:solidFill>
                  <a:schemeClr val="dk1"/>
                </a:solidFill>
                <a:latin typeface="Georgia"/>
                <a:ea typeface="Georgia"/>
                <a:cs typeface="Georgia"/>
                <a:sym typeface="Georgia"/>
              </a:rPr>
              <a:t>a </a:t>
            </a:r>
            <a:r>
              <a:rPr lang="en-US" sz="900" b="1" smtClean="0">
                <a:solidFill>
                  <a:schemeClr val="dk1"/>
                </a:solidFill>
                <a:latin typeface="Georgia"/>
                <a:ea typeface="Georgia"/>
                <a:cs typeface="Georgia"/>
                <a:sym typeface="Georgia"/>
              </a:rPr>
              <a:t>Better America” </a:t>
            </a:r>
            <a:r>
              <a:rPr lang="en-US" sz="900" b="1" dirty="0" smtClean="0">
                <a:solidFill>
                  <a:schemeClr val="dk1"/>
                </a:solidFill>
                <a:latin typeface="Georgia"/>
                <a:ea typeface="Georgia"/>
                <a:cs typeface="Georgia"/>
                <a:sym typeface="Georgia"/>
              </a:rPr>
              <a:t>House budget plan</a:t>
            </a:r>
            <a:endParaRPr lang="en-US" sz="900" b="1" dirty="0">
              <a:solidFill>
                <a:schemeClr val="dk1"/>
              </a:solidFill>
              <a:latin typeface="Georgia"/>
              <a:ea typeface="Georgia"/>
              <a:cs typeface="Georgia"/>
              <a:sym typeface="Georgia"/>
            </a:endParaRPr>
          </a:p>
        </p:txBody>
      </p:sp>
      <p:pic>
        <p:nvPicPr>
          <p:cNvPr id="164" name="Shape 164" descr="Logo-NJ-presentation_center.png"/>
          <p:cNvPicPr preferRelativeResize="0"/>
          <p:nvPr/>
        </p:nvPicPr>
        <p:blipFill rotWithShape="1">
          <a:blip r:embed="rId3">
            <a:alphaModFix/>
          </a:blip>
          <a:srcRect/>
          <a:stretch/>
        </p:blipFill>
        <p:spPr>
          <a:xfrm>
            <a:off x="485547" y="301887"/>
            <a:ext cx="2311851" cy="287009"/>
          </a:xfrm>
          <a:prstGeom prst="rect">
            <a:avLst/>
          </a:prstGeom>
          <a:noFill/>
          <a:ln>
            <a:noFill/>
          </a:ln>
        </p:spPr>
      </p:pic>
      <p:sp>
        <p:nvSpPr>
          <p:cNvPr id="165" name="Shape 165"/>
          <p:cNvSpPr txBox="1"/>
          <p:nvPr/>
        </p:nvSpPr>
        <p:spPr>
          <a:xfrm>
            <a:off x="404807" y="6220587"/>
            <a:ext cx="8247721" cy="191225"/>
          </a:xfrm>
          <a:prstGeom prst="rect">
            <a:avLst/>
          </a:prstGeom>
          <a:noFill/>
          <a:ln>
            <a:noFill/>
          </a:ln>
        </p:spPr>
        <p:txBody>
          <a:bodyPr lIns="91425" tIns="45700" rIns="91425" bIns="45700" anchor="t" anchorCtr="0">
            <a:noAutofit/>
          </a:bodyPr>
          <a:lstStyle/>
          <a:p>
            <a:pPr marL="0" marR="0" lvl="0" indent="0" algn="l" rtl="0">
              <a:lnSpc>
                <a:spcPct val="110000"/>
              </a:lnSpc>
              <a:spcBef>
                <a:spcPts val="0"/>
              </a:spcBef>
              <a:spcAft>
                <a:spcPts val="0"/>
              </a:spcAft>
              <a:buClr>
                <a:srgbClr val="7F7F7F"/>
              </a:buClr>
              <a:buSzPct val="25000"/>
              <a:buFont typeface="Arial"/>
              <a:buNone/>
            </a:pPr>
            <a:r>
              <a:rPr lang="en-US" sz="700" dirty="0" smtClean="0">
                <a:solidFill>
                  <a:srgbClr val="7F7F7F"/>
                </a:solidFill>
                <a:latin typeface="Georgia"/>
                <a:ea typeface="Georgia"/>
                <a:cs typeface="Georgia"/>
                <a:sym typeface="Georgia"/>
              </a:rPr>
              <a:t>Sources: Building a Better America: a plan for fiscal responsibility, 2017.</a:t>
            </a:r>
            <a:endParaRPr lang="en-US" sz="700" dirty="0">
              <a:solidFill>
                <a:srgbClr val="7F7F7F"/>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240</Words>
  <Application>Microsoft Macintosh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Cabin</vt:lpstr>
      <vt:lpstr>Calibri</vt:lpstr>
      <vt:lpstr>Georgia</vt:lpstr>
      <vt:lpstr>Verdana</vt:lpstr>
      <vt:lpstr>Office Theme</vt:lpstr>
      <vt:lpstr>PowerPoint Presentation</vt:lpstr>
    </vt:vector>
  </TitlesOfParts>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cp:lastModifiedBy>Microsoft Office User</cp:lastModifiedBy>
  <cp:revision>12</cp:revision>
  <dcterms:modified xsi:type="dcterms:W3CDTF">2017-07-18T17:57:52Z</dcterms:modified>
</cp:coreProperties>
</file>