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BD5"/>
    <a:srgbClr val="CC6965"/>
    <a:srgbClr val="E6B6B4"/>
    <a:srgbClr val="5D9C8B"/>
    <a:srgbClr val="559785"/>
    <a:srgbClr val="61467F"/>
    <a:srgbClr val="E3C96E"/>
    <a:srgbClr val="DDEAE7"/>
    <a:srgbClr val="7C8B86"/>
    <a:srgbClr val="CCC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94660"/>
  </p:normalViewPr>
  <p:slideViewPr>
    <p:cSldViewPr snapToGrid="0">
      <p:cViewPr>
        <p:scale>
          <a:sx n="75" d="100"/>
          <a:sy n="75" d="100"/>
        </p:scale>
        <p:origin x="1002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mvatsan\Documents\tobacco%20dat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vatsan\Documents\tobacco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Data!$A$3</c:f>
              <c:strCache>
                <c:ptCount val="1"/>
                <c:pt idx="0">
                  <c:v>Top-grossing</c:v>
                </c:pt>
              </c:strCache>
            </c:strRef>
          </c:tx>
          <c:spPr>
            <a:solidFill>
              <a:srgbClr val="55978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Data!$B$2:$D$2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Data!$B$3:$D$3</c:f>
              <c:numCache>
                <c:formatCode>General</c:formatCode>
                <c:ptCount val="3"/>
                <c:pt idx="0">
                  <c:v>4152</c:v>
                </c:pt>
                <c:pt idx="1">
                  <c:v>1824</c:v>
                </c:pt>
                <c:pt idx="2">
                  <c:v>3145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CA-462E-95A3-00514F175792}"/>
            </c:ext>
          </c:extLst>
        </c:ser>
        <c:ser>
          <c:idx val="1"/>
          <c:order val="1"/>
          <c:tx>
            <c:strRef>
              <c:f>Data!$A$4</c:f>
              <c:strCache>
                <c:ptCount val="1"/>
                <c:pt idx="0">
                  <c:v>G or PG</c:v>
                </c:pt>
              </c:strCache>
            </c:strRef>
          </c:tx>
          <c:spPr>
            <a:solidFill>
              <a:srgbClr val="7C8B8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Data!$B$2:$D$2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Data!$B$4:$D$4</c:f>
              <c:numCache>
                <c:formatCode>General</c:formatCode>
                <c:ptCount val="3"/>
                <c:pt idx="0">
                  <c:v>472</c:v>
                </c:pt>
                <c:pt idx="1">
                  <c:v>30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CA-462E-95A3-00514F175792}"/>
            </c:ext>
          </c:extLst>
        </c:ser>
        <c:ser>
          <c:idx val="2"/>
          <c:order val="2"/>
          <c:tx>
            <c:strRef>
              <c:f>Data!$A$5</c:f>
              <c:strCache>
                <c:ptCount val="1"/>
                <c:pt idx="0">
                  <c:v>PG-13</c:v>
                </c:pt>
              </c:strCache>
            </c:strRef>
          </c:tx>
          <c:spPr>
            <a:solidFill>
              <a:srgbClr val="CCC7C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Data!$B$2:$D$2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Data!$B$5:$D$5</c:f>
              <c:numCache>
                <c:formatCode>General</c:formatCode>
                <c:ptCount val="3"/>
                <c:pt idx="0">
                  <c:v>1621</c:v>
                </c:pt>
                <c:pt idx="1">
                  <c:v>564</c:v>
                </c:pt>
                <c:pt idx="2">
                  <c:v>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CA-462E-95A3-00514F175792}"/>
            </c:ext>
          </c:extLst>
        </c:ser>
        <c:ser>
          <c:idx val="3"/>
          <c:order val="3"/>
          <c:tx>
            <c:strRef>
              <c:f>Data!$A$6</c:f>
              <c:strCache>
                <c:ptCount val="1"/>
                <c:pt idx="0">
                  <c:v>R</c:v>
                </c:pt>
              </c:strCache>
            </c:strRef>
          </c:tx>
          <c:spPr>
            <a:solidFill>
              <a:srgbClr val="CDDBD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Data!$B$2:$D$2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2016</c:v>
                </c:pt>
              </c:numCache>
            </c:numRef>
          </c:cat>
          <c:val>
            <c:numRef>
              <c:f>Data!$B$6:$D$6</c:f>
              <c:numCache>
                <c:formatCode>General</c:formatCode>
                <c:ptCount val="3"/>
                <c:pt idx="0">
                  <c:v>2059</c:v>
                </c:pt>
                <c:pt idx="1">
                  <c:v>1230</c:v>
                </c:pt>
                <c:pt idx="2">
                  <c:v>2332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CA-462E-95A3-00514F175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85886607"/>
        <c:axId val="1785896591"/>
      </c:barChart>
      <c:catAx>
        <c:axId val="1785886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1785896591"/>
        <c:crosses val="autoZero"/>
        <c:auto val="1"/>
        <c:lblAlgn val="ctr"/>
        <c:lblOffset val="100"/>
        <c:noMultiLvlLbl val="0"/>
      </c:catAx>
      <c:valAx>
        <c:axId val="17858965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5886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731432386138783"/>
          <c:y val="0.15876608690860833"/>
          <c:w val="0.42060296451042928"/>
          <c:h val="6.1784686878661101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775889662667014E-2"/>
          <c:y val="3.3479064321262894E-2"/>
          <c:w val="0.86547175945819088"/>
          <c:h val="0.78933736136563915"/>
        </c:manualLayout>
      </c:layout>
      <c:lineChart>
        <c:grouping val="standard"/>
        <c:varyColors val="0"/>
        <c:ser>
          <c:idx val="0"/>
          <c:order val="0"/>
          <c:tx>
            <c:strRef>
              <c:f>Data!$A$10</c:f>
              <c:strCache>
                <c:ptCount val="1"/>
                <c:pt idx="0">
                  <c:v>11–14</c:v>
                </c:pt>
              </c:strCache>
            </c:strRef>
          </c:tx>
          <c:spPr>
            <a:ln w="28575" cap="rnd">
              <a:solidFill>
                <a:srgbClr val="CDDBD5"/>
              </a:solidFill>
              <a:round/>
            </a:ln>
            <a:effectLst/>
          </c:spPr>
          <c:marker>
            <c:symbol val="none"/>
          </c:marker>
          <c:cat>
            <c:numRef>
              <c:f>Data!$B$9:$I$9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Data!$B$10:$I$10</c:f>
              <c:numCache>
                <c:formatCode>General</c:formatCode>
                <c:ptCount val="8"/>
                <c:pt idx="0">
                  <c:v>8</c:v>
                </c:pt>
                <c:pt idx="1">
                  <c:v>6.3</c:v>
                </c:pt>
                <c:pt idx="2">
                  <c:v>5.2</c:v>
                </c:pt>
                <c:pt idx="4">
                  <c:v>4.3</c:v>
                </c:pt>
                <c:pt idx="5">
                  <c:v>2.9</c:v>
                </c:pt>
                <c:pt idx="6">
                  <c:v>2.2999999999999998</c:v>
                </c:pt>
                <c:pt idx="7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50-4509-8009-92526BBA682B}"/>
            </c:ext>
          </c:extLst>
        </c:ser>
        <c:ser>
          <c:idx val="1"/>
          <c:order val="1"/>
          <c:tx>
            <c:strRef>
              <c:f>Data!$A$11</c:f>
              <c:strCache>
                <c:ptCount val="1"/>
                <c:pt idx="0">
                  <c:v>15–18</c:v>
                </c:pt>
              </c:strCache>
            </c:strRef>
          </c:tx>
          <c:spPr>
            <a:ln w="28575" cap="rnd">
              <a:solidFill>
                <a:srgbClr val="5D9C8B"/>
              </a:solidFill>
              <a:round/>
            </a:ln>
            <a:effectLst/>
          </c:spPr>
          <c:marker>
            <c:symbol val="none"/>
          </c:marker>
          <c:cat>
            <c:numRef>
              <c:f>Data!$B$9:$I$9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Data!$B$11:$I$11</c:f>
              <c:numCache>
                <c:formatCode>General</c:formatCode>
                <c:ptCount val="8"/>
                <c:pt idx="0">
                  <c:v>23</c:v>
                </c:pt>
                <c:pt idx="1">
                  <c:v>19.8</c:v>
                </c:pt>
                <c:pt idx="2">
                  <c:v>17.2</c:v>
                </c:pt>
                <c:pt idx="4">
                  <c:v>15.8</c:v>
                </c:pt>
                <c:pt idx="5">
                  <c:v>12.7</c:v>
                </c:pt>
                <c:pt idx="6">
                  <c:v>9.3000000000000007</c:v>
                </c:pt>
                <c:pt idx="7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50-4509-8009-92526BBA682B}"/>
            </c:ext>
          </c:extLst>
        </c:ser>
        <c:ser>
          <c:idx val="2"/>
          <c:order val="2"/>
          <c:tx>
            <c:strRef>
              <c:f>Data!$A$12</c:f>
              <c:strCache>
                <c:ptCount val="1"/>
                <c:pt idx="0">
                  <c:v>18–24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Data!$B$9:$I$9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Data!$B$12:$I$12</c:f>
              <c:numCache>
                <c:formatCode>General</c:formatCode>
                <c:ptCount val="8"/>
                <c:pt idx="0">
                  <c:v>24.4</c:v>
                </c:pt>
                <c:pt idx="1">
                  <c:v>23.9</c:v>
                </c:pt>
                <c:pt idx="2">
                  <c:v>21.8</c:v>
                </c:pt>
                <c:pt idx="3">
                  <c:v>20.100000000000001</c:v>
                </c:pt>
                <c:pt idx="4">
                  <c:v>18.899999999999999</c:v>
                </c:pt>
                <c:pt idx="5">
                  <c:v>17</c:v>
                </c:pt>
                <c:pt idx="7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50-4509-8009-92526BBA682B}"/>
            </c:ext>
          </c:extLst>
        </c:ser>
        <c:ser>
          <c:idx val="3"/>
          <c:order val="3"/>
          <c:tx>
            <c:strRef>
              <c:f>Data!$A$13</c:f>
              <c:strCache>
                <c:ptCount val="1"/>
                <c:pt idx="0">
                  <c:v>25–44</c:v>
                </c:pt>
              </c:strCache>
            </c:strRef>
          </c:tx>
          <c:spPr>
            <a:ln w="28575" cap="rnd">
              <a:solidFill>
                <a:srgbClr val="E3C96E"/>
              </a:solidFill>
              <a:round/>
            </a:ln>
            <a:effectLst/>
          </c:spPr>
          <c:marker>
            <c:symbol val="none"/>
          </c:marker>
          <c:cat>
            <c:numRef>
              <c:f>Data!$B$9:$I$9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Data!$B$13:$I$13</c:f>
              <c:numCache>
                <c:formatCode>General</c:formatCode>
                <c:ptCount val="8"/>
                <c:pt idx="0">
                  <c:v>24.1</c:v>
                </c:pt>
                <c:pt idx="1">
                  <c:v>23.5</c:v>
                </c:pt>
                <c:pt idx="2">
                  <c:v>24</c:v>
                </c:pt>
                <c:pt idx="3">
                  <c:v>22</c:v>
                </c:pt>
                <c:pt idx="4">
                  <c:v>22.1</c:v>
                </c:pt>
                <c:pt idx="5">
                  <c:v>21.4</c:v>
                </c:pt>
                <c:pt idx="7">
                  <c:v>17.7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50-4509-8009-92526BBA682B}"/>
            </c:ext>
          </c:extLst>
        </c:ser>
        <c:ser>
          <c:idx val="4"/>
          <c:order val="4"/>
          <c:tx>
            <c:strRef>
              <c:f>Data!$A$14</c:f>
              <c:strCache>
                <c:ptCount val="1"/>
                <c:pt idx="0">
                  <c:v>45–64</c:v>
                </c:pt>
              </c:strCache>
            </c:strRef>
          </c:tx>
          <c:spPr>
            <a:ln w="28575" cap="rnd">
              <a:solidFill>
                <a:srgbClr val="61467F"/>
              </a:solidFill>
              <a:round/>
            </a:ln>
            <a:effectLst/>
          </c:spPr>
          <c:marker>
            <c:symbol val="none"/>
          </c:marker>
          <c:cat>
            <c:numRef>
              <c:f>Data!$B$9:$I$9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Data!$B$14:$I$14</c:f>
              <c:numCache>
                <c:formatCode>General</c:formatCode>
                <c:ptCount val="8"/>
                <c:pt idx="0">
                  <c:v>21.9</c:v>
                </c:pt>
                <c:pt idx="1">
                  <c:v>21.8</c:v>
                </c:pt>
                <c:pt idx="2">
                  <c:v>21.9</c:v>
                </c:pt>
                <c:pt idx="3">
                  <c:v>21.1</c:v>
                </c:pt>
                <c:pt idx="4">
                  <c:v>21.4</c:v>
                </c:pt>
                <c:pt idx="5">
                  <c:v>17.8</c:v>
                </c:pt>
                <c:pt idx="7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A50-4509-8009-92526BBA682B}"/>
            </c:ext>
          </c:extLst>
        </c:ser>
        <c:ser>
          <c:idx val="5"/>
          <c:order val="5"/>
          <c:tx>
            <c:strRef>
              <c:f>Data!$A$15</c:f>
              <c:strCache>
                <c:ptCount val="1"/>
                <c:pt idx="0">
                  <c:v>≥ 65</c:v>
                </c:pt>
              </c:strCache>
            </c:strRef>
          </c:tx>
          <c:spPr>
            <a:ln w="28575" cap="rnd">
              <a:solidFill>
                <a:srgbClr val="CC6965"/>
              </a:solidFill>
              <a:round/>
            </a:ln>
            <a:effectLst/>
          </c:spPr>
          <c:marker>
            <c:symbol val="none"/>
          </c:marker>
          <c:cat>
            <c:numRef>
              <c:f>Data!$B$9:$I$9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Data!$B$15:$I$15</c:f>
              <c:numCache>
                <c:formatCode>General</c:formatCode>
                <c:ptCount val="8"/>
                <c:pt idx="0">
                  <c:v>9.8000000000000007</c:v>
                </c:pt>
                <c:pt idx="1">
                  <c:v>10.199999999999999</c:v>
                </c:pt>
                <c:pt idx="2">
                  <c:v>9.5</c:v>
                </c:pt>
                <c:pt idx="3">
                  <c:v>9.5</c:v>
                </c:pt>
                <c:pt idx="4">
                  <c:v>7.9</c:v>
                </c:pt>
                <c:pt idx="5">
                  <c:v>7.9</c:v>
                </c:pt>
                <c:pt idx="7">
                  <c:v>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50-4509-8009-92526BBA6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0431983"/>
        <c:axId val="560432399"/>
      </c:lineChart>
      <c:catAx>
        <c:axId val="56043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560432399"/>
        <c:crosses val="autoZero"/>
        <c:auto val="1"/>
        <c:lblAlgn val="ctr"/>
        <c:lblOffset val="100"/>
        <c:noMultiLvlLbl val="0"/>
      </c:catAx>
      <c:valAx>
        <c:axId val="560432399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560431983"/>
        <c:crossesAt val="1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88329920614E-2"/>
          <c:y val="0.89156521695368307"/>
          <c:w val="0.89999978993857099"/>
          <c:h val="9.01734752347189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z="8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Data!$E$29</c:f>
              <c:strCache>
                <c:ptCount val="1"/>
                <c:pt idx="0">
                  <c:v>Cigarette consumption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Data!$D$30:$D$41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Data!$E$30:$E$41</c:f>
              <c:numCache>
                <c:formatCode>General</c:formatCode>
                <c:ptCount val="12"/>
                <c:pt idx="0">
                  <c:v>1717</c:v>
                </c:pt>
                <c:pt idx="1">
                  <c:v>1695</c:v>
                </c:pt>
                <c:pt idx="2">
                  <c:v>1591</c:v>
                </c:pt>
                <c:pt idx="3">
                  <c:v>1507</c:v>
                </c:pt>
                <c:pt idx="4">
                  <c:v>1367</c:v>
                </c:pt>
                <c:pt idx="5">
                  <c:v>1278</c:v>
                </c:pt>
                <c:pt idx="6">
                  <c:v>1232</c:v>
                </c:pt>
                <c:pt idx="7">
                  <c:v>1196</c:v>
                </c:pt>
                <c:pt idx="8">
                  <c:v>1129</c:v>
                </c:pt>
                <c:pt idx="9">
                  <c:v>1071</c:v>
                </c:pt>
                <c:pt idx="10">
                  <c:v>1078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CC-454B-8B45-59E8DECC7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727104"/>
        <c:axId val="41726688"/>
      </c:lineChart>
      <c:catAx>
        <c:axId val="4172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26688"/>
        <c:crosses val="autoZero"/>
        <c:auto val="1"/>
        <c:lblAlgn val="ctr"/>
        <c:lblOffset val="100"/>
        <c:noMultiLvlLbl val="0"/>
      </c:catAx>
      <c:valAx>
        <c:axId val="41726688"/>
        <c:scaling>
          <c:orientation val="minMax"/>
          <c:max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271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63CC2-6451-4B67-B3E6-8FC1EB3B55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7D097-B124-4F9C-AF72-BD3CE67B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2F75-A135-4CAE-8EC0-F63C619AAFF9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91FB-BEFA-4FA3-B1A1-033BD43D2617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2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106A-638E-4F90-AABA-7EA6C1405A41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3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AC80-3E48-4927-A5DC-BF009220D94C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6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B22E-0AA3-4ABB-B00D-34E018DA34ED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4B32-FF86-4CA4-A9E6-E47956C68B46}" type="datetime1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2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8301-2AA8-4C29-B9FB-46735C50C300}" type="datetime1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8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AC9C-34E4-4698-AC70-8E43A2D59C56}" type="datetime1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1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51E9-8525-43AA-80F3-8426A6B355AB}" type="datetime1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1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9C41-F386-4492-92EA-F42DEB6E37F2}" type="datetime1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1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523A-9C35-4A8E-86E1-444CED2592D7}" type="datetime1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6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257E-1B27-4A6A-A1F6-EE6CA0AA1E87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3F589-3779-47B0-B098-1275752CC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8" y="301889"/>
            <a:ext cx="2311852" cy="28701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455377" y="755104"/>
            <a:ext cx="8407400" cy="39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Tobacco makes more appearances in films, but cigarette use continues to decline across most age groups in the U.S.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85667" y="571138"/>
            <a:ext cx="8163153" cy="138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1503" y="6408224"/>
            <a:ext cx="8163153" cy="138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 Placeholder 18"/>
          <p:cNvSpPr txBox="1">
            <a:spLocks/>
          </p:cNvSpPr>
          <p:nvPr/>
        </p:nvSpPr>
        <p:spPr bwMode="auto">
          <a:xfrm>
            <a:off x="404807" y="6204857"/>
            <a:ext cx="8247721" cy="20695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CDC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MMWR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56, 59, 60, 61, 65, 66; Mendez &amp; Warner “Adult Cigarette Smoking Prevalence: Declining as expected (Not as Desired),” NIH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2014; WHO 2016.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1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July 12,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Maansi </a:t>
            </a:r>
            <a:r>
              <a:rPr lang="en-US" sz="700" dirty="0" err="1" smtClean="0"/>
              <a:t>Vatsan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z="900" smtClean="0"/>
              <a:t>1</a:t>
            </a:fld>
            <a:endParaRPr lang="en-US" sz="900" dirty="0"/>
          </a:p>
        </p:txBody>
      </p:sp>
      <p:sp>
        <p:nvSpPr>
          <p:cNvPr id="32" name="TextBox 12"/>
          <p:cNvSpPr txBox="1">
            <a:spLocks noChangeArrowheads="1"/>
          </p:cNvSpPr>
          <p:nvPr/>
        </p:nvSpPr>
        <p:spPr bwMode="auto">
          <a:xfrm>
            <a:off x="6781915" y="311516"/>
            <a:ext cx="1944763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ONSCREEN TOBACCO </a:t>
            </a: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&amp; </a:t>
            </a: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SMOKING RATES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989636"/>
              </p:ext>
            </p:extLst>
          </p:nvPr>
        </p:nvGraphicFramePr>
        <p:xfrm>
          <a:off x="531679" y="2073038"/>
          <a:ext cx="5464172" cy="3732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81503" y="1703174"/>
            <a:ext cx="4131888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/>
              <a:t>The number of times tobacco appeared in different types of films decreased from 2005 to 2010, but saw a resurgence in 2016</a:t>
            </a:r>
            <a:endParaRPr lang="en-US" altLang="en-US" sz="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30983" y="2072505"/>
            <a:ext cx="2151017" cy="2308324"/>
          </a:xfrm>
          <a:prstGeom prst="rect">
            <a:avLst/>
          </a:prstGeom>
          <a:solidFill>
            <a:srgbClr val="DDEAE7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Georgia" panose="02040502050405020303" pitchFamily="18" charset="0"/>
              </a:rPr>
              <a:t>Viewing onscreen tobacco use has been linked to an increased probability of beginning smoking</a:t>
            </a:r>
          </a:p>
          <a:p>
            <a:endParaRPr lang="en-US" sz="900" b="1" dirty="0">
              <a:latin typeface="Georgia" panose="02040502050405020303" pitchFamily="18" charset="0"/>
            </a:endParaRPr>
          </a:p>
          <a:p>
            <a:r>
              <a:rPr lang="en-US" sz="900" dirty="0" smtClean="0">
                <a:latin typeface="Georgia" panose="02040502050405020303" pitchFamily="18" charset="0"/>
              </a:rPr>
              <a:t>Youths who were heavily exposed to onscreen tobacco use were </a:t>
            </a:r>
            <a:r>
              <a:rPr lang="en-US" sz="900" b="1" dirty="0" smtClean="0">
                <a:latin typeface="Georgia" panose="02040502050405020303" pitchFamily="18" charset="0"/>
              </a:rPr>
              <a:t>two to three times more likely</a:t>
            </a:r>
            <a:r>
              <a:rPr lang="en-US" sz="900" dirty="0" smtClean="0">
                <a:latin typeface="Georgia" panose="02040502050405020303" pitchFamily="18" charset="0"/>
              </a:rPr>
              <a:t> to begin smoking than those who hadn’t</a:t>
            </a:r>
            <a:endParaRPr lang="en-US" sz="900" b="1" dirty="0">
              <a:latin typeface="Georgia" panose="02040502050405020303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Georgia" panose="02040502050405020303" pitchFamily="18" charset="0"/>
              </a:rPr>
              <a:t>Studies show that </a:t>
            </a:r>
            <a:r>
              <a:rPr lang="en-US" sz="900" dirty="0" smtClean="0">
                <a:latin typeface="Georgia" panose="02040502050405020303" pitchFamily="18" charset="0"/>
              </a:rPr>
              <a:t>adolescents who are heavily exposed to onscreen </a:t>
            </a:r>
            <a:r>
              <a:rPr lang="en-US" sz="900" dirty="0" smtClean="0">
                <a:latin typeface="Georgia" panose="02040502050405020303" pitchFamily="18" charset="0"/>
              </a:rPr>
              <a:t>smoking </a:t>
            </a:r>
            <a:r>
              <a:rPr lang="en-US" sz="900" dirty="0" smtClean="0">
                <a:latin typeface="Georgia" panose="02040502050405020303" pitchFamily="18" charset="0"/>
              </a:rPr>
              <a:t>account </a:t>
            </a:r>
            <a:r>
              <a:rPr lang="en-US" sz="900" dirty="0" smtClean="0">
                <a:latin typeface="Georgia" panose="02040502050405020303" pitchFamily="18" charset="0"/>
              </a:rPr>
              <a:t>for </a:t>
            </a:r>
            <a:r>
              <a:rPr lang="en-US" sz="900" b="1" dirty="0" smtClean="0">
                <a:latin typeface="Georgia" panose="02040502050405020303" pitchFamily="18" charset="0"/>
              </a:rPr>
              <a:t>37%</a:t>
            </a:r>
            <a:r>
              <a:rPr lang="en-US" sz="900" dirty="0" smtClean="0">
                <a:latin typeface="Georgia" panose="02040502050405020303" pitchFamily="18" charset="0"/>
              </a:rPr>
              <a:t> of all new adolescent smokers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Georgia" panose="02040502050405020303" pitchFamily="18" charset="0"/>
              </a:rPr>
              <a:t>The total number of </a:t>
            </a:r>
            <a:r>
              <a:rPr lang="en-US" sz="900" b="1" dirty="0" smtClean="0">
                <a:latin typeface="Georgia" panose="02040502050405020303" pitchFamily="18" charset="0"/>
              </a:rPr>
              <a:t>tobacco incidents </a:t>
            </a:r>
            <a:r>
              <a:rPr lang="en-US" sz="900" dirty="0" smtClean="0">
                <a:latin typeface="Georgia" panose="02040502050405020303" pitchFamily="18" charset="0"/>
              </a:rPr>
              <a:t>(individual occurrences of tobacco) </a:t>
            </a:r>
            <a:r>
              <a:rPr lang="en-US" sz="900" b="1" dirty="0" smtClean="0">
                <a:latin typeface="Georgia" panose="02040502050405020303" pitchFamily="18" charset="0"/>
              </a:rPr>
              <a:t>in films</a:t>
            </a:r>
            <a:r>
              <a:rPr lang="en-US" sz="900" dirty="0" smtClean="0">
                <a:latin typeface="Georgia" panose="02040502050405020303" pitchFamily="18" charset="0"/>
              </a:rPr>
              <a:t> </a:t>
            </a:r>
            <a:r>
              <a:rPr lang="en-US" sz="900" b="1" dirty="0" smtClean="0">
                <a:latin typeface="Georgia" panose="02040502050405020303" pitchFamily="18" charset="0"/>
              </a:rPr>
              <a:t>increased by 72% </a:t>
            </a:r>
            <a:r>
              <a:rPr lang="en-US" sz="900" dirty="0" smtClean="0">
                <a:latin typeface="Georgia" panose="02040502050405020303" pitchFamily="18" charset="0"/>
              </a:rPr>
              <a:t>from 2010 to 2016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698266" y="2977564"/>
            <a:ext cx="1532717" cy="549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8" y="301889"/>
            <a:ext cx="2311852" cy="28701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455377" y="755104"/>
            <a:ext cx="8407400" cy="39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Cigarette use among most age groups has declined since 2005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85667" y="571138"/>
            <a:ext cx="8163153" cy="138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1503" y="6408224"/>
            <a:ext cx="8163153" cy="138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 Placeholder 18"/>
          <p:cNvSpPr txBox="1">
            <a:spLocks/>
          </p:cNvSpPr>
          <p:nvPr/>
        </p:nvSpPr>
        <p:spPr bwMode="auto">
          <a:xfrm>
            <a:off x="404807" y="6204857"/>
            <a:ext cx="8247721" cy="20695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: CDC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MMWR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56, 59, 60, 61, 65, 66; Mendez &amp; Warner “Adult Cigarette Smoking Prevalence: Declining as expected (Not as Desired),” NIH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2014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; WHO 2016.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1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July 12,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Maansi </a:t>
            </a:r>
            <a:r>
              <a:rPr lang="en-US" sz="700" dirty="0" err="1" smtClean="0"/>
              <a:t>Vatsan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F589-3779-47B0-B098-1275752CC40D}" type="slidenum">
              <a:rPr lang="en-US" sz="900" smtClean="0"/>
              <a:t>2</a:t>
            </a:fld>
            <a:endParaRPr lang="en-US" sz="900" dirty="0"/>
          </a:p>
        </p:txBody>
      </p:sp>
      <p:sp>
        <p:nvSpPr>
          <p:cNvPr id="32" name="TextBox 12"/>
          <p:cNvSpPr txBox="1">
            <a:spLocks noChangeArrowheads="1"/>
          </p:cNvSpPr>
          <p:nvPr/>
        </p:nvSpPr>
        <p:spPr bwMode="auto">
          <a:xfrm>
            <a:off x="6781915" y="311516"/>
            <a:ext cx="1944763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ONSCREEN TOBACCO </a:t>
            </a: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&amp; </a:t>
            </a: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SMOKING RATES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81503" y="1511552"/>
            <a:ext cx="4131888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/>
              <a:t>The percentage of people in most age groups who self identify as “current smokers” has decreased steadily since 2005</a:t>
            </a:r>
            <a:endParaRPr lang="en-US" altLang="en-US" sz="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47446" y="1805020"/>
            <a:ext cx="3422073" cy="1200329"/>
          </a:xfrm>
          <a:prstGeom prst="rect">
            <a:avLst/>
          </a:prstGeom>
          <a:solidFill>
            <a:srgbClr val="DDEAE7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Georgia" panose="02040502050405020303" pitchFamily="18" charset="0"/>
              </a:rPr>
              <a:t>An increase in </a:t>
            </a:r>
            <a:r>
              <a:rPr lang="en-US" sz="900" b="1" dirty="0" smtClean="0">
                <a:latin typeface="Georgia" panose="02040502050405020303" pitchFamily="18" charset="0"/>
              </a:rPr>
              <a:t>the number </a:t>
            </a:r>
            <a:r>
              <a:rPr lang="en-US" sz="900" b="1" dirty="0" smtClean="0">
                <a:latin typeface="Georgia" panose="02040502050405020303" pitchFamily="18" charset="0"/>
              </a:rPr>
              <a:t>of onscreen tobacco incidences has not caused an increase in smoking as well</a:t>
            </a:r>
          </a:p>
          <a:p>
            <a:endParaRPr lang="en-US" sz="900" b="1" dirty="0">
              <a:latin typeface="Georgia" panose="02040502050405020303" pitchFamily="18" charset="0"/>
            </a:endParaRPr>
          </a:p>
          <a:p>
            <a:r>
              <a:rPr lang="en-US" sz="900" dirty="0" smtClean="0">
                <a:latin typeface="Georgia" panose="02040502050405020303" pitchFamily="18" charset="0"/>
              </a:rPr>
              <a:t>Research has shown that a loose connection exists between viewing onscreen tobacco use and smoking, but</a:t>
            </a:r>
            <a:r>
              <a:rPr lang="en-US" sz="900" dirty="0">
                <a:latin typeface="Georgia" panose="02040502050405020303" pitchFamily="18" charset="0"/>
              </a:rPr>
              <a:t> </a:t>
            </a:r>
            <a:r>
              <a:rPr lang="en-US" sz="900" dirty="0" smtClean="0">
                <a:latin typeface="Georgia" panose="02040502050405020303" pitchFamily="18" charset="0"/>
              </a:rPr>
              <a:t>cigarette consumption has </a:t>
            </a:r>
            <a:r>
              <a:rPr lang="en-US" sz="900" dirty="0" smtClean="0">
                <a:latin typeface="Georgia" panose="02040502050405020303" pitchFamily="18" charset="0"/>
              </a:rPr>
              <a:t>declined despite </a:t>
            </a:r>
            <a:r>
              <a:rPr lang="en-US" sz="900" dirty="0" smtClean="0">
                <a:latin typeface="Georgia" panose="02040502050405020303" pitchFamily="18" charset="0"/>
              </a:rPr>
              <a:t>increase in </a:t>
            </a:r>
            <a:r>
              <a:rPr lang="en-US" sz="900" dirty="0" smtClean="0">
                <a:latin typeface="Georgia" panose="02040502050405020303" pitchFamily="18" charset="0"/>
              </a:rPr>
              <a:t>the number </a:t>
            </a:r>
            <a:r>
              <a:rPr lang="en-US" sz="900" dirty="0" smtClean="0">
                <a:latin typeface="Georgia" panose="02040502050405020303" pitchFamily="18" charset="0"/>
              </a:rPr>
              <a:t>of onscreen tobacco incidences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063576"/>
              </p:ext>
            </p:extLst>
          </p:nvPr>
        </p:nvGraphicFramePr>
        <p:xfrm>
          <a:off x="481503" y="2021307"/>
          <a:ext cx="4284461" cy="4172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24481" y="3095385"/>
            <a:ext cx="3828047" cy="5078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/>
              <a:t>U.S. per capita consumption of cigarettes, all combustible tobacco, non-cigarette combustible tobacco and smokeless tobacco products</a:t>
            </a:r>
            <a:endParaRPr lang="en-US" altLang="en-US" sz="900" b="1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681577"/>
              </p:ext>
            </p:extLst>
          </p:nvPr>
        </p:nvGraphicFramePr>
        <p:xfrm>
          <a:off x="4806890" y="3603216"/>
          <a:ext cx="3878692" cy="224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62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</TotalTime>
  <Words>325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Calibri Light</vt:lpstr>
      <vt:lpstr>Georgia</vt:lpstr>
      <vt:lpstr>Verdana</vt:lpstr>
      <vt:lpstr>Office Theme</vt:lpstr>
      <vt:lpstr>PowerPoint Presentation</vt:lpstr>
      <vt:lpstr>PowerPoint Presentation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Vatsan, Maansi</dc:creator>
  <cp:lastModifiedBy>Vatsan, Maansi</cp:lastModifiedBy>
  <cp:revision>51</cp:revision>
  <dcterms:created xsi:type="dcterms:W3CDTF">2017-07-10T17:04:08Z</dcterms:created>
  <dcterms:modified xsi:type="dcterms:W3CDTF">2017-07-12T17:41:16Z</dcterms:modified>
</cp:coreProperties>
</file>