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7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3D3C"/>
    <a:srgbClr val="569885"/>
    <a:srgbClr val="0C396F"/>
    <a:srgbClr val="B22830"/>
    <a:srgbClr val="D2B71D"/>
    <a:srgbClr val="C6B9A5"/>
    <a:srgbClr val="9B8AAF"/>
    <a:srgbClr val="61467F"/>
    <a:srgbClr val="765C92"/>
    <a:srgbClr val="6FB1C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9"/>
  </p:normalViewPr>
  <p:slideViewPr>
    <p:cSldViewPr snapToGrid="0" snapToObjects="1">
      <p:cViewPr>
        <p:scale>
          <a:sx n="120" d="100"/>
          <a:sy n="120" d="100"/>
        </p:scale>
        <p:origin x="1400" y="-13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56" d="100"/>
          <a:sy n="56" d="100"/>
        </p:scale>
        <p:origin x="2856" y="78"/>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ADF38E-74AC-0D40-B0D5-7EC4C125E7FD}" type="datetimeFigureOut">
              <a:rPr lang="en-US" smtClean="0"/>
              <a:t>7/10/17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910B88-B5D3-9740-B038-5E379E31E376}" type="slidenum">
              <a:rPr lang="en-US" smtClean="0"/>
              <a:t>‹#›</a:t>
            </a:fld>
            <a:endParaRPr lang="en-US"/>
          </a:p>
        </p:txBody>
      </p:sp>
    </p:spTree>
    <p:extLst>
      <p:ext uri="{BB962C8B-B14F-4D97-AF65-F5344CB8AC3E}">
        <p14:creationId xmlns:p14="http://schemas.microsoft.com/office/powerpoint/2010/main" val="10728334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08FBBC-5B36-C141-B827-04E0D6A20364}" type="datetimeFigureOut">
              <a:rPr lang="en-US" smtClean="0"/>
              <a:t>7/10/17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6A13F-28BC-9E49-9D0E-49492B51710C}" type="slidenum">
              <a:rPr lang="en-US" smtClean="0"/>
              <a:t>‹#›</a:t>
            </a:fld>
            <a:endParaRPr lang="en-US"/>
          </a:p>
        </p:txBody>
      </p:sp>
    </p:spTree>
    <p:extLst>
      <p:ext uri="{BB962C8B-B14F-4D97-AF65-F5344CB8AC3E}">
        <p14:creationId xmlns:p14="http://schemas.microsoft.com/office/powerpoint/2010/main" val="5985020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548DAF-FAC0-E049-9F91-DF185ED4A3A0}" type="datetime1">
              <a:rPr lang="en-US" smtClean="0"/>
              <a:t>7/10/17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2819602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BA255-5E72-2043-901B-BB28595BD03D}" type="datetime1">
              <a:rPr lang="en-US" smtClean="0"/>
              <a:t>7/10/17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202277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F91DA9-1C77-804A-BF67-CC34D48EC270}" type="datetime1">
              <a:rPr lang="en-US" smtClean="0"/>
              <a:t>7/10/17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1726242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56D0A-10DF-004F-8942-0019FC536F6A}" type="datetime1">
              <a:rPr lang="en-US" smtClean="0"/>
              <a:t>7/10/17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792524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1C17A1-C794-F746-9446-DB2DA418D2EB}" type="datetime1">
              <a:rPr lang="en-US" smtClean="0"/>
              <a:t>7/10/17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399420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E5FB64-F50F-F341-9BDA-DC6ACD9CC172}" type="datetime1">
              <a:rPr lang="en-US" smtClean="0"/>
              <a:t>7/10/17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1217098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9CB5C3-E2DE-8D4F-9F4A-C72E248516A5}" type="datetime1">
              <a:rPr lang="en-US" smtClean="0"/>
              <a:t>7/10/17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1379803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0EB469-FD33-B547-A4D2-7465E5DD0938}" type="datetime1">
              <a:rPr lang="en-US" smtClean="0"/>
              <a:t>7/10/17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115243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814CD4-9166-C14F-B6C1-CDF522718024}" type="datetime1">
              <a:rPr lang="en-US" smtClean="0"/>
              <a:t>7/10/17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554612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B825E5-7CCF-EA4B-803B-A23A37DA0D68}" type="datetime1">
              <a:rPr lang="en-US" smtClean="0"/>
              <a:t>7/10/17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855092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FD4D66-DFDE-9945-A17D-74D0D2FAE5BC}" type="datetime1">
              <a:rPr lang="en-US" smtClean="0"/>
              <a:t>7/10/17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23114837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C0AA7C-4A4D-8743-887E-132CF864A72F}" type="datetime1">
              <a:rPr lang="en-US" smtClean="0"/>
              <a:t>7/10/17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603145" y="6352962"/>
            <a:ext cx="2133600" cy="365125"/>
          </a:xfrm>
          <a:prstGeom prst="rect">
            <a:avLst/>
          </a:prstGeom>
        </p:spPr>
        <p:txBody>
          <a:bodyPr vert="horz" lIns="91440" tIns="45720" rIns="91440" bIns="45720" rtlCol="0" anchor="ctr"/>
          <a:lstStyle>
            <a:lvl1pPr algn="r">
              <a:defRPr sz="800">
                <a:solidFill>
                  <a:schemeClr val="tx1"/>
                </a:solidFill>
                <a:latin typeface="Georgia"/>
                <a:cs typeface="Georgia"/>
              </a:defRPr>
            </a:lvl1pPr>
          </a:lstStyle>
          <a:p>
            <a:fld id="{BEFBC90E-502A-A54D-9BAE-6F74229062B0}" type="slidenum">
              <a:rPr lang="en-US" smtClean="0"/>
              <a:pPr/>
              <a:t>‹#›</a:t>
            </a:fld>
            <a:endParaRPr lang="en-US" dirty="0"/>
          </a:p>
        </p:txBody>
      </p:sp>
      <p:cxnSp>
        <p:nvCxnSpPr>
          <p:cNvPr id="7" name="Straight Connector 6"/>
          <p:cNvCxnSpPr/>
          <p:nvPr userDrawn="1"/>
        </p:nvCxnSpPr>
        <p:spPr>
          <a:xfrm flipV="1">
            <a:off x="506211" y="6409705"/>
            <a:ext cx="8134908" cy="1"/>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flipV="1">
            <a:off x="502920" y="588898"/>
            <a:ext cx="8138160" cy="14606"/>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392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itle 1"/>
          <p:cNvSpPr txBox="1">
            <a:spLocks/>
          </p:cNvSpPr>
          <p:nvPr/>
        </p:nvSpPr>
        <p:spPr bwMode="auto">
          <a:xfrm>
            <a:off x="404814" y="756919"/>
            <a:ext cx="8407400" cy="60908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smtClean="0">
                <a:latin typeface="Georgia" charset="0"/>
                <a:ea typeface="ＭＳ Ｐゴシック" charset="-128"/>
                <a:cs typeface="MS PGothic" charset="-128"/>
              </a:rPr>
              <a:t>President Trump aligned with allies on certain issues at the G20 summit, but isolated himself on others</a:t>
            </a:r>
            <a:endParaRPr lang="en-US" altLang="en-US" sz="2000" dirty="0">
              <a:latin typeface="Georgia" charset="0"/>
              <a:ea typeface="ＭＳ Ｐゴシック" charset="-128"/>
              <a:cs typeface="MS PGothic" charset="-128"/>
            </a:endParaRPr>
          </a:p>
        </p:txBody>
      </p:sp>
      <p:sp>
        <p:nvSpPr>
          <p:cNvPr id="4" name="Slide Number Placeholder 3"/>
          <p:cNvSpPr>
            <a:spLocks noGrp="1"/>
          </p:cNvSpPr>
          <p:nvPr>
            <p:ph type="sldNum" sz="quarter" idx="12"/>
          </p:nvPr>
        </p:nvSpPr>
        <p:spPr/>
        <p:txBody>
          <a:bodyPr/>
          <a:lstStyle/>
          <a:p>
            <a:fld id="{BEFBC90E-502A-A54D-9BAE-6F74229062B0}" type="slidenum">
              <a:rPr lang="en-US" smtClean="0"/>
              <a:t>1</a:t>
            </a:fld>
            <a:endParaRPr lang="en-US"/>
          </a:p>
        </p:txBody>
      </p:sp>
      <p:sp>
        <p:nvSpPr>
          <p:cNvPr id="5" name="TextBox 12"/>
          <p:cNvSpPr txBox="1">
            <a:spLocks noChangeArrowheads="1"/>
          </p:cNvSpPr>
          <p:nvPr/>
        </p:nvSpPr>
        <p:spPr bwMode="auto">
          <a:xfrm>
            <a:off x="7708450" y="311516"/>
            <a:ext cx="1018228"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G-20 SUMMIT 2017</a:t>
            </a:r>
            <a:endParaRPr lang="en-US" altLang="en-US" sz="600" b="1" dirty="0" smtClean="0">
              <a:solidFill>
                <a:schemeClr val="bg2">
                  <a:lumMod val="25000"/>
                </a:schemeClr>
              </a:solidFill>
              <a:latin typeface="Verdana"/>
              <a:cs typeface="Verdana"/>
            </a:endParaRPr>
          </a:p>
        </p:txBody>
      </p:sp>
      <p:sp>
        <p:nvSpPr>
          <p:cNvPr id="11" name="Freeform 10"/>
          <p:cNvSpPr/>
          <p:nvPr/>
        </p:nvSpPr>
        <p:spPr bwMode="auto">
          <a:xfrm>
            <a:off x="990600" y="3620882"/>
            <a:ext cx="5686425" cy="735013"/>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no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a:lstStyle>
            <a:lvl1pPr marL="342900" indent="-342900" defTabSz="444500">
              <a:defRPr sz="2400">
                <a:solidFill>
                  <a:schemeClr val="tx1"/>
                </a:solidFill>
                <a:latin typeface="Gill Sans MT" panose="020B0502020104020203" pitchFamily="34" charset="0"/>
                <a:ea typeface="MS PGothic" panose="020B0600070205080204" pitchFamily="34" charset="-128"/>
              </a:defRPr>
            </a:lvl1pPr>
            <a:lvl2pPr defTabSz="444500">
              <a:defRPr sz="2400">
                <a:solidFill>
                  <a:schemeClr val="tx1"/>
                </a:solidFill>
                <a:latin typeface="Gill Sans MT" panose="020B0502020104020203" pitchFamily="34" charset="0"/>
                <a:ea typeface="MS PGothic" panose="020B0600070205080204" pitchFamily="34" charset="-128"/>
              </a:defRPr>
            </a:lvl2pPr>
            <a:lvl3pPr marL="1143000" indent="-228600" defTabSz="444500">
              <a:defRPr sz="2400">
                <a:solidFill>
                  <a:schemeClr val="tx1"/>
                </a:solidFill>
                <a:latin typeface="Gill Sans MT" panose="020B0502020104020203" pitchFamily="34" charset="0"/>
                <a:ea typeface="MS PGothic" panose="020B0600070205080204" pitchFamily="34" charset="-128"/>
              </a:defRPr>
            </a:lvl3pPr>
            <a:lvl4pPr marL="1600200" indent="-228600" defTabSz="444500">
              <a:defRPr sz="2400">
                <a:solidFill>
                  <a:schemeClr val="tx1"/>
                </a:solidFill>
                <a:latin typeface="Gill Sans MT" panose="020B0502020104020203" pitchFamily="34" charset="0"/>
                <a:ea typeface="MS PGothic" panose="020B0600070205080204" pitchFamily="34" charset="-128"/>
              </a:defRPr>
            </a:lvl4pPr>
            <a:lvl5pPr marL="2057400" indent="-228600" defTabSz="444500">
              <a:defRPr sz="2400">
                <a:solidFill>
                  <a:schemeClr val="tx1"/>
                </a:solidFill>
                <a:latin typeface="Gill Sans MT" panose="020B0502020104020203" pitchFamily="34" charset="0"/>
                <a:ea typeface="MS PGothic" panose="020B0600070205080204" pitchFamily="34" charset="-128"/>
              </a:defRPr>
            </a:lvl5pPr>
            <a:lvl6pPr marL="25146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marL="0" lvl="1" eaLnBrk="1" hangingPunct="1">
              <a:lnSpc>
                <a:spcPct val="90000"/>
              </a:lnSpc>
              <a:spcAft>
                <a:spcPct val="15000"/>
              </a:spcAft>
              <a:defRPr/>
            </a:pPr>
            <a:endParaRPr lang="en-US" altLang="en-US" sz="1100" dirty="0">
              <a:solidFill>
                <a:srgbClr val="000000"/>
              </a:solidFill>
            </a:endParaRPr>
          </a:p>
        </p:txBody>
      </p:sp>
      <p:sp>
        <p:nvSpPr>
          <p:cNvPr id="12" name="Freeform 11"/>
          <p:cNvSpPr/>
          <p:nvPr/>
        </p:nvSpPr>
        <p:spPr bwMode="auto">
          <a:xfrm>
            <a:off x="990600" y="4217772"/>
            <a:ext cx="5686425" cy="763588"/>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no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spcCol="1270"/>
          <a:lstStyle/>
          <a:p>
            <a:pPr marL="0" lvl="1" defTabSz="444500" eaLnBrk="1" fontAlgn="auto" hangingPunct="1">
              <a:lnSpc>
                <a:spcPct val="90000"/>
              </a:lnSpc>
              <a:spcAft>
                <a:spcPct val="15000"/>
              </a:spcAft>
              <a:defRPr/>
            </a:pPr>
            <a:endParaRPr lang="en-US" sz="1100" dirty="0">
              <a:solidFill>
                <a:prstClr val="black">
                  <a:hueOff val="0"/>
                  <a:satOff val="0"/>
                  <a:lumOff val="0"/>
                  <a:alphaOff val="0"/>
                </a:prstClr>
              </a:solidFill>
            </a:endParaRPr>
          </a:p>
        </p:txBody>
      </p:sp>
      <p:sp>
        <p:nvSpPr>
          <p:cNvPr id="13" name="Freeform 12"/>
          <p:cNvSpPr/>
          <p:nvPr/>
        </p:nvSpPr>
        <p:spPr bwMode="auto">
          <a:xfrm>
            <a:off x="990600" y="5357813"/>
            <a:ext cx="5686425" cy="733425"/>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no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spcCol="1270"/>
          <a:lstStyle/>
          <a:p>
            <a:pPr marL="0" lvl="1" defTabSz="444500" eaLnBrk="1" fontAlgn="auto" hangingPunct="1">
              <a:lnSpc>
                <a:spcPct val="90000"/>
              </a:lnSpc>
              <a:spcAft>
                <a:spcPct val="15000"/>
              </a:spcAft>
              <a:defRPr/>
            </a:pPr>
            <a:endParaRPr lang="en-US" sz="1100" dirty="0">
              <a:solidFill>
                <a:prstClr val="black">
                  <a:hueOff val="0"/>
                  <a:satOff val="0"/>
                  <a:lumOff val="0"/>
                  <a:alphaOff val="0"/>
                </a:prstClr>
              </a:solidFill>
            </a:endParaRPr>
          </a:p>
        </p:txBody>
      </p:sp>
      <p:sp>
        <p:nvSpPr>
          <p:cNvPr id="14" name="Freeform 13"/>
          <p:cNvSpPr/>
          <p:nvPr/>
        </p:nvSpPr>
        <p:spPr bwMode="auto">
          <a:xfrm>
            <a:off x="1098550" y="1723556"/>
            <a:ext cx="2767013" cy="851772"/>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solidFill>
            <a:schemeClr val="bg1"/>
          </a:solid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wrap="square" lIns="0" tIns="0" rIns="0" bIns="0">
            <a:spAutoFit/>
          </a:bodyPr>
          <a:lstStyle>
            <a:lvl1pPr marL="342900" indent="-342900" defTabSz="444500">
              <a:defRPr sz="2400">
                <a:solidFill>
                  <a:schemeClr val="tx1"/>
                </a:solidFill>
                <a:latin typeface="Gill Sans MT" panose="020B0502020104020203" pitchFamily="34" charset="0"/>
                <a:ea typeface="MS PGothic" panose="020B0600070205080204" pitchFamily="34" charset="-128"/>
              </a:defRPr>
            </a:lvl1pPr>
            <a:lvl2pPr defTabSz="444500">
              <a:defRPr sz="2400">
                <a:solidFill>
                  <a:schemeClr val="tx1"/>
                </a:solidFill>
                <a:latin typeface="Gill Sans MT" panose="020B0502020104020203" pitchFamily="34" charset="0"/>
                <a:ea typeface="MS PGothic" panose="020B0600070205080204" pitchFamily="34" charset="-128"/>
              </a:defRPr>
            </a:lvl2pPr>
            <a:lvl3pPr marL="1143000" indent="-228600" defTabSz="444500">
              <a:defRPr sz="2400">
                <a:solidFill>
                  <a:schemeClr val="tx1"/>
                </a:solidFill>
                <a:latin typeface="Gill Sans MT" panose="020B0502020104020203" pitchFamily="34" charset="0"/>
                <a:ea typeface="MS PGothic" panose="020B0600070205080204" pitchFamily="34" charset="-128"/>
              </a:defRPr>
            </a:lvl3pPr>
            <a:lvl4pPr marL="1600200" indent="-228600" defTabSz="444500">
              <a:defRPr sz="2400">
                <a:solidFill>
                  <a:schemeClr val="tx1"/>
                </a:solidFill>
                <a:latin typeface="Gill Sans MT" panose="020B0502020104020203" pitchFamily="34" charset="0"/>
                <a:ea typeface="MS PGothic" panose="020B0600070205080204" pitchFamily="34" charset="-128"/>
              </a:defRPr>
            </a:lvl4pPr>
            <a:lvl5pPr marL="2057400" indent="-228600" defTabSz="444500">
              <a:defRPr sz="2400">
                <a:solidFill>
                  <a:schemeClr val="tx1"/>
                </a:solidFill>
                <a:latin typeface="Gill Sans MT" panose="020B0502020104020203" pitchFamily="34" charset="0"/>
                <a:ea typeface="MS PGothic" panose="020B0600070205080204" pitchFamily="34" charset="-128"/>
              </a:defRPr>
            </a:lvl5pPr>
            <a:lvl6pPr marL="25146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marL="0" lvl="1" eaLnBrk="1" hangingPunct="1">
              <a:spcAft>
                <a:spcPct val="15000"/>
              </a:spcAft>
              <a:defRPr/>
            </a:pPr>
            <a:r>
              <a:rPr lang="en-US" altLang="en-US" sz="900" b="1" dirty="0" smtClean="0">
                <a:solidFill>
                  <a:srgbClr val="569885"/>
                </a:solidFill>
                <a:latin typeface="Georgia"/>
                <a:cs typeface="Georgia"/>
              </a:rPr>
              <a:t>AGREED</a:t>
            </a:r>
          </a:p>
          <a:p>
            <a:pPr marL="0" lvl="1" eaLnBrk="1" hangingPunct="1">
              <a:spcAft>
                <a:spcPct val="15000"/>
              </a:spcAft>
              <a:defRPr/>
            </a:pPr>
            <a:r>
              <a:rPr lang="en-US" altLang="en-US" sz="900" dirty="0" smtClean="0">
                <a:solidFill>
                  <a:srgbClr val="000000"/>
                </a:solidFill>
                <a:latin typeface="Georgia"/>
                <a:cs typeface="Georgia"/>
              </a:rPr>
              <a:t>To support free trade and open markets in order to help grow the global economy, but also acknowledged that countries can use “legitimate trade defense instruments” to protect their companies if trade partners are taking advantage of them. </a:t>
            </a:r>
            <a:endParaRPr lang="en-US" sz="900" dirty="0" smtClean="0">
              <a:solidFill>
                <a:srgbClr val="000000"/>
              </a:solidFill>
              <a:latin typeface="Georgia"/>
              <a:cs typeface="Georgia"/>
            </a:endParaRPr>
          </a:p>
        </p:txBody>
      </p:sp>
      <p:sp>
        <p:nvSpPr>
          <p:cNvPr id="15" name="TextBox 14"/>
          <p:cNvSpPr txBox="1"/>
          <p:nvPr/>
        </p:nvSpPr>
        <p:spPr>
          <a:xfrm>
            <a:off x="1031876" y="3391516"/>
            <a:ext cx="2976561" cy="646331"/>
          </a:xfrm>
          <a:prstGeom prst="rect">
            <a:avLst/>
          </a:prstGeom>
          <a:solidFill>
            <a:schemeClr val="bg1"/>
          </a:solidFill>
        </p:spPr>
        <p:txBody>
          <a:bodyPr wrap="square">
            <a:spAutoFit/>
          </a:bodyPr>
          <a:lstStyle/>
          <a:p>
            <a:pPr marL="0" lvl="1">
              <a:defRPr/>
            </a:pPr>
            <a:r>
              <a:rPr lang="en-US" altLang="en-US" sz="900" b="1" dirty="0" smtClean="0">
                <a:solidFill>
                  <a:srgbClr val="569885"/>
                </a:solidFill>
                <a:latin typeface="Georgia"/>
                <a:cs typeface="Georgia"/>
              </a:rPr>
              <a:t>AGREED</a:t>
            </a:r>
          </a:p>
          <a:p>
            <a:pPr marL="0" lvl="1">
              <a:defRPr/>
            </a:pPr>
            <a:r>
              <a:rPr lang="en-US" sz="900" dirty="0" smtClean="0">
                <a:solidFill>
                  <a:srgbClr val="000000"/>
                </a:solidFill>
                <a:latin typeface="Georgia"/>
                <a:ea typeface="MS PGothic" panose="020B0600070205080204" pitchFamily="34" charset="-128"/>
                <a:cs typeface="Georgia"/>
              </a:rPr>
              <a:t>To </a:t>
            </a:r>
            <a:r>
              <a:rPr lang="en-US" sz="900" dirty="0">
                <a:solidFill>
                  <a:srgbClr val="000000"/>
                </a:solidFill>
                <a:latin typeface="Georgia"/>
                <a:ea typeface="MS PGothic" panose="020B0600070205080204" pitchFamily="34" charset="-128"/>
                <a:cs typeface="Georgia"/>
              </a:rPr>
              <a:t>make a renewed push to reduce excess steel production capacity — primarily in China — that has led to low prices and pressure on other producers.</a:t>
            </a:r>
            <a:endParaRPr lang="en-US" sz="900" dirty="0">
              <a:solidFill>
                <a:srgbClr val="000000"/>
              </a:solidFill>
              <a:latin typeface="Georgia"/>
              <a:ea typeface="MS PGothic" panose="020B0600070205080204" pitchFamily="34" charset="-128"/>
              <a:cs typeface="Georgia"/>
            </a:endParaRPr>
          </a:p>
        </p:txBody>
      </p:sp>
      <p:sp>
        <p:nvSpPr>
          <p:cNvPr id="17" name="Freeform 16"/>
          <p:cNvSpPr/>
          <p:nvPr/>
        </p:nvSpPr>
        <p:spPr bwMode="auto">
          <a:xfrm>
            <a:off x="5321300" y="1710107"/>
            <a:ext cx="2854325" cy="872547"/>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solidFill>
            <a:schemeClr val="bg1"/>
          </a:solid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wrap="square" lIns="0" tIns="0" rIns="0" bIns="0">
            <a:spAutoFit/>
          </a:bodyPr>
          <a:lstStyle>
            <a:lvl1pPr marL="342900" indent="-342900" defTabSz="444500">
              <a:defRPr sz="2400">
                <a:solidFill>
                  <a:schemeClr val="tx1"/>
                </a:solidFill>
                <a:latin typeface="Gill Sans MT" panose="020B0502020104020203" pitchFamily="34" charset="0"/>
                <a:ea typeface="MS PGothic" panose="020B0600070205080204" pitchFamily="34" charset="-128"/>
              </a:defRPr>
            </a:lvl1pPr>
            <a:lvl2pPr defTabSz="444500">
              <a:defRPr sz="2400">
                <a:solidFill>
                  <a:schemeClr val="tx1"/>
                </a:solidFill>
                <a:latin typeface="Gill Sans MT" panose="020B0502020104020203" pitchFamily="34" charset="0"/>
                <a:ea typeface="MS PGothic" panose="020B0600070205080204" pitchFamily="34" charset="-128"/>
              </a:defRPr>
            </a:lvl2pPr>
            <a:lvl3pPr marL="1143000" indent="-228600" defTabSz="444500">
              <a:defRPr sz="2400">
                <a:solidFill>
                  <a:schemeClr val="tx1"/>
                </a:solidFill>
                <a:latin typeface="Gill Sans MT" panose="020B0502020104020203" pitchFamily="34" charset="0"/>
                <a:ea typeface="MS PGothic" panose="020B0600070205080204" pitchFamily="34" charset="-128"/>
              </a:defRPr>
            </a:lvl3pPr>
            <a:lvl4pPr marL="1600200" indent="-228600" defTabSz="444500">
              <a:defRPr sz="2400">
                <a:solidFill>
                  <a:schemeClr val="tx1"/>
                </a:solidFill>
                <a:latin typeface="Gill Sans MT" panose="020B0502020104020203" pitchFamily="34" charset="0"/>
                <a:ea typeface="MS PGothic" panose="020B0600070205080204" pitchFamily="34" charset="-128"/>
              </a:defRPr>
            </a:lvl4pPr>
            <a:lvl5pPr marL="2057400" indent="-228600" defTabSz="444500">
              <a:defRPr sz="2400">
                <a:solidFill>
                  <a:schemeClr val="tx1"/>
                </a:solidFill>
                <a:latin typeface="Gill Sans MT" panose="020B0502020104020203" pitchFamily="34" charset="0"/>
                <a:ea typeface="MS PGothic" panose="020B0600070205080204" pitchFamily="34" charset="-128"/>
              </a:defRPr>
            </a:lvl5pPr>
            <a:lvl6pPr marL="25146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marL="0" lvl="1" eaLnBrk="1" hangingPunct="1">
              <a:spcAft>
                <a:spcPct val="15000"/>
              </a:spcAft>
              <a:defRPr/>
            </a:pPr>
            <a:r>
              <a:rPr lang="en-US" altLang="en-US" sz="900" b="1" dirty="0" smtClean="0">
                <a:solidFill>
                  <a:srgbClr val="AA3D3C"/>
                </a:solidFill>
                <a:latin typeface="Georgia"/>
                <a:cs typeface="Georgia"/>
              </a:rPr>
              <a:t>COULD NOT AGREE</a:t>
            </a:r>
          </a:p>
          <a:p>
            <a:pPr marL="0" lvl="1">
              <a:spcAft>
                <a:spcPct val="15000"/>
              </a:spcAft>
              <a:defRPr/>
            </a:pPr>
            <a:r>
              <a:rPr lang="en-US" altLang="en-US" sz="900" dirty="0">
                <a:solidFill>
                  <a:srgbClr val="000000"/>
                </a:solidFill>
                <a:latin typeface="Georgia"/>
                <a:cs typeface="Georgia"/>
              </a:rPr>
              <a:t>To unanimously support the Paris agreement on climate change; a paragraph was agreed in which the summit participants "take note" of the U.S. decision to withdraw. It says the other leaders agree the Paris agreement is "irreversible."</a:t>
            </a:r>
            <a:endParaRPr lang="en-US" sz="900" dirty="0" smtClean="0">
              <a:solidFill>
                <a:srgbClr val="000000"/>
              </a:solidFill>
              <a:latin typeface="Georgia"/>
              <a:cs typeface="Georgia"/>
            </a:endParaRPr>
          </a:p>
        </p:txBody>
      </p:sp>
      <p:sp>
        <p:nvSpPr>
          <p:cNvPr id="18" name="TextBox 17"/>
          <p:cNvSpPr txBox="1"/>
          <p:nvPr/>
        </p:nvSpPr>
        <p:spPr>
          <a:xfrm>
            <a:off x="5234367" y="2682350"/>
            <a:ext cx="2955926" cy="944105"/>
          </a:xfrm>
          <a:prstGeom prst="rect">
            <a:avLst/>
          </a:prstGeom>
          <a:solidFill>
            <a:schemeClr val="bg1"/>
          </a:solidFill>
        </p:spPr>
        <p:txBody>
          <a:bodyPr wrap="square">
            <a:spAutoFit/>
          </a:bodyPr>
          <a:lstStyle/>
          <a:p>
            <a:pPr marL="0" lvl="1">
              <a:spcAft>
                <a:spcPct val="15000"/>
              </a:spcAft>
              <a:defRPr/>
            </a:pPr>
            <a:r>
              <a:rPr lang="en-US" altLang="en-US" sz="900" b="1" dirty="0">
                <a:solidFill>
                  <a:srgbClr val="AA3D3C"/>
                </a:solidFill>
                <a:latin typeface="Georgia"/>
                <a:cs typeface="Georgia"/>
              </a:rPr>
              <a:t>COULD NOT AGREE</a:t>
            </a:r>
          </a:p>
          <a:p>
            <a:pPr marL="0" lvl="1">
              <a:spcAft>
                <a:spcPct val="15000"/>
              </a:spcAft>
              <a:defRPr/>
            </a:pPr>
            <a:r>
              <a:rPr lang="en-US" altLang="en-US" sz="900" dirty="0">
                <a:solidFill>
                  <a:srgbClr val="000000"/>
                </a:solidFill>
                <a:latin typeface="Georgia"/>
                <a:cs typeface="Georgia"/>
              </a:rPr>
              <a:t>To pursue United Nations sanctions such as asset freezes and travel bans against criminals smuggling people from Africa and the Middle East to Europe. A European Union push for such sanctions ran into opposition from several countries.</a:t>
            </a:r>
            <a:endParaRPr lang="en-US" sz="900" dirty="0">
              <a:solidFill>
                <a:srgbClr val="000000"/>
              </a:solidFill>
              <a:latin typeface="Georgia"/>
              <a:cs typeface="Georgia"/>
            </a:endParaRPr>
          </a:p>
        </p:txBody>
      </p:sp>
      <p:cxnSp>
        <p:nvCxnSpPr>
          <p:cNvPr id="20" name="Straight Arrow Connector 19"/>
          <p:cNvCxnSpPr/>
          <p:nvPr/>
        </p:nvCxnSpPr>
        <p:spPr>
          <a:xfrm>
            <a:off x="522288" y="4770368"/>
            <a:ext cx="8145462" cy="0"/>
          </a:xfrm>
          <a:prstGeom prst="straightConnector1">
            <a:avLst/>
          </a:prstGeom>
          <a:ln>
            <a:solidFill>
              <a:srgbClr val="9D7C46"/>
            </a:solidFill>
            <a:tailEnd type="triangle"/>
          </a:ln>
        </p:spPr>
        <p:style>
          <a:lnRef idx="1">
            <a:schemeClr val="accent1"/>
          </a:lnRef>
          <a:fillRef idx="0">
            <a:schemeClr val="accent1"/>
          </a:fillRef>
          <a:effectRef idx="0">
            <a:schemeClr val="accent1"/>
          </a:effectRef>
          <a:fontRef idx="minor">
            <a:schemeClr val="tx1"/>
          </a:fontRef>
        </p:style>
      </p:cxnSp>
      <p:sp>
        <p:nvSpPr>
          <p:cNvPr id="21" name="Oval 20"/>
          <p:cNvSpPr>
            <a:spLocks noChangeAspect="1"/>
          </p:cNvSpPr>
          <p:nvPr/>
        </p:nvSpPr>
        <p:spPr>
          <a:xfrm>
            <a:off x="496889" y="4716276"/>
            <a:ext cx="94315" cy="95231"/>
          </a:xfrm>
          <a:prstGeom prst="ellipse">
            <a:avLst/>
          </a:prstGeom>
          <a:solidFill>
            <a:srgbClr val="9D7C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TextBox 21"/>
          <p:cNvSpPr txBox="1"/>
          <p:nvPr/>
        </p:nvSpPr>
        <p:spPr>
          <a:xfrm>
            <a:off x="504186" y="4895579"/>
            <a:ext cx="1316286" cy="969496"/>
          </a:xfrm>
          <a:prstGeom prst="rect">
            <a:avLst/>
          </a:prstGeom>
          <a:solidFill>
            <a:srgbClr val="F0EAE3"/>
          </a:solidFill>
        </p:spPr>
        <p:txBody>
          <a:bodyPr wrap="square" lIns="182880" tIns="137160" rIns="182880" bIns="137160">
            <a:spAutoFit/>
          </a:bodyPr>
          <a:lstStyle/>
          <a:p>
            <a:pPr>
              <a:defRPr/>
            </a:pPr>
            <a:r>
              <a:rPr lang="en-US" sz="900" dirty="0" smtClean="0">
                <a:latin typeface="Georgia"/>
                <a:ea typeface="MS PGothic" panose="020B0600070205080204" pitchFamily="34" charset="-128"/>
                <a:cs typeface="Georgia"/>
              </a:rPr>
              <a:t>Trump delivered a speech in Warsaw about U.S. commitment to European security. </a:t>
            </a:r>
            <a:endParaRPr lang="en-US" sz="900" dirty="0">
              <a:latin typeface="Georgia"/>
              <a:ea typeface="MS PGothic" panose="020B0600070205080204" pitchFamily="34" charset="-128"/>
              <a:cs typeface="Georgia"/>
            </a:endParaRPr>
          </a:p>
        </p:txBody>
      </p:sp>
      <p:sp>
        <p:nvSpPr>
          <p:cNvPr id="23" name="TextBox 22"/>
          <p:cNvSpPr txBox="1"/>
          <p:nvPr/>
        </p:nvSpPr>
        <p:spPr>
          <a:xfrm>
            <a:off x="1852864" y="4898754"/>
            <a:ext cx="1919842" cy="1246495"/>
          </a:xfrm>
          <a:prstGeom prst="rect">
            <a:avLst/>
          </a:prstGeom>
          <a:solidFill>
            <a:srgbClr val="F0EAE3"/>
          </a:solidFill>
        </p:spPr>
        <p:txBody>
          <a:bodyPr wrap="square" lIns="182880" tIns="137160" rIns="182880" bIns="137160">
            <a:spAutoFit/>
          </a:bodyPr>
          <a:lstStyle/>
          <a:p>
            <a:pPr>
              <a:defRPr/>
            </a:pPr>
            <a:r>
              <a:rPr lang="en-US" sz="900" dirty="0" smtClean="0">
                <a:latin typeface="Georgia"/>
                <a:ea typeface="MS PGothic" panose="020B0600070205080204" pitchFamily="34" charset="-128"/>
                <a:cs typeface="Georgia"/>
              </a:rPr>
              <a:t>This was a pre-emptive meeting so that Trump and Merkel could coordinate on policy issues, though the two countries did diverge in some areas–most notably climate change.</a:t>
            </a:r>
            <a:endParaRPr lang="en-US" sz="900" dirty="0">
              <a:latin typeface="Georgia"/>
              <a:ea typeface="MS PGothic" panose="020B0600070205080204" pitchFamily="34" charset="-128"/>
              <a:cs typeface="Georgia"/>
            </a:endParaRPr>
          </a:p>
        </p:txBody>
      </p:sp>
      <p:sp>
        <p:nvSpPr>
          <p:cNvPr id="24" name="TextBox 23"/>
          <p:cNvSpPr txBox="1"/>
          <p:nvPr/>
        </p:nvSpPr>
        <p:spPr>
          <a:xfrm>
            <a:off x="3920955" y="4892403"/>
            <a:ext cx="1534556" cy="1384995"/>
          </a:xfrm>
          <a:prstGeom prst="rect">
            <a:avLst/>
          </a:prstGeom>
          <a:solidFill>
            <a:srgbClr val="F0EAE3"/>
          </a:solidFill>
        </p:spPr>
        <p:txBody>
          <a:bodyPr wrap="square" lIns="182880" tIns="137160" rIns="182880" bIns="137160">
            <a:spAutoFit/>
          </a:bodyPr>
          <a:lstStyle/>
          <a:p>
            <a:pPr>
              <a:defRPr/>
            </a:pPr>
            <a:r>
              <a:rPr lang="en-US" sz="900" dirty="0" smtClean="0">
                <a:latin typeface="Georgia"/>
                <a:ea typeface="MS PGothic" panose="020B0600070205080204" pitchFamily="34" charset="-128"/>
                <a:cs typeface="Georgia"/>
              </a:rPr>
              <a:t>The highly anticipated meeting lasted two hours and the leaders discussed alleged Russian meddling in the U.S. election and a Syrian ceasefire among other things.</a:t>
            </a:r>
            <a:endParaRPr lang="en-US" sz="900" dirty="0">
              <a:latin typeface="Georgia"/>
              <a:ea typeface="MS PGothic" panose="020B0600070205080204" pitchFamily="34" charset="-128"/>
              <a:cs typeface="Georgia"/>
            </a:endParaRPr>
          </a:p>
        </p:txBody>
      </p:sp>
      <p:sp>
        <p:nvSpPr>
          <p:cNvPr id="25" name="TextBox 24"/>
          <p:cNvSpPr txBox="1"/>
          <p:nvPr/>
        </p:nvSpPr>
        <p:spPr>
          <a:xfrm>
            <a:off x="5551767" y="4906691"/>
            <a:ext cx="1490023" cy="1246495"/>
          </a:xfrm>
          <a:prstGeom prst="rect">
            <a:avLst/>
          </a:prstGeom>
          <a:solidFill>
            <a:srgbClr val="F0EAE3"/>
          </a:solidFill>
        </p:spPr>
        <p:txBody>
          <a:bodyPr wrap="square" lIns="182880" tIns="137160" rIns="182880" bIns="137160">
            <a:spAutoFit/>
          </a:bodyPr>
          <a:lstStyle/>
          <a:p>
            <a:pPr>
              <a:defRPr/>
            </a:pPr>
            <a:r>
              <a:rPr lang="en-US" sz="900" dirty="0" smtClean="0">
                <a:latin typeface="Georgia"/>
                <a:ea typeface="MS PGothic" panose="020B0600070205080204" pitchFamily="34" charset="-128"/>
                <a:cs typeface="Georgia"/>
              </a:rPr>
              <a:t>The two leaders discussed the growing threat of North Korea. Trump urged Xi to act saying, “something has to be done about it.” </a:t>
            </a:r>
            <a:endParaRPr lang="en-US" sz="900" dirty="0">
              <a:latin typeface="Georgia"/>
              <a:ea typeface="MS PGothic" panose="020B0600070205080204" pitchFamily="34" charset="-128"/>
              <a:cs typeface="Georgia"/>
            </a:endParaRPr>
          </a:p>
        </p:txBody>
      </p:sp>
      <p:sp>
        <p:nvSpPr>
          <p:cNvPr id="26" name="TextBox 25"/>
          <p:cNvSpPr txBox="1"/>
          <p:nvPr/>
        </p:nvSpPr>
        <p:spPr>
          <a:xfrm>
            <a:off x="406400" y="4439967"/>
            <a:ext cx="1676397" cy="215444"/>
          </a:xfrm>
          <a:prstGeom prst="rect">
            <a:avLst/>
          </a:prstGeom>
          <a:noFill/>
        </p:spPr>
        <p:txBody>
          <a:bodyPr wrap="square">
            <a:spAutoFit/>
          </a:bodyPr>
          <a:lstStyle/>
          <a:p>
            <a:pPr>
              <a:defRPr/>
            </a:pPr>
            <a:r>
              <a:rPr lang="en-US" sz="800" b="1" dirty="0" smtClean="0">
                <a:latin typeface="Verdana"/>
                <a:ea typeface="MS PGothic" panose="020B0600070205080204" pitchFamily="34" charset="-128"/>
                <a:cs typeface="Verdana"/>
              </a:rPr>
              <a:t>Poland, July 6</a:t>
            </a:r>
            <a:r>
              <a:rPr lang="en-US" sz="800" b="1" baseline="30000" dirty="0" smtClean="0">
                <a:latin typeface="Verdana"/>
                <a:ea typeface="MS PGothic" panose="020B0600070205080204" pitchFamily="34" charset="-128"/>
                <a:cs typeface="Verdana"/>
              </a:rPr>
              <a:t>th</a:t>
            </a:r>
            <a:r>
              <a:rPr lang="en-US" sz="800" b="1" dirty="0" smtClean="0">
                <a:latin typeface="Verdana"/>
                <a:ea typeface="MS PGothic" panose="020B0600070205080204" pitchFamily="34" charset="-128"/>
                <a:cs typeface="Verdana"/>
              </a:rPr>
              <a:t> </a:t>
            </a:r>
            <a:endParaRPr lang="en-US" sz="800" dirty="0">
              <a:latin typeface="Verdana"/>
              <a:ea typeface="MS PGothic" panose="020B0600070205080204" pitchFamily="34" charset="-128"/>
              <a:cs typeface="Verdana"/>
            </a:endParaRPr>
          </a:p>
        </p:txBody>
      </p:sp>
      <p:sp>
        <p:nvSpPr>
          <p:cNvPr id="27" name="TextBox 26"/>
          <p:cNvSpPr txBox="1"/>
          <p:nvPr/>
        </p:nvSpPr>
        <p:spPr>
          <a:xfrm>
            <a:off x="1857287" y="4404445"/>
            <a:ext cx="1655762" cy="338554"/>
          </a:xfrm>
          <a:prstGeom prst="rect">
            <a:avLst/>
          </a:prstGeom>
          <a:noFill/>
        </p:spPr>
        <p:txBody>
          <a:bodyPr wrap="square">
            <a:spAutoFit/>
          </a:bodyPr>
          <a:lstStyle/>
          <a:p>
            <a:pPr>
              <a:defRPr/>
            </a:pPr>
            <a:r>
              <a:rPr lang="en-US" sz="800" b="1" dirty="0" smtClean="0">
                <a:latin typeface="Verdana"/>
                <a:ea typeface="MS PGothic" panose="020B0600070205080204" pitchFamily="34" charset="-128"/>
                <a:cs typeface="Verdana"/>
              </a:rPr>
              <a:t>Meeting with Angela Merkel, July 7</a:t>
            </a:r>
            <a:r>
              <a:rPr lang="en-US" sz="800" b="1" baseline="30000" dirty="0" smtClean="0">
                <a:latin typeface="Verdana"/>
                <a:ea typeface="MS PGothic" panose="020B0600070205080204" pitchFamily="34" charset="-128"/>
                <a:cs typeface="Verdana"/>
              </a:rPr>
              <a:t>th</a:t>
            </a:r>
            <a:r>
              <a:rPr lang="en-US" sz="800" b="1" dirty="0" smtClean="0">
                <a:latin typeface="Verdana"/>
                <a:ea typeface="MS PGothic" panose="020B0600070205080204" pitchFamily="34" charset="-128"/>
                <a:cs typeface="Verdana"/>
              </a:rPr>
              <a:t> </a:t>
            </a:r>
            <a:endParaRPr lang="en-US" sz="800" dirty="0">
              <a:latin typeface="Verdana"/>
              <a:ea typeface="MS PGothic" panose="020B0600070205080204" pitchFamily="34" charset="-128"/>
              <a:cs typeface="Verdana"/>
            </a:endParaRPr>
          </a:p>
        </p:txBody>
      </p:sp>
      <p:sp>
        <p:nvSpPr>
          <p:cNvPr id="28" name="TextBox 27"/>
          <p:cNvSpPr txBox="1"/>
          <p:nvPr/>
        </p:nvSpPr>
        <p:spPr>
          <a:xfrm>
            <a:off x="3922120" y="4417145"/>
            <a:ext cx="1775384" cy="338554"/>
          </a:xfrm>
          <a:prstGeom prst="rect">
            <a:avLst/>
          </a:prstGeom>
          <a:noFill/>
        </p:spPr>
        <p:txBody>
          <a:bodyPr wrap="square">
            <a:spAutoFit/>
          </a:bodyPr>
          <a:lstStyle/>
          <a:p>
            <a:pPr>
              <a:defRPr/>
            </a:pPr>
            <a:r>
              <a:rPr lang="en-US" sz="800" b="1" dirty="0" smtClean="0">
                <a:latin typeface="Verdana"/>
                <a:ea typeface="MS PGothic" panose="020B0600070205080204" pitchFamily="34" charset="-128"/>
                <a:cs typeface="Verdana"/>
              </a:rPr>
              <a:t>Meeting with Vladimir Putin, July 7</a:t>
            </a:r>
            <a:r>
              <a:rPr lang="en-US" sz="800" b="1" baseline="30000" dirty="0" smtClean="0">
                <a:latin typeface="Verdana"/>
                <a:ea typeface="MS PGothic" panose="020B0600070205080204" pitchFamily="34" charset="-128"/>
                <a:cs typeface="Verdana"/>
              </a:rPr>
              <a:t>th</a:t>
            </a:r>
            <a:r>
              <a:rPr lang="en-US" sz="800" b="1" dirty="0" smtClean="0">
                <a:latin typeface="Verdana"/>
                <a:ea typeface="MS PGothic" panose="020B0600070205080204" pitchFamily="34" charset="-128"/>
                <a:cs typeface="Verdana"/>
              </a:rPr>
              <a:t> </a:t>
            </a:r>
            <a:endParaRPr lang="en-US" sz="800" dirty="0">
              <a:latin typeface="Verdana"/>
              <a:ea typeface="MS PGothic" panose="020B0600070205080204" pitchFamily="34" charset="-128"/>
              <a:cs typeface="Verdana"/>
            </a:endParaRPr>
          </a:p>
        </p:txBody>
      </p:sp>
      <p:sp>
        <p:nvSpPr>
          <p:cNvPr id="29" name="TextBox 28"/>
          <p:cNvSpPr txBox="1"/>
          <p:nvPr/>
        </p:nvSpPr>
        <p:spPr>
          <a:xfrm>
            <a:off x="5503390" y="4409207"/>
            <a:ext cx="1359390" cy="338554"/>
          </a:xfrm>
          <a:prstGeom prst="rect">
            <a:avLst/>
          </a:prstGeom>
          <a:noFill/>
        </p:spPr>
        <p:txBody>
          <a:bodyPr wrap="square">
            <a:spAutoFit/>
          </a:bodyPr>
          <a:lstStyle/>
          <a:p>
            <a:pPr>
              <a:defRPr/>
            </a:pPr>
            <a:r>
              <a:rPr lang="en-US" sz="800" b="1" dirty="0">
                <a:ea typeface="MS PGothic" panose="020B0600070205080204" pitchFamily="34" charset="-128"/>
                <a:cs typeface="Verdana"/>
              </a:rPr>
              <a:t>Meeting with Xi Jinping, July 8</a:t>
            </a:r>
            <a:r>
              <a:rPr lang="en-US" sz="800" b="1" baseline="30000" dirty="0">
                <a:ea typeface="MS PGothic" panose="020B0600070205080204" pitchFamily="34" charset="-128"/>
                <a:cs typeface="Verdana"/>
              </a:rPr>
              <a:t>th</a:t>
            </a:r>
            <a:r>
              <a:rPr lang="en-US" sz="800" b="1" dirty="0">
                <a:ea typeface="MS PGothic" panose="020B0600070205080204" pitchFamily="34" charset="-128"/>
                <a:cs typeface="Verdana"/>
              </a:rPr>
              <a:t> </a:t>
            </a:r>
            <a:endParaRPr lang="en-US" sz="800" dirty="0">
              <a:ea typeface="MS PGothic" panose="020B0600070205080204" pitchFamily="34" charset="-128"/>
              <a:cs typeface="Verdana"/>
            </a:endParaRPr>
          </a:p>
        </p:txBody>
      </p:sp>
      <p:sp>
        <p:nvSpPr>
          <p:cNvPr id="30" name="TextBox 29"/>
          <p:cNvSpPr txBox="1"/>
          <p:nvPr/>
        </p:nvSpPr>
        <p:spPr>
          <a:xfrm>
            <a:off x="6995950" y="4406032"/>
            <a:ext cx="1667818" cy="461665"/>
          </a:xfrm>
          <a:prstGeom prst="rect">
            <a:avLst/>
          </a:prstGeom>
          <a:noFill/>
        </p:spPr>
        <p:txBody>
          <a:bodyPr wrap="square">
            <a:spAutoFit/>
          </a:bodyPr>
          <a:lstStyle/>
          <a:p>
            <a:pPr>
              <a:defRPr/>
            </a:pPr>
            <a:r>
              <a:rPr lang="en-US" sz="800" b="1" dirty="0">
                <a:ea typeface="MS PGothic" panose="020B0600070205080204" pitchFamily="34" charset="-128"/>
                <a:cs typeface="Verdana"/>
              </a:rPr>
              <a:t>Meeting with Recep Tayyip Erdoğan, July 8</a:t>
            </a:r>
            <a:r>
              <a:rPr lang="en-US" sz="800" b="1" baseline="30000" dirty="0">
                <a:ea typeface="MS PGothic" panose="020B0600070205080204" pitchFamily="34" charset="-128"/>
                <a:cs typeface="Verdana"/>
              </a:rPr>
              <a:t>th</a:t>
            </a:r>
            <a:endParaRPr lang="en-US" sz="800" dirty="0">
              <a:ea typeface="MS PGothic" panose="020B0600070205080204" pitchFamily="34" charset="-128"/>
              <a:cs typeface="Verdana"/>
            </a:endParaRPr>
          </a:p>
          <a:p>
            <a:pPr>
              <a:defRPr/>
            </a:pPr>
            <a:endParaRPr lang="en-US" sz="800" dirty="0">
              <a:latin typeface="Verdana"/>
              <a:ea typeface="MS PGothic" panose="020B0600070205080204" pitchFamily="34" charset="-128"/>
              <a:cs typeface="Verdana"/>
            </a:endParaRPr>
          </a:p>
        </p:txBody>
      </p:sp>
      <p:sp>
        <p:nvSpPr>
          <p:cNvPr id="31" name="TextBox 30"/>
          <p:cNvSpPr txBox="1"/>
          <p:nvPr/>
        </p:nvSpPr>
        <p:spPr>
          <a:xfrm>
            <a:off x="7086213" y="4893991"/>
            <a:ext cx="1589088" cy="830997"/>
          </a:xfrm>
          <a:prstGeom prst="rect">
            <a:avLst/>
          </a:prstGeom>
          <a:solidFill>
            <a:srgbClr val="F0EAE3"/>
          </a:solidFill>
        </p:spPr>
        <p:txBody>
          <a:bodyPr wrap="square" lIns="182880" tIns="137160" rIns="182880" bIns="137160">
            <a:spAutoFit/>
          </a:bodyPr>
          <a:lstStyle/>
          <a:p>
            <a:pPr>
              <a:defRPr/>
            </a:pPr>
            <a:r>
              <a:rPr lang="en-US" sz="900" dirty="0" smtClean="0">
                <a:latin typeface="Georgia"/>
                <a:ea typeface="MS PGothic" panose="020B0600070205080204" pitchFamily="34" charset="-128"/>
                <a:cs typeface="Georgia"/>
              </a:rPr>
              <a:t>Erdoğan requested an unscheduled meeting with Trump to discuss the Syrian Civil War. </a:t>
            </a:r>
            <a:endParaRPr lang="en-US" sz="900" dirty="0">
              <a:latin typeface="Georgia"/>
              <a:ea typeface="MS PGothic" panose="020B0600070205080204" pitchFamily="34" charset="-128"/>
              <a:cs typeface="Georgia"/>
            </a:endParaRPr>
          </a:p>
        </p:txBody>
      </p:sp>
      <p:pic>
        <p:nvPicPr>
          <p:cNvPr id="32" name="Picture 34" descr="https://d30y9cdsu7xlg0.cloudfront.net/png/686718-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492" y="1802931"/>
            <a:ext cx="398462" cy="398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4" name="Picture 4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70792" y="2750393"/>
            <a:ext cx="419862" cy="41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5" name="Picture 44" descr="https://d30y9cdsu7xlg0.cloudfront.net/png/702993-2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942" y="3474516"/>
            <a:ext cx="442912" cy="442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6" name="Picture 46" descr="https://d30y9cdsu7xlg0.cloudfront.net/png/88455-20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55340" y="1820596"/>
            <a:ext cx="515938" cy="515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7" name="Picture 48"/>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4722297" y="2798268"/>
            <a:ext cx="458786" cy="4587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 name="Oval 39"/>
          <p:cNvSpPr>
            <a:spLocks noChangeAspect="1"/>
          </p:cNvSpPr>
          <p:nvPr/>
        </p:nvSpPr>
        <p:spPr>
          <a:xfrm>
            <a:off x="1918232" y="4714824"/>
            <a:ext cx="99617" cy="100584"/>
          </a:xfrm>
          <a:prstGeom prst="ellipse">
            <a:avLst/>
          </a:prstGeom>
          <a:solidFill>
            <a:srgbClr val="9D7C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Oval 40"/>
          <p:cNvSpPr>
            <a:spLocks noChangeAspect="1"/>
          </p:cNvSpPr>
          <p:nvPr/>
        </p:nvSpPr>
        <p:spPr>
          <a:xfrm>
            <a:off x="3991238" y="4714824"/>
            <a:ext cx="99617" cy="100584"/>
          </a:xfrm>
          <a:prstGeom prst="ellipse">
            <a:avLst/>
          </a:prstGeom>
          <a:solidFill>
            <a:srgbClr val="9D7C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2" name="Oval 41"/>
          <p:cNvSpPr>
            <a:spLocks noChangeAspect="1"/>
          </p:cNvSpPr>
          <p:nvPr/>
        </p:nvSpPr>
        <p:spPr>
          <a:xfrm>
            <a:off x="5642962" y="4714824"/>
            <a:ext cx="99617" cy="100584"/>
          </a:xfrm>
          <a:prstGeom prst="ellipse">
            <a:avLst/>
          </a:prstGeom>
          <a:solidFill>
            <a:srgbClr val="9D7C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Oval 42"/>
          <p:cNvSpPr>
            <a:spLocks noChangeAspect="1"/>
          </p:cNvSpPr>
          <p:nvPr/>
        </p:nvSpPr>
        <p:spPr>
          <a:xfrm>
            <a:off x="7117709" y="4714824"/>
            <a:ext cx="99617" cy="100584"/>
          </a:xfrm>
          <a:prstGeom prst="ellipse">
            <a:avLst/>
          </a:prstGeom>
          <a:solidFill>
            <a:srgbClr val="9D7C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Text Placeholder 18"/>
          <p:cNvSpPr txBox="1">
            <a:spLocks/>
          </p:cNvSpPr>
          <p:nvPr/>
        </p:nvSpPr>
        <p:spPr bwMode="auto">
          <a:xfrm>
            <a:off x="404808" y="6422607"/>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July 10, </a:t>
            </a:r>
            <a:r>
              <a:rPr lang="en-US" sz="700" dirty="0" smtClean="0">
                <a:latin typeface="Georgia"/>
                <a:cs typeface="Georgia"/>
              </a:rPr>
              <a:t>2017  </a:t>
            </a:r>
            <a:r>
              <a:rPr lang="en-US" sz="800" dirty="0" smtClean="0">
                <a:solidFill>
                  <a:schemeClr val="tx1">
                    <a:lumMod val="65000"/>
                    <a:lumOff val="35000"/>
                  </a:schemeClr>
                </a:solidFill>
              </a:rPr>
              <a:t>| </a:t>
            </a:r>
            <a:r>
              <a:rPr lang="en-US" sz="800" dirty="0" smtClean="0"/>
              <a:t>Madelaine Pisani</a:t>
            </a:r>
            <a:endParaRPr lang="en-US" sz="700" dirty="0">
              <a:latin typeface="Georgia"/>
              <a:cs typeface="Georgia"/>
            </a:endParaRPr>
          </a:p>
        </p:txBody>
      </p:sp>
      <p:sp>
        <p:nvSpPr>
          <p:cNvPr id="46" name="Rectangle 14"/>
          <p:cNvSpPr>
            <a:spLocks noChangeArrowheads="1"/>
          </p:cNvSpPr>
          <p:nvPr/>
        </p:nvSpPr>
        <p:spPr bwMode="auto">
          <a:xfrm>
            <a:off x="419100" y="1425207"/>
            <a:ext cx="8229600" cy="230832"/>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900" b="1" dirty="0" smtClean="0"/>
              <a:t>A look at what the G-20 attendees could and could not agree on</a:t>
            </a:r>
            <a:endParaRPr lang="en-US" altLang="en-US" sz="900" b="1" dirty="0"/>
          </a:p>
        </p:txBody>
      </p:sp>
      <p:sp>
        <p:nvSpPr>
          <p:cNvPr id="47" name="Rectangle 14"/>
          <p:cNvSpPr>
            <a:spLocks noChangeArrowheads="1"/>
          </p:cNvSpPr>
          <p:nvPr/>
        </p:nvSpPr>
        <p:spPr bwMode="auto">
          <a:xfrm>
            <a:off x="419100" y="4147605"/>
            <a:ext cx="8229600" cy="230832"/>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900" b="1" dirty="0" smtClean="0"/>
              <a:t>President Trump’s key moments abroad</a:t>
            </a:r>
            <a:endParaRPr lang="en-US" altLang="en-US" sz="900" b="1" dirty="0"/>
          </a:p>
        </p:txBody>
      </p:sp>
      <p:pic>
        <p:nvPicPr>
          <p:cNvPr id="48" name="Picture 47" descr="Logo-NJ-presentation_center.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5547" y="301888"/>
            <a:ext cx="2311852" cy="287010"/>
          </a:xfrm>
          <a:prstGeom prst="rect">
            <a:avLst/>
          </a:prstGeom>
        </p:spPr>
      </p:pic>
      <p:sp>
        <p:nvSpPr>
          <p:cNvPr id="51" name="Text Placeholder 18"/>
          <p:cNvSpPr txBox="1">
            <a:spLocks/>
          </p:cNvSpPr>
          <p:nvPr/>
        </p:nvSpPr>
        <p:spPr bwMode="auto">
          <a:xfrm>
            <a:off x="404807" y="6220588"/>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smtClean="0">
                <a:solidFill>
                  <a:schemeClr val="tx1">
                    <a:lumMod val="50000"/>
                    <a:lumOff val="50000"/>
                  </a:schemeClr>
                </a:solidFill>
                <a:latin typeface="Georgia"/>
                <a:cs typeface="Georgia"/>
              </a:rPr>
              <a:t>Sources: </a:t>
            </a:r>
            <a:r>
              <a:rPr lang="en-US" sz="700" dirty="0" smtClean="0">
                <a:solidFill>
                  <a:schemeClr val="tx1">
                    <a:lumMod val="50000"/>
                    <a:lumOff val="50000"/>
                  </a:schemeClr>
                </a:solidFill>
                <a:latin typeface="Georgia"/>
                <a:cs typeface="Georgia"/>
              </a:rPr>
              <a:t>Associated Press, “Key points from the G20 summit of world leaders,” ABC, July 8, 2017; Julia Manchester, “Trump holds whirlwind meetings with world leaders at G20,” The Hill, July 9, 2017.</a:t>
            </a:r>
            <a:endParaRPr lang="en-US" sz="700" dirty="0">
              <a:solidFill>
                <a:schemeClr val="tx1">
                  <a:lumMod val="50000"/>
                  <a:lumOff val="50000"/>
                </a:schemeClr>
              </a:solidFill>
              <a:latin typeface="Georgia"/>
              <a:cs typeface="Georgia"/>
            </a:endParaRPr>
          </a:p>
        </p:txBody>
      </p:sp>
      <p:sp>
        <p:nvSpPr>
          <p:cNvPr id="64" name="TextBox 63"/>
          <p:cNvSpPr txBox="1"/>
          <p:nvPr/>
        </p:nvSpPr>
        <p:spPr>
          <a:xfrm>
            <a:off x="1028618" y="2680432"/>
            <a:ext cx="2976561" cy="646331"/>
          </a:xfrm>
          <a:prstGeom prst="rect">
            <a:avLst/>
          </a:prstGeom>
          <a:solidFill>
            <a:schemeClr val="bg1"/>
          </a:solidFill>
        </p:spPr>
        <p:txBody>
          <a:bodyPr wrap="square">
            <a:spAutoFit/>
          </a:bodyPr>
          <a:lstStyle/>
          <a:p>
            <a:pPr marL="0" lvl="1">
              <a:defRPr/>
            </a:pPr>
            <a:r>
              <a:rPr lang="en-US" altLang="en-US" sz="900" b="1" dirty="0" smtClean="0">
                <a:solidFill>
                  <a:srgbClr val="569885"/>
                </a:solidFill>
                <a:latin typeface="Georgia"/>
                <a:cs typeface="Georgia"/>
              </a:rPr>
              <a:t>AGREED</a:t>
            </a:r>
          </a:p>
          <a:p>
            <a:pPr marL="0" lvl="1">
              <a:defRPr/>
            </a:pPr>
            <a:r>
              <a:rPr lang="en-US" sz="900" dirty="0">
                <a:solidFill>
                  <a:srgbClr val="000000"/>
                </a:solidFill>
                <a:latin typeface="Georgia"/>
                <a:ea typeface="MS PGothic" panose="020B0600070205080204" pitchFamily="34" charset="-128"/>
                <a:cs typeface="Georgia"/>
              </a:rPr>
              <a:t>To fight terrorism by, among other things, pushing internet providers to detect and remove extremist content.</a:t>
            </a:r>
            <a:endParaRPr lang="en-US" sz="900" dirty="0">
              <a:solidFill>
                <a:srgbClr val="000000"/>
              </a:solidFill>
              <a:latin typeface="Georgia"/>
              <a:ea typeface="MS PGothic" panose="020B0600070205080204" pitchFamily="34" charset="-128"/>
              <a:cs typeface="Georgia"/>
            </a:endParaRPr>
          </a:p>
        </p:txBody>
      </p:sp>
    </p:spTree>
    <p:extLst>
      <p:ext uri="{BB962C8B-B14F-4D97-AF65-F5344CB8AC3E}">
        <p14:creationId xmlns:p14="http://schemas.microsoft.com/office/powerpoint/2010/main" val="2173905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 PC">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1495</TotalTime>
  <Words>380</Words>
  <Application>Microsoft Macintosh PowerPoint</Application>
  <PresentationFormat>On-screen Show (4:3)</PresentationFormat>
  <Paragraphs>27</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Calibri</vt:lpstr>
      <vt:lpstr>Georgia</vt:lpstr>
      <vt:lpstr>Gill Sans MT</vt:lpstr>
      <vt:lpstr>MS PGothic</vt:lpstr>
      <vt:lpstr>ＭＳ Ｐゴシック</vt:lpstr>
      <vt:lpstr>Verdana</vt:lpstr>
      <vt:lpstr>Arial</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template for the presentation center [Max 2 line title]</dc:title>
  <dc:creator>Laura</dc:creator>
  <cp:lastModifiedBy>Microsoft Office User</cp:lastModifiedBy>
  <cp:revision>45</cp:revision>
  <dcterms:created xsi:type="dcterms:W3CDTF">2017-06-26T14:07:23Z</dcterms:created>
  <dcterms:modified xsi:type="dcterms:W3CDTF">2017-07-10T19:27:28Z</dcterms:modified>
</cp:coreProperties>
</file>