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43" r:id="rId2"/>
  </p:sldIdLst>
  <p:sldSz cx="9144000" cy="6858000" type="screen4x3"/>
  <p:notesSz cx="7010400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  <p15:guide id="3" pos="144">
          <p15:clr>
            <a:srgbClr val="A4A3A4"/>
          </p15:clr>
        </p15:guide>
        <p15:guide id="4" pos="56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282F"/>
    <a:srgbClr val="E0A9AC"/>
    <a:srgbClr val="D9D9D9"/>
    <a:srgbClr val="D27770"/>
    <a:srgbClr val="A0B277"/>
    <a:srgbClr val="70ACE2"/>
    <a:srgbClr val="E8DCBC"/>
    <a:srgbClr val="F9B53D"/>
    <a:srgbClr val="CA84CA"/>
    <a:srgbClr val="E0A3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74"/>
    <p:restoredTop sz="91647" autoAdjust="0"/>
  </p:normalViewPr>
  <p:slideViewPr>
    <p:cSldViewPr snapToGrid="0">
      <p:cViewPr>
        <p:scale>
          <a:sx n="106" d="100"/>
          <a:sy n="106" d="100"/>
        </p:scale>
        <p:origin x="582" y="96"/>
      </p:cViewPr>
      <p:guideLst>
        <p:guide orient="horz" pos="2208"/>
        <p:guide pos="2880"/>
        <p:guide pos="14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505095657122095E-3"/>
          <c:y val="6.9742215740769442E-2"/>
          <c:w val="0.99334950751082318"/>
          <c:h val="0.84797834645669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Box One</c:v>
                </c:pt>
              </c:strCache>
            </c:strRef>
          </c:tx>
          <c:spPr>
            <a:solidFill>
              <a:srgbClr val="E0A9AC"/>
            </a:solidFill>
            <a:ln w="25268">
              <a:noFill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$</a:t>
                    </a:r>
                    <a:fld id="{F50D68A9-2BD1-4EDD-A496-E9409B1E380D}" type="VALUE">
                      <a:rPr lang="en-US" smtClean="0"/>
                      <a:pPr/>
                      <a:t>[VALUE]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C41E-43F5-85B5-FA2AE871285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$</a:t>
                    </a:r>
                    <a:fld id="{908D77E7-1BC8-47FB-A246-81AC74A670C4}" type="VALUE">
                      <a:rPr lang="en-US" smtClean="0"/>
                      <a:pPr/>
                      <a:t>[VALUE]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41E-43F5-85B5-FA2AE871285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-$150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41E-43F5-85B5-FA2AE8712855}"/>
                </c:ext>
              </c:extLst>
            </c:dLbl>
            <c:spPr>
              <a:noFill/>
              <a:ln w="2526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Calibri Light"/>
                    <a:ea typeface="Calibri Light"/>
                    <a:cs typeface="Calibri Ligh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2"/>
                <c:pt idx="0">
                  <c:v>Defense</c:v>
                </c:pt>
                <c:pt idx="1">
                  <c:v>Non-defense discretionary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621</c:v>
                </c:pt>
                <c:pt idx="1">
                  <c:v>511</c:v>
                </c:pt>
                <c:pt idx="2">
                  <c:v>-150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D4-4FBE-8AB5-0F8A99FA45D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Box Two</c:v>
                </c:pt>
              </c:strCache>
            </c:strRef>
          </c:tx>
          <c:spPr>
            <a:solidFill>
              <a:srgbClr val="B1282F"/>
            </a:solidFill>
          </c:spPr>
          <c:invertIfNegative val="0"/>
          <c:cat>
            <c:strRef>
              <c:f>Sheet1!$A$2:$A$4</c:f>
              <c:strCache>
                <c:ptCount val="2"/>
                <c:pt idx="0">
                  <c:v>Defense</c:v>
                </c:pt>
                <c:pt idx="1">
                  <c:v>Non-defense discretionary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100</c:v>
                </c:pt>
                <c:pt idx="2">
                  <c:v>-50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1E-43F5-85B5-FA2AE87128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6013263"/>
        <c:axId val="1"/>
      </c:barChart>
      <c:catAx>
        <c:axId val="136013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57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98" b="0" i="0" u="none" strike="noStrike" baseline="0">
                <a:solidFill>
                  <a:srgbClr val="000000"/>
                </a:solidFill>
                <a:latin typeface="Calibri Light"/>
                <a:ea typeface="Calibri Light"/>
                <a:cs typeface="Calibri Light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6013263"/>
        <c:crosses val="autoZero"/>
        <c:crossBetween val="between"/>
      </c:valAx>
      <c:spPr>
        <a:noFill/>
        <a:ln w="2535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98" b="0" i="0" u="none" strike="noStrike" baseline="0">
          <a:solidFill>
            <a:srgbClr val="000000"/>
          </a:solidFill>
          <a:latin typeface="Calibri Light"/>
          <a:ea typeface="Calibri Light"/>
          <a:cs typeface="Calibri Light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4FD1821E-889E-E141-952B-12B9074CEFF3}" type="datetimeFigureOut">
              <a:rPr lang="en-US" altLang="en-US"/>
              <a:pPr>
                <a:defRPr/>
              </a:pPr>
              <a:t>7/5/2017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4C077032-4E82-8245-8B2D-5E771903E4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4021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E2D88C6A-A8BF-CC42-9FD0-167A24D7D76B}" type="datetimeFigureOut">
              <a:rPr lang="en-US" altLang="en-US"/>
              <a:pPr>
                <a:defRPr/>
              </a:pPr>
              <a:t>7/5/2017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0338" y="1152525"/>
            <a:ext cx="41497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3" tIns="45491" rIns="90983" bIns="4549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0983" tIns="45491" rIns="90983" bIns="4549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59825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D3B8DE00-D8FE-394A-A2E7-6435EE5C1B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883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1122363"/>
            <a:ext cx="8595360" cy="1115228"/>
          </a:xfr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77603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" y="2259107"/>
            <a:ext cx="8595360" cy="1169893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572000" y="4464049"/>
            <a:ext cx="4297680" cy="1431141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8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2pPr>
            <a:lvl3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3pPr>
            <a:lvl4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4pPr>
            <a:lvl5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6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5625"/>
            <a:ext cx="8686800" cy="43038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CF63D1AA-A191-D249-943C-70548A6C1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8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F671F28E-843E-7D4B-9DCA-A8233BC429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04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630238"/>
            <a:ext cx="8686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825625"/>
            <a:ext cx="86868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58000" y="6627813"/>
            <a:ext cx="2057400" cy="2079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Calibri Light" panose="020F03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DA9EFAAE-E521-4E4E-86AD-283A07B4F2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6679394"/>
              </p:ext>
            </p:extLst>
          </p:nvPr>
        </p:nvGraphicFramePr>
        <p:xfrm>
          <a:off x="887412" y="2155825"/>
          <a:ext cx="7292975" cy="4322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Georgia" charset="0"/>
                <a:ea typeface="ＭＳ Ｐゴシック" charset="-128"/>
                <a:cs typeface="MS PGothic" charset="-128"/>
              </a:rPr>
              <a:t>House Budget Committee struggles with crafting a </a:t>
            </a:r>
            <a:br>
              <a:rPr lang="en-US" altLang="en-US" dirty="0" smtClean="0"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dirty="0" smtClean="0">
                <a:latin typeface="Georgia" charset="0"/>
                <a:ea typeface="ＭＳ Ｐゴシック" charset="-128"/>
                <a:cs typeface="MS PGothic" charset="-128"/>
              </a:rPr>
              <a:t>budget resolution as Republicans remain divided</a:t>
            </a:r>
            <a:endParaRPr lang="en-US" altLang="en-US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294967295"/>
          </p:nvPr>
        </p:nvSpPr>
        <p:spPr>
          <a:xfrm>
            <a:off x="0" y="6626225"/>
            <a:ext cx="4572000" cy="2317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July 5, 2017 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| 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  <a:cs typeface="ＭＳ Ｐゴシック" charset="0"/>
              </a:rPr>
              <a:t>Justin C. Brown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S PGothic" panose="020B0600070205080204" pitchFamily="34" charset="-128"/>
              <a:cs typeface="ＭＳ Ｐゴシック" charset="0"/>
            </a:endParaRPr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8028159" y="233363"/>
            <a:ext cx="1098379" cy="2308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dirty="0" smtClean="0">
                <a:solidFill>
                  <a:schemeClr val="bg2">
                    <a:lumMod val="25000"/>
                  </a:schemeClr>
                </a:solidFill>
                <a:cs typeface="+mn-cs"/>
              </a:rPr>
              <a:t>HOUSE BUDGET</a:t>
            </a:r>
            <a:endParaRPr lang="en-US" altLang="en-US" sz="900" dirty="0" smtClean="0">
              <a:solidFill>
                <a:schemeClr val="bg2">
                  <a:lumMod val="25000"/>
                </a:schemeClr>
              </a:solidFill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457200"/>
            <a:ext cx="9144000" cy="46038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92704" y="2464559"/>
            <a:ext cx="3998709" cy="586460"/>
          </a:xfrm>
          <a:prstGeom prst="rect">
            <a:avLst/>
          </a:prstGeom>
          <a:solidFill>
            <a:srgbClr val="E8D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Several Republicans have been pushin</a:t>
            </a:r>
            <a:r>
              <a:rPr lang="en-US" sz="1100" dirty="0" smtClean="0">
                <a:solidFill>
                  <a:schemeClr val="tx1"/>
                </a:solidFill>
              </a:rPr>
              <a:t>g for higher military spending. The defense appropriations bill currently being considered would appropriate $658.1 billion.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371" name="Rectangle 14"/>
          <p:cNvSpPr>
            <a:spLocks noChangeArrowheads="1"/>
          </p:cNvSpPr>
          <p:nvPr/>
        </p:nvSpPr>
        <p:spPr bwMode="auto">
          <a:xfrm>
            <a:off x="419100" y="1500188"/>
            <a:ext cx="8229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7F7F7F"/>
                </a:solidFill>
              </a:rPr>
              <a:t>Top lines considered in the FY18 House budget resolution</a:t>
            </a:r>
            <a:endParaRPr lang="en-US" altLang="en-US" sz="1600" b="1" dirty="0">
              <a:solidFill>
                <a:srgbClr val="7F7F7F"/>
              </a:solidFill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19100" y="1804988"/>
            <a:ext cx="8229600" cy="3063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400" i="1" dirty="0">
                <a:solidFill>
                  <a:srgbClr val="7F7F7F"/>
                </a:solidFill>
                <a:latin typeface="+mn-lt"/>
                <a:cs typeface="+mn-cs"/>
              </a:rPr>
              <a:t>B</a:t>
            </a:r>
            <a:r>
              <a:rPr lang="en-US" altLang="en-US" sz="1400" i="1" dirty="0" smtClean="0">
                <a:solidFill>
                  <a:srgbClr val="7F7F7F"/>
                </a:solidFill>
                <a:latin typeface="+mn-lt"/>
                <a:cs typeface="+mn-cs"/>
              </a:rPr>
              <a:t>illions of dollars</a:t>
            </a:r>
            <a:endParaRPr lang="en-US" altLang="en-US" sz="1400" i="1" dirty="0">
              <a:solidFill>
                <a:srgbClr val="7F7F7F"/>
              </a:solidFill>
              <a:latin typeface="+mn-lt"/>
              <a:cs typeface="+mn-cs"/>
            </a:endParaRPr>
          </a:p>
        </p:txBody>
      </p:sp>
      <p:pic>
        <p:nvPicPr>
          <p:cNvPr id="15373" name="Picture 19" descr="NationalJournal_LC (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215900"/>
            <a:ext cx="34480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Placeholder 18"/>
          <p:cNvSpPr txBox="1">
            <a:spLocks/>
          </p:cNvSpPr>
          <p:nvPr/>
        </p:nvSpPr>
        <p:spPr bwMode="auto">
          <a:xfrm>
            <a:off x="0" y="6351301"/>
            <a:ext cx="9144000" cy="23047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9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Sources: </a:t>
            </a:r>
            <a:r>
              <a:rPr lang="en-US" sz="9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Niv</a:t>
            </a:r>
            <a:r>
              <a:rPr lang="en-US" sz="9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Elis, “House budget plan delayed again over welfare cuts,” The Hill, June 27, 2017; Lindsey McPherson, “Budget disagreements bedevil House GOP,” Roll Call, June 27, 2017. </a:t>
            </a:r>
            <a:endParaRPr lang="en-US" sz="9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457200" y="2067719"/>
            <a:ext cx="437812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100" b="1" dirty="0">
                <a:solidFill>
                  <a:srgbClr val="E0A9AC"/>
                </a:solidFill>
                <a:latin typeface="Calibri Light" charset="0"/>
              </a:rPr>
              <a:t>■</a:t>
            </a:r>
            <a:r>
              <a:rPr lang="en-US" altLang="en-US" sz="1100" b="1" dirty="0">
                <a:latin typeface="Calibri Light" charset="0"/>
              </a:rPr>
              <a:t> </a:t>
            </a:r>
            <a:r>
              <a:rPr lang="en-US" altLang="en-US" sz="1100" dirty="0" smtClean="0">
                <a:latin typeface="Calibri Light" charset="0"/>
              </a:rPr>
              <a:t>Levels tentatively agreed to in committee   </a:t>
            </a:r>
            <a:r>
              <a:rPr lang="en-US" altLang="en-US" sz="1100" b="1" dirty="0" smtClean="0">
                <a:solidFill>
                  <a:srgbClr val="B1282F"/>
                </a:solidFill>
                <a:latin typeface="Calibri Light" charset="0"/>
              </a:rPr>
              <a:t>■</a:t>
            </a:r>
            <a:r>
              <a:rPr lang="en-US" altLang="en-US" sz="1100" b="1" dirty="0" smtClean="0">
                <a:latin typeface="Calibri Light" charset="0"/>
              </a:rPr>
              <a:t> </a:t>
            </a:r>
            <a:r>
              <a:rPr lang="en-US" altLang="en-US" sz="1100" dirty="0" smtClean="0">
                <a:latin typeface="Calibri Light" charset="0"/>
              </a:rPr>
              <a:t>Extra funding/cuts desired </a:t>
            </a:r>
            <a:endParaRPr lang="en-US" altLang="en-US" sz="1100" dirty="0">
              <a:latin typeface="Calibri Light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142646" y="4607098"/>
            <a:ext cx="1643439" cy="2826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Mandatory spending cuts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629625" y="5440169"/>
            <a:ext cx="3748133" cy="574868"/>
          </a:xfrm>
          <a:prstGeom prst="rect">
            <a:avLst/>
          </a:prstGeom>
          <a:solidFill>
            <a:srgbClr val="E8D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The House Freedom Caucus has threatened to vote against the budget resolution unless deeper cuts are made to mandatory programs, with focus on welfare programs such as SNAP.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41500" y="2463170"/>
            <a:ext cx="58060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$658.1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728379" y="5489738"/>
            <a:ext cx="51648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/>
              <a:t>-$200</a:t>
            </a:r>
            <a:endParaRPr lang="en-US" sz="1100" dirty="0"/>
          </a:p>
        </p:txBody>
      </p:sp>
      <p:cxnSp>
        <p:nvCxnSpPr>
          <p:cNvPr id="6" name="Straight Arrow Connector 5"/>
          <p:cNvCxnSpPr>
            <a:stCxn id="22" idx="1"/>
          </p:cNvCxnSpPr>
          <p:nvPr/>
        </p:nvCxnSpPr>
        <p:spPr>
          <a:xfrm flipH="1">
            <a:off x="2616452" y="2757789"/>
            <a:ext cx="876252" cy="9405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7" idx="3"/>
          </p:cNvCxnSpPr>
          <p:nvPr/>
        </p:nvCxnSpPr>
        <p:spPr>
          <a:xfrm flipV="1">
            <a:off x="5377758" y="5440169"/>
            <a:ext cx="1122630" cy="2874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JPC 2015">
      <a:majorFont>
        <a:latin typeface="Georgi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- Sept 2015.potx [Last saved by user]" id="{05A0779B-6B4A-4FB5-AF38-380C9E86D1DC}" vid="{9EDD7FE6-55FD-4C46-8B44-3BEC13B573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- Sept 2015</Template>
  <TotalTime>15897</TotalTime>
  <Words>148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FreightSans Pro Book</vt:lpstr>
      <vt:lpstr>Georgia</vt:lpstr>
      <vt:lpstr>ＭＳ Ｐゴシック</vt:lpstr>
      <vt:lpstr>ＭＳ Ｐゴシック</vt:lpstr>
      <vt:lpstr>Office Theme</vt:lpstr>
      <vt:lpstr>House Budget Committee struggles with crafting a  budget resolution as Republicans remain divided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Center</dc:title>
  <dc:creator>Bari, Afzal</dc:creator>
  <cp:lastModifiedBy>Brown, Justin</cp:lastModifiedBy>
  <cp:revision>320</cp:revision>
  <cp:lastPrinted>2015-11-18T15:13:09Z</cp:lastPrinted>
  <dcterms:created xsi:type="dcterms:W3CDTF">2015-09-24T14:51:57Z</dcterms:created>
  <dcterms:modified xsi:type="dcterms:W3CDTF">2017-07-05T16:29:47Z</dcterms:modified>
</cp:coreProperties>
</file>