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672"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3AC"/>
    <a:srgbClr val="FAF1D5"/>
    <a:srgbClr val="E6B92E"/>
    <a:srgbClr val="C9C1C5"/>
    <a:srgbClr val="F6F3EF"/>
    <a:srgbClr val="F0EBE3"/>
    <a:srgbClr val="04070C"/>
    <a:srgbClr val="FCFBFA"/>
    <a:srgbClr val="FDF3F1"/>
    <a:srgbClr val="F8D8D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7" autoAdjust="0"/>
    <p:restoredTop sz="96731"/>
  </p:normalViewPr>
  <p:slideViewPr>
    <p:cSldViewPr snapToGrid="0" snapToObjects="1">
      <p:cViewPr varScale="1">
        <p:scale>
          <a:sx n="111" d="100"/>
          <a:sy n="111" d="100"/>
        </p:scale>
        <p:origin x="1206" y="11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8" d="100"/>
          <a:sy n="118" d="100"/>
        </p:scale>
        <p:origin x="383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8/24/2018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8/24/2018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602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AF6EB1-510D-4FD8-8C6B-96EFC275784D}" type="datetime1">
              <a:rPr lang="en-US" smtClean="0"/>
              <a:t>8/24/2018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925249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 Placeholder 18"/>
          <p:cNvSpPr txBox="1">
            <a:spLocks/>
          </p:cNvSpPr>
          <p:nvPr/>
        </p:nvSpPr>
        <p:spPr bwMode="auto">
          <a:xfrm>
            <a:off x="404807" y="6220588"/>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smtClean="0">
                <a:solidFill>
                  <a:schemeClr val="tx1">
                    <a:lumMod val="50000"/>
                    <a:lumOff val="50000"/>
                  </a:schemeClr>
                </a:solidFill>
                <a:latin typeface="Georgia"/>
                <a:cs typeface="Georgia"/>
              </a:rPr>
              <a:t>Sources: National Journal Almanac, 2018</a:t>
            </a:r>
            <a:endParaRPr lang="en-US" sz="700" dirty="0">
              <a:solidFill>
                <a:schemeClr val="tx1">
                  <a:lumMod val="50000"/>
                  <a:lumOff val="50000"/>
                </a:schemeClr>
              </a:solidFill>
              <a:latin typeface="Georgia"/>
              <a:cs typeface="Georgia"/>
            </a:endParaRPr>
          </a:p>
        </p:txBody>
      </p:sp>
      <p:sp>
        <p:nvSpPr>
          <p:cNvPr id="9" name="Slide Number Placeholder 8"/>
          <p:cNvSpPr>
            <a:spLocks noGrp="1"/>
          </p:cNvSpPr>
          <p:nvPr>
            <p:ph type="sldNum" sz="quarter" idx="12"/>
          </p:nvPr>
        </p:nvSpPr>
        <p:spPr/>
        <p:txBody>
          <a:bodyPr/>
          <a:lstStyle/>
          <a:p>
            <a:fld id="{BEFBC90E-502A-A54D-9BAE-6F74229062B0}" type="slidenum">
              <a:rPr lang="en-US" smtClean="0"/>
              <a:pPr/>
              <a:t>1</a:t>
            </a:fld>
            <a:endParaRPr lang="en-US" dirty="0"/>
          </a:p>
        </p:txBody>
      </p:sp>
      <p:sp>
        <p:nvSpPr>
          <p:cNvPr id="19" name="Text Placeholder 18" title="SlideDate"/>
          <p:cNvSpPr txBox="1">
            <a:spLocks/>
          </p:cNvSpPr>
          <p:nvPr/>
        </p:nvSpPr>
        <p:spPr bwMode="auto">
          <a:xfrm>
            <a:off x="392421" y="6422607"/>
            <a:ext cx="304324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smtClean="0">
                <a:latin typeface="Georgia"/>
                <a:cs typeface="Georgia"/>
              </a:rPr>
              <a:t>Slide updated: August 24, 2018</a:t>
            </a:r>
            <a:endParaRPr lang="en-US" sz="700" dirty="0">
              <a:latin typeface="Georgia"/>
              <a:cs typeface="Georgia"/>
            </a:endParaRPr>
          </a:p>
        </p:txBody>
      </p:sp>
      <p:graphicFrame>
        <p:nvGraphicFramePr>
          <p:cNvPr id="31" name="Table 30" descr="BackgroundText" title="BackgroundText"/>
          <p:cNvGraphicFramePr>
            <a:graphicFrameLocks noGrp="1"/>
          </p:cNvGraphicFramePr>
          <p:nvPr>
            <p:extLst>
              <p:ext uri="{D42A27DB-BD31-4B8C-83A1-F6EECF244321}">
                <p14:modId xmlns:p14="http://schemas.microsoft.com/office/powerpoint/2010/main" val="952542926"/>
              </p:ext>
            </p:extLst>
          </p:nvPr>
        </p:nvGraphicFramePr>
        <p:xfrm>
          <a:off x="2286000" y="1097280"/>
          <a:ext cx="6553200" cy="2286000"/>
        </p:xfrm>
        <a:graphic>
          <a:graphicData uri="http://schemas.openxmlformats.org/drawingml/2006/table">
            <a:tbl>
              <a:tblPr/>
              <a:tblGrid>
                <a:gridCol w="6553200">
                  <a:extLst>
                    <a:ext uri="{9D8B030D-6E8A-4147-A177-3AD203B41FA5}">
                      <a16:colId xmlns:a16="http://schemas.microsoft.com/office/drawing/2014/main" val="20000"/>
                    </a:ext>
                  </a:extLst>
                </a:gridCol>
              </a:tblGrid>
              <a:tr h="275806">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bg1"/>
                          </a:solidFill>
                          <a:effectLst/>
                          <a:latin typeface="+mj-lt"/>
                          <a:ea typeface="MS PGothic" panose="020B0600070205080204" pitchFamily="34" charset="-128"/>
                        </a:rPr>
                        <a:t>Background</a:t>
                      </a:r>
                      <a:endParaRPr kumimoji="0" lang="en-US" altLang="en-US" sz="1200" b="0" i="0" u="none" strike="noStrike" cap="none" normalizeH="0" baseline="0" dirty="0" smtClean="0">
                        <a:ln>
                          <a:noFill/>
                        </a:ln>
                        <a:solidFill>
                          <a:schemeClr val="bg1"/>
                        </a:solidFill>
                        <a:effectLst/>
                        <a:latin typeface="+mj-lt"/>
                        <a:ea typeface="MS PGothic" panose="020B0600070205080204" pitchFamily="34" charset="-128"/>
                      </a:endParaRPr>
                    </a:p>
                  </a:txBody>
                  <a:tcPr marL="91430" marR="91430" marT="45760" marB="45760" anchor="ctr" horzOverflow="overflow">
                    <a:lnL>
                      <a:noFill/>
                    </a:lnL>
                    <a:lnR>
                      <a:noFill/>
                    </a:lnR>
                    <a:lnT>
                      <a:noFill/>
                    </a:lnT>
                    <a:lnB>
                      <a:noFill/>
                    </a:lnB>
                    <a:lnTlToBr>
                      <a:noFill/>
                    </a:lnTlToBr>
                    <a:lnBlToTr>
                      <a:noFill/>
                    </a:lnBlToTr>
                    <a:solidFill>
                      <a:srgbClr val="A02C1C"/>
                    </a:solidFill>
                  </a:tcPr>
                </a:tc>
                <a:extLst>
                  <a:ext uri="{0D108BD9-81ED-4DB2-BD59-A6C34878D82A}">
                    <a16:rowId xmlns:a16="http://schemas.microsoft.com/office/drawing/2014/main" val="10000"/>
                  </a:ext>
                </a:extLst>
              </a:tr>
              <a:tr h="2010194">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r>
                        <a:rPr lang="en-US" sz="1000" kern="1200" smtClean="0">
                          <a:solidFill>
                            <a:schemeClr val="tx1"/>
                          </a:solidFill>
                          <a:effectLst/>
                          <a:latin typeface="+mj-lt"/>
                          <a:ea typeface="MS PGothic" panose="020B0600070205080204" pitchFamily="34" charset="-128"/>
                          <a:cs typeface="+mn-cs"/>
                        </a:rPr>
                        <a:t>Republican Greg Gianforte won the 2017 special election for representative after an unsuccessful attempt in the 2016 gubernatorial election. A native of San Diego, his family moved to Philadelphia, PA at an early age. He attended the Stevens Institute of Technology in Hoboken, NJ, where he received degrees in computer science. He started his career in software development in New Jersey, building a company that he sold to McAfee in 1994 for $10 million. He retired to Bozeman, MT, which he loved for its outdoor activities. He then developed a new business, RightNow Technologies, which focused on customer service software. It went public in 2004, and was bought by Oracle in 2011 for $1.5 billion. With his fortune, Gianforte established a family foundation with which he funds mostly religious charities. He ran for governor in 2016 on a platform of bringing more jobs to Montana, but lost by 4% to the Democratic incumbent Steve Bullock. Gianforte then ran to replace Ryan Zinke, who vacated his seat to become interior secretary, against Democrat Rob Quist, a musician. Both Donald Trump Jr. and Vice President Mike Pence stumped for him. A day before the election, Gianforte assaulted reporter Ben Jacobs, who was questioning him about the American Health Care Act. He still won the election by 6%, but was later convicted of assault.</a:t>
                      </a:r>
                      <a:endParaRPr lang="en-US" sz="1200" kern="1200" dirty="0" smtClean="0">
                        <a:solidFill>
                          <a:schemeClr val="tx1"/>
                        </a:solidFill>
                        <a:effectLst/>
                        <a:latin typeface="+mj-lt"/>
                        <a:ea typeface="MS PGothic" panose="020B0600070205080204" pitchFamily="34" charset="-128"/>
                        <a:cs typeface="+mn-cs"/>
                      </a:endParaRPr>
                    </a:p>
                  </a:txBody>
                  <a:tcPr marL="91430" marR="91430" marT="45760" marB="45760"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2" name="Title 2" title="SlideTitle"/>
          <p:cNvSpPr txBox="1">
            <a:spLocks/>
          </p:cNvSpPr>
          <p:nvPr/>
        </p:nvSpPr>
        <p:spPr bwMode="auto">
          <a:xfrm>
            <a:off x="485546" y="630238"/>
            <a:ext cx="8429853" cy="46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MS PGothic"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MS PGothic"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MS PGothic"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MS PGothic"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MS PGothic"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US" altLang="en-US" sz="2200" b="1" i="0" u="none" strike="noStrike" kern="1200" cap="none" spc="0" normalizeH="0" baseline="0" noProof="0" smtClean="0">
                <a:ln>
                  <a:noFill/>
                </a:ln>
                <a:solidFill>
                  <a:sysClr val="windowText" lastClr="000000"/>
                </a:solidFill>
                <a:effectLst/>
                <a:uLnTx/>
                <a:uFillTx/>
                <a:latin typeface="Georgia" panose="02040502050405020303" pitchFamily="18" charset="0"/>
                <a:ea typeface="MS PGothic" panose="020B0600070205080204" pitchFamily="34" charset="-128"/>
              </a:rPr>
              <a:t>Rep. Greg Gianforte (R-MT-AL)</a:t>
            </a:r>
            <a:endParaRPr kumimoji="0" lang="en-US" altLang="en-US" sz="2200" b="1" i="0" u="none" strike="noStrike" kern="1200" cap="none" spc="0" normalizeH="0" baseline="0" noProof="0" dirty="0" smtClean="0">
              <a:ln>
                <a:noFill/>
              </a:ln>
              <a:solidFill>
                <a:sysClr val="windowText" lastClr="000000"/>
              </a:solidFill>
              <a:effectLst/>
              <a:uLnTx/>
              <a:uFillTx/>
              <a:latin typeface="Georgia" panose="02040502050405020303" pitchFamily="18" charset="0"/>
              <a:ea typeface="MS PGothic" panose="020B0600070205080204" pitchFamily="34" charset="-128"/>
            </a:endParaRPr>
          </a:p>
        </p:txBody>
      </p:sp>
      <p:graphicFrame>
        <p:nvGraphicFramePr>
          <p:cNvPr id="33" name="Table 32" title="Biography"/>
          <p:cNvGraphicFramePr>
            <a:graphicFrameLocks noGrp="1"/>
          </p:cNvGraphicFramePr>
          <p:nvPr>
            <p:extLst>
              <p:ext uri="{D42A27DB-BD31-4B8C-83A1-F6EECF244321}">
                <p14:modId xmlns:p14="http://schemas.microsoft.com/office/powerpoint/2010/main" val="1422066899"/>
              </p:ext>
            </p:extLst>
          </p:nvPr>
        </p:nvGraphicFramePr>
        <p:xfrm>
          <a:off x="2286000" y="3429000"/>
          <a:ext cx="3079214" cy="2392176"/>
        </p:xfrm>
        <a:graphic>
          <a:graphicData uri="http://schemas.openxmlformats.org/drawingml/2006/table">
            <a:tbl>
              <a:tblPr/>
              <a:tblGrid>
                <a:gridCol w="3079214">
                  <a:extLst>
                    <a:ext uri="{9D8B030D-6E8A-4147-A177-3AD203B41FA5}">
                      <a16:colId xmlns:a16="http://schemas.microsoft.com/office/drawing/2014/main" val="20000"/>
                    </a:ext>
                  </a:extLst>
                </a:gridCol>
              </a:tblGrid>
              <a:tr h="18288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bg1"/>
                          </a:solidFill>
                          <a:effectLst/>
                          <a:latin typeface="+mj-lt"/>
                          <a:ea typeface="MS PGothic" panose="020B0600070205080204" pitchFamily="34" charset="-128"/>
                        </a:rPr>
                        <a:t>Biography</a:t>
                      </a:r>
                    </a:p>
                  </a:txBody>
                  <a:tcPr marL="91485" marR="91485" marT="45678" marB="45678" anchor="ct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rgbClr val="A02C1C"/>
                    </a:solidFill>
                  </a:tcPr>
                </a:tc>
                <a:extLst>
                  <a:ext uri="{0D108BD9-81ED-4DB2-BD59-A6C34878D82A}">
                    <a16:rowId xmlns:a16="http://schemas.microsoft.com/office/drawing/2014/main" val="10000"/>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First Elected: 2017</a:t>
                      </a:r>
                      <a:endParaRPr kumimoji="0" lang="en-US" altLang="en-US" sz="1000" b="0" i="0" u="none" strike="noStrike" cap="none" normalizeH="0" baseline="0" dirty="0" smtClean="0">
                        <a:ln>
                          <a:noFill/>
                        </a:ln>
                        <a:solidFill>
                          <a:srgbClr val="000000"/>
                        </a:solidFill>
                        <a:effectLst/>
                        <a:latin typeface="+mj-lt"/>
                        <a:ea typeface="MS PGothic" panose="020B0600070205080204" pitchFamily="34" charset="-128"/>
                      </a:endParaRPr>
                    </a:p>
                  </a:txBody>
                  <a:tcPr marL="91485" marR="91485" marT="45678" marB="45678" horzOverflow="overflow">
                    <a:lnL>
                      <a:noFill/>
                    </a:lnL>
                    <a:lnR>
                      <a:noFill/>
                    </a:lnR>
                    <a:lnT w="12700" cap="flat" cmpd="sng" algn="ctr">
                      <a:noFill/>
                      <a:prstDash val="solid"/>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Education:
Stevens Institute of Tech., B.E, M.Sc. 1983</a:t>
                      </a:r>
                      <a:endParaRPr kumimoji="0" lang="en-US" altLang="en-US" sz="1000" b="0" i="0" u="none" strike="noStrike" cap="none" normalizeH="0" baseline="0" dirty="0" smtClean="0">
                        <a:ln>
                          <a:noFill/>
                        </a:ln>
                        <a:solidFill>
                          <a:srgbClr val="000000"/>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Religion: Christian - Non-Denominational</a:t>
                      </a:r>
                      <a:endParaRPr kumimoji="0" lang="en-US" altLang="en-US" sz="1000" b="0" i="0" u="none" strike="noStrike" cap="none" normalizeH="0" baseline="0" dirty="0" smtClean="0">
                        <a:ln>
                          <a:noFill/>
                        </a:ln>
                        <a:solidFill>
                          <a:srgbClr val="000000"/>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Family: 
Marital Status: Married, Spouse: Susan, 4 children </a:t>
                      </a:r>
                      <a:endParaRPr kumimoji="0" lang="en-US" altLang="en-US" sz="1000" b="0" i="0" u="none" strike="noStrike" cap="none" normalizeH="0" baseline="0" dirty="0" smtClean="0">
                        <a:ln>
                          <a:noFill/>
                        </a:ln>
                        <a:solidFill>
                          <a:srgbClr val="000000"/>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85800">
                <a:tc>
                  <a:txBody>
                    <a:bodyPr/>
                    <a:lstStyle>
                      <a:lvl1pPr marL="0" algn="l" defTabSz="457200" rtl="0" eaLnBrk="1" latinLnBrk="0" hangingPunct="1">
                        <a:lnSpc>
                          <a:spcPct val="90000"/>
                        </a:lnSpc>
                        <a:spcBef>
                          <a:spcPts val="1000"/>
                        </a:spcBef>
                        <a:buFont typeface="Arial" panose="020B0604020202020204" pitchFamily="34" charset="0"/>
                        <a:defRPr sz="2400" kern="1200">
                          <a:solidFill>
                            <a:schemeClr val="tx1"/>
                          </a:solidFill>
                          <a:latin typeface="Georgia" panose="02040502050405020303" pitchFamily="18" charset="0"/>
                          <a:ea typeface="MS PGothic" panose="020B0600070205080204" pitchFamily="34" charset="-128"/>
                        </a:defRPr>
                      </a:lvl1pPr>
                      <a:lvl2pPr marL="742950" indent="-285750" algn="l" defTabSz="457200" rtl="0" eaLnBrk="1" latinLnBrk="0" hangingPunct="1">
                        <a:lnSpc>
                          <a:spcPct val="90000"/>
                        </a:lnSpc>
                        <a:spcBef>
                          <a:spcPts val="500"/>
                        </a:spcBef>
                        <a:buFont typeface="Arial" panose="020B0604020202020204" pitchFamily="34" charset="0"/>
                        <a:defRPr sz="2000" kern="1200">
                          <a:solidFill>
                            <a:schemeClr val="tx1"/>
                          </a:solidFill>
                          <a:latin typeface="Georgia" panose="02040502050405020303" pitchFamily="18" charset="0"/>
                          <a:ea typeface="MS PGothic" panose="020B0600070205080204" pitchFamily="34" charset="-128"/>
                        </a:defRPr>
                      </a:lvl2pPr>
                      <a:lvl3pPr marL="1143000" indent="-228600" algn="l" defTabSz="457200" rtl="0" eaLnBrk="1" latinLnBrk="0" hangingPunct="1">
                        <a:lnSpc>
                          <a:spcPct val="90000"/>
                        </a:lnSpc>
                        <a:spcBef>
                          <a:spcPts val="500"/>
                        </a:spcBef>
                        <a:buFont typeface="Arial" panose="020B0604020202020204" pitchFamily="34" charset="0"/>
                        <a:defRPr sz="1800" kern="1200">
                          <a:solidFill>
                            <a:schemeClr val="tx1"/>
                          </a:solidFill>
                          <a:latin typeface="Georgia" panose="02040502050405020303" pitchFamily="18" charset="0"/>
                          <a:ea typeface="MS PGothic" panose="020B0600070205080204" pitchFamily="34" charset="-128"/>
                        </a:defRPr>
                      </a:lvl3pPr>
                      <a:lvl4pPr marL="16002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4pPr>
                      <a:lvl5pPr marL="2057400" indent="-228600" algn="l" defTabSz="457200" rtl="0" eaLnBrk="1" latinLnBrk="0" hangingPunct="1">
                        <a:lnSpc>
                          <a:spcPct val="90000"/>
                        </a:lnSpc>
                        <a:spcBef>
                          <a:spcPts val="500"/>
                        </a:spcBef>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5pPr>
                      <a:lvl6pPr marL="25146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6pPr>
                      <a:lvl7pPr marL="29718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7pPr>
                      <a:lvl8pPr marL="34290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8pPr>
                      <a:lvl9pPr marL="3886200" indent="-228600" algn="l" defTabSz="457200" rtl="0" eaLnBrk="0" fontAlgn="base" latinLnBrk="0" hangingPunct="0">
                        <a:lnSpc>
                          <a:spcPct val="90000"/>
                        </a:lnSpc>
                        <a:spcBef>
                          <a:spcPts val="500"/>
                        </a:spcBef>
                        <a:spcAft>
                          <a:spcPct val="0"/>
                        </a:spcAft>
                        <a:buFont typeface="Arial" panose="020B0604020202020204" pitchFamily="34" charset="0"/>
                        <a:defRPr sz="1600" kern="1200">
                          <a:solidFill>
                            <a:schemeClr val="tx1"/>
                          </a:solidFill>
                          <a:latin typeface="Georgia" panose="02040502050405020303" pitchFamily="18"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Contact Info:
LHOB- Longworth House Office Building, 15 Independence Avenue, SE, Room 1419, Washington, DC, 20515-2601</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mj-lt"/>
                          <a:ea typeface="MS PGothic" panose="020B0600070205080204" pitchFamily="34" charset="-128"/>
                        </a:rPr>
                        <a:t>(202) 225-3211</a:t>
                      </a:r>
                      <a:endParaRPr kumimoji="0" lang="en-US" altLang="en-US" sz="1000" b="0" i="0" u="none" strike="noStrike" cap="none" normalizeH="0" baseline="0" dirty="0" smtClean="0">
                        <a:ln>
                          <a:noFill/>
                        </a:ln>
                        <a:solidFill>
                          <a:srgbClr val="000000"/>
                        </a:solidFill>
                        <a:effectLst/>
                        <a:latin typeface="+mj-lt"/>
                        <a:ea typeface="MS PGothic" panose="020B0600070205080204" pitchFamily="34" charset="-128"/>
                      </a:endParaRPr>
                    </a:p>
                  </a:txBody>
                  <a:tcPr marL="91485" marR="91485" marT="45678" marB="45678" horzOverflow="overflow">
                    <a:lnL>
                      <a:noFill/>
                    </a:lnL>
                    <a:lnR>
                      <a:noFill/>
                    </a:lnR>
                    <a:lnT w="635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graphicFrame>
        <p:nvGraphicFramePr>
          <p:cNvPr id="35" name="Table 34" title="Election Results"/>
          <p:cNvGraphicFramePr>
            <a:graphicFrameLocks noGrp="1"/>
          </p:cNvGraphicFramePr>
          <p:nvPr>
            <p:extLst>
              <p:ext uri="{D42A27DB-BD31-4B8C-83A1-F6EECF244321}">
                <p14:modId xmlns:p14="http://schemas.microsoft.com/office/powerpoint/2010/main" val="733522023"/>
              </p:ext>
            </p:extLst>
          </p:nvPr>
        </p:nvGraphicFramePr>
        <p:xfrm>
          <a:off x="5465446" y="3429001"/>
          <a:ext cx="3383280" cy="1234730"/>
        </p:xfrm>
        <a:graphic>
          <a:graphicData uri="http://schemas.openxmlformats.org/drawingml/2006/table">
            <a:tbl>
              <a:tblPr/>
              <a:tblGrid>
                <a:gridCol w="1822045">
                  <a:extLst>
                    <a:ext uri="{9D8B030D-6E8A-4147-A177-3AD203B41FA5}">
                      <a16:colId xmlns:a16="http://schemas.microsoft.com/office/drawing/2014/main" val="20000"/>
                    </a:ext>
                  </a:extLst>
                </a:gridCol>
                <a:gridCol w="1011382">
                  <a:extLst>
                    <a:ext uri="{9D8B030D-6E8A-4147-A177-3AD203B41FA5}">
                      <a16:colId xmlns:a16="http://schemas.microsoft.com/office/drawing/2014/main" val="20001"/>
                    </a:ext>
                  </a:extLst>
                </a:gridCol>
                <a:gridCol w="549853">
                  <a:extLst>
                    <a:ext uri="{9D8B030D-6E8A-4147-A177-3AD203B41FA5}">
                      <a16:colId xmlns:a16="http://schemas.microsoft.com/office/drawing/2014/main" val="20002"/>
                    </a:ext>
                  </a:extLst>
                </a:gridCol>
              </a:tblGrid>
              <a:tr h="0">
                <a:tc gridSpan="3">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mj-lt"/>
                          <a:ea typeface="MS PGothic" charset="0"/>
                          <a:cs typeface="MS PGothic" charset="0"/>
                        </a:rPr>
                        <a:t>Election Results</a:t>
                      </a:r>
                      <a:endParaRPr kumimoji="0" lang="en-US" sz="1100" b="0" i="0" u="none" strike="noStrike" cap="none" normalizeH="0" baseline="0" dirty="0">
                        <a:ln>
                          <a:noFill/>
                        </a:ln>
                        <a:solidFill>
                          <a:schemeClr val="bg1"/>
                        </a:solidFill>
                        <a:effectLst/>
                        <a:latin typeface="+mj-lt"/>
                        <a:ea typeface="MS PGothic" charset="0"/>
                        <a:cs typeface="MS PGothic" charset="0"/>
                      </a:endParaRPr>
                    </a:p>
                  </a:txBody>
                  <a:tcPr marL="91432" marR="91432" marT="45749" marB="45749" anchor="ctr" horzOverflow="overflow">
                    <a:lnL>
                      <a:noFill/>
                    </a:lnL>
                    <a:lnR w="12700" cap="flat" cmpd="sng" algn="ctr">
                      <a:noFill/>
                      <a:prstDash val="solid"/>
                      <a:round/>
                      <a:headEnd type="none" w="med" len="med"/>
                      <a:tailEnd type="none" w="med" len="med"/>
                    </a:lnR>
                    <a:lnT>
                      <a:noFill/>
                    </a:lnT>
                    <a:lnB>
                      <a:noFill/>
                    </a:lnB>
                    <a:lnTlToBr>
                      <a:noFill/>
                    </a:lnTlToBr>
                    <a:lnBlToTr>
                      <a:noFill/>
                    </a:lnBlToTr>
                    <a:solidFill>
                      <a:srgbClr val="A02C1C"/>
                    </a:solidFill>
                  </a:tcPr>
                </a:tc>
                <a:tc hMerge="1">
                  <a:txBody>
                    <a:bodyPr/>
                    <a:lstStyle/>
                    <a:p>
                      <a:endParaRPr lang="en-US"/>
                    </a:p>
                  </a:txBody>
                  <a:tcPr/>
                </a:tc>
                <a:tc hMerge="1">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bg1"/>
                        </a:solidFill>
                        <a:effectLst/>
                        <a:latin typeface="+mn-lt"/>
                        <a:ea typeface="MS PGothic" charset="0"/>
                        <a:cs typeface="MS PGothic" charset="0"/>
                      </a:endParaRPr>
                    </a:p>
                  </a:txBody>
                  <a:tcPr marL="91435" marR="91435" marT="45740" marB="45740" anchor="ctr"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AB0200"/>
                    </a:solidFill>
                  </a:tcPr>
                </a:tc>
                <a:extLst>
                  <a:ext uri="{0D108BD9-81ED-4DB2-BD59-A6C34878D82A}">
                    <a16:rowId xmlns:a16="http://schemas.microsoft.com/office/drawing/2014/main" val="10000"/>
                  </a:ext>
                </a:extLst>
              </a:tr>
              <a:tr h="117101">
                <a:tc gridSpan="3">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2017 Special</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a:noFill/>
                    </a:lnL>
                    <a:lnR w="12700" cap="flat" cmpd="sng" algn="ctr">
                      <a:noFill/>
                      <a:prstDash val="solid"/>
                      <a:round/>
                      <a:headEnd type="none" w="med" len="med"/>
                      <a:tailEnd type="none" w="med" len="med"/>
                    </a:lnR>
                    <a:lnT>
                      <a:noFill/>
                    </a:lnT>
                    <a:lnB w="6350" cap="flat" cmpd="sng" algn="ctr">
                      <a:solidFill>
                        <a:schemeClr val="tx1"/>
                      </a:solidFill>
                      <a:prstDash val="sysDot"/>
                      <a:round/>
                      <a:headEnd type="none" w="med" len="med"/>
                      <a:tailEnd type="none" w="med" len="med"/>
                    </a:lnB>
                    <a:lnTlToBr>
                      <a:noFill/>
                    </a:lnTlToBr>
                    <a:lnBlToTr>
                      <a:noFill/>
                    </a:lnBlToTr>
                    <a:noFill/>
                  </a:tcPr>
                </a:tc>
                <a:tc hMerge="1">
                  <a:txBody>
                    <a:bodyPr/>
                    <a:lstStyle/>
                    <a:p>
                      <a:endParaRPr lang="en-US"/>
                    </a:p>
                  </a:txBody>
                  <a:tcPr/>
                </a:tc>
                <a:tc hMerge="1">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endParaRPr kumimoji="0" lang="en-US" sz="1000" b="0" i="0" u="none" strike="noStrike" cap="none" normalizeH="0" baseline="0" dirty="0">
                        <a:ln>
                          <a:noFill/>
                        </a:ln>
                        <a:solidFill>
                          <a:srgbClr val="000000"/>
                        </a:solidFill>
                        <a:effectLst/>
                        <a:latin typeface="+mn-lt"/>
                        <a:ea typeface="MS PGothic" charset="0"/>
                        <a:cs typeface="MS PGothic" charset="0"/>
                      </a:endParaRPr>
                    </a:p>
                  </a:txBody>
                  <a:tcPr marL="91435" marR="91435" marT="45740" marB="45740" horzOverflow="overflow">
                    <a:lnL w="12700" cap="flat" cmpd="sng" algn="ctr">
                      <a:solidFill>
                        <a:schemeClr val="bg1"/>
                      </a:solidFill>
                      <a:prstDash val="solid"/>
                      <a:round/>
                      <a:headEnd type="none" w="med" len="med"/>
                      <a:tailEnd type="none" w="med" len="med"/>
                    </a:lnL>
                    <a:lnR>
                      <a:noFill/>
                    </a:lnR>
                    <a:lnT>
                      <a:noFill/>
                    </a:lnT>
                    <a:lnB w="9525" cap="flat" cmpd="sng" algn="ctr">
                      <a:solidFill>
                        <a:srgbClr val="7F7F7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30581">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Greg Gianforte  (R)</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a:noFill/>
                    </a:lnL>
                    <a:lnR w="12700" cap="flat" cmpd="sng" algn="ctr">
                      <a:solidFill>
                        <a:sysClr val="window" lastClr="FFFFFF"/>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189,473</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50%</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0581">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Rob Quist  (D)</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a:noFill/>
                    </a:lnL>
                    <a:lnR w="12700" cap="flat" cmpd="sng" algn="ctr">
                      <a:solidFill>
                        <a:sysClr val="window" lastClr="FFFFFF"/>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166,483</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44%</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762426267"/>
                  </a:ext>
                </a:extLst>
              </a:tr>
              <a:tr h="230581">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Mark Wicks  (L)</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a:noFill/>
                    </a:lnL>
                    <a:lnR w="1270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21,509</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ys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 typeface="Arial" charset="0"/>
                        <a:buNone/>
                        <a:tabLst/>
                      </a:pPr>
                      <a:r>
                        <a:rPr kumimoji="0" lang="en-US" sz="1000" b="0" i="0" u="none" strike="noStrike" cap="none" normalizeH="0" baseline="0" smtClean="0">
                          <a:ln>
                            <a:noFill/>
                          </a:ln>
                          <a:solidFill>
                            <a:srgbClr val="000000"/>
                          </a:solidFill>
                          <a:effectLst/>
                          <a:latin typeface="+mj-lt"/>
                          <a:ea typeface="MS PGothic" charset="0"/>
                          <a:cs typeface="MS PGothic" charset="0"/>
                        </a:rPr>
                        <a:t>6%</a:t>
                      </a: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no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4" name="Table 13" title="Committees"/>
          <p:cNvGraphicFramePr>
            <a:graphicFrameLocks noGrp="1"/>
          </p:cNvGraphicFramePr>
          <p:nvPr>
            <p:extLst>
              <p:ext uri="{D42A27DB-BD31-4B8C-83A1-F6EECF244321}">
                <p14:modId xmlns:p14="http://schemas.microsoft.com/office/powerpoint/2010/main" val="2903786633"/>
              </p:ext>
            </p:extLst>
          </p:nvPr>
        </p:nvGraphicFramePr>
        <p:xfrm>
          <a:off x="485546" y="3429000"/>
          <a:ext cx="1709013" cy="807420"/>
        </p:xfrm>
        <a:graphic>
          <a:graphicData uri="http://schemas.openxmlformats.org/drawingml/2006/table">
            <a:tbl>
              <a:tblPr/>
              <a:tblGrid>
                <a:gridCol w="1709013">
                  <a:extLst>
                    <a:ext uri="{9D8B030D-6E8A-4147-A177-3AD203B41FA5}">
                      <a16:colId xmlns:a16="http://schemas.microsoft.com/office/drawing/2014/main" val="20000"/>
                    </a:ext>
                  </a:extLst>
                </a:gridCol>
              </a:tblGrid>
              <a:tr h="130156">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bg1"/>
                          </a:solidFill>
                          <a:effectLst/>
                          <a:latin typeface="+mj-lt"/>
                          <a:ea typeface="MS PGothic" charset="0"/>
                          <a:cs typeface="MS PGothic" charset="0"/>
                        </a:rPr>
                        <a:t>Committees</a:t>
                      </a:r>
                    </a:p>
                  </a:txBody>
                  <a:tcPr marL="91410" marR="91410" marT="45645" marB="45645" anchor="ctr" horzOverflow="overflow">
                    <a:lnL>
                      <a:noFill/>
                    </a:lnL>
                    <a:lnR>
                      <a:noFill/>
                    </a:lnR>
                    <a:lnT>
                      <a:noFill/>
                    </a:lnT>
                    <a:lnB>
                      <a:noFill/>
                    </a:lnB>
                    <a:lnTlToBr>
                      <a:noFill/>
                    </a:lnTlToBr>
                    <a:lnBlToTr>
                      <a:noFill/>
                    </a:lnBlToTr>
                    <a:solidFill>
                      <a:srgbClr val="A02C1C"/>
                    </a:solidFill>
                  </a:tcPr>
                </a:tc>
                <a:extLst>
                  <a:ext uri="{0D108BD9-81ED-4DB2-BD59-A6C34878D82A}">
                    <a16:rowId xmlns:a16="http://schemas.microsoft.com/office/drawing/2014/main" val="10000"/>
                  </a:ext>
                </a:extLst>
              </a:tr>
              <a:tr h="149562">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000" b="0" i="0" u="none" strike="noStrike" cap="none" normalizeH="0" baseline="0" smtClean="0">
                          <a:ln>
                            <a:noFill/>
                          </a:ln>
                          <a:solidFill>
                            <a:schemeClr val="tx1"/>
                          </a:solidFill>
                          <a:effectLst/>
                          <a:latin typeface="+mj-lt"/>
                          <a:ea typeface="MS PGothic" charset="0"/>
                          <a:cs typeface="MS PGothic" charset="0"/>
                        </a:rPr>
                        <a:t>Natural Resources</a:t>
                      </a:r>
                    </a:p>
                    <a:p>
                      <a:pPr marL="171450" marR="0" lvl="0" indent="-17145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sz="1000" b="0" i="0" u="none" strike="noStrike" cap="none" normalizeH="0" baseline="0" smtClean="0">
                          <a:ln>
                            <a:noFill/>
                          </a:ln>
                          <a:solidFill>
                            <a:schemeClr val="tx1"/>
                          </a:solidFill>
                          <a:effectLst/>
                          <a:latin typeface="+mj-lt"/>
                          <a:ea typeface="MS PGothic" charset="0"/>
                          <a:cs typeface="MS PGothic" charset="0"/>
                        </a:rPr>
                        <a:t>Oversight and Government Reform</a:t>
                      </a:r>
                      <a:endParaRPr kumimoji="0" lang="en-US" sz="1000" b="0" i="0" u="none" strike="noStrike" cap="none" normalizeH="0" baseline="0" dirty="0" smtClean="0">
                        <a:ln>
                          <a:noFill/>
                        </a:ln>
                        <a:solidFill>
                          <a:schemeClr val="tx1"/>
                        </a:solidFill>
                        <a:effectLst/>
                        <a:latin typeface="+mj-lt"/>
                        <a:ea typeface="MS PGothic" charset="0"/>
                        <a:cs typeface="MS PGothic" charset="0"/>
                      </a:endParaRPr>
                    </a:p>
                  </a:txBody>
                  <a:tcPr marL="91410" marR="91410" marT="45645" marB="45645" anchor="ctr" horzOverflow="overflow">
                    <a:lnL>
                      <a:noFill/>
                    </a:lnL>
                    <a:lnR>
                      <a:noFill/>
                    </a:lnR>
                    <a:lnT>
                      <a:noFill/>
                    </a:lnT>
                    <a:lnB w="12700" cap="flat" cmpd="sng" algn="ctr">
                      <a:no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11" name="Table 10" title="OnlineInfo"/>
          <p:cNvGraphicFramePr>
            <a:graphicFrameLocks noGrp="1"/>
          </p:cNvGraphicFramePr>
          <p:nvPr>
            <p:extLst>
              <p:ext uri="{D42A27DB-BD31-4B8C-83A1-F6EECF244321}">
                <p14:modId xmlns:p14="http://schemas.microsoft.com/office/powerpoint/2010/main" val="2860894272"/>
              </p:ext>
            </p:extLst>
          </p:nvPr>
        </p:nvGraphicFramePr>
        <p:xfrm>
          <a:off x="5465446" y="4824795"/>
          <a:ext cx="3373754" cy="990832"/>
        </p:xfrm>
        <a:graphic>
          <a:graphicData uri="http://schemas.openxmlformats.org/drawingml/2006/table">
            <a:tbl>
              <a:tblPr/>
              <a:tblGrid>
                <a:gridCol w="3373754">
                  <a:extLst>
                    <a:ext uri="{9D8B030D-6E8A-4147-A177-3AD203B41FA5}">
                      <a16:colId xmlns:a16="http://schemas.microsoft.com/office/drawing/2014/main" val="20002"/>
                    </a:ext>
                  </a:extLst>
                </a:gridCol>
              </a:tblGrid>
              <a:tr h="0">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bg1"/>
                          </a:solidFill>
                          <a:effectLst/>
                          <a:latin typeface="+mj-lt"/>
                          <a:ea typeface="MS PGothic" charset="0"/>
                          <a:cs typeface="MS PGothic" charset="0"/>
                        </a:rPr>
                        <a:t>Online Info</a:t>
                      </a:r>
                      <a:endParaRPr kumimoji="0" lang="en-US" sz="1100" b="0" i="0" u="none" strike="noStrike" cap="none" normalizeH="0" baseline="0" dirty="0">
                        <a:ln>
                          <a:noFill/>
                        </a:ln>
                        <a:solidFill>
                          <a:schemeClr val="bg1"/>
                        </a:solidFill>
                        <a:effectLst/>
                        <a:latin typeface="+mj-lt"/>
                        <a:ea typeface="MS PGothic" charset="0"/>
                        <a:cs typeface="MS PGothic" charset="0"/>
                      </a:endParaRPr>
                    </a:p>
                  </a:txBody>
                  <a:tcPr marL="91432" marR="91432" marT="45749" marB="45749" anchor="ctr" horzOverflow="overflow">
                    <a:lnL>
                      <a:noFill/>
                    </a:lnL>
                    <a:lnR w="12700" cap="flat" cmpd="sng" algn="ctr">
                      <a:noFill/>
                      <a:prstDash val="solid"/>
                      <a:round/>
                      <a:headEnd type="none" w="med" len="med"/>
                      <a:tailEnd type="none" w="med" len="med"/>
                    </a:lnR>
                    <a:lnT>
                      <a:noFill/>
                    </a:lnT>
                    <a:lnB w="6350" cap="flat" cmpd="sng" algn="ctr">
                      <a:solidFill>
                        <a:schemeClr val="tx1"/>
                      </a:solidFill>
                      <a:prstDash val="sysDot"/>
                      <a:round/>
                      <a:headEnd type="none" w="med" len="med"/>
                      <a:tailEnd type="none" w="med" len="med"/>
                    </a:lnB>
                    <a:lnTlToBr>
                      <a:noFill/>
                    </a:lnTlToBr>
                    <a:lnBlToTr>
                      <a:noFill/>
                    </a:lnBlToTr>
                    <a:solidFill>
                      <a:srgbClr val="A02C1C"/>
                    </a:solidFill>
                  </a:tcPr>
                </a:tc>
                <a:extLst>
                  <a:ext uri="{0D108BD9-81ED-4DB2-BD59-A6C34878D82A}">
                    <a16:rowId xmlns:a16="http://schemas.microsoft.com/office/drawing/2014/main" val="10000"/>
                  </a:ext>
                </a:extLst>
              </a:tr>
              <a:tr h="230581">
                <a:tc>
                  <a:txBody>
                    <a:bodyPr/>
                    <a:lstStyle>
                      <a:lvl1pPr marL="0" algn="l" defTabSz="457200" rtl="0" eaLnBrk="1" latinLnBrk="0" hangingPunct="1">
                        <a:defRPr sz="1800" kern="1200">
                          <a:solidFill>
                            <a:schemeClr val="tx1"/>
                          </a:solidFill>
                          <a:latin typeface="Calibri Light"/>
                        </a:defRPr>
                      </a:lvl1pPr>
                      <a:lvl2pPr marL="457200" algn="l" defTabSz="457200" rtl="0" eaLnBrk="1" latinLnBrk="0" hangingPunct="1">
                        <a:defRPr sz="1800" kern="1200">
                          <a:solidFill>
                            <a:schemeClr val="tx1"/>
                          </a:solidFill>
                          <a:latin typeface="Calibri Light"/>
                        </a:defRPr>
                      </a:lvl2pPr>
                      <a:lvl3pPr marL="914400" algn="l" defTabSz="457200" rtl="0" eaLnBrk="1" latinLnBrk="0" hangingPunct="1">
                        <a:defRPr sz="1800" kern="1200">
                          <a:solidFill>
                            <a:schemeClr val="tx1"/>
                          </a:solidFill>
                          <a:latin typeface="Calibri Light"/>
                        </a:defRPr>
                      </a:lvl3pPr>
                      <a:lvl4pPr marL="1371600" algn="l" defTabSz="457200" rtl="0" eaLnBrk="1" latinLnBrk="0" hangingPunct="1">
                        <a:defRPr sz="1800" kern="1200">
                          <a:solidFill>
                            <a:schemeClr val="tx1"/>
                          </a:solidFill>
                          <a:latin typeface="Calibri Light"/>
                        </a:defRPr>
                      </a:lvl4pPr>
                      <a:lvl5pPr marL="1828800" algn="l" defTabSz="457200" rtl="0" eaLnBrk="1" latinLnBrk="0" hangingPunct="1">
                        <a:defRPr sz="1800" kern="1200">
                          <a:solidFill>
                            <a:schemeClr val="tx1"/>
                          </a:solidFill>
                          <a:latin typeface="Calibri Light"/>
                        </a:defRPr>
                      </a:lvl5pPr>
                      <a:lvl6pPr marL="2286000" algn="l" defTabSz="457200" rtl="0" eaLnBrk="1" latinLnBrk="0" hangingPunct="1">
                        <a:defRPr sz="1800" kern="1200">
                          <a:solidFill>
                            <a:schemeClr val="tx1"/>
                          </a:solidFill>
                          <a:latin typeface="Calibri Light"/>
                        </a:defRPr>
                      </a:lvl6pPr>
                      <a:lvl7pPr marL="2743200" algn="l" defTabSz="457200" rtl="0" eaLnBrk="1" latinLnBrk="0" hangingPunct="1">
                        <a:defRPr sz="1800" kern="1200">
                          <a:solidFill>
                            <a:schemeClr val="tx1"/>
                          </a:solidFill>
                          <a:latin typeface="Calibri Light"/>
                        </a:defRPr>
                      </a:lvl7pPr>
                      <a:lvl8pPr marL="3200400" algn="l" defTabSz="457200" rtl="0" eaLnBrk="1" latinLnBrk="0" hangingPunct="1">
                        <a:defRPr sz="1800" kern="1200">
                          <a:solidFill>
                            <a:schemeClr val="tx1"/>
                          </a:solidFill>
                          <a:latin typeface="Calibri Light"/>
                        </a:defRPr>
                      </a:lvl8pPr>
                      <a:lvl9pPr marL="3657600" algn="l" defTabSz="457200" rtl="0" eaLnBrk="1" latinLnBrk="0" hangingPunct="1">
                        <a:defRPr sz="1800" kern="1200">
                          <a:solidFill>
                            <a:schemeClr val="tx1"/>
                          </a:solidFill>
                          <a:latin typeface="Calibri Light"/>
                        </a:defRPr>
                      </a:lvl9p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30581">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solidFill>
                        <a:sysClr val="window" lastClr="FFFFFF"/>
                      </a:solid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6350" cap="flat" cmpd="sng" algn="ctr">
                      <a:solidFill>
                        <a:schemeClr val="tx1"/>
                      </a:solidFill>
                      <a:prstDash val="sysDot"/>
                      <a:round/>
                      <a:headEnd type="none" w="med" len="med"/>
                      <a:tailEnd type="none" w="med" len="med"/>
                    </a:lnB>
                    <a:lnTlToBr>
                      <a:noFill/>
                    </a:lnTlToBr>
                    <a:lnBlToTr>
                      <a:noFill/>
                    </a:lnBlToTr>
                    <a:noFill/>
                  </a:tcPr>
                </a:tc>
                <a:extLst>
                  <a:ext uri="{0D108BD9-81ED-4DB2-BD59-A6C34878D82A}">
                    <a16:rowId xmlns:a16="http://schemas.microsoft.com/office/drawing/2014/main" val="762426267"/>
                  </a:ext>
                </a:extLst>
              </a:tr>
              <a:tr h="230581">
                <a:tc>
                  <a:txBody>
                    <a:bodyPr/>
                    <a:lstStyle/>
                    <a:p>
                      <a:pPr marL="0" marR="0" lvl="0" indent="0" algn="l" defTabSz="457200" rtl="0" eaLnBrk="1" fontAlgn="base" latinLnBrk="0" hangingPunct="1">
                        <a:lnSpc>
                          <a:spcPct val="100000"/>
                        </a:lnSpc>
                        <a:spcBef>
                          <a:spcPct val="0"/>
                        </a:spcBef>
                        <a:spcAft>
                          <a:spcPct val="0"/>
                        </a:spcAft>
                        <a:buClrTx/>
                        <a:buSzTx/>
                        <a:buFont typeface="Arial" charset="0"/>
                        <a:buNone/>
                        <a:tabLst/>
                      </a:pPr>
                      <a:endParaRPr kumimoji="0" lang="en-US" sz="1000" b="0" i="0" u="none" strike="noStrike" cap="none" normalizeH="0" baseline="0" dirty="0" smtClean="0">
                        <a:ln>
                          <a:noFill/>
                        </a:ln>
                        <a:solidFill>
                          <a:srgbClr val="000000"/>
                        </a:solidFill>
                        <a:effectLst/>
                        <a:latin typeface="+mj-lt"/>
                        <a:ea typeface="MS PGothic" charset="0"/>
                        <a:cs typeface="MS PGothic" charset="0"/>
                      </a:endParaRPr>
                    </a:p>
                  </a:txBody>
                  <a:tcPr marL="91432" marR="91432" marT="45749" marB="45749" horzOverflow="overflow">
                    <a:lnL w="12700" cap="flat" cmpd="sng" algn="ctr">
                      <a:noFill/>
                      <a:prstDash val="solid"/>
                      <a:round/>
                      <a:headEnd type="none" w="med" len="med"/>
                      <a:tailEnd type="none" w="med" len="med"/>
                    </a:lnL>
                    <a:lnR>
                      <a:noFill/>
                    </a:lnR>
                    <a:lnT w="6350" cap="flat" cmpd="sng" algn="ctr">
                      <a:solidFill>
                        <a:schemeClr val="tx1"/>
                      </a:solidFill>
                      <a:prstDash val="sysDot"/>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175" y="274320"/>
            <a:ext cx="2080349" cy="27432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496" y="1097280"/>
            <a:ext cx="1460754" cy="1947672"/>
          </a:xfrm>
          <a:prstGeom prst="rect">
            <a:avLst/>
          </a:prstGeom>
        </p:spPr>
      </p:pic>
    </p:spTree>
    <p:extLst>
      <p:ext uri="{BB962C8B-B14F-4D97-AF65-F5344CB8AC3E}">
        <p14:creationId xmlns:p14="http://schemas.microsoft.com/office/powerpoint/2010/main" val="4259078209"/>
      </p:ext>
    </p:extLst>
  </p:cSld>
  <p:clrMapOvr>
    <a:masterClrMapping/>
  </p:clrMapOvr>
</p:sld>
</file>

<file path=ppt/theme/theme1.xml><?xml version="1.0" encoding="utf-8"?>
<a:theme xmlns:a="http://schemas.openxmlformats.org/drawingml/2006/main" name="Office Theme">
  <a:themeElements>
    <a:clrScheme name="NJ v8">
      <a:dk1>
        <a:srgbClr val="000000"/>
      </a:dk1>
      <a:lt1>
        <a:srgbClr val="FFFFFF"/>
      </a:lt1>
      <a:dk2>
        <a:srgbClr val="A02C1C"/>
      </a:dk2>
      <a:lt2>
        <a:srgbClr val="284D81"/>
      </a:lt2>
      <a:accent1>
        <a:srgbClr val="8B724A"/>
      </a:accent1>
      <a:accent2>
        <a:srgbClr val="55527A"/>
      </a:accent2>
      <a:accent3>
        <a:srgbClr val="477367"/>
      </a:accent3>
      <a:accent4>
        <a:srgbClr val="734761"/>
      </a:accent4>
      <a:accent5>
        <a:srgbClr val="769DA3"/>
      </a:accent5>
      <a:accent6>
        <a:srgbClr val="8A806E"/>
      </a:accent6>
      <a:hlink>
        <a:srgbClr val="8A714A"/>
      </a:hlink>
      <a:folHlink>
        <a:srgbClr val="B0966B"/>
      </a:folHlink>
    </a:clrScheme>
    <a:fontScheme name="National Journal">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0EAE3"/>
        </a:solidFill>
        <a:ln>
          <a:noFill/>
        </a:ln>
        <a:effectLst/>
      </a:spPr>
      <a:bodyPr lIns="91440" tIns="91440" rIns="91440" bIns="91440"/>
      <a:lstStyle>
        <a:defPPr>
          <a:spcAft>
            <a:spcPts val="400"/>
          </a:spcAft>
          <a:defRPr sz="1200" b="1" dirty="0">
            <a:solidFill>
              <a:schemeClr val="tx1">
                <a:lumMod val="95000"/>
                <a:lumOff val="5000"/>
              </a:schemeClr>
            </a:solidFill>
            <a:latin typeface="Georgia"/>
            <a:cs typeface="Georgia"/>
          </a:defRPr>
        </a:defPPr>
      </a:lstStyle>
      <a:style>
        <a:lnRef idx="2">
          <a:schemeClr val="accent1">
            <a:shade val="50000"/>
          </a:schemeClr>
        </a:lnRef>
        <a:fillRef idx="1">
          <a:schemeClr val="accent1"/>
        </a:fillRef>
        <a:effectRef idx="0">
          <a:schemeClr val="accent1"/>
        </a:effectRef>
        <a:fontRef idx="minor">
          <a:schemeClr val="lt1"/>
        </a:fontRef>
      </a:style>
    </a:spDef>
    <a:lnDef>
      <a:spPr>
        <a:ln>
          <a:tailEnd type="triangle"/>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oAutofit/>
      </a:bodyPr>
      <a:lstStyle>
        <a:defPPr>
          <a:spcAft>
            <a:spcPts val="400"/>
          </a:spcAft>
          <a:defRPr sz="1200" b="1" dirty="0" smtClean="0">
            <a:solidFill>
              <a:srgbClr val="71B2C7"/>
            </a:solidFill>
            <a:latin typeface="Georgia"/>
            <a:cs typeface="Georgia"/>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6118</TotalTime>
  <Words>333</Words>
  <Application>Microsoft Office PowerPoint</Application>
  <PresentationFormat>On-screen Show (4:3)</PresentationFormat>
  <Paragraphs>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Arial</vt:lpstr>
      <vt:lpstr>Calibri</vt:lpstr>
      <vt:lpstr>Georgia</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Stublen, Daniel</cp:lastModifiedBy>
  <cp:revision>259</cp:revision>
  <dcterms:created xsi:type="dcterms:W3CDTF">2017-06-26T14:07:23Z</dcterms:created>
  <dcterms:modified xsi:type="dcterms:W3CDTF">2018-08-24T17:03:08Z</dcterms:modified>
</cp:coreProperties>
</file>