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compatMod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56" r:id="rId2"/>
    <p:sldId id="357" r:id="rId3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AD6"/>
    <a:srgbClr val="E8DCBC"/>
    <a:srgbClr val="AED0EF"/>
    <a:srgbClr val="70ADE3"/>
    <a:srgbClr val="D37770"/>
    <a:srgbClr val="E3422D"/>
    <a:srgbClr val="FFFFFF"/>
    <a:srgbClr val="D27770"/>
    <a:srgbClr val="A0B277"/>
    <a:srgbClr val="70A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7" autoAdjust="0"/>
    <p:restoredTop sz="94599"/>
  </p:normalViewPr>
  <p:slideViewPr>
    <p:cSldViewPr snapToGrid="0">
      <p:cViewPr>
        <p:scale>
          <a:sx n="110" d="100"/>
          <a:sy n="110" d="100"/>
        </p:scale>
        <p:origin x="2160" y="16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632A46B-577D-EC4C-BA3F-A83D744F17B8}" type="datetimeFigureOut">
              <a:rPr lang="en-US" altLang="en-US"/>
              <a:pPr>
                <a:defRPr/>
              </a:pPr>
              <a:t>6/14/17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68F62E3-3519-E746-91BF-45DBC6FDF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124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358DCAF-63E6-D240-BA9E-D211F425A84E}" type="datetimeFigureOut">
              <a:rPr lang="en-US" altLang="en-US"/>
              <a:pPr>
                <a:defRPr/>
              </a:pPr>
              <a:t>6/14/17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E376D49-7BB7-CD41-AE6F-CB1E5B6FA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584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062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2FBE276B-7F1B-BF4D-B84E-57986E8499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1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00C9518D-084D-7347-9177-837AF5903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98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BC8C360-449C-1149-93B9-1E0F98C8EB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630238"/>
            <a:ext cx="8550275" cy="854075"/>
          </a:xfrm>
        </p:spPr>
        <p:txBody>
          <a:bodyPr/>
          <a:lstStyle/>
          <a:p>
            <a:r>
              <a:rPr lang="en-US" altLang="en-US" dirty="0" smtClean="0">
                <a:latin typeface="Georgia" charset="0"/>
                <a:ea typeface="ＭＳ Ｐゴシック" charset="-128"/>
              </a:rPr>
              <a:t>Only one open Republican-held seat is rated by </a:t>
            </a:r>
            <a:r>
              <a:rPr lang="en-US" altLang="en-US" i="1" dirty="0" smtClean="0">
                <a:latin typeface="Georgia" charset="0"/>
                <a:ea typeface="ＭＳ Ｐゴシック" charset="-128"/>
              </a:rPr>
              <a:t>The Cook Political Report</a:t>
            </a:r>
            <a:r>
              <a:rPr lang="en-US" altLang="en-US" dirty="0" smtClean="0">
                <a:latin typeface="Georgia" charset="0"/>
                <a:ea typeface="ＭＳ Ｐゴシック" charset="-128"/>
              </a:rPr>
              <a:t> as “lean D” </a:t>
            </a:r>
            <a:endParaRPr lang="en-US" altLang="en-US" dirty="0">
              <a:latin typeface="Georgia" charset="0"/>
              <a:ea typeface="ＭＳ Ｐゴシック" charset="-128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14680"/>
              </p:ext>
            </p:extLst>
          </p:nvPr>
        </p:nvGraphicFramePr>
        <p:xfrm>
          <a:off x="419100" y="1766888"/>
          <a:ext cx="8278812" cy="4530156"/>
        </p:xfrm>
        <a:graphic>
          <a:graphicData uri="http://schemas.openxmlformats.org/drawingml/2006/table">
            <a:tbl>
              <a:tblPr/>
              <a:tblGrid>
                <a:gridCol w="872447"/>
                <a:gridCol w="1829977"/>
                <a:gridCol w="2015960"/>
                <a:gridCol w="1082842"/>
                <a:gridCol w="2477586"/>
              </a:tblGrid>
              <a:tr h="27537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District</a:t>
                      </a:r>
                    </a:p>
                  </a:txBody>
                  <a:tcPr marL="91458" marR="91458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777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Incumbent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777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Reason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777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Cook Rating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777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Vacant? 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7770"/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GA-06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Tom Price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Became 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HHS secretary 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Toss up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Resigned 2/10/17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Special primary 4/18/17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Special runoff 6/20/17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SC-05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Mick Mulvaney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Became the 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OMB director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Solid 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22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Resigned 2/16/17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Special primary 5/2/17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Special primary runoff 5/16/17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Special election 6/20/17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FL-27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Ileana Ros-Lehtinen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Retiring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Lean D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0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No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ID-01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Raul Labrador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Running for governor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Solid 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22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No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KS-02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Lynn Jenkins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Retiring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Likely 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777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No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OH-16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Jim Renacci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Running for governor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Likely R</a:t>
                      </a: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777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No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SD-AL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Kristi Noem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Running for governor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Solid 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22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No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TX-03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Sam Johnson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Retiring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Solid 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22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No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UT-03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Jason Chaffetz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Retiring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Solid 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22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Not yet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Expected to resign 6/30/17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WV-03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Evan Jenkins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Running for Senate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Solid 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2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No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KS-04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Mike Pompeo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Became CIA director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Solid 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42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Replaced 4/11/17 by Ron Estes (R)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MT-AL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Ryan Zinke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Became secretary of the interior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Likely 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77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Replaced 5/25/17 by Greg Gianaforte (R)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04" name="Rectangle 14"/>
          <p:cNvSpPr>
            <a:spLocks noChangeArrowheads="1"/>
          </p:cNvSpPr>
          <p:nvPr/>
        </p:nvSpPr>
        <p:spPr bwMode="auto">
          <a:xfrm>
            <a:off x="419100" y="1427163"/>
            <a:ext cx="822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7F7F7F"/>
                </a:solidFill>
              </a:rPr>
              <a:t>Open and vacant Republican-held House seats</a:t>
            </a:r>
            <a:endParaRPr lang="en-US" altLang="en-US" sz="1600" b="1" dirty="0">
              <a:solidFill>
                <a:srgbClr val="7F7F7F"/>
              </a:solidFill>
            </a:endParaRPr>
          </a:p>
        </p:txBody>
      </p:sp>
      <p:pic>
        <p:nvPicPr>
          <p:cNvPr id="11405" name="Picture 12" descr="NationalJournal_LC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6340198" y="233363"/>
            <a:ext cx="2786340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</a:rPr>
              <a:t>OPEN/VACANT SEATS IN CONGRESS 2017/2018</a:t>
            </a:r>
            <a:endParaRPr lang="en-US" altLang="en-US" sz="9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Content Placeholder 17"/>
          <p:cNvSpPr>
            <a:spLocks noGrp="1"/>
          </p:cNvSpPr>
          <p:nvPr>
            <p:ph sz="quarter" idx="4294967295"/>
          </p:nvPr>
        </p:nvSpPr>
        <p:spPr>
          <a:xfrm>
            <a:off x="0" y="6626225"/>
            <a:ext cx="4572000" cy="231775"/>
          </a:xfrm>
          <a:noFill/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June 14, 2017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|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Madeline Pisani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  <a:cs typeface="ＭＳ Ｐゴシック" charset="0"/>
            </a:endParaRPr>
          </a:p>
        </p:txBody>
      </p:sp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0" y="6207125"/>
            <a:ext cx="9144000" cy="3746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Source: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“2018 House summary for May 26, 2017,” Cook Political Report, May 12, 2017.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630238"/>
            <a:ext cx="8550275" cy="854075"/>
          </a:xfrm>
        </p:spPr>
        <p:txBody>
          <a:bodyPr/>
          <a:lstStyle/>
          <a:p>
            <a:r>
              <a:rPr lang="en-US" altLang="en-US" dirty="0" smtClean="0">
                <a:latin typeface="Georgia" charset="0"/>
                <a:ea typeface="ＭＳ Ｐゴシック" charset="-128"/>
              </a:rPr>
              <a:t>Only one open Democrat-held seat is rated by </a:t>
            </a:r>
            <a:r>
              <a:rPr lang="en-US" altLang="en-US" i="1" dirty="0" smtClean="0">
                <a:latin typeface="Georgia" charset="0"/>
                <a:ea typeface="ＭＳ Ｐゴシック" charset="-128"/>
              </a:rPr>
              <a:t>The Cook Political Report</a:t>
            </a:r>
            <a:r>
              <a:rPr lang="en-US" altLang="en-US" dirty="0" smtClean="0">
                <a:latin typeface="Georgia" charset="0"/>
                <a:ea typeface="ＭＳ Ｐゴシック" charset="-128"/>
              </a:rPr>
              <a:t> as “toss up” </a:t>
            </a:r>
            <a:endParaRPr lang="en-US" altLang="en-US" dirty="0">
              <a:latin typeface="Georgia" charset="0"/>
              <a:ea typeface="ＭＳ Ｐゴシック" charset="-128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141218"/>
              </p:ext>
            </p:extLst>
          </p:nvPr>
        </p:nvGraphicFramePr>
        <p:xfrm>
          <a:off x="419100" y="1766888"/>
          <a:ext cx="8278812" cy="1968270"/>
        </p:xfrm>
        <a:graphic>
          <a:graphicData uri="http://schemas.openxmlformats.org/drawingml/2006/table">
            <a:tbl>
              <a:tblPr/>
              <a:tblGrid>
                <a:gridCol w="872447"/>
                <a:gridCol w="1829977"/>
                <a:gridCol w="2015960"/>
                <a:gridCol w="1082842"/>
                <a:gridCol w="2477586"/>
              </a:tblGrid>
              <a:tr h="27537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District</a:t>
                      </a:r>
                    </a:p>
                  </a:txBody>
                  <a:tcPr marL="91458" marR="91458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Incumbent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Reason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Cook Rating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E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Vacant? 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E3"/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CA-34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Xavier Becerra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Became CA attorney general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Solid D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7AD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Resigned 1/25/17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Special primary 4/4/17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Special runoff 6/6/17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CO-07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Ed </a:t>
                      </a:r>
                      <a:r>
                        <a:rPr kumimoji="0" lang="en-US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Perlmutter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Running for governor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Solid D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7AD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No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MN-01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Tim Walz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Running for governor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Toss up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CB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No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NM-01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Michelle Lujan Grisham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Running for governor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Solid D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7AD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No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TX-16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Beto</a:t>
                      </a:r>
                      <a:r>
                        <a:rPr kumimoji="0" lang="en-US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 O’Rourke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22" marB="4572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Running for Senate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Solid D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7AD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charset="0"/>
                          <a:ea typeface="ＭＳ Ｐゴシック" charset="-128"/>
                        </a:rPr>
                        <a:t>No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charset="0"/>
                        <a:ea typeface="ＭＳ Ｐゴシック" charset="-128"/>
                      </a:endParaRPr>
                    </a:p>
                  </a:txBody>
                  <a:tcPr marL="91458" marR="91458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04" name="Rectangle 14"/>
          <p:cNvSpPr>
            <a:spLocks noChangeArrowheads="1"/>
          </p:cNvSpPr>
          <p:nvPr/>
        </p:nvSpPr>
        <p:spPr bwMode="auto">
          <a:xfrm>
            <a:off x="419100" y="1427163"/>
            <a:ext cx="822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7F7F7F"/>
                </a:solidFill>
              </a:rPr>
              <a:t>Open and vacant Democrat-held House seats</a:t>
            </a:r>
            <a:endParaRPr lang="en-US" altLang="en-US" sz="1600" b="1" dirty="0">
              <a:solidFill>
                <a:srgbClr val="7F7F7F"/>
              </a:solidFill>
            </a:endParaRPr>
          </a:p>
        </p:txBody>
      </p:sp>
      <p:pic>
        <p:nvPicPr>
          <p:cNvPr id="11405" name="Picture 12" descr="NationalJournal_LC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6340198" y="233363"/>
            <a:ext cx="2786340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smtClean="0">
                <a:solidFill>
                  <a:schemeClr val="bg2">
                    <a:lumMod val="25000"/>
                  </a:schemeClr>
                </a:solidFill>
              </a:rPr>
              <a:t>OPEN/VACANT SEATS IN CONGRESS 2017/2018</a:t>
            </a:r>
            <a:endParaRPr lang="en-US" altLang="en-US" sz="9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Content Placeholder 17"/>
          <p:cNvSpPr>
            <a:spLocks noGrp="1"/>
          </p:cNvSpPr>
          <p:nvPr>
            <p:ph sz="quarter" idx="4294967295"/>
          </p:nvPr>
        </p:nvSpPr>
        <p:spPr>
          <a:xfrm>
            <a:off x="0" y="6626225"/>
            <a:ext cx="4572000" cy="231775"/>
          </a:xfrm>
          <a:noFill/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June 14, 2017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|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Madeline Pisani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  <a:cs typeface="ＭＳ Ｐゴシック" charset="0"/>
            </a:endParaRPr>
          </a:p>
        </p:txBody>
      </p:sp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0" y="6207125"/>
            <a:ext cx="9144000" cy="3746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Source: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“2018 House summary for May 26, 2017,” Cook Political Report, May 12, 2017.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49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18120</TotalTime>
  <Words>320</Words>
  <Application>Microsoft Macintosh PowerPoint</Application>
  <PresentationFormat>On-screen Show (4:3)</PresentationFormat>
  <Paragraphs>115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 Light</vt:lpstr>
      <vt:lpstr>ＭＳ Ｐゴシック</vt:lpstr>
      <vt:lpstr>Arial</vt:lpstr>
      <vt:lpstr>Georgia</vt:lpstr>
      <vt:lpstr>Calibri</vt:lpstr>
      <vt:lpstr>FreightSans Pro Book</vt:lpstr>
      <vt:lpstr>Office Theme</vt:lpstr>
      <vt:lpstr>Only one open Republican-held seat is rated by The Cook Political Report as “lean D” </vt:lpstr>
      <vt:lpstr>Only one open Democrat-held seat is rated by The Cook Political Report as “toss up” </vt:lpstr>
    </vt:vector>
  </TitlesOfParts>
  <Company>Atlantic 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Microsoft Office User</cp:lastModifiedBy>
  <cp:revision>329</cp:revision>
  <cp:lastPrinted>2016-07-22T19:33:34Z</cp:lastPrinted>
  <dcterms:created xsi:type="dcterms:W3CDTF">2015-09-24T14:51:57Z</dcterms:created>
  <dcterms:modified xsi:type="dcterms:W3CDTF">2017-06-14T18:15:36Z</dcterms:modified>
</cp:coreProperties>
</file>