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handoutMasterIdLst>
    <p:handoutMasterId r:id="rId41"/>
  </p:handoutMasterIdLst>
  <p:sldIdLst>
    <p:sldId id="339" r:id="rId2"/>
    <p:sldId id="374" r:id="rId3"/>
    <p:sldId id="370" r:id="rId4"/>
    <p:sldId id="401" r:id="rId5"/>
    <p:sldId id="402" r:id="rId6"/>
    <p:sldId id="411" r:id="rId7"/>
    <p:sldId id="372" r:id="rId8"/>
    <p:sldId id="371" r:id="rId9"/>
    <p:sldId id="373" r:id="rId10"/>
    <p:sldId id="387" r:id="rId11"/>
    <p:sldId id="388" r:id="rId12"/>
    <p:sldId id="389" r:id="rId13"/>
    <p:sldId id="390" r:id="rId14"/>
    <p:sldId id="391" r:id="rId15"/>
    <p:sldId id="412" r:id="rId16"/>
    <p:sldId id="353" r:id="rId17"/>
    <p:sldId id="367" r:id="rId18"/>
    <p:sldId id="369" r:id="rId19"/>
    <p:sldId id="417" r:id="rId20"/>
    <p:sldId id="418" r:id="rId21"/>
    <p:sldId id="419" r:id="rId22"/>
    <p:sldId id="420" r:id="rId23"/>
    <p:sldId id="421" r:id="rId24"/>
    <p:sldId id="422" r:id="rId25"/>
    <p:sldId id="423" r:id="rId26"/>
    <p:sldId id="413" r:id="rId27"/>
    <p:sldId id="377" r:id="rId28"/>
    <p:sldId id="378" r:id="rId29"/>
    <p:sldId id="379" r:id="rId30"/>
    <p:sldId id="416" r:id="rId31"/>
    <p:sldId id="414" r:id="rId32"/>
    <p:sldId id="397" r:id="rId33"/>
    <p:sldId id="398" r:id="rId34"/>
    <p:sldId id="400" r:id="rId35"/>
    <p:sldId id="415" r:id="rId36"/>
    <p:sldId id="393" r:id="rId37"/>
    <p:sldId id="394" r:id="rId38"/>
    <p:sldId id="395" r:id="rId39"/>
  </p:sldIdLst>
  <p:sldSz cx="9144000" cy="6858000" type="screen4x3"/>
  <p:notesSz cx="7010400" cy="9223375"/>
  <p:defaultTextStyle>
    <a:defPPr>
      <a:defRPr lang="en-US"/>
    </a:defPPr>
    <a:lvl1pPr algn="l" rtl="0" eaLnBrk="0" fontAlgn="base" hangingPunct="0">
      <a:spcBef>
        <a:spcPct val="0"/>
      </a:spcBef>
      <a:spcAft>
        <a:spcPct val="0"/>
      </a:spcAft>
      <a:defRPr kern="1200">
        <a:solidFill>
          <a:schemeClr val="tx1"/>
        </a:solidFill>
        <a:latin typeface="Calibri Light" charset="0"/>
        <a:ea typeface="MS PGothic" charset="-128"/>
        <a:cs typeface="+mn-cs"/>
      </a:defRPr>
    </a:lvl1pPr>
    <a:lvl2pPr marL="457200" algn="l" rtl="0" eaLnBrk="0" fontAlgn="base" hangingPunct="0">
      <a:spcBef>
        <a:spcPct val="0"/>
      </a:spcBef>
      <a:spcAft>
        <a:spcPct val="0"/>
      </a:spcAft>
      <a:defRPr kern="1200">
        <a:solidFill>
          <a:schemeClr val="tx1"/>
        </a:solidFill>
        <a:latin typeface="Calibri Light" charset="0"/>
        <a:ea typeface="MS PGothic" charset="-128"/>
        <a:cs typeface="+mn-cs"/>
      </a:defRPr>
    </a:lvl2pPr>
    <a:lvl3pPr marL="914400" algn="l" rtl="0" eaLnBrk="0" fontAlgn="base" hangingPunct="0">
      <a:spcBef>
        <a:spcPct val="0"/>
      </a:spcBef>
      <a:spcAft>
        <a:spcPct val="0"/>
      </a:spcAft>
      <a:defRPr kern="1200">
        <a:solidFill>
          <a:schemeClr val="tx1"/>
        </a:solidFill>
        <a:latin typeface="Calibri Light" charset="0"/>
        <a:ea typeface="MS PGothic" charset="-128"/>
        <a:cs typeface="+mn-cs"/>
      </a:defRPr>
    </a:lvl3pPr>
    <a:lvl4pPr marL="1371600" algn="l" rtl="0" eaLnBrk="0" fontAlgn="base" hangingPunct="0">
      <a:spcBef>
        <a:spcPct val="0"/>
      </a:spcBef>
      <a:spcAft>
        <a:spcPct val="0"/>
      </a:spcAft>
      <a:defRPr kern="1200">
        <a:solidFill>
          <a:schemeClr val="tx1"/>
        </a:solidFill>
        <a:latin typeface="Calibri Light" charset="0"/>
        <a:ea typeface="MS PGothic" charset="-128"/>
        <a:cs typeface="+mn-cs"/>
      </a:defRPr>
    </a:lvl4pPr>
    <a:lvl5pPr marL="1828800" algn="l" rtl="0" eaLnBrk="0" fontAlgn="base" hangingPunct="0">
      <a:spcBef>
        <a:spcPct val="0"/>
      </a:spcBef>
      <a:spcAft>
        <a:spcPct val="0"/>
      </a:spcAft>
      <a:defRPr kern="1200">
        <a:solidFill>
          <a:schemeClr val="tx1"/>
        </a:solidFill>
        <a:latin typeface="Calibri Light" charset="0"/>
        <a:ea typeface="MS PGothic" charset="-128"/>
        <a:cs typeface="+mn-cs"/>
      </a:defRPr>
    </a:lvl5pPr>
    <a:lvl6pPr marL="2286000" algn="l" defTabSz="914400" rtl="0" eaLnBrk="1" latinLnBrk="0" hangingPunct="1">
      <a:defRPr kern="1200">
        <a:solidFill>
          <a:schemeClr val="tx1"/>
        </a:solidFill>
        <a:latin typeface="Calibri Light" charset="0"/>
        <a:ea typeface="MS PGothic" charset="-128"/>
        <a:cs typeface="+mn-cs"/>
      </a:defRPr>
    </a:lvl6pPr>
    <a:lvl7pPr marL="2743200" algn="l" defTabSz="914400" rtl="0" eaLnBrk="1" latinLnBrk="0" hangingPunct="1">
      <a:defRPr kern="1200">
        <a:solidFill>
          <a:schemeClr val="tx1"/>
        </a:solidFill>
        <a:latin typeface="Calibri Light" charset="0"/>
        <a:ea typeface="MS PGothic" charset="-128"/>
        <a:cs typeface="+mn-cs"/>
      </a:defRPr>
    </a:lvl7pPr>
    <a:lvl8pPr marL="3200400" algn="l" defTabSz="914400" rtl="0" eaLnBrk="1" latinLnBrk="0" hangingPunct="1">
      <a:defRPr kern="1200">
        <a:solidFill>
          <a:schemeClr val="tx1"/>
        </a:solidFill>
        <a:latin typeface="Calibri Light" charset="0"/>
        <a:ea typeface="MS PGothic" charset="-128"/>
        <a:cs typeface="+mn-cs"/>
      </a:defRPr>
    </a:lvl8pPr>
    <a:lvl9pPr marL="3657600" algn="l" defTabSz="914400" rtl="0" eaLnBrk="1" latinLnBrk="0" hangingPunct="1">
      <a:defRPr kern="1200">
        <a:solidFill>
          <a:schemeClr val="tx1"/>
        </a:solidFill>
        <a:latin typeface="Calibri Light" charset="0"/>
        <a:ea typeface="MS PGothic" charset="-128"/>
        <a:cs typeface="+mn-cs"/>
      </a:defRPr>
    </a:lvl9pPr>
  </p:defaultTextStyle>
  <p:extLst>
    <p:ext uri="{EFAFB233-063F-42B5-8137-9DF3F51BA10A}">
      <p15:sldGuideLst xmlns:p15="http://schemas.microsoft.com/office/powerpoint/2012/main">
        <p15:guide id="1" orient="horz" pos="2208">
          <p15:clr>
            <a:srgbClr val="A4A3A4"/>
          </p15:clr>
        </p15:guide>
        <p15:guide id="2" pos="2880">
          <p15:clr>
            <a:srgbClr val="A4A3A4"/>
          </p15:clr>
        </p15:guide>
        <p15:guide id="3" pos="144">
          <p15:clr>
            <a:srgbClr val="A4A3A4"/>
          </p15:clr>
        </p15:guide>
        <p15:guide id="4" pos="56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E0A39E"/>
    <a:srgbClr val="D9D9D9"/>
    <a:srgbClr val="DAE8C5"/>
    <a:srgbClr val="F2D9D7"/>
    <a:srgbClr val="E8DCBC"/>
    <a:srgbClr val="D9C58B"/>
    <a:srgbClr val="494F8D"/>
    <a:srgbClr val="8972A2"/>
    <a:srgbClr val="BEB4B8"/>
    <a:srgbClr val="A0B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05" autoAdjust="0"/>
    <p:restoredTop sz="94689"/>
  </p:normalViewPr>
  <p:slideViewPr>
    <p:cSldViewPr snapToGrid="0">
      <p:cViewPr varScale="1">
        <p:scale>
          <a:sx n="83" d="100"/>
          <a:sy n="83" d="100"/>
        </p:scale>
        <p:origin x="96" y="666"/>
      </p:cViewPr>
      <p:guideLst>
        <p:guide orient="horz" pos="2208"/>
        <p:guide pos="2880"/>
        <p:guide pos="144"/>
        <p:guide pos="56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E0A39E"/>
              </a:solidFill>
              <a:ln w="19050">
                <a:solidFill>
                  <a:schemeClr val="lt1"/>
                </a:solidFill>
              </a:ln>
              <a:effectLst/>
            </c:spPr>
            <c:extLst>
              <c:ext xmlns:c16="http://schemas.microsoft.com/office/drawing/2014/chart" uri="{C3380CC4-5D6E-409C-BE32-E72D297353CC}">
                <c16:uniqueId val="{00000001-1BFB-4B10-B3B7-D5F3AB287B21}"/>
              </c:ext>
            </c:extLst>
          </c:dPt>
          <c:dPt>
            <c:idx val="1"/>
            <c:bubble3D val="0"/>
            <c:spPr>
              <a:solidFill>
                <a:srgbClr val="A0B277"/>
              </a:solidFill>
              <a:ln w="19050">
                <a:solidFill>
                  <a:schemeClr val="lt1"/>
                </a:solidFill>
              </a:ln>
              <a:effectLst/>
            </c:spPr>
            <c:extLst>
              <c:ext xmlns:c16="http://schemas.microsoft.com/office/drawing/2014/chart" uri="{C3380CC4-5D6E-409C-BE32-E72D297353CC}">
                <c16:uniqueId val="{00000003-1BFB-4B10-B3B7-D5F3AB287B2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Unfunded</c:v>
                </c:pt>
                <c:pt idx="1">
                  <c:v>Proposed </c:v>
                </c:pt>
              </c:strCache>
            </c:strRef>
          </c:cat>
          <c:val>
            <c:numRef>
              <c:f>Sheet1!$B$2:$B$3</c:f>
              <c:numCache>
                <c:formatCode>General</c:formatCode>
                <c:ptCount val="2"/>
                <c:pt idx="0">
                  <c:v>3.59</c:v>
                </c:pt>
                <c:pt idx="1">
                  <c:v>1</c:v>
                </c:pt>
              </c:numCache>
            </c:numRef>
          </c:val>
          <c:extLst>
            <c:ext xmlns:c16="http://schemas.microsoft.com/office/drawing/2014/chart" uri="{C3380CC4-5D6E-409C-BE32-E72D297353CC}">
              <c16:uniqueId val="{00000004-1BFB-4B10-B3B7-D5F3AB287B2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Infrastructure spending in billions</c:v>
                </c:pt>
              </c:strCache>
            </c:strRef>
          </c:tx>
          <c:dPt>
            <c:idx val="0"/>
            <c:bubble3D val="0"/>
            <c:spPr>
              <a:solidFill>
                <a:srgbClr val="DAE8C5"/>
              </a:solidFill>
              <a:ln w="19050">
                <a:solidFill>
                  <a:schemeClr val="lt1"/>
                </a:solidFill>
              </a:ln>
              <a:effectLst/>
            </c:spPr>
            <c:extLst>
              <c:ext xmlns:c16="http://schemas.microsoft.com/office/drawing/2014/chart" uri="{C3380CC4-5D6E-409C-BE32-E72D297353CC}">
                <c16:uniqueId val="{00000001-7625-4B4D-B7EF-B2DF299ABA6C}"/>
              </c:ext>
            </c:extLst>
          </c:dPt>
          <c:dPt>
            <c:idx val="1"/>
            <c:bubble3D val="0"/>
            <c:spPr>
              <a:solidFill>
                <a:srgbClr val="BEB4B8"/>
              </a:solidFill>
              <a:ln w="19050">
                <a:solidFill>
                  <a:schemeClr val="lt1"/>
                </a:solidFill>
              </a:ln>
              <a:effectLst/>
            </c:spPr>
            <c:extLst>
              <c:ext xmlns:c16="http://schemas.microsoft.com/office/drawing/2014/chart" uri="{C3380CC4-5D6E-409C-BE32-E72D297353CC}">
                <c16:uniqueId val="{00000003-7625-4B4D-B7EF-B2DF299ABA6C}"/>
              </c:ext>
            </c:extLst>
          </c:dPt>
          <c:dLbls>
            <c:dLbl>
              <c:idx val="0"/>
              <c:layout/>
              <c:tx>
                <c:rich>
                  <a:bodyPr/>
                  <a:lstStyle/>
                  <a:p>
                    <a:fld id="{8FA5BAD6-BBA0-7D49-8DAB-CCD5384925DB}" type="VALUE">
                      <a:rPr lang="en-US" smtClean="0"/>
                      <a:pPr/>
                      <a:t>[VALUE]</a:t>
                    </a:fld>
                    <a:r>
                      <a:rPr lang="en-US" dirty="0" smtClean="0"/>
                      <a:t>B</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7625-4B4D-B7EF-B2DF299ABA6C}"/>
                </c:ext>
              </c:extLst>
            </c:dLbl>
            <c:dLbl>
              <c:idx val="1"/>
              <c:layout/>
              <c:tx>
                <c:rich>
                  <a:bodyPr/>
                  <a:lstStyle/>
                  <a:p>
                    <a:fld id="{AC8AA003-F67E-9A44-A4B6-1A0B8781094F}" type="VALUE">
                      <a:rPr lang="en-US" smtClean="0"/>
                      <a:pPr/>
                      <a:t>[VALUE]</a:t>
                    </a:fld>
                    <a:r>
                      <a:rPr lang="en-US" smtClean="0"/>
                      <a:t>B</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7625-4B4D-B7EF-B2DF299ABA6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Federal </c:v>
                </c:pt>
                <c:pt idx="1">
                  <c:v>State and local</c:v>
                </c:pt>
              </c:strCache>
            </c:strRef>
          </c:cat>
          <c:val>
            <c:numRef>
              <c:f>Sheet1!$B$2:$B$3</c:f>
              <c:numCache>
                <c:formatCode>"$"#,##0_);[Red]\("$"#,##0\)</c:formatCode>
                <c:ptCount val="2"/>
                <c:pt idx="0">
                  <c:v>96</c:v>
                </c:pt>
                <c:pt idx="1">
                  <c:v>320</c:v>
                </c:pt>
              </c:numCache>
            </c:numRef>
          </c:val>
          <c:extLst>
            <c:ext xmlns:c16="http://schemas.microsoft.com/office/drawing/2014/chart" uri="{C3380CC4-5D6E-409C-BE32-E72D297353CC}">
              <c16:uniqueId val="{00000006-7625-4B4D-B7EF-B2DF299ABA6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rgbClr val="BEB4B8"/>
              </a:solidFill>
              <a:round/>
            </a:ln>
            <a:effectLst/>
          </c:spPr>
          <c:marker>
            <c:symbol val="none"/>
          </c:marker>
          <c:cat>
            <c:numRef>
              <c:f>Sheet1!$A$2:$A$13</c:f>
              <c:numCache>
                <c:formatCode>0</c:formatCode>
                <c:ptCount val="12"/>
                <c:pt idx="0">
                  <c:v>2000</c:v>
                </c:pt>
                <c:pt idx="1">
                  <c:v>2002</c:v>
                </c:pt>
                <c:pt idx="2">
                  <c:v>2004</c:v>
                </c:pt>
                <c:pt idx="3">
                  <c:v>2005</c:v>
                </c:pt>
                <c:pt idx="4">
                  <c:v>2006</c:v>
                </c:pt>
                <c:pt idx="5">
                  <c:v>2007</c:v>
                </c:pt>
                <c:pt idx="6">
                  <c:v>2008</c:v>
                </c:pt>
                <c:pt idx="7">
                  <c:v>2009</c:v>
                </c:pt>
                <c:pt idx="8">
                  <c:v>2010</c:v>
                </c:pt>
                <c:pt idx="9">
                  <c:v>2011</c:v>
                </c:pt>
                <c:pt idx="10">
                  <c:v>2012</c:v>
                </c:pt>
                <c:pt idx="11">
                  <c:v>2013</c:v>
                </c:pt>
              </c:numCache>
            </c:numRef>
          </c:cat>
          <c:val>
            <c:numRef>
              <c:f>Sheet1!$B$2:$B$13</c:f>
              <c:numCache>
                <c:formatCode>_(* #,##0.00_);_(* \(#,##0.00\);_(* "-"??_);_(@_)</c:formatCode>
                <c:ptCount val="12"/>
                <c:pt idx="0">
                  <c:v>2.11</c:v>
                </c:pt>
                <c:pt idx="1">
                  <c:v>2.34</c:v>
                </c:pt>
                <c:pt idx="2">
                  <c:v>2.19</c:v>
                </c:pt>
                <c:pt idx="3">
                  <c:v>2.12</c:v>
                </c:pt>
                <c:pt idx="4">
                  <c:v>2.14</c:v>
                </c:pt>
                <c:pt idx="5">
                  <c:v>2.25</c:v>
                </c:pt>
                <c:pt idx="6">
                  <c:v>2.38</c:v>
                </c:pt>
                <c:pt idx="7">
                  <c:v>2.5099999999999998</c:v>
                </c:pt>
                <c:pt idx="8">
                  <c:v>2.38</c:v>
                </c:pt>
                <c:pt idx="9">
                  <c:v>2.17</c:v>
                </c:pt>
                <c:pt idx="10">
                  <c:v>2.06</c:v>
                </c:pt>
                <c:pt idx="11">
                  <c:v>1.94</c:v>
                </c:pt>
              </c:numCache>
            </c:numRef>
          </c:val>
          <c:smooth val="0"/>
          <c:extLst>
            <c:ext xmlns:c16="http://schemas.microsoft.com/office/drawing/2014/chart" uri="{C3380CC4-5D6E-409C-BE32-E72D297353CC}">
              <c16:uniqueId val="{00000000-43BD-4FB3-8C8C-26DF7395C1FF}"/>
            </c:ext>
          </c:extLst>
        </c:ser>
        <c:dLbls>
          <c:showLegendKey val="0"/>
          <c:showVal val="0"/>
          <c:showCatName val="0"/>
          <c:showSerName val="0"/>
          <c:showPercent val="0"/>
          <c:showBubbleSize val="0"/>
        </c:dLbls>
        <c:smooth val="0"/>
        <c:axId val="-2125790480"/>
        <c:axId val="-2125949600"/>
      </c:lineChart>
      <c:catAx>
        <c:axId val="-212579048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5949600"/>
        <c:crosses val="autoZero"/>
        <c:auto val="1"/>
        <c:lblAlgn val="ctr"/>
        <c:lblOffset val="100"/>
        <c:noMultiLvlLbl val="0"/>
      </c:catAx>
      <c:valAx>
        <c:axId val="-2125949600"/>
        <c:scaling>
          <c:orientation val="minMax"/>
          <c:min val="1"/>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5790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DAE8C5"/>
              </a:solidFill>
              <a:ln w="19050">
                <a:solidFill>
                  <a:schemeClr val="lt1"/>
                </a:solidFill>
              </a:ln>
              <a:effectLst/>
            </c:spPr>
            <c:extLst>
              <c:ext xmlns:c16="http://schemas.microsoft.com/office/drawing/2014/chart" uri="{C3380CC4-5D6E-409C-BE32-E72D297353CC}">
                <c16:uniqueId val="{00000001-E712-41CE-96B8-F68484EC693A}"/>
              </c:ext>
            </c:extLst>
          </c:dPt>
          <c:dPt>
            <c:idx val="1"/>
            <c:bubble3D val="0"/>
            <c:spPr>
              <a:solidFill>
                <a:srgbClr val="BEB4B8"/>
              </a:solidFill>
              <a:ln w="19050">
                <a:solidFill>
                  <a:schemeClr val="lt1"/>
                </a:solidFill>
              </a:ln>
              <a:effectLst/>
            </c:spPr>
            <c:extLst>
              <c:ext xmlns:c16="http://schemas.microsoft.com/office/drawing/2014/chart" uri="{C3380CC4-5D6E-409C-BE32-E72D297353CC}">
                <c16:uniqueId val="{00000003-E712-41CE-96B8-F68484EC693A}"/>
              </c:ext>
            </c:extLst>
          </c:dPt>
          <c:dPt>
            <c:idx val="2"/>
            <c:bubble3D val="0"/>
            <c:spPr>
              <a:solidFill>
                <a:srgbClr val="8972A2"/>
              </a:solidFill>
              <a:ln w="19050">
                <a:solidFill>
                  <a:schemeClr val="lt1"/>
                </a:solidFill>
              </a:ln>
              <a:effectLst/>
            </c:spPr>
            <c:extLst>
              <c:ext xmlns:c16="http://schemas.microsoft.com/office/drawing/2014/chart" uri="{C3380CC4-5D6E-409C-BE32-E72D297353CC}">
                <c16:uniqueId val="{00000005-E712-41CE-96B8-F68484EC693A}"/>
              </c:ext>
            </c:extLst>
          </c:dPt>
          <c:dPt>
            <c:idx val="3"/>
            <c:bubble3D val="0"/>
            <c:spPr>
              <a:solidFill>
                <a:srgbClr val="494F8D"/>
              </a:solidFill>
              <a:ln w="19050">
                <a:solidFill>
                  <a:schemeClr val="lt1"/>
                </a:solidFill>
              </a:ln>
              <a:effectLst/>
            </c:spPr>
            <c:extLst>
              <c:ext xmlns:c16="http://schemas.microsoft.com/office/drawing/2014/chart" uri="{C3380CC4-5D6E-409C-BE32-E72D297353CC}">
                <c16:uniqueId val="{00000007-E712-41CE-96B8-F68484EC693A}"/>
              </c:ext>
            </c:extLst>
          </c:dPt>
          <c:dLbls>
            <c:dLbl>
              <c:idx val="0"/>
              <c:layout>
                <c:manualLayout>
                  <c:x val="-9.8594683751857704E-2"/>
                  <c:y val="0.121762519651773"/>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712-41CE-96B8-F68484EC693A}"/>
                </c:ext>
              </c:extLst>
            </c:dLbl>
            <c:dLbl>
              <c:idx val="1"/>
              <c:layout>
                <c:manualLayout>
                  <c:x val="-2.82390564033408E-2"/>
                  <c:y val="-0.12927877584770001"/>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712-41CE-96B8-F68484EC693A}"/>
                </c:ext>
              </c:extLst>
            </c:dLbl>
            <c:dLbl>
              <c:idx val="2"/>
              <c:layout>
                <c:manualLayout>
                  <c:x val="0.15057607657365299"/>
                  <c:y val="7.5604031495053806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712-41CE-96B8-F68484EC693A}"/>
                </c:ext>
              </c:extLst>
            </c:dLbl>
            <c:dLbl>
              <c:idx val="3"/>
              <c:layout>
                <c:manualLayout>
                  <c:x val="3.17144079536218E-2"/>
                  <c:y val="0.14235731084528699"/>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E712-41CE-96B8-F68484EC693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Federal funds</c:v>
                </c:pt>
                <c:pt idx="1">
                  <c:v>Fees, taxes</c:v>
                </c:pt>
                <c:pt idx="2">
                  <c:v>State bonds</c:v>
                </c:pt>
                <c:pt idx="3">
                  <c:v>State general funds </c:v>
                </c:pt>
              </c:strCache>
            </c:strRef>
          </c:cat>
          <c:val>
            <c:numRef>
              <c:f>Sheet1!$B$2:$B$5</c:f>
              <c:numCache>
                <c:formatCode>0%</c:formatCode>
                <c:ptCount val="4"/>
                <c:pt idx="0">
                  <c:v>0.31</c:v>
                </c:pt>
                <c:pt idx="1">
                  <c:v>0.35</c:v>
                </c:pt>
                <c:pt idx="2">
                  <c:v>0.28999999999999998</c:v>
                </c:pt>
                <c:pt idx="3">
                  <c:v>0.05</c:v>
                </c:pt>
              </c:numCache>
            </c:numRef>
          </c:val>
          <c:extLst>
            <c:ext xmlns:c16="http://schemas.microsoft.com/office/drawing/2014/chart" uri="{C3380CC4-5D6E-409C-BE32-E72D297353CC}">
              <c16:uniqueId val="{00000008-E712-41CE-96B8-F68484EC693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3.4071550255536601E-3"/>
          <c:y val="6.6804274465691801E-2"/>
          <c:w val="0.99659281592258697"/>
          <c:h val="0.84797834645669301"/>
        </c:manualLayout>
      </c:layout>
      <c:barChart>
        <c:barDir val="bar"/>
        <c:grouping val="stacked"/>
        <c:varyColors val="0"/>
        <c:ser>
          <c:idx val="0"/>
          <c:order val="0"/>
          <c:tx>
            <c:strRef>
              <c:f>Sheet1!$B$1</c:f>
              <c:strCache>
                <c:ptCount val="1"/>
                <c:pt idx="0">
                  <c:v>Agree</c:v>
                </c:pt>
              </c:strCache>
            </c:strRef>
          </c:tx>
          <c:spPr>
            <a:solidFill>
              <a:srgbClr val="7DA567"/>
            </a:solidFill>
          </c:spPr>
          <c:invertIfNegative val="0"/>
          <c:dLbls>
            <c:dLbl>
              <c:idx val="0"/>
              <c:layout/>
              <c:spPr>
                <a:noFill/>
                <a:ln w="24943">
                  <a:noFill/>
                </a:ln>
              </c:spPr>
              <c:txPr>
                <a:bodyPr wrap="square" lIns="38100" tIns="19050" rIns="38100" bIns="19050" anchor="ctr">
                  <a:spAutoFit/>
                </a:bodyPr>
                <a:lstStyle/>
                <a:p>
                  <a:pPr>
                    <a:defRPr sz="1100">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DD0-4FA2-B7E6-269E95D0C40D}"/>
                </c:ext>
              </c:extLst>
            </c:dLbl>
            <c:spPr>
              <a:noFill/>
              <a:ln>
                <a:noFill/>
              </a:ln>
              <a:effectLst/>
            </c:spPr>
            <c:txPr>
              <a:bodyPr wrap="square" lIns="38100" tIns="19050" rIns="38100" bIns="19050" anchor="ctr">
                <a:spAutoFit/>
              </a:bodyPr>
              <a:lstStyle/>
              <a:p>
                <a:pPr>
                  <a:defRPr sz="11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Sheet1!$B$2</c:f>
              <c:numCache>
                <c:formatCode>0%</c:formatCode>
                <c:ptCount val="1"/>
                <c:pt idx="0">
                  <c:v>0.7</c:v>
                </c:pt>
              </c:numCache>
            </c:numRef>
          </c:val>
          <c:extLst>
            <c:ext xmlns:c16="http://schemas.microsoft.com/office/drawing/2014/chart" uri="{C3380CC4-5D6E-409C-BE32-E72D297353CC}">
              <c16:uniqueId val="{00000001-FDD0-4FA2-B7E6-269E95D0C40D}"/>
            </c:ext>
          </c:extLst>
        </c:ser>
        <c:ser>
          <c:idx val="1"/>
          <c:order val="1"/>
          <c:tx>
            <c:strRef>
              <c:f>Sheet1!$C$1</c:f>
              <c:strCache>
                <c:ptCount val="1"/>
                <c:pt idx="0">
                  <c:v>Disagree</c:v>
                </c:pt>
              </c:strCache>
            </c:strRef>
          </c:tx>
          <c:spPr>
            <a:solidFill>
              <a:srgbClr val="A0B277"/>
            </a:solidFill>
          </c:spPr>
          <c:invertIfNegative val="0"/>
          <c:dPt>
            <c:idx val="0"/>
            <c:invertIfNegative val="0"/>
            <c:bubble3D val="0"/>
            <c:spPr>
              <a:solidFill>
                <a:srgbClr val="D27770"/>
              </a:solidFill>
            </c:spPr>
            <c:extLst>
              <c:ext xmlns:c16="http://schemas.microsoft.com/office/drawing/2014/chart" uri="{C3380CC4-5D6E-409C-BE32-E72D297353CC}">
                <c16:uniqueId val="{00000002-FDD0-4FA2-B7E6-269E95D0C40D}"/>
              </c:ext>
            </c:extLst>
          </c:dPt>
          <c:dLbls>
            <c:spPr>
              <a:noFill/>
              <a:ln w="24943">
                <a:noFill/>
              </a:ln>
            </c:spPr>
            <c:txPr>
              <a:bodyPr wrap="square" lIns="38100" tIns="19050" rIns="38100" bIns="19050" anchor="ctr">
                <a:spAutoFit/>
              </a:bodyPr>
              <a:lstStyle/>
              <a:p>
                <a:pPr>
                  <a:defRPr sz="1097">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Sheet1!$C$2</c:f>
              <c:numCache>
                <c:formatCode>0%</c:formatCode>
                <c:ptCount val="1"/>
                <c:pt idx="0">
                  <c:v>0.3</c:v>
                </c:pt>
              </c:numCache>
            </c:numRef>
          </c:val>
          <c:extLst>
            <c:ext xmlns:c16="http://schemas.microsoft.com/office/drawing/2014/chart" uri="{C3380CC4-5D6E-409C-BE32-E72D297353CC}">
              <c16:uniqueId val="{00000003-FDD0-4FA2-B7E6-269E95D0C40D}"/>
            </c:ext>
          </c:extLst>
        </c:ser>
        <c:dLbls>
          <c:showLegendKey val="0"/>
          <c:showVal val="0"/>
          <c:showCatName val="0"/>
          <c:showSerName val="0"/>
          <c:showPercent val="0"/>
          <c:showBubbleSize val="0"/>
        </c:dLbls>
        <c:gapWidth val="150"/>
        <c:overlap val="100"/>
        <c:axId val="1835877776"/>
        <c:axId val="-2065721776"/>
      </c:barChart>
      <c:catAx>
        <c:axId val="1835877776"/>
        <c:scaling>
          <c:orientation val="minMax"/>
        </c:scaling>
        <c:delete val="1"/>
        <c:axPos val="l"/>
        <c:majorTickMark val="out"/>
        <c:minorTickMark val="none"/>
        <c:tickLblPos val="nextTo"/>
        <c:crossAx val="-2065721776"/>
        <c:crosses val="autoZero"/>
        <c:auto val="1"/>
        <c:lblAlgn val="ctr"/>
        <c:lblOffset val="100"/>
        <c:noMultiLvlLbl val="0"/>
      </c:catAx>
      <c:valAx>
        <c:axId val="-2065721776"/>
        <c:scaling>
          <c:orientation val="minMax"/>
          <c:max val="1"/>
        </c:scaling>
        <c:delete val="1"/>
        <c:axPos val="b"/>
        <c:numFmt formatCode="0%" sourceLinked="1"/>
        <c:majorTickMark val="out"/>
        <c:minorTickMark val="none"/>
        <c:tickLblPos val="nextTo"/>
        <c:crossAx val="1835877776"/>
        <c:crosses val="autoZero"/>
        <c:crossBetween val="between"/>
      </c:valAx>
      <c:spPr>
        <a:noFill/>
        <a:ln w="25322">
          <a:noFill/>
        </a:ln>
      </c:spPr>
    </c:plotArea>
    <c:plotVisOnly val="1"/>
    <c:dispBlanksAs val="gap"/>
    <c:showDLblsOverMax val="0"/>
  </c:chart>
  <c:spPr>
    <a:noFill/>
    <a:ln>
      <a:noFill/>
    </a:ln>
  </c:spPr>
  <c:txPr>
    <a:bodyPr/>
    <a:lstStyle/>
    <a:p>
      <a:pPr>
        <a:defRPr sz="1082" b="0" i="0" u="none" strike="noStrike" baseline="0">
          <a:solidFill>
            <a:srgbClr val="000000"/>
          </a:solidFill>
          <a:latin typeface="Calibri Light"/>
          <a:ea typeface="Calibri Light"/>
          <a:cs typeface="Calibri Light"/>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27488323424999"/>
          <c:y val="6.3484756303924694E-2"/>
          <c:w val="0.71572511676574901"/>
          <c:h val="0.85796590538897799"/>
        </c:manualLayout>
      </c:layout>
      <c:barChart>
        <c:barDir val="bar"/>
        <c:grouping val="clustered"/>
        <c:varyColors val="0"/>
        <c:ser>
          <c:idx val="0"/>
          <c:order val="0"/>
          <c:tx>
            <c:strRef>
              <c:f>Sheet1!$B$1</c:f>
              <c:strCache>
                <c:ptCount val="1"/>
                <c:pt idx="0">
                  <c:v>% important </c:v>
                </c:pt>
              </c:strCache>
            </c:strRef>
          </c:tx>
          <c:spPr>
            <a:solidFill>
              <a:srgbClr val="E0A3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Spend more on infrastructure </c:v>
                </c:pt>
                <c:pt idx="1">
                  <c:v>Reduce income taxes</c:v>
                </c:pt>
                <c:pt idx="2">
                  <c:v>Establish tariffs on foreign imports</c:v>
                </c:pt>
                <c:pt idx="3">
                  <c:v>Deport illegal immigrants who have committed crimes</c:v>
                </c:pt>
                <c:pt idx="4">
                  <c:v>Repeal and replace Obamacare</c:v>
                </c:pt>
                <c:pt idx="5">
                  <c:v>Eliminate defense spending freeze</c:v>
                </c:pt>
                <c:pt idx="6">
                  <c:v>Lift restrictions on the production of shale, oil, natural gas and clean coal</c:v>
                </c:pt>
                <c:pt idx="7">
                  <c:v>Renegotiate NAFTA or withdraw from the agreement</c:v>
                </c:pt>
                <c:pt idx="8">
                  <c:v>Freeze hiring of all federal employees</c:v>
                </c:pt>
                <c:pt idx="9">
                  <c:v>Cancel payments to U.N. climate change program </c:v>
                </c:pt>
                <c:pt idx="10">
                  <c:v>Withdraw from TPP</c:v>
                </c:pt>
                <c:pt idx="11">
                  <c:v>Build a US-Mexico border wall</c:v>
                </c:pt>
                <c:pt idx="12">
                  <c:v>Require that for each new federal regulation, two must be eliminated</c:v>
                </c:pt>
              </c:strCache>
            </c:strRef>
          </c:cat>
          <c:val>
            <c:numRef>
              <c:f>Sheet1!$B$2:$B$14</c:f>
              <c:numCache>
                <c:formatCode>0%</c:formatCode>
                <c:ptCount val="13"/>
                <c:pt idx="0">
                  <c:v>0.69</c:v>
                </c:pt>
                <c:pt idx="1">
                  <c:v>0.54</c:v>
                </c:pt>
                <c:pt idx="2">
                  <c:v>0.51</c:v>
                </c:pt>
                <c:pt idx="3">
                  <c:v>0.51</c:v>
                </c:pt>
                <c:pt idx="4">
                  <c:v>0.46</c:v>
                </c:pt>
                <c:pt idx="5">
                  <c:v>0.43</c:v>
                </c:pt>
                <c:pt idx="6">
                  <c:v>0.41</c:v>
                </c:pt>
                <c:pt idx="7">
                  <c:v>0.4</c:v>
                </c:pt>
                <c:pt idx="8">
                  <c:v>0.34</c:v>
                </c:pt>
                <c:pt idx="9">
                  <c:v>0.3</c:v>
                </c:pt>
                <c:pt idx="10">
                  <c:v>0.26</c:v>
                </c:pt>
                <c:pt idx="11">
                  <c:v>0.26</c:v>
                </c:pt>
                <c:pt idx="12">
                  <c:v>0.23</c:v>
                </c:pt>
              </c:numCache>
            </c:numRef>
          </c:val>
          <c:extLst>
            <c:ext xmlns:c16="http://schemas.microsoft.com/office/drawing/2014/chart" uri="{C3380CC4-5D6E-409C-BE32-E72D297353CC}">
              <c16:uniqueId val="{00000000-663D-4788-BC8C-0B305B1874B5}"/>
            </c:ext>
          </c:extLst>
        </c:ser>
        <c:dLbls>
          <c:dLblPos val="outEnd"/>
          <c:showLegendKey val="0"/>
          <c:showVal val="1"/>
          <c:showCatName val="0"/>
          <c:showSerName val="0"/>
          <c:showPercent val="0"/>
          <c:showBubbleSize val="0"/>
        </c:dLbls>
        <c:gapWidth val="219"/>
        <c:axId val="-1962654304"/>
        <c:axId val="-2001657472"/>
      </c:barChart>
      <c:catAx>
        <c:axId val="-19626543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1657472"/>
        <c:crosses val="autoZero"/>
        <c:auto val="1"/>
        <c:lblAlgn val="ctr"/>
        <c:lblOffset val="100"/>
        <c:noMultiLvlLbl val="0"/>
      </c:catAx>
      <c:valAx>
        <c:axId val="-2001657472"/>
        <c:scaling>
          <c:orientation val="minMax"/>
        </c:scaling>
        <c:delete val="1"/>
        <c:axPos val="t"/>
        <c:numFmt formatCode="0%" sourceLinked="1"/>
        <c:majorTickMark val="none"/>
        <c:minorTickMark val="none"/>
        <c:tickLblPos val="nextTo"/>
        <c:crossAx val="-1962654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48.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image" Target="../media/image54.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0983" tIns="45491" rIns="90983" bIns="45491"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70338" y="0"/>
            <a:ext cx="3038475" cy="461963"/>
          </a:xfrm>
          <a:prstGeom prst="rect">
            <a:avLst/>
          </a:prstGeom>
        </p:spPr>
        <p:txBody>
          <a:bodyPr vert="horz" wrap="square" lIns="90983" tIns="45491" rIns="90983" bIns="45491" numCol="1" anchor="t"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D037852A-D5D3-0841-A293-7507E86B976C}" type="datetimeFigureOut">
              <a:rPr lang="en-US" altLang="en-US"/>
              <a:pPr>
                <a:defRPr/>
              </a:pPr>
              <a:t>6/9/2017</a:t>
            </a:fld>
            <a:endParaRPr lang="en-US" altLang="en-US"/>
          </a:p>
        </p:txBody>
      </p:sp>
      <p:sp>
        <p:nvSpPr>
          <p:cNvPr id="4" name="Footer Placeholder 3"/>
          <p:cNvSpPr>
            <a:spLocks noGrp="1"/>
          </p:cNvSpPr>
          <p:nvPr>
            <p:ph type="ftr" sz="quarter" idx="2"/>
          </p:nvPr>
        </p:nvSpPr>
        <p:spPr>
          <a:xfrm>
            <a:off x="0" y="8759825"/>
            <a:ext cx="3038475" cy="461963"/>
          </a:xfrm>
          <a:prstGeom prst="rect">
            <a:avLst/>
          </a:prstGeom>
        </p:spPr>
        <p:txBody>
          <a:bodyPr vert="horz" lIns="90983" tIns="45491" rIns="90983" bIns="45491"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38" y="8759825"/>
            <a:ext cx="3038475" cy="461963"/>
          </a:xfrm>
          <a:prstGeom prst="rect">
            <a:avLst/>
          </a:prstGeom>
        </p:spPr>
        <p:txBody>
          <a:bodyPr vert="horz" wrap="square" lIns="90983" tIns="45491" rIns="90983" bIns="45491" numCol="1" anchor="b"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C8CF6FB4-1D27-194B-B0C0-B8D00187030A}" type="slidenum">
              <a:rPr lang="en-US" altLang="en-US"/>
              <a:pPr>
                <a:defRPr/>
              </a:pPr>
              <a:t>‹#›</a:t>
            </a:fld>
            <a:endParaRPr lang="en-US" altLang="en-US"/>
          </a:p>
        </p:txBody>
      </p:sp>
    </p:spTree>
    <p:extLst>
      <p:ext uri="{BB962C8B-B14F-4D97-AF65-F5344CB8AC3E}">
        <p14:creationId xmlns:p14="http://schemas.microsoft.com/office/powerpoint/2010/main" val="13269533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0983" tIns="45491" rIns="90983" bIns="45491"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3550"/>
          </a:xfrm>
          <a:prstGeom prst="rect">
            <a:avLst/>
          </a:prstGeom>
        </p:spPr>
        <p:txBody>
          <a:bodyPr vert="horz" wrap="square" lIns="90983" tIns="45491" rIns="90983" bIns="45491" numCol="1" anchor="t"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8F73CCD7-0246-5A40-B488-B4A44C691905}" type="datetimeFigureOut">
              <a:rPr lang="en-US" altLang="en-US"/>
              <a:pPr>
                <a:defRPr/>
              </a:pPr>
              <a:t>6/9/2017</a:t>
            </a:fld>
            <a:endParaRPr lang="en-US" altLang="en-US"/>
          </a:p>
        </p:txBody>
      </p:sp>
      <p:sp>
        <p:nvSpPr>
          <p:cNvPr id="4" name="Slide Image Placeholder 3"/>
          <p:cNvSpPr>
            <a:spLocks noGrp="1" noRot="1" noChangeAspect="1"/>
          </p:cNvSpPr>
          <p:nvPr>
            <p:ph type="sldImg" idx="2"/>
          </p:nvPr>
        </p:nvSpPr>
        <p:spPr>
          <a:xfrm>
            <a:off x="1430338" y="1152525"/>
            <a:ext cx="4149725" cy="3113088"/>
          </a:xfrm>
          <a:prstGeom prst="rect">
            <a:avLst/>
          </a:prstGeom>
          <a:noFill/>
          <a:ln w="12700">
            <a:solidFill>
              <a:prstClr val="black"/>
            </a:solidFill>
          </a:ln>
        </p:spPr>
        <p:txBody>
          <a:bodyPr vert="horz" lIns="90983" tIns="45491" rIns="90983" bIns="45491" rtlCol="0" anchor="ctr"/>
          <a:lstStyle/>
          <a:p>
            <a:pPr lvl="0"/>
            <a:endParaRPr lang="en-US" noProof="0"/>
          </a:p>
        </p:txBody>
      </p:sp>
      <p:sp>
        <p:nvSpPr>
          <p:cNvPr id="5" name="Notes Placeholder 4"/>
          <p:cNvSpPr>
            <a:spLocks noGrp="1"/>
          </p:cNvSpPr>
          <p:nvPr>
            <p:ph type="body" sz="quarter" idx="3"/>
          </p:nvPr>
        </p:nvSpPr>
        <p:spPr>
          <a:xfrm>
            <a:off x="701675" y="4438650"/>
            <a:ext cx="5607050" cy="3632200"/>
          </a:xfrm>
          <a:prstGeom prst="rect">
            <a:avLst/>
          </a:prstGeom>
        </p:spPr>
        <p:txBody>
          <a:bodyPr vert="horz" lIns="90983" tIns="45491" rIns="90983" bIns="4549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59825"/>
            <a:ext cx="3038475" cy="463550"/>
          </a:xfrm>
          <a:prstGeom prst="rect">
            <a:avLst/>
          </a:prstGeom>
        </p:spPr>
        <p:txBody>
          <a:bodyPr vert="horz" lIns="90983" tIns="45491" rIns="90983" bIns="45491"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759825"/>
            <a:ext cx="3038475" cy="463550"/>
          </a:xfrm>
          <a:prstGeom prst="rect">
            <a:avLst/>
          </a:prstGeom>
        </p:spPr>
        <p:txBody>
          <a:bodyPr vert="horz" wrap="square" lIns="90983" tIns="45491" rIns="90983" bIns="45491" numCol="1" anchor="b"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7BD1E29F-1522-1144-8C57-6958A1369941}" type="slidenum">
              <a:rPr lang="en-US" altLang="en-US"/>
              <a:pPr>
                <a:defRPr/>
              </a:pPr>
              <a:t>‹#›</a:t>
            </a:fld>
            <a:endParaRPr lang="en-US" altLang="en-US"/>
          </a:p>
        </p:txBody>
      </p:sp>
    </p:spTree>
    <p:extLst>
      <p:ext uri="{BB962C8B-B14F-4D97-AF65-F5344CB8AC3E}">
        <p14:creationId xmlns:p14="http://schemas.microsoft.com/office/powerpoint/2010/main" val="4571235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D1E29F-1522-1144-8C57-6958A1369941}" type="slidenum">
              <a:rPr lang="en-US" altLang="en-US" smtClean="0"/>
              <a:pPr>
                <a:defRPr/>
              </a:pPr>
              <a:t>1</a:t>
            </a:fld>
            <a:endParaRPr lang="en-US" altLang="en-US"/>
          </a:p>
        </p:txBody>
      </p:sp>
    </p:spTree>
    <p:extLst>
      <p:ext uri="{BB962C8B-B14F-4D97-AF65-F5344CB8AC3E}">
        <p14:creationId xmlns:p14="http://schemas.microsoft.com/office/powerpoint/2010/main" val="1426218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ea typeface="ＭＳ Ｐゴシック" charset="-128"/>
              <a:cs typeface="MS PGothic" charset="-128"/>
            </a:endParaRP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charset="0"/>
                <a:ea typeface="ＭＳ Ｐゴシック" charset="-128"/>
                <a:cs typeface="ＭＳ Ｐゴシック" charset="-128"/>
              </a:defRPr>
            </a:lvl1pPr>
            <a:lvl2pPr marL="742950" indent="-285750">
              <a:defRPr>
                <a:solidFill>
                  <a:schemeClr val="tx1"/>
                </a:solidFill>
                <a:latin typeface="Calibri Light" charset="0"/>
                <a:ea typeface="ＭＳ Ｐゴシック" charset="-128"/>
                <a:cs typeface="ＭＳ Ｐゴシック" charset="-128"/>
              </a:defRPr>
            </a:lvl2pPr>
            <a:lvl3pPr marL="1143000" indent="-228600">
              <a:defRPr>
                <a:solidFill>
                  <a:schemeClr val="tx1"/>
                </a:solidFill>
                <a:latin typeface="Calibri Light" charset="0"/>
                <a:ea typeface="ＭＳ Ｐゴシック" charset="-128"/>
                <a:cs typeface="ＭＳ Ｐゴシック" charset="-128"/>
              </a:defRPr>
            </a:lvl3pPr>
            <a:lvl4pPr marL="1600200" indent="-228600">
              <a:defRPr>
                <a:solidFill>
                  <a:schemeClr val="tx1"/>
                </a:solidFill>
                <a:latin typeface="Calibri Light" charset="0"/>
                <a:ea typeface="ＭＳ Ｐゴシック" charset="-128"/>
                <a:cs typeface="ＭＳ Ｐゴシック" charset="-128"/>
              </a:defRPr>
            </a:lvl4pPr>
            <a:lvl5pPr marL="2057400" indent="-228600">
              <a:defRPr>
                <a:solidFill>
                  <a:schemeClr val="tx1"/>
                </a:solidFill>
                <a:latin typeface="Calibri Light" charset="0"/>
                <a:ea typeface="ＭＳ Ｐゴシック" charset="-128"/>
                <a:cs typeface="ＭＳ Ｐゴシック" charset="-128"/>
              </a:defRPr>
            </a:lvl5pPr>
            <a:lvl6pPr marL="25146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6pPr>
            <a:lvl7pPr marL="29718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7pPr>
            <a:lvl8pPr marL="34290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8pPr>
            <a:lvl9pPr marL="38862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9pPr>
          </a:lstStyle>
          <a:p>
            <a:fld id="{88C87FCC-277B-DB4B-A730-CE00B0F68DBA}" type="slidenum">
              <a:rPr lang="en-US" altLang="en-US">
                <a:latin typeface="Calibri" charset="0"/>
              </a:rPr>
              <a:pPr/>
              <a:t>22</a:t>
            </a:fld>
            <a:endParaRPr lang="en-US" altLang="en-US">
              <a:latin typeface="Calibri" charset="0"/>
            </a:endParaRPr>
          </a:p>
        </p:txBody>
      </p:sp>
    </p:spTree>
    <p:extLst>
      <p:ext uri="{BB962C8B-B14F-4D97-AF65-F5344CB8AC3E}">
        <p14:creationId xmlns:p14="http://schemas.microsoft.com/office/powerpoint/2010/main" val="2821067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cs typeface="MS PGothic" charset="-128"/>
            </a:endParaRP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charset="0"/>
                <a:ea typeface="ＭＳ Ｐゴシック" charset="-128"/>
                <a:cs typeface="ＭＳ Ｐゴシック" charset="-128"/>
              </a:defRPr>
            </a:lvl1pPr>
            <a:lvl2pPr marL="742950" indent="-285750">
              <a:defRPr>
                <a:solidFill>
                  <a:schemeClr val="tx1"/>
                </a:solidFill>
                <a:latin typeface="Calibri Light" charset="0"/>
                <a:ea typeface="ＭＳ Ｐゴシック" charset="-128"/>
                <a:cs typeface="ＭＳ Ｐゴシック" charset="-128"/>
              </a:defRPr>
            </a:lvl2pPr>
            <a:lvl3pPr marL="1143000" indent="-228600">
              <a:defRPr>
                <a:solidFill>
                  <a:schemeClr val="tx1"/>
                </a:solidFill>
                <a:latin typeface="Calibri Light" charset="0"/>
                <a:ea typeface="ＭＳ Ｐゴシック" charset="-128"/>
                <a:cs typeface="ＭＳ Ｐゴシック" charset="-128"/>
              </a:defRPr>
            </a:lvl3pPr>
            <a:lvl4pPr marL="1600200" indent="-228600">
              <a:defRPr>
                <a:solidFill>
                  <a:schemeClr val="tx1"/>
                </a:solidFill>
                <a:latin typeface="Calibri Light" charset="0"/>
                <a:ea typeface="ＭＳ Ｐゴシック" charset="-128"/>
                <a:cs typeface="ＭＳ Ｐゴシック" charset="-128"/>
              </a:defRPr>
            </a:lvl4pPr>
            <a:lvl5pPr marL="2057400" indent="-228600">
              <a:defRPr>
                <a:solidFill>
                  <a:schemeClr val="tx1"/>
                </a:solidFill>
                <a:latin typeface="Calibri Light" charset="0"/>
                <a:ea typeface="ＭＳ Ｐゴシック" charset="-128"/>
                <a:cs typeface="ＭＳ Ｐゴシック" charset="-128"/>
              </a:defRPr>
            </a:lvl5pPr>
            <a:lvl6pPr marL="25146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6pPr>
            <a:lvl7pPr marL="29718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7pPr>
            <a:lvl8pPr marL="34290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8pPr>
            <a:lvl9pPr marL="38862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9pPr>
          </a:lstStyle>
          <a:p>
            <a:fld id="{88C87FCC-277B-DB4B-A730-CE00B0F68DBA}" type="slidenum">
              <a:rPr lang="en-US" altLang="en-US">
                <a:latin typeface="Calibri" charset="0"/>
              </a:rPr>
              <a:pPr/>
              <a:t>23</a:t>
            </a:fld>
            <a:endParaRPr lang="en-US" altLang="en-US">
              <a:latin typeface="Calibri" charset="0"/>
            </a:endParaRPr>
          </a:p>
        </p:txBody>
      </p:sp>
    </p:spTree>
    <p:extLst>
      <p:ext uri="{BB962C8B-B14F-4D97-AF65-F5344CB8AC3E}">
        <p14:creationId xmlns:p14="http://schemas.microsoft.com/office/powerpoint/2010/main" val="2535553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ea typeface="ＭＳ Ｐゴシック" charset="-128"/>
              <a:cs typeface="MS PGothic" charset="-128"/>
            </a:endParaRP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charset="0"/>
                <a:ea typeface="ＭＳ Ｐゴシック" charset="-128"/>
                <a:cs typeface="ＭＳ Ｐゴシック" charset="-128"/>
              </a:defRPr>
            </a:lvl1pPr>
            <a:lvl2pPr marL="742950" indent="-285750">
              <a:defRPr>
                <a:solidFill>
                  <a:schemeClr val="tx1"/>
                </a:solidFill>
                <a:latin typeface="Calibri Light" charset="0"/>
                <a:ea typeface="ＭＳ Ｐゴシック" charset="-128"/>
                <a:cs typeface="ＭＳ Ｐゴシック" charset="-128"/>
              </a:defRPr>
            </a:lvl2pPr>
            <a:lvl3pPr marL="1143000" indent="-228600">
              <a:defRPr>
                <a:solidFill>
                  <a:schemeClr val="tx1"/>
                </a:solidFill>
                <a:latin typeface="Calibri Light" charset="0"/>
                <a:ea typeface="ＭＳ Ｐゴシック" charset="-128"/>
                <a:cs typeface="ＭＳ Ｐゴシック" charset="-128"/>
              </a:defRPr>
            </a:lvl3pPr>
            <a:lvl4pPr marL="1600200" indent="-228600">
              <a:defRPr>
                <a:solidFill>
                  <a:schemeClr val="tx1"/>
                </a:solidFill>
                <a:latin typeface="Calibri Light" charset="0"/>
                <a:ea typeface="ＭＳ Ｐゴシック" charset="-128"/>
                <a:cs typeface="ＭＳ Ｐゴシック" charset="-128"/>
              </a:defRPr>
            </a:lvl4pPr>
            <a:lvl5pPr marL="2057400" indent="-228600">
              <a:defRPr>
                <a:solidFill>
                  <a:schemeClr val="tx1"/>
                </a:solidFill>
                <a:latin typeface="Calibri Light" charset="0"/>
                <a:ea typeface="ＭＳ Ｐゴシック" charset="-128"/>
                <a:cs typeface="ＭＳ Ｐゴシック" charset="-128"/>
              </a:defRPr>
            </a:lvl5pPr>
            <a:lvl6pPr marL="25146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6pPr>
            <a:lvl7pPr marL="29718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7pPr>
            <a:lvl8pPr marL="34290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8pPr>
            <a:lvl9pPr marL="38862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9pPr>
          </a:lstStyle>
          <a:p>
            <a:fld id="{88C87FCC-277B-DB4B-A730-CE00B0F68DBA}" type="slidenum">
              <a:rPr lang="en-US" altLang="en-US">
                <a:latin typeface="Calibri" charset="0"/>
              </a:rPr>
              <a:pPr/>
              <a:t>24</a:t>
            </a:fld>
            <a:endParaRPr lang="en-US" altLang="en-US">
              <a:latin typeface="Calibri" charset="0"/>
            </a:endParaRPr>
          </a:p>
        </p:txBody>
      </p:sp>
    </p:spTree>
    <p:extLst>
      <p:ext uri="{BB962C8B-B14F-4D97-AF65-F5344CB8AC3E}">
        <p14:creationId xmlns:p14="http://schemas.microsoft.com/office/powerpoint/2010/main" val="518067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ea typeface="ＭＳ Ｐゴシック" charset="-128"/>
              <a:cs typeface="MS PGothic" charset="-128"/>
            </a:endParaRP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charset="0"/>
                <a:ea typeface="ＭＳ Ｐゴシック" charset="-128"/>
                <a:cs typeface="ＭＳ Ｐゴシック" charset="-128"/>
              </a:defRPr>
            </a:lvl1pPr>
            <a:lvl2pPr marL="742950" indent="-285750">
              <a:defRPr>
                <a:solidFill>
                  <a:schemeClr val="tx1"/>
                </a:solidFill>
                <a:latin typeface="Calibri Light" charset="0"/>
                <a:ea typeface="ＭＳ Ｐゴシック" charset="-128"/>
                <a:cs typeface="ＭＳ Ｐゴシック" charset="-128"/>
              </a:defRPr>
            </a:lvl2pPr>
            <a:lvl3pPr marL="1143000" indent="-228600">
              <a:defRPr>
                <a:solidFill>
                  <a:schemeClr val="tx1"/>
                </a:solidFill>
                <a:latin typeface="Calibri Light" charset="0"/>
                <a:ea typeface="ＭＳ Ｐゴシック" charset="-128"/>
                <a:cs typeface="ＭＳ Ｐゴシック" charset="-128"/>
              </a:defRPr>
            </a:lvl3pPr>
            <a:lvl4pPr marL="1600200" indent="-228600">
              <a:defRPr>
                <a:solidFill>
                  <a:schemeClr val="tx1"/>
                </a:solidFill>
                <a:latin typeface="Calibri Light" charset="0"/>
                <a:ea typeface="ＭＳ Ｐゴシック" charset="-128"/>
                <a:cs typeface="ＭＳ Ｐゴシック" charset="-128"/>
              </a:defRPr>
            </a:lvl4pPr>
            <a:lvl5pPr marL="2057400" indent="-228600">
              <a:defRPr>
                <a:solidFill>
                  <a:schemeClr val="tx1"/>
                </a:solidFill>
                <a:latin typeface="Calibri Light" charset="0"/>
                <a:ea typeface="ＭＳ Ｐゴシック" charset="-128"/>
                <a:cs typeface="ＭＳ Ｐゴシック" charset="-128"/>
              </a:defRPr>
            </a:lvl5pPr>
            <a:lvl6pPr marL="25146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6pPr>
            <a:lvl7pPr marL="29718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7pPr>
            <a:lvl8pPr marL="34290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8pPr>
            <a:lvl9pPr marL="38862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9pPr>
          </a:lstStyle>
          <a:p>
            <a:fld id="{88C87FCC-277B-DB4B-A730-CE00B0F68DBA}" type="slidenum">
              <a:rPr lang="en-US" altLang="en-US">
                <a:latin typeface="Calibri" charset="0"/>
              </a:rPr>
              <a:pPr/>
              <a:t>25</a:t>
            </a:fld>
            <a:endParaRPr lang="en-US" altLang="en-US">
              <a:latin typeface="Calibri" charset="0"/>
            </a:endParaRPr>
          </a:p>
        </p:txBody>
      </p:sp>
    </p:spTree>
    <p:extLst>
      <p:ext uri="{BB962C8B-B14F-4D97-AF65-F5344CB8AC3E}">
        <p14:creationId xmlns:p14="http://schemas.microsoft.com/office/powerpoint/2010/main" val="392236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fld id="{973F4D76-40CE-46F2-A3BF-B4CDA370FFBE}" type="slidenum">
              <a:rPr lang="en-US" altLang="en-US" smtClean="0">
                <a:latin typeface="Calibri" panose="020F0502020204030204" pitchFamily="34" charset="0"/>
              </a:rPr>
              <a:pPr/>
              <a:t>26</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155169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fld id="{973F4D76-40CE-46F2-A3BF-B4CDA370FFBE}" type="slidenum">
              <a:rPr lang="en-US" altLang="en-US" smtClean="0">
                <a:latin typeface="Calibri" panose="020F0502020204030204" pitchFamily="34" charset="0"/>
              </a:rPr>
              <a:pPr/>
              <a:t>31</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769546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fld id="{973F4D76-40CE-46F2-A3BF-B4CDA370FFBE}" type="slidenum">
              <a:rPr lang="en-US" altLang="en-US" smtClean="0">
                <a:latin typeface="Calibri" panose="020F0502020204030204" pitchFamily="34" charset="0"/>
              </a:rPr>
              <a:pPr/>
              <a:t>35</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283184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fld id="{973F4D76-40CE-46F2-A3BF-B4CDA370FFBE}" type="slidenum">
              <a:rPr lang="en-US" altLang="en-US" smtClean="0">
                <a:latin typeface="Calibri" panose="020F0502020204030204" pitchFamily="34" charset="0"/>
              </a:rPr>
              <a:pPr/>
              <a:t>2</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177298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fld id="{973F4D76-40CE-46F2-A3BF-B4CDA370FFBE}" type="slidenum">
              <a:rPr lang="en-US" altLang="en-US" smtClean="0">
                <a:latin typeface="Calibri" panose="020F0502020204030204" pitchFamily="34" charset="0"/>
              </a:rPr>
              <a:pPr/>
              <a:t>6</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634888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anose="020F0302020204030204" pitchFamily="34" charset="0"/>
                <a:ea typeface="MS PGothic" panose="020B0600070205080204" pitchFamily="34" charset="-128"/>
              </a:defRPr>
            </a:lvl1pPr>
            <a:lvl2pPr marL="742950" indent="-285750">
              <a:defRPr>
                <a:solidFill>
                  <a:schemeClr val="tx1"/>
                </a:solidFill>
                <a:latin typeface="Calibri Light" panose="020F0302020204030204" pitchFamily="34" charset="0"/>
                <a:ea typeface="MS PGothic" panose="020B0600070205080204" pitchFamily="34" charset="-128"/>
              </a:defRPr>
            </a:lvl2pPr>
            <a:lvl3pPr marL="1143000" indent="-228600">
              <a:defRPr>
                <a:solidFill>
                  <a:schemeClr val="tx1"/>
                </a:solidFill>
                <a:latin typeface="Calibri Light" panose="020F0302020204030204" pitchFamily="34" charset="0"/>
                <a:ea typeface="MS PGothic" panose="020B0600070205080204" pitchFamily="34" charset="-128"/>
              </a:defRPr>
            </a:lvl3pPr>
            <a:lvl4pPr marL="1600200" indent="-228600">
              <a:defRPr>
                <a:solidFill>
                  <a:schemeClr val="tx1"/>
                </a:solidFill>
                <a:latin typeface="Calibri Light" panose="020F0302020204030204" pitchFamily="34" charset="0"/>
                <a:ea typeface="MS PGothic" panose="020B0600070205080204" pitchFamily="34" charset="-128"/>
              </a:defRPr>
            </a:lvl4pPr>
            <a:lvl5pPr marL="2057400" indent="-228600">
              <a:defRPr>
                <a:solidFill>
                  <a:schemeClr val="tx1"/>
                </a:solidFill>
                <a:latin typeface="Calibri Light" panose="020F03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MS PGothic" panose="020B0600070205080204" pitchFamily="34" charset="-128"/>
              </a:defRPr>
            </a:lvl9pPr>
          </a:lstStyle>
          <a:p>
            <a:fld id="{118264A3-0628-4312-8A4F-EE877D76D8A6}" type="slidenum">
              <a:rPr lang="en-US" altLang="en-US" smtClean="0">
                <a:latin typeface="Calibri" panose="020F0502020204030204" pitchFamily="34" charset="0"/>
              </a:rPr>
              <a:pPr/>
              <a:t>10</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716258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anose="020F0302020204030204" pitchFamily="34" charset="0"/>
                <a:ea typeface="MS PGothic" panose="020B0600070205080204" pitchFamily="34" charset="-128"/>
              </a:defRPr>
            </a:lvl1pPr>
            <a:lvl2pPr marL="742950" indent="-285750">
              <a:defRPr>
                <a:solidFill>
                  <a:schemeClr val="tx1"/>
                </a:solidFill>
                <a:latin typeface="Calibri Light" panose="020F0302020204030204" pitchFamily="34" charset="0"/>
                <a:ea typeface="MS PGothic" panose="020B0600070205080204" pitchFamily="34" charset="-128"/>
              </a:defRPr>
            </a:lvl2pPr>
            <a:lvl3pPr marL="1143000" indent="-228600">
              <a:defRPr>
                <a:solidFill>
                  <a:schemeClr val="tx1"/>
                </a:solidFill>
                <a:latin typeface="Calibri Light" panose="020F0302020204030204" pitchFamily="34" charset="0"/>
                <a:ea typeface="MS PGothic" panose="020B0600070205080204" pitchFamily="34" charset="-128"/>
              </a:defRPr>
            </a:lvl3pPr>
            <a:lvl4pPr marL="1600200" indent="-228600">
              <a:defRPr>
                <a:solidFill>
                  <a:schemeClr val="tx1"/>
                </a:solidFill>
                <a:latin typeface="Calibri Light" panose="020F0302020204030204" pitchFamily="34" charset="0"/>
                <a:ea typeface="MS PGothic" panose="020B0600070205080204" pitchFamily="34" charset="-128"/>
              </a:defRPr>
            </a:lvl4pPr>
            <a:lvl5pPr marL="2057400" indent="-228600">
              <a:defRPr>
                <a:solidFill>
                  <a:schemeClr val="tx1"/>
                </a:solidFill>
                <a:latin typeface="Calibri Light" panose="020F03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MS PGothic" panose="020B0600070205080204" pitchFamily="34" charset="-128"/>
              </a:defRPr>
            </a:lvl9pPr>
          </a:lstStyle>
          <a:p>
            <a:fld id="{34743436-2597-454E-8D6A-42EA1080EC3A}" type="slidenum">
              <a:rPr lang="en-US" altLang="en-US" smtClean="0">
                <a:latin typeface="Calibri" panose="020F0502020204030204" pitchFamily="34" charset="0"/>
              </a:rPr>
              <a:pPr/>
              <a:t>13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044008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fld id="{973F4D76-40CE-46F2-A3BF-B4CDA370FFBE}" type="slidenum">
              <a:rPr lang="en-US" altLang="en-US" smtClean="0">
                <a:latin typeface="Calibri" panose="020F0502020204030204" pitchFamily="34" charset="0"/>
              </a:rPr>
              <a:pPr/>
              <a:t>15</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369648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D1E29F-1522-1144-8C57-6958A1369941}" type="slidenum">
              <a:rPr lang="en-US" altLang="en-US" smtClean="0"/>
              <a:pPr>
                <a:defRPr/>
              </a:pPr>
              <a:t>17</a:t>
            </a:fld>
            <a:endParaRPr lang="en-US" altLang="en-US"/>
          </a:p>
        </p:txBody>
      </p:sp>
    </p:spTree>
    <p:extLst>
      <p:ext uri="{BB962C8B-B14F-4D97-AF65-F5344CB8AC3E}">
        <p14:creationId xmlns:p14="http://schemas.microsoft.com/office/powerpoint/2010/main" val="246903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ea typeface="ＭＳ Ｐゴシック" charset="-128"/>
              <a:cs typeface="MS PGothic" charset="-128"/>
            </a:endParaRP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charset="0"/>
                <a:ea typeface="ＭＳ Ｐゴシック" charset="-128"/>
                <a:cs typeface="ＭＳ Ｐゴシック" charset="-128"/>
              </a:defRPr>
            </a:lvl1pPr>
            <a:lvl2pPr marL="742950" indent="-285750">
              <a:defRPr>
                <a:solidFill>
                  <a:schemeClr val="tx1"/>
                </a:solidFill>
                <a:latin typeface="Calibri Light" charset="0"/>
                <a:ea typeface="ＭＳ Ｐゴシック" charset="-128"/>
                <a:cs typeface="ＭＳ Ｐゴシック" charset="-128"/>
              </a:defRPr>
            </a:lvl2pPr>
            <a:lvl3pPr marL="1143000" indent="-228600">
              <a:defRPr>
                <a:solidFill>
                  <a:schemeClr val="tx1"/>
                </a:solidFill>
                <a:latin typeface="Calibri Light" charset="0"/>
                <a:ea typeface="ＭＳ Ｐゴシック" charset="-128"/>
                <a:cs typeface="ＭＳ Ｐゴシック" charset="-128"/>
              </a:defRPr>
            </a:lvl3pPr>
            <a:lvl4pPr marL="1600200" indent="-228600">
              <a:defRPr>
                <a:solidFill>
                  <a:schemeClr val="tx1"/>
                </a:solidFill>
                <a:latin typeface="Calibri Light" charset="0"/>
                <a:ea typeface="ＭＳ Ｐゴシック" charset="-128"/>
                <a:cs typeface="ＭＳ Ｐゴシック" charset="-128"/>
              </a:defRPr>
            </a:lvl4pPr>
            <a:lvl5pPr marL="2057400" indent="-228600">
              <a:defRPr>
                <a:solidFill>
                  <a:schemeClr val="tx1"/>
                </a:solidFill>
                <a:latin typeface="Calibri Light" charset="0"/>
                <a:ea typeface="ＭＳ Ｐゴシック" charset="-128"/>
                <a:cs typeface="ＭＳ Ｐゴシック" charset="-128"/>
              </a:defRPr>
            </a:lvl5pPr>
            <a:lvl6pPr marL="25146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6pPr>
            <a:lvl7pPr marL="29718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7pPr>
            <a:lvl8pPr marL="34290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8pPr>
            <a:lvl9pPr marL="38862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9pPr>
          </a:lstStyle>
          <a:p>
            <a:fld id="{88C87FCC-277B-DB4B-A730-CE00B0F68DBA}" type="slidenum">
              <a:rPr lang="en-US" altLang="en-US">
                <a:latin typeface="Calibri" charset="0"/>
              </a:rPr>
              <a:pPr/>
              <a:t>19</a:t>
            </a:fld>
            <a:endParaRPr lang="en-US" altLang="en-US">
              <a:latin typeface="Calibri" charset="0"/>
            </a:endParaRPr>
          </a:p>
        </p:txBody>
      </p:sp>
    </p:spTree>
    <p:extLst>
      <p:ext uri="{BB962C8B-B14F-4D97-AF65-F5344CB8AC3E}">
        <p14:creationId xmlns:p14="http://schemas.microsoft.com/office/powerpoint/2010/main" val="2051195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ea typeface="ＭＳ Ｐゴシック" charset="-128"/>
              <a:cs typeface="MS PGothic" charset="-128"/>
            </a:endParaRP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charset="0"/>
                <a:ea typeface="ＭＳ Ｐゴシック" charset="-128"/>
                <a:cs typeface="ＭＳ Ｐゴシック" charset="-128"/>
              </a:defRPr>
            </a:lvl1pPr>
            <a:lvl2pPr marL="742950" indent="-285750">
              <a:defRPr>
                <a:solidFill>
                  <a:schemeClr val="tx1"/>
                </a:solidFill>
                <a:latin typeface="Calibri Light" charset="0"/>
                <a:ea typeface="ＭＳ Ｐゴシック" charset="-128"/>
                <a:cs typeface="ＭＳ Ｐゴシック" charset="-128"/>
              </a:defRPr>
            </a:lvl2pPr>
            <a:lvl3pPr marL="1143000" indent="-228600">
              <a:defRPr>
                <a:solidFill>
                  <a:schemeClr val="tx1"/>
                </a:solidFill>
                <a:latin typeface="Calibri Light" charset="0"/>
                <a:ea typeface="ＭＳ Ｐゴシック" charset="-128"/>
                <a:cs typeface="ＭＳ Ｐゴシック" charset="-128"/>
              </a:defRPr>
            </a:lvl3pPr>
            <a:lvl4pPr marL="1600200" indent="-228600">
              <a:defRPr>
                <a:solidFill>
                  <a:schemeClr val="tx1"/>
                </a:solidFill>
                <a:latin typeface="Calibri Light" charset="0"/>
                <a:ea typeface="ＭＳ Ｐゴシック" charset="-128"/>
                <a:cs typeface="ＭＳ Ｐゴシック" charset="-128"/>
              </a:defRPr>
            </a:lvl4pPr>
            <a:lvl5pPr marL="2057400" indent="-228600">
              <a:defRPr>
                <a:solidFill>
                  <a:schemeClr val="tx1"/>
                </a:solidFill>
                <a:latin typeface="Calibri Light" charset="0"/>
                <a:ea typeface="ＭＳ Ｐゴシック" charset="-128"/>
                <a:cs typeface="ＭＳ Ｐゴシック" charset="-128"/>
              </a:defRPr>
            </a:lvl5pPr>
            <a:lvl6pPr marL="25146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6pPr>
            <a:lvl7pPr marL="29718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7pPr>
            <a:lvl8pPr marL="34290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8pPr>
            <a:lvl9pPr marL="3886200" indent="-228600" eaLnBrk="0" fontAlgn="base" hangingPunct="0">
              <a:spcBef>
                <a:spcPct val="0"/>
              </a:spcBef>
              <a:spcAft>
                <a:spcPct val="0"/>
              </a:spcAft>
              <a:defRPr>
                <a:solidFill>
                  <a:schemeClr val="tx1"/>
                </a:solidFill>
                <a:latin typeface="Calibri Light" charset="0"/>
                <a:ea typeface="ＭＳ Ｐゴシック" charset="-128"/>
                <a:cs typeface="ＭＳ Ｐゴシック" charset="-128"/>
              </a:defRPr>
            </a:lvl9pPr>
          </a:lstStyle>
          <a:p>
            <a:fld id="{88C87FCC-277B-DB4B-A730-CE00B0F68DBA}" type="slidenum">
              <a:rPr lang="en-US" altLang="en-US">
                <a:latin typeface="Calibri" charset="0"/>
              </a:rPr>
              <a:pPr/>
              <a:t>21</a:t>
            </a:fld>
            <a:endParaRPr lang="en-US" altLang="en-US">
              <a:latin typeface="Calibri" charset="0"/>
            </a:endParaRPr>
          </a:p>
        </p:txBody>
      </p:sp>
    </p:spTree>
    <p:extLst>
      <p:ext uri="{BB962C8B-B14F-4D97-AF65-F5344CB8AC3E}">
        <p14:creationId xmlns:p14="http://schemas.microsoft.com/office/powerpoint/2010/main" val="1534861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 y="1122363"/>
            <a:ext cx="8595360" cy="1115228"/>
          </a:xfrm>
        </p:spPr>
        <p:txBody>
          <a:bodyPr anchor="b">
            <a:normAutofit/>
          </a:bodyPr>
          <a:lstStyle>
            <a:lvl1pPr algn="l">
              <a:defRPr sz="3600" b="1" baseline="0">
                <a:solidFill>
                  <a:srgbClr val="77603D"/>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320" y="2259107"/>
            <a:ext cx="8595360" cy="1169893"/>
          </a:xfrm>
        </p:spPr>
        <p:txBody>
          <a:bodyPr/>
          <a:lstStyle>
            <a:lvl1pPr marL="0" indent="0" algn="l">
              <a:spcBef>
                <a:spcPts val="0"/>
              </a:spcBef>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13" name="Text Placeholder 12"/>
          <p:cNvSpPr>
            <a:spLocks noGrp="1"/>
          </p:cNvSpPr>
          <p:nvPr>
            <p:ph type="body" sz="quarter" idx="13"/>
          </p:nvPr>
        </p:nvSpPr>
        <p:spPr>
          <a:xfrm>
            <a:off x="4572000" y="4464049"/>
            <a:ext cx="4297680" cy="1431141"/>
          </a:xfrm>
        </p:spPr>
        <p:txBody>
          <a:bodyPr>
            <a:normAutofit/>
          </a:bodyPr>
          <a:lstStyle>
            <a:lvl1pPr marL="0" indent="0" algn="r">
              <a:spcBef>
                <a:spcPts val="0"/>
              </a:spcBef>
              <a:buNone/>
              <a:defRPr sz="1800">
                <a:solidFill>
                  <a:schemeClr val="bg2">
                    <a:lumMod val="25000"/>
                  </a:schemeClr>
                </a:solidFill>
                <a:latin typeface="+mj-lt"/>
              </a:defRPr>
            </a:lvl1pPr>
            <a:lvl2pPr algn="r">
              <a:defRPr sz="1200">
                <a:solidFill>
                  <a:schemeClr val="tx1">
                    <a:lumMod val="85000"/>
                    <a:lumOff val="15000"/>
                  </a:schemeClr>
                </a:solidFill>
                <a:latin typeface="+mn-lt"/>
              </a:defRPr>
            </a:lvl2pPr>
            <a:lvl3pPr algn="r">
              <a:defRPr sz="1200">
                <a:solidFill>
                  <a:schemeClr val="tx1">
                    <a:lumMod val="85000"/>
                    <a:lumOff val="15000"/>
                  </a:schemeClr>
                </a:solidFill>
                <a:latin typeface="+mn-lt"/>
              </a:defRPr>
            </a:lvl3pPr>
            <a:lvl4pPr algn="r">
              <a:defRPr sz="1200">
                <a:solidFill>
                  <a:schemeClr val="tx1">
                    <a:lumMod val="85000"/>
                    <a:lumOff val="15000"/>
                  </a:schemeClr>
                </a:solidFill>
                <a:latin typeface="+mn-lt"/>
              </a:defRPr>
            </a:lvl4pPr>
            <a:lvl5pPr algn="r">
              <a:defRPr sz="1200">
                <a:solidFill>
                  <a:schemeClr val="tx1">
                    <a:lumMod val="85000"/>
                    <a:lumOff val="15000"/>
                  </a:schemeClr>
                </a:solidFill>
                <a:latin typeface="+mn-lt"/>
              </a:defRPr>
            </a:lvl5pPr>
          </a:lstStyle>
          <a:p>
            <a:pPr lvl="0"/>
            <a:r>
              <a:rPr lang="en-US" dirty="0" smtClean="0"/>
              <a:t>Click to edit Master text styles</a:t>
            </a:r>
          </a:p>
        </p:txBody>
      </p:sp>
    </p:spTree>
    <p:extLst>
      <p:ext uri="{BB962C8B-B14F-4D97-AF65-F5344CB8AC3E}">
        <p14:creationId xmlns:p14="http://schemas.microsoft.com/office/powerpoint/2010/main" val="486775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0" y="6581775"/>
            <a:ext cx="9144000" cy="46038"/>
          </a:xfrm>
          <a:prstGeom prst="rect">
            <a:avLst/>
          </a:prstGeom>
          <a:solidFill>
            <a:srgbClr val="7F7F7F"/>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2" name="Title 1"/>
          <p:cNvSpPr>
            <a:spLocks noGrp="1"/>
          </p:cNvSpPr>
          <p:nvPr>
            <p:ph type="title"/>
          </p:nvPr>
        </p:nvSpPr>
        <p:spPr/>
        <p:txBody>
          <a:bodyPr anchor="t">
            <a:normAutofit/>
          </a:bodyPr>
          <a:lstStyle>
            <a:lvl1pPr>
              <a:defRPr sz="22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825625"/>
            <a:ext cx="8686800" cy="43038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6"/>
          <p:cNvSpPr>
            <a:spLocks noGrp="1"/>
          </p:cNvSpPr>
          <p:nvPr>
            <p:ph type="sldNum" sz="quarter" idx="10"/>
          </p:nvPr>
        </p:nvSpPr>
        <p:spPr>
          <a:xfrm>
            <a:off x="8382000" y="6610350"/>
            <a:ext cx="533400" cy="247650"/>
          </a:xfrm>
        </p:spPr>
        <p:txBody>
          <a:bodyPr/>
          <a:lstStyle>
            <a:lvl1pPr>
              <a:defRPr>
                <a:solidFill>
                  <a:srgbClr val="3B3838"/>
                </a:solidFill>
              </a:defRPr>
            </a:lvl1pPr>
          </a:lstStyle>
          <a:p>
            <a:pPr>
              <a:defRPr/>
            </a:pPr>
            <a:fld id="{A730C907-3117-5B48-BB28-75A635D76C6A}" type="slidenum">
              <a:rPr lang="en-US" altLang="en-US"/>
              <a:pPr>
                <a:defRPr/>
              </a:pPr>
              <a:t>‹#›</a:t>
            </a:fld>
            <a:endParaRPr lang="en-US" altLang="en-US"/>
          </a:p>
        </p:txBody>
      </p:sp>
    </p:spTree>
    <p:extLst>
      <p:ext uri="{BB962C8B-B14F-4D97-AF65-F5344CB8AC3E}">
        <p14:creationId xmlns:p14="http://schemas.microsoft.com/office/powerpoint/2010/main" val="1464650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Rectangle 2"/>
          <p:cNvSpPr/>
          <p:nvPr userDrawn="1"/>
        </p:nvSpPr>
        <p:spPr>
          <a:xfrm>
            <a:off x="0" y="6581775"/>
            <a:ext cx="9144000" cy="46038"/>
          </a:xfrm>
          <a:prstGeom prst="rect">
            <a:avLst/>
          </a:prstGeom>
          <a:solidFill>
            <a:srgbClr val="7F7F7F"/>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2" name="Title 1"/>
          <p:cNvSpPr>
            <a:spLocks noGrp="1"/>
          </p:cNvSpPr>
          <p:nvPr>
            <p:ph type="title"/>
          </p:nvPr>
        </p:nvSpPr>
        <p:spPr/>
        <p:txBody>
          <a:bodyPr anchor="t"/>
          <a:lstStyle>
            <a:lvl1pPr>
              <a:defRPr sz="2200" b="1"/>
            </a:lvl1pPr>
          </a:lstStyle>
          <a:p>
            <a:r>
              <a:rPr lang="en-US" dirty="0" smtClean="0"/>
              <a:t>Click to edit Master title style</a:t>
            </a:r>
            <a:endParaRPr lang="en-US" dirty="0"/>
          </a:p>
        </p:txBody>
      </p:sp>
      <p:sp>
        <p:nvSpPr>
          <p:cNvPr id="4" name="Slide Number Placeholder 6"/>
          <p:cNvSpPr>
            <a:spLocks noGrp="1"/>
          </p:cNvSpPr>
          <p:nvPr>
            <p:ph type="sldNum" sz="quarter" idx="10"/>
          </p:nvPr>
        </p:nvSpPr>
        <p:spPr>
          <a:xfrm>
            <a:off x="8382000" y="6610350"/>
            <a:ext cx="533400" cy="247650"/>
          </a:xfrm>
        </p:spPr>
        <p:txBody>
          <a:bodyPr/>
          <a:lstStyle>
            <a:lvl1pPr>
              <a:defRPr>
                <a:solidFill>
                  <a:srgbClr val="3B3838"/>
                </a:solidFill>
              </a:defRPr>
            </a:lvl1pPr>
          </a:lstStyle>
          <a:p>
            <a:pPr>
              <a:defRPr/>
            </a:pPr>
            <a:fld id="{F3261934-41CF-CB44-9D23-0EE9285AD301}" type="slidenum">
              <a:rPr lang="en-US" altLang="en-US"/>
              <a:pPr>
                <a:defRPr/>
              </a:pPr>
              <a:t>‹#›</a:t>
            </a:fld>
            <a:endParaRPr lang="en-US" altLang="en-US"/>
          </a:p>
        </p:txBody>
      </p:sp>
    </p:spTree>
    <p:extLst>
      <p:ext uri="{BB962C8B-B14F-4D97-AF65-F5344CB8AC3E}">
        <p14:creationId xmlns:p14="http://schemas.microsoft.com/office/powerpoint/2010/main" val="19249378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8600" y="630238"/>
            <a:ext cx="8686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228600" y="1825625"/>
            <a:ext cx="86868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Slide Number Placeholder 1"/>
          <p:cNvSpPr>
            <a:spLocks noGrp="1"/>
          </p:cNvSpPr>
          <p:nvPr>
            <p:ph type="sldNum" sz="quarter" idx="4"/>
          </p:nvPr>
        </p:nvSpPr>
        <p:spPr>
          <a:xfrm>
            <a:off x="6858000" y="6627813"/>
            <a:ext cx="2057400" cy="207962"/>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latin typeface="Calibri Light" panose="020F0302020204030204" pitchFamily="34" charset="0"/>
                <a:ea typeface="MS PGothic" panose="020B0600070205080204" pitchFamily="34" charset="-128"/>
              </a:defRPr>
            </a:lvl1pPr>
          </a:lstStyle>
          <a:p>
            <a:pPr>
              <a:defRPr/>
            </a:pPr>
            <a:fld id="{AA14D770-F37B-2440-B874-148DAF221598}" type="slidenum">
              <a:rPr lang="en-US" altLang="en-US"/>
              <a:pPr>
                <a:defRPr/>
              </a:pPr>
              <a:t>‹#›</a:t>
            </a:fld>
            <a:endParaRPr lang="en-US" altLang="en-US"/>
          </a:p>
        </p:txBody>
      </p:sp>
      <p:sp>
        <p:nvSpPr>
          <p:cNvPr id="7" name="Rectangle 6"/>
          <p:cNvSpPr/>
          <p:nvPr userDrawn="1"/>
        </p:nvSpPr>
        <p:spPr>
          <a:xfrm>
            <a:off x="0" y="6581775"/>
            <a:ext cx="9144000" cy="46038"/>
          </a:xfrm>
          <a:prstGeom prst="rect">
            <a:avLst/>
          </a:prstGeom>
          <a:solidFill>
            <a:srgbClr val="7F7F7F"/>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Lst>
  <p:hf hdr="0" ftr="0" dt="0"/>
  <p:txStyles>
    <p:titleStyle>
      <a:lvl1pPr algn="l" rtl="0" eaLnBrk="0" fontAlgn="base" hangingPunct="0">
        <a:lnSpc>
          <a:spcPct val="90000"/>
        </a:lnSpc>
        <a:spcBef>
          <a:spcPct val="0"/>
        </a:spcBef>
        <a:spcAft>
          <a:spcPct val="0"/>
        </a:spcAft>
        <a:defRPr sz="3000" kern="1200">
          <a:solidFill>
            <a:schemeClr val="tx1"/>
          </a:solidFill>
          <a:latin typeface="Georgia" panose="02040502050405020303" pitchFamily="18" charset="0"/>
          <a:ea typeface="MS PGothic" panose="020B0600070205080204" pitchFamily="34" charset="-128"/>
          <a:cs typeface="MS PGothic" charset="0"/>
        </a:defRPr>
      </a:lvl1pPr>
      <a:lvl2pPr algn="l" rtl="0" eaLnBrk="0" fontAlgn="base" hangingPunct="0">
        <a:lnSpc>
          <a:spcPct val="90000"/>
        </a:lnSpc>
        <a:spcBef>
          <a:spcPct val="0"/>
        </a:spcBef>
        <a:spcAft>
          <a:spcPct val="0"/>
        </a:spcAft>
        <a:defRPr sz="3000">
          <a:solidFill>
            <a:schemeClr val="tx1"/>
          </a:solidFill>
          <a:latin typeface="Georgia" charset="0"/>
          <a:ea typeface="MS PGothic" panose="020B0600070205080204" pitchFamily="34" charset="-128"/>
          <a:cs typeface="MS PGothic" charset="0"/>
        </a:defRPr>
      </a:lvl2pPr>
      <a:lvl3pPr algn="l" rtl="0" eaLnBrk="0" fontAlgn="base" hangingPunct="0">
        <a:lnSpc>
          <a:spcPct val="90000"/>
        </a:lnSpc>
        <a:spcBef>
          <a:spcPct val="0"/>
        </a:spcBef>
        <a:spcAft>
          <a:spcPct val="0"/>
        </a:spcAft>
        <a:defRPr sz="3000">
          <a:solidFill>
            <a:schemeClr val="tx1"/>
          </a:solidFill>
          <a:latin typeface="Georgia" charset="0"/>
          <a:ea typeface="MS PGothic" panose="020B0600070205080204" pitchFamily="34" charset="-128"/>
          <a:cs typeface="MS PGothic" charset="0"/>
        </a:defRPr>
      </a:lvl3pPr>
      <a:lvl4pPr algn="l" rtl="0" eaLnBrk="0" fontAlgn="base" hangingPunct="0">
        <a:lnSpc>
          <a:spcPct val="90000"/>
        </a:lnSpc>
        <a:spcBef>
          <a:spcPct val="0"/>
        </a:spcBef>
        <a:spcAft>
          <a:spcPct val="0"/>
        </a:spcAft>
        <a:defRPr sz="3000">
          <a:solidFill>
            <a:schemeClr val="tx1"/>
          </a:solidFill>
          <a:latin typeface="Georgia" charset="0"/>
          <a:ea typeface="MS PGothic" panose="020B0600070205080204" pitchFamily="34" charset="-128"/>
          <a:cs typeface="MS PGothic" charset="0"/>
        </a:defRPr>
      </a:lvl4pPr>
      <a:lvl5pPr algn="l" rtl="0" eaLnBrk="0" fontAlgn="base" hangingPunct="0">
        <a:lnSpc>
          <a:spcPct val="90000"/>
        </a:lnSpc>
        <a:spcBef>
          <a:spcPct val="0"/>
        </a:spcBef>
        <a:spcAft>
          <a:spcPct val="0"/>
        </a:spcAft>
        <a:defRPr sz="3000">
          <a:solidFill>
            <a:schemeClr val="tx1"/>
          </a:solidFill>
          <a:latin typeface="Georgia" charset="0"/>
          <a:ea typeface="MS PGothic" panose="020B0600070205080204" pitchFamily="34" charset="-128"/>
          <a:cs typeface="MS PGothic" charset="0"/>
        </a:defRPr>
      </a:lvl5pPr>
      <a:lvl6pPr marL="457200" algn="l" rtl="0" fontAlgn="base">
        <a:lnSpc>
          <a:spcPct val="90000"/>
        </a:lnSpc>
        <a:spcBef>
          <a:spcPct val="0"/>
        </a:spcBef>
        <a:spcAft>
          <a:spcPct val="0"/>
        </a:spcAft>
        <a:defRPr sz="3000">
          <a:solidFill>
            <a:schemeClr val="tx1"/>
          </a:solidFill>
          <a:latin typeface="Georgia" charset="0"/>
          <a:ea typeface="ＭＳ Ｐゴシック" charset="0"/>
          <a:cs typeface="ＭＳ Ｐゴシック" charset="0"/>
        </a:defRPr>
      </a:lvl6pPr>
      <a:lvl7pPr marL="914400" algn="l" rtl="0" fontAlgn="base">
        <a:lnSpc>
          <a:spcPct val="90000"/>
        </a:lnSpc>
        <a:spcBef>
          <a:spcPct val="0"/>
        </a:spcBef>
        <a:spcAft>
          <a:spcPct val="0"/>
        </a:spcAft>
        <a:defRPr sz="3000">
          <a:solidFill>
            <a:schemeClr val="tx1"/>
          </a:solidFill>
          <a:latin typeface="Georgia" charset="0"/>
          <a:ea typeface="ＭＳ Ｐゴシック" charset="0"/>
          <a:cs typeface="ＭＳ Ｐゴシック" charset="0"/>
        </a:defRPr>
      </a:lvl7pPr>
      <a:lvl8pPr marL="1371600" algn="l" rtl="0" fontAlgn="base">
        <a:lnSpc>
          <a:spcPct val="90000"/>
        </a:lnSpc>
        <a:spcBef>
          <a:spcPct val="0"/>
        </a:spcBef>
        <a:spcAft>
          <a:spcPct val="0"/>
        </a:spcAft>
        <a:defRPr sz="3000">
          <a:solidFill>
            <a:schemeClr val="tx1"/>
          </a:solidFill>
          <a:latin typeface="Georgia" charset="0"/>
          <a:ea typeface="ＭＳ Ｐゴシック" charset="0"/>
          <a:cs typeface="ＭＳ Ｐゴシック" charset="0"/>
        </a:defRPr>
      </a:lvl8pPr>
      <a:lvl9pPr marL="1828800" algn="l" rtl="0" fontAlgn="base">
        <a:lnSpc>
          <a:spcPct val="90000"/>
        </a:lnSpc>
        <a:spcBef>
          <a:spcPct val="0"/>
        </a:spcBef>
        <a:spcAft>
          <a:spcPct val="0"/>
        </a:spcAft>
        <a:defRPr sz="3000">
          <a:solidFill>
            <a:schemeClr val="tx1"/>
          </a:solidFill>
          <a:latin typeface="Georgia" charset="0"/>
          <a:ea typeface="ＭＳ Ｐゴシック" charset="0"/>
          <a:cs typeface="ＭＳ Ｐゴシック"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Georgia" panose="02040502050405020303" pitchFamily="18" charset="0"/>
          <a:ea typeface="MS PGothic" panose="020B0600070205080204" pitchFamily="34" charset="-128"/>
          <a:cs typeface="MS PGothic" charset="0"/>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Georgia" panose="02040502050405020303" pitchFamily="18" charset="0"/>
          <a:ea typeface="MS PGothic" panose="020B0600070205080204" pitchFamily="34" charset="-128"/>
          <a:cs typeface="MS PGothic" charset="0"/>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Georgia" panose="02040502050405020303" pitchFamily="18" charset="0"/>
          <a:ea typeface="MS PGothic" panose="020B0600070205080204" pitchFamily="34" charset="-128"/>
          <a:cs typeface="MS PGothic" charset="0"/>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Georgia" panose="02040502050405020303" pitchFamily="18" charset="0"/>
          <a:ea typeface="MS PGothic" panose="020B0600070205080204" pitchFamily="34" charset="-128"/>
          <a:cs typeface="MS PGothic" charset="0"/>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Georgia" panose="02040502050405020303" pitchFamily="18" charset="0"/>
          <a:ea typeface="MS PGothic" panose="020B0600070205080204" pitchFamily="34" charset="-128"/>
          <a:cs typeface="MS P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png"/><Relationship Id="rId7"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jpeg"/><Relationship Id="rId2" Type="http://schemas.openxmlformats.org/officeDocument/2006/relationships/notesSlide" Target="../notesSlides/notesSlide13.xml"/><Relationship Id="rId16" Type="http://schemas.openxmlformats.org/officeDocument/2006/relationships/image" Target="../media/image45.jpeg"/><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jpe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 Id="rId1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8.png"/><Relationship Id="rId5" Type="http://schemas.openxmlformats.org/officeDocument/2006/relationships/oleObject" Target="../embeddings/oleObject3.bin"/><Relationship Id="rId4" Type="http://schemas.openxmlformats.org/officeDocument/2006/relationships/chart" Target="../charts/chart5.xml"/></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50.png"/><Relationship Id="rId4" Type="http://schemas.openxmlformats.org/officeDocument/2006/relationships/oleObject" Target="../embeddings/oleObject5.bin"/><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53.png"/><Relationship Id="rId4" Type="http://schemas.openxmlformats.org/officeDocument/2006/relationships/oleObject" Target="../embeddings/oleObject8.bin"/></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0.bin"/><Relationship Id="rId5" Type="http://schemas.openxmlformats.org/officeDocument/2006/relationships/image" Target="../media/image54.png"/><Relationship Id="rId4" Type="http://schemas.openxmlformats.org/officeDocument/2006/relationships/oleObject" Target="../embeddings/oleObject9.bin"/></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image" Target="../media/image56.png"/><Relationship Id="rId4" Type="http://schemas.openxmlformats.org/officeDocument/2006/relationships/oleObject" Target="../embeddings/oleObject11.bin"/></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63513"/>
            <a:ext cx="7151687"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7"/>
          <p:cNvSpPr>
            <a:spLocks noGrp="1"/>
          </p:cNvSpPr>
          <p:nvPr>
            <p:ph type="ctrTitle"/>
          </p:nvPr>
        </p:nvSpPr>
        <p:spPr>
          <a:xfrm>
            <a:off x="274638" y="1122363"/>
            <a:ext cx="8594725" cy="1116012"/>
          </a:xfrm>
        </p:spPr>
        <p:txBody>
          <a:bodyPr/>
          <a:lstStyle/>
          <a:p>
            <a:r>
              <a:rPr lang="en-US" altLang="en-US" dirty="0" smtClean="0">
                <a:latin typeface="Georgia" charset="0"/>
                <a:ea typeface="MS PGothic" charset="-128"/>
              </a:rPr>
              <a:t>Infrastructure 101</a:t>
            </a:r>
            <a:endParaRPr lang="en-US" altLang="en-US" dirty="0">
              <a:latin typeface="Georgia" charset="0"/>
              <a:ea typeface="MS PGothic" charset="-128"/>
            </a:endParaRPr>
          </a:p>
        </p:txBody>
      </p:sp>
      <p:sp>
        <p:nvSpPr>
          <p:cNvPr id="10" name="Text Placeholder 9"/>
          <p:cNvSpPr>
            <a:spLocks noGrp="1"/>
          </p:cNvSpPr>
          <p:nvPr>
            <p:ph type="body" sz="quarter" idx="13"/>
          </p:nvPr>
        </p:nvSpPr>
        <p:spPr>
          <a:xfrm>
            <a:off x="2422525" y="4464050"/>
            <a:ext cx="6446838" cy="1436688"/>
          </a:xfrm>
        </p:spPr>
        <p:txBody>
          <a:bodyPr/>
          <a:lstStyle/>
          <a:p>
            <a:pPr>
              <a:buFont typeface="Arial" panose="020B0604020202020204" pitchFamily="34" charset="0"/>
              <a:buNone/>
              <a:defRPr/>
            </a:pPr>
            <a:r>
              <a:rPr lang="en-US" b="1" smtClean="0">
                <a:cs typeface="ＭＳ Ｐゴシック" charset="0"/>
              </a:rPr>
              <a:t>June 9, </a:t>
            </a:r>
            <a:r>
              <a:rPr lang="en-US" b="1" dirty="0" smtClean="0">
                <a:cs typeface="ＭＳ Ｐゴシック" charset="0"/>
              </a:rPr>
              <a:t>2017</a:t>
            </a:r>
          </a:p>
          <a:p>
            <a:pPr>
              <a:buFont typeface="Arial" panose="020B0604020202020204" pitchFamily="34" charset="0"/>
              <a:buNone/>
              <a:defRPr/>
            </a:pPr>
            <a:endParaRPr lang="en-US" b="1" dirty="0" smtClean="0">
              <a:cs typeface="ＭＳ Ｐゴシック" charset="0"/>
            </a:endParaRPr>
          </a:p>
          <a:p>
            <a:pPr>
              <a:buFont typeface="Arial" panose="020B0604020202020204" pitchFamily="34" charset="0"/>
              <a:buNone/>
              <a:defRPr/>
            </a:pPr>
            <a:r>
              <a:rPr lang="en-US" b="1" dirty="0" smtClean="0">
                <a:cs typeface="ＭＳ Ｐゴシック" charset="0"/>
              </a:rPr>
              <a:t>Producers:  </a:t>
            </a:r>
            <a:r>
              <a:rPr lang="en-US" dirty="0">
                <a:cs typeface="ＭＳ Ｐゴシック" charset="0"/>
              </a:rPr>
              <a:t>J</a:t>
            </a:r>
            <a:r>
              <a:rPr lang="en-US" dirty="0" smtClean="0">
                <a:cs typeface="ＭＳ Ｐゴシック" charset="0"/>
              </a:rPr>
              <a:t>ustin Brown and </a:t>
            </a:r>
            <a:r>
              <a:rPr lang="en-US" dirty="0" err="1" smtClean="0">
                <a:cs typeface="ＭＳ Ｐゴシック" charset="0"/>
              </a:rPr>
              <a:t>Libbie</a:t>
            </a:r>
            <a:r>
              <a:rPr lang="en-US" dirty="0" smtClean="0">
                <a:cs typeface="ＭＳ Ｐゴシック" charset="0"/>
              </a:rPr>
              <a:t> Wilcox</a:t>
            </a:r>
          </a:p>
          <a:p>
            <a:pPr>
              <a:buFont typeface="Arial" panose="020B0604020202020204" pitchFamily="34" charset="0"/>
              <a:buNone/>
              <a:defRPr/>
            </a:pPr>
            <a:r>
              <a:rPr lang="en-US" b="1" dirty="0" smtClean="0">
                <a:cs typeface="ＭＳ Ｐゴシック" charset="0"/>
              </a:rPr>
              <a:t>Director: </a:t>
            </a:r>
            <a:r>
              <a:rPr lang="en-US" dirty="0" smtClean="0">
                <a:cs typeface="ＭＳ Ｐゴシック" charset="0"/>
              </a:rPr>
              <a:t>Alistair Taylor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5364" name="Title 1"/>
          <p:cNvSpPr>
            <a:spLocks noGrp="1"/>
          </p:cNvSpPr>
          <p:nvPr>
            <p:ph type="title"/>
          </p:nvPr>
        </p:nvSpPr>
        <p:spPr/>
        <p:txBody>
          <a:bodyPr/>
          <a:lstStyle/>
          <a:p>
            <a:r>
              <a:rPr lang="en-US" altLang="en-US" dirty="0" smtClean="0"/>
              <a:t>The National </a:t>
            </a:r>
            <a:r>
              <a:rPr lang="en-US" altLang="en-US" dirty="0"/>
              <a:t>E</a:t>
            </a:r>
            <a:r>
              <a:rPr lang="en-US" altLang="en-US" dirty="0" smtClean="0"/>
              <a:t>nvironmental </a:t>
            </a:r>
            <a:r>
              <a:rPr lang="en-US" altLang="en-US" dirty="0"/>
              <a:t>P</a:t>
            </a:r>
            <a:r>
              <a:rPr lang="en-US" altLang="en-US" dirty="0" smtClean="0"/>
              <a:t>olicy </a:t>
            </a:r>
            <a:r>
              <a:rPr lang="en-US" altLang="en-US" dirty="0"/>
              <a:t>A</a:t>
            </a:r>
            <a:r>
              <a:rPr lang="en-US" altLang="en-US" dirty="0" smtClean="0"/>
              <a:t>ct establishes a regulatory framework for major infrastructure projects</a:t>
            </a:r>
            <a:br>
              <a:rPr lang="en-US" altLang="en-US" dirty="0" smtClean="0"/>
            </a:br>
            <a:endParaRPr lang="en-US" altLang="en-US" dirty="0" smtClean="0"/>
          </a:p>
        </p:txBody>
      </p:sp>
      <p:sp>
        <p:nvSpPr>
          <p:cNvPr id="77" name="Rectangle 14"/>
          <p:cNvSpPr>
            <a:spLocks noChangeArrowheads="1"/>
          </p:cNvSpPr>
          <p:nvPr/>
        </p:nvSpPr>
        <p:spPr bwMode="auto">
          <a:xfrm>
            <a:off x="419100" y="1500188"/>
            <a:ext cx="8229600" cy="33972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600" b="1" dirty="0" smtClean="0">
                <a:solidFill>
                  <a:srgbClr val="7F7F7F"/>
                </a:solidFill>
                <a:latin typeface="+mj-lt"/>
              </a:rPr>
              <a:t>Basics of the National Environmental Policy Act</a:t>
            </a:r>
          </a:p>
        </p:txBody>
      </p:sp>
      <p:sp>
        <p:nvSpPr>
          <p:cNvPr id="78" name="Rectangle 77"/>
          <p:cNvSpPr/>
          <p:nvPr/>
        </p:nvSpPr>
        <p:spPr>
          <a:xfrm>
            <a:off x="1165225" y="5063028"/>
            <a:ext cx="6780213" cy="935037"/>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dirty="0">
                <a:solidFill>
                  <a:schemeClr val="tx1"/>
                </a:solidFill>
              </a:rPr>
              <a:t>While NEPA grew out of efforts to strengthen environmental regulation, the legislation also passed as a result of frequent and contentious highway revolts experienced in the 1960s. Many large infrastructure projects built pre-NEPA tended to negatively impact surrounding communities causing widespread civil unrest in cities. Following NEPA’s enactment in 1970, </a:t>
            </a:r>
            <a:r>
              <a:rPr lang="en-US" sz="1100" b="1" dirty="0">
                <a:solidFill>
                  <a:schemeClr val="tx1"/>
                </a:solidFill>
              </a:rPr>
              <a:t>the legislation became one the most effective legal weapons for disadvantaged communities to prevent the destruction of their neighborhoods for infrastructure projects. </a:t>
            </a:r>
          </a:p>
        </p:txBody>
      </p:sp>
      <p:sp>
        <p:nvSpPr>
          <p:cNvPr id="15367" name="TextBox 3"/>
          <p:cNvSpPr txBox="1">
            <a:spLocks noChangeArrowheads="1"/>
          </p:cNvSpPr>
          <p:nvPr/>
        </p:nvSpPr>
        <p:spPr bwMode="auto">
          <a:xfrm>
            <a:off x="1925515" y="2047875"/>
            <a:ext cx="6723185" cy="646113"/>
          </a:xfrm>
          <a:prstGeom prst="rect">
            <a:avLst/>
          </a:prstGeom>
          <a:solidFill>
            <a:srgbClr val="E8DC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The National Environmental Policy Act (NEPA) was signed into law on January 1, 1970 </a:t>
            </a:r>
            <a:r>
              <a:rPr lang="en-US" altLang="en-US" sz="1200">
                <a:latin typeface="Calibri Light" panose="020F0302020204030204" pitchFamily="34" charset="0"/>
              </a:rPr>
              <a:t>and requires federal agencies to assess the environmental effects of their proposed actions prior to making decisions. The legislation was passed in advance of the formation of the EPA which occurred in December of that year.</a:t>
            </a:r>
          </a:p>
        </p:txBody>
      </p:sp>
      <p:sp>
        <p:nvSpPr>
          <p:cNvPr id="16" name="Text Placeholder 18"/>
          <p:cNvSpPr txBox="1">
            <a:spLocks/>
          </p:cNvSpPr>
          <p:nvPr/>
        </p:nvSpPr>
        <p:spPr bwMode="auto">
          <a:xfrm>
            <a:off x="0" y="6081713"/>
            <a:ext cx="9144000" cy="374650"/>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ＭＳ Ｐゴシック"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ＭＳ Ｐゴシック"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ＭＳ Ｐゴシック"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ea typeface="MS PGothic" panose="020B0600070205080204" pitchFamily="34" charset="-128"/>
              </a:rPr>
              <a:t>Sources:  US Environmental Protection Agency, “National Environmental Policy Act Review Process,” November 2, 2015; Raymond A. </a:t>
            </a:r>
            <a:r>
              <a:rPr lang="en-US" sz="1000" i="1" dirty="0" err="1" smtClean="0">
                <a:solidFill>
                  <a:schemeClr val="tx1">
                    <a:lumMod val="65000"/>
                    <a:lumOff val="35000"/>
                  </a:schemeClr>
                </a:solidFill>
                <a:latin typeface="+mn-lt"/>
                <a:ea typeface="MS PGothic" panose="020B0600070205080204" pitchFamily="34" charset="-128"/>
              </a:rPr>
              <a:t>Mohl</a:t>
            </a:r>
            <a:r>
              <a:rPr lang="en-US" sz="1000" i="1" dirty="0" smtClean="0">
                <a:solidFill>
                  <a:schemeClr val="tx1">
                    <a:lumMod val="65000"/>
                    <a:lumOff val="35000"/>
                  </a:schemeClr>
                </a:solidFill>
                <a:latin typeface="+mn-lt"/>
                <a:ea typeface="MS PGothic" panose="020B0600070205080204" pitchFamily="34" charset="-128"/>
              </a:rPr>
              <a:t>, “The interstates and the Cities: The U.S. Department of Transportation and the Freeway Revolt, 1966-1973,” The Journal of Policy History, </a:t>
            </a:r>
            <a:r>
              <a:rPr lang="en-US" sz="1000" i="1" dirty="0" err="1" smtClean="0">
                <a:solidFill>
                  <a:schemeClr val="tx1">
                    <a:lumMod val="65000"/>
                    <a:lumOff val="35000"/>
                  </a:schemeClr>
                </a:solidFill>
                <a:latin typeface="+mn-lt"/>
                <a:ea typeface="MS PGothic" panose="020B0600070205080204" pitchFamily="34" charset="-128"/>
              </a:rPr>
              <a:t>Vol</a:t>
            </a:r>
            <a:r>
              <a:rPr lang="en-US" sz="1000" i="1" dirty="0" smtClean="0">
                <a:solidFill>
                  <a:schemeClr val="tx1">
                    <a:lumMod val="65000"/>
                    <a:lumOff val="35000"/>
                  </a:schemeClr>
                </a:solidFill>
                <a:latin typeface="+mn-lt"/>
                <a:ea typeface="MS PGothic" panose="020B0600070205080204" pitchFamily="34" charset="-128"/>
              </a:rPr>
              <a:t> 20, No. 2, 2008; Icons created by Amelia </a:t>
            </a:r>
            <a:r>
              <a:rPr lang="en-US" sz="1000" i="1" dirty="0" err="1" smtClean="0">
                <a:solidFill>
                  <a:schemeClr val="tx1">
                    <a:lumMod val="65000"/>
                    <a:lumOff val="35000"/>
                  </a:schemeClr>
                </a:solidFill>
                <a:latin typeface="+mn-lt"/>
                <a:ea typeface="MS PGothic" panose="020B0600070205080204" pitchFamily="34" charset="-128"/>
              </a:rPr>
              <a:t>Wattenberger</a:t>
            </a:r>
            <a:r>
              <a:rPr lang="en-US" sz="1000" i="1" dirty="0" smtClean="0">
                <a:solidFill>
                  <a:schemeClr val="tx1">
                    <a:lumMod val="65000"/>
                    <a:lumOff val="35000"/>
                  </a:schemeClr>
                </a:solidFill>
                <a:latin typeface="+mn-lt"/>
                <a:ea typeface="MS PGothic" panose="020B0600070205080204" pitchFamily="34" charset="-128"/>
              </a:rPr>
              <a:t> and Elizabeth Lopez, made available through The Noun Project. </a:t>
            </a:r>
            <a:endParaRPr lang="en-US" sz="1000" i="1" dirty="0">
              <a:solidFill>
                <a:schemeClr val="tx1">
                  <a:lumMod val="65000"/>
                  <a:lumOff val="35000"/>
                </a:schemeClr>
              </a:solidFill>
              <a:latin typeface="+mn-lt"/>
              <a:ea typeface="MS PGothic" panose="020B0600070205080204" pitchFamily="34" charset="-128"/>
            </a:endParaRPr>
          </a:p>
        </p:txBody>
      </p:sp>
      <p:pic>
        <p:nvPicPr>
          <p:cNvPr id="15369" name="Picture 16"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2" descr="http://thelibertarianrepublic.com/wp-content/uploads/2015/11/epa_logo_ve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38" y="2123686"/>
            <a:ext cx="1169621" cy="45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71" name="Group 6"/>
          <p:cNvGrpSpPr>
            <a:grpSpLocks/>
          </p:cNvGrpSpPr>
          <p:nvPr/>
        </p:nvGrpSpPr>
        <p:grpSpPr bwMode="auto">
          <a:xfrm>
            <a:off x="606425" y="3432175"/>
            <a:ext cx="2449513" cy="1458913"/>
            <a:chOff x="893350" y="3281347"/>
            <a:chExt cx="2449901" cy="1460158"/>
          </a:xfrm>
        </p:grpSpPr>
        <p:pic>
          <p:nvPicPr>
            <p:cNvPr id="15381" name="Picture 1"/>
            <p:cNvPicPr>
              <a:picLocks noChangeAspect="1"/>
            </p:cNvPicPr>
            <p:nvPr/>
          </p:nvPicPr>
          <p:blipFill>
            <a:blip r:embed="rId5">
              <a:extLst>
                <a:ext uri="{28A0092B-C50C-407E-A947-70E740481C1C}">
                  <a14:useLocalDpi xmlns:a14="http://schemas.microsoft.com/office/drawing/2010/main" val="0"/>
                </a:ext>
              </a:extLst>
            </a:blip>
            <a:srcRect b="13333"/>
            <a:stretch>
              <a:fillRect/>
            </a:stretch>
          </p:blipFill>
          <p:spPr bwMode="auto">
            <a:xfrm>
              <a:off x="1558102" y="3281347"/>
              <a:ext cx="1120397" cy="97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2" name="TextBox 3"/>
            <p:cNvSpPr txBox="1">
              <a:spLocks noChangeArrowheads="1"/>
            </p:cNvSpPr>
            <p:nvPr/>
          </p:nvSpPr>
          <p:spPr bwMode="auto">
            <a:xfrm>
              <a:off x="893350" y="4279840"/>
              <a:ext cx="24499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dirty="0">
                  <a:latin typeface="Calibri Light" panose="020F0302020204030204" pitchFamily="34" charset="0"/>
                </a:rPr>
                <a:t>Prevent </a:t>
              </a:r>
              <a:r>
                <a:rPr lang="en-US" altLang="en-US" sz="1200" b="1" dirty="0" smtClean="0">
                  <a:latin typeface="Calibri Light" panose="020F0302020204030204" pitchFamily="34" charset="0"/>
                </a:rPr>
                <a:t>pollution </a:t>
              </a:r>
              <a:r>
                <a:rPr lang="en-US" altLang="en-US" sz="1200" dirty="0">
                  <a:latin typeface="Calibri Light" panose="020F0302020204030204" pitchFamily="34" charset="0"/>
                </a:rPr>
                <a:t>and endorse more environmentally friendly alternatives</a:t>
              </a:r>
            </a:p>
          </p:txBody>
        </p:sp>
      </p:grpSp>
      <p:grpSp>
        <p:nvGrpSpPr>
          <p:cNvPr id="15372" name="Group 5"/>
          <p:cNvGrpSpPr>
            <a:grpSpLocks/>
          </p:cNvGrpSpPr>
          <p:nvPr/>
        </p:nvGrpSpPr>
        <p:grpSpPr bwMode="auto">
          <a:xfrm>
            <a:off x="3386138" y="3413125"/>
            <a:ext cx="2449512" cy="1477963"/>
            <a:chOff x="3347049" y="3262182"/>
            <a:chExt cx="2449901" cy="1479323"/>
          </a:xfrm>
        </p:grpSpPr>
        <p:pic>
          <p:nvPicPr>
            <p:cNvPr id="15379" name="Picture 2"/>
            <p:cNvPicPr>
              <a:picLocks noChangeAspect="1"/>
            </p:cNvPicPr>
            <p:nvPr/>
          </p:nvPicPr>
          <p:blipFill>
            <a:blip r:embed="rId6">
              <a:extLst>
                <a:ext uri="{28A0092B-C50C-407E-A947-70E740481C1C}">
                  <a14:useLocalDpi xmlns:a14="http://schemas.microsoft.com/office/drawing/2010/main" val="0"/>
                </a:ext>
              </a:extLst>
            </a:blip>
            <a:srcRect b="32829"/>
            <a:stretch>
              <a:fillRect/>
            </a:stretch>
          </p:blipFill>
          <p:spPr bwMode="auto">
            <a:xfrm>
              <a:off x="3834930" y="3262182"/>
              <a:ext cx="1474138" cy="99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0" name="TextBox 3"/>
            <p:cNvSpPr txBox="1">
              <a:spLocks noChangeArrowheads="1"/>
            </p:cNvSpPr>
            <p:nvPr/>
          </p:nvSpPr>
          <p:spPr bwMode="auto">
            <a:xfrm>
              <a:off x="3347049" y="4279840"/>
              <a:ext cx="24499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Safeguard endangered species </a:t>
              </a:r>
              <a:r>
                <a:rPr lang="en-US" altLang="en-US" sz="1200">
                  <a:latin typeface="Calibri Light" panose="020F0302020204030204" pitchFamily="34" charset="0"/>
                </a:rPr>
                <a:t>and important historical landmarks</a:t>
              </a:r>
            </a:p>
          </p:txBody>
        </p:sp>
      </p:grpSp>
      <p:grpSp>
        <p:nvGrpSpPr>
          <p:cNvPr id="15373" name="Group 4"/>
          <p:cNvGrpSpPr>
            <a:grpSpLocks/>
          </p:cNvGrpSpPr>
          <p:nvPr/>
        </p:nvGrpSpPr>
        <p:grpSpPr bwMode="auto">
          <a:xfrm>
            <a:off x="5999163" y="3084513"/>
            <a:ext cx="2559050" cy="1738312"/>
            <a:chOff x="5822876" y="2911789"/>
            <a:chExt cx="2559124" cy="1737382"/>
          </a:xfrm>
        </p:grpSpPr>
        <p:pic>
          <p:nvPicPr>
            <p:cNvPr id="15377" name="Picture 3"/>
            <p:cNvPicPr>
              <a:picLocks noChangeAspect="1"/>
            </p:cNvPicPr>
            <p:nvPr/>
          </p:nvPicPr>
          <p:blipFill>
            <a:blip r:embed="rId7">
              <a:extLst>
                <a:ext uri="{28A0092B-C50C-407E-A947-70E740481C1C}">
                  <a14:useLocalDpi xmlns:a14="http://schemas.microsoft.com/office/drawing/2010/main" val="0"/>
                </a:ext>
              </a:extLst>
            </a:blip>
            <a:srcRect l="22075" t="9058" r="19183" b="9435"/>
            <a:stretch>
              <a:fillRect/>
            </a:stretch>
          </p:blipFill>
          <p:spPr bwMode="auto">
            <a:xfrm>
              <a:off x="6619378" y="2911789"/>
              <a:ext cx="966120" cy="134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8" name="TextBox 3"/>
            <p:cNvSpPr txBox="1">
              <a:spLocks noChangeArrowheads="1"/>
            </p:cNvSpPr>
            <p:nvPr/>
          </p:nvSpPr>
          <p:spPr bwMode="auto">
            <a:xfrm>
              <a:off x="5822876" y="4372172"/>
              <a:ext cx="25591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Prevent discrimination </a:t>
              </a:r>
              <a:r>
                <a:rPr lang="en-US" altLang="en-US" sz="1200">
                  <a:latin typeface="Calibri Light" panose="020F0302020204030204" pitchFamily="34" charset="0"/>
                </a:rPr>
                <a:t>and civil unrest</a:t>
              </a:r>
            </a:p>
          </p:txBody>
        </p:sp>
      </p:grpSp>
      <p:sp>
        <p:nvSpPr>
          <p:cNvPr id="26" name="Rectangle 14"/>
          <p:cNvSpPr>
            <a:spLocks noChangeArrowheads="1"/>
          </p:cNvSpPr>
          <p:nvPr/>
        </p:nvSpPr>
        <p:spPr bwMode="auto">
          <a:xfrm>
            <a:off x="419100" y="2867025"/>
            <a:ext cx="8229600" cy="33972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600" b="1" dirty="0" smtClean="0">
                <a:solidFill>
                  <a:srgbClr val="7F7F7F"/>
                </a:solidFill>
                <a:latin typeface="+mj-lt"/>
              </a:rPr>
              <a:t>NEPA was enacted to…</a:t>
            </a:r>
          </a:p>
        </p:txBody>
      </p:sp>
      <p:sp>
        <p:nvSpPr>
          <p:cNvPr id="27" name="Content Placeholder 17"/>
          <p:cNvSpPr txBox="1">
            <a:spLocks/>
          </p:cNvSpPr>
          <p:nvPr/>
        </p:nvSpPr>
        <p:spPr bwMode="auto">
          <a:xfrm>
            <a:off x="0" y="6626225"/>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MS PGothic"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S PGothic"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S PGothic"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S PGothic"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S P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000" smtClean="0">
                <a:solidFill>
                  <a:schemeClr val="tx1">
                    <a:lumMod val="65000"/>
                    <a:lumOff val="35000"/>
                  </a:schemeClr>
                </a:solidFill>
                <a:latin typeface="+mn-lt"/>
                <a:cs typeface="ＭＳ Ｐゴシック" charset="0"/>
              </a:rPr>
              <a:t>May 20, 2016  |  Justin C. Brown</a:t>
            </a:r>
            <a:endParaRPr lang="en-US" sz="1000" dirty="0">
              <a:solidFill>
                <a:schemeClr val="tx1">
                  <a:lumMod val="65000"/>
                  <a:lumOff val="35000"/>
                </a:schemeClr>
              </a:solidFill>
              <a:latin typeface="+mn-lt"/>
              <a:cs typeface="ＭＳ Ｐゴシック" charset="0"/>
            </a:endParaRPr>
          </a:p>
        </p:txBody>
      </p:sp>
      <p:sp>
        <p:nvSpPr>
          <p:cNvPr id="23" name="TextBox 12"/>
          <p:cNvSpPr txBox="1">
            <a:spLocks noChangeArrowheads="1"/>
          </p:cNvSpPr>
          <p:nvPr/>
        </p:nvSpPr>
        <p:spPr bwMode="auto">
          <a:xfrm>
            <a:off x="6635150" y="233363"/>
            <a:ext cx="2491388"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FINANCIAL AND REGULATORY HURDLES</a:t>
            </a:r>
            <a:endParaRPr lang="en-US" altLang="en-US" sz="900" dirty="0">
              <a:solidFill>
                <a:schemeClr val="bg2">
                  <a:lumMod val="25000"/>
                </a:schemeClr>
              </a:solidFill>
            </a:endParaRPr>
          </a:p>
        </p:txBody>
      </p:sp>
      <p:sp>
        <p:nvSpPr>
          <p:cNvPr id="24" name="Slide Number Placeholder 7168"/>
          <p:cNvSpPr>
            <a:spLocks noGrp="1"/>
          </p:cNvSpPr>
          <p:nvPr>
            <p:ph type="sldNum" sz="quarter" idx="10"/>
          </p:nvPr>
        </p:nvSpPr>
        <p:spPr bwMode="auto">
          <a:xfrm>
            <a:off x="8382000" y="6610350"/>
            <a:ext cx="533400" cy="24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10</a:t>
            </a:r>
          </a:p>
        </p:txBody>
      </p:sp>
    </p:spTree>
    <p:extLst>
      <p:ext uri="{BB962C8B-B14F-4D97-AF65-F5344CB8AC3E}">
        <p14:creationId xmlns:p14="http://schemas.microsoft.com/office/powerpoint/2010/main" val="35660726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ight Arrow 89"/>
          <p:cNvSpPr/>
          <p:nvPr/>
        </p:nvSpPr>
        <p:spPr>
          <a:xfrm rot="5400000">
            <a:off x="7231856" y="4566444"/>
            <a:ext cx="547688" cy="457200"/>
          </a:xfrm>
          <a:prstGeom prst="rightArrow">
            <a:avLst/>
          </a:prstGeom>
          <a:solidFill>
            <a:srgbClr val="D9C5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00" dirty="0">
              <a:solidFill>
                <a:schemeClr val="accent1"/>
              </a:solidFill>
            </a:endParaRPr>
          </a:p>
        </p:txBody>
      </p:sp>
      <p:sp>
        <p:nvSpPr>
          <p:cNvPr id="17411" name="TextBox 23"/>
          <p:cNvSpPr txBox="1">
            <a:spLocks noChangeArrowheads="1"/>
          </p:cNvSpPr>
          <p:nvPr/>
        </p:nvSpPr>
        <p:spPr bwMode="auto">
          <a:xfrm>
            <a:off x="6465888" y="4189413"/>
            <a:ext cx="2079625" cy="431800"/>
          </a:xfrm>
          <a:prstGeom prst="rect">
            <a:avLst/>
          </a:prstGeom>
          <a:solidFill>
            <a:srgbClr val="AED0EE"/>
          </a:solidFill>
          <a:ln w="12700">
            <a:solidFill>
              <a:srgbClr val="7F7F7F"/>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eaLnBrk="1" hangingPunct="1">
              <a:lnSpc>
                <a:spcPct val="100000"/>
              </a:lnSpc>
              <a:spcBef>
                <a:spcPct val="0"/>
              </a:spcBef>
              <a:buFontTx/>
              <a:buNone/>
            </a:pPr>
            <a:r>
              <a:rPr lang="en-US" altLang="en-US" sz="1100">
                <a:latin typeface="Calibri Light" panose="020F0302020204030204" pitchFamily="34" charset="0"/>
              </a:rPr>
              <a:t>Environmental Impact Statement (EIS)</a:t>
            </a:r>
          </a:p>
        </p:txBody>
      </p:sp>
      <p:sp>
        <p:nvSpPr>
          <p:cNvPr id="87" name="Right Arrow 86"/>
          <p:cNvSpPr/>
          <p:nvPr/>
        </p:nvSpPr>
        <p:spPr>
          <a:xfrm rot="5400000">
            <a:off x="4001293" y="3761582"/>
            <a:ext cx="423863" cy="457200"/>
          </a:xfrm>
          <a:prstGeom prst="rightArrow">
            <a:avLst/>
          </a:prstGeom>
          <a:solidFill>
            <a:srgbClr val="D9C5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00" dirty="0">
              <a:solidFill>
                <a:schemeClr val="accent1"/>
              </a:solidFill>
            </a:endParaRPr>
          </a:p>
        </p:txBody>
      </p:sp>
      <p:sp>
        <p:nvSpPr>
          <p:cNvPr id="17413" name="Title 1"/>
          <p:cNvSpPr>
            <a:spLocks noGrp="1"/>
          </p:cNvSpPr>
          <p:nvPr>
            <p:ph type="title"/>
          </p:nvPr>
        </p:nvSpPr>
        <p:spPr/>
        <p:txBody>
          <a:bodyPr/>
          <a:lstStyle/>
          <a:p>
            <a:r>
              <a:rPr lang="en-US" altLang="en-US" dirty="0" smtClean="0"/>
              <a:t>Compliance with NEPA is </a:t>
            </a:r>
            <a:r>
              <a:rPr lang="en-US" altLang="en-US" dirty="0"/>
              <a:t>e</a:t>
            </a:r>
            <a:r>
              <a:rPr lang="en-US" altLang="en-US" dirty="0" smtClean="0"/>
              <a:t>xtensive, has positive benefits </a:t>
            </a:r>
            <a:br>
              <a:rPr lang="en-US" altLang="en-US" dirty="0" smtClean="0"/>
            </a:br>
            <a:r>
              <a:rPr lang="en-US" altLang="en-US" dirty="0" smtClean="0"/>
              <a:t>but slows infrastructure development</a:t>
            </a:r>
          </a:p>
        </p:txBody>
      </p:sp>
      <p:sp>
        <p:nvSpPr>
          <p:cNvPr id="19" name="Text Placeholder 18"/>
          <p:cNvSpPr>
            <a:spLocks noGrp="1"/>
          </p:cNvSpPr>
          <p:nvPr>
            <p:ph type="body" sz="quarter" idx="4294967295"/>
          </p:nvPr>
        </p:nvSpPr>
        <p:spPr>
          <a:xfrm>
            <a:off x="0" y="6207125"/>
            <a:ext cx="9144000" cy="374650"/>
          </a:xfrm>
          <a:solidFill>
            <a:schemeClr val="bg1"/>
          </a:solidFill>
        </p:spPr>
        <p:txBody>
          <a:body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cs typeface="ＭＳ Ｐゴシック" charset="0"/>
              </a:rPr>
              <a:t>Sources: Environmental Protection Agency, “National Environmental Policy Act Review Process,” November 2, 2015; U.S. Government, “Environmental Impact and Related Procedures, Title 23: Highways,” U.S. Government Publishing Office – Electronic Code of Federal Regulations, 2016.</a:t>
            </a:r>
            <a:endParaRPr lang="en-US" sz="1000" i="1" dirty="0">
              <a:solidFill>
                <a:schemeClr val="tx1">
                  <a:lumMod val="65000"/>
                  <a:lumOff val="35000"/>
                </a:schemeClr>
              </a:solidFill>
              <a:latin typeface="+mn-lt"/>
              <a:cs typeface="ＭＳ Ｐゴシック" charset="0"/>
            </a:endParaRP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7416"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dirty="0" smtClean="0">
                <a:solidFill>
                  <a:srgbClr val="7F7F7F"/>
                </a:solidFill>
              </a:rPr>
              <a:t>Review process required by NEPA</a:t>
            </a:r>
            <a:endParaRPr lang="en-US" altLang="en-US" sz="1600" b="1" dirty="0">
              <a:solidFill>
                <a:srgbClr val="7F7F7F"/>
              </a:solidFill>
            </a:endParaRPr>
          </a:p>
        </p:txBody>
      </p:sp>
      <p:pic>
        <p:nvPicPr>
          <p:cNvPr id="17417" name="Picture 19"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419100" y="3767138"/>
            <a:ext cx="2078038" cy="1455737"/>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dirty="0">
                <a:solidFill>
                  <a:schemeClr val="tx1"/>
                </a:solidFill>
              </a:rPr>
              <a:t>Categorical exclusions are actions which </a:t>
            </a:r>
            <a:r>
              <a:rPr lang="en-US" sz="1100" b="1" dirty="0">
                <a:solidFill>
                  <a:schemeClr val="tx1"/>
                </a:solidFill>
              </a:rPr>
              <a:t>do not involve significant environmental impacts based on past experience with similar actions</a:t>
            </a:r>
            <a:r>
              <a:rPr lang="en-US" sz="1100" dirty="0">
                <a:solidFill>
                  <a:schemeClr val="tx1"/>
                </a:solidFill>
              </a:rPr>
              <a:t>. This typically includes small improvements like new landscaping or the installation of highway noise barriers. </a:t>
            </a:r>
          </a:p>
        </p:txBody>
      </p:sp>
      <p:sp>
        <p:nvSpPr>
          <p:cNvPr id="27" name="Right Arrow 26"/>
          <p:cNvSpPr/>
          <p:nvPr/>
        </p:nvSpPr>
        <p:spPr>
          <a:xfrm rot="5400000">
            <a:off x="738188" y="2085975"/>
            <a:ext cx="425450" cy="457200"/>
          </a:xfrm>
          <a:prstGeom prst="rightArrow">
            <a:avLst/>
          </a:prstGeom>
          <a:solidFill>
            <a:srgbClr val="D9C5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00" dirty="0">
              <a:solidFill>
                <a:schemeClr val="accent1"/>
              </a:solidFill>
            </a:endParaRPr>
          </a:p>
        </p:txBody>
      </p:sp>
      <p:sp>
        <p:nvSpPr>
          <p:cNvPr id="17420" name="TextBox 23"/>
          <p:cNvSpPr txBox="1">
            <a:spLocks noChangeArrowheads="1"/>
          </p:cNvSpPr>
          <p:nvPr/>
        </p:nvSpPr>
        <p:spPr bwMode="auto">
          <a:xfrm>
            <a:off x="690563" y="3414713"/>
            <a:ext cx="1612900" cy="260350"/>
          </a:xfrm>
          <a:prstGeom prst="rect">
            <a:avLst/>
          </a:prstGeom>
          <a:solidFill>
            <a:srgbClr val="AED0EE"/>
          </a:solidFill>
          <a:ln w="12700">
            <a:solidFill>
              <a:srgbClr val="7F7F7F"/>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eaLnBrk="1" hangingPunct="1">
              <a:lnSpc>
                <a:spcPct val="100000"/>
              </a:lnSpc>
              <a:spcBef>
                <a:spcPct val="0"/>
              </a:spcBef>
              <a:buFontTx/>
              <a:buNone/>
            </a:pPr>
            <a:r>
              <a:rPr lang="en-US" altLang="en-US" sz="1100">
                <a:latin typeface="Calibri Light" panose="020F0302020204030204" pitchFamily="34" charset="0"/>
              </a:rPr>
              <a:t>Categorical Exclusion</a:t>
            </a:r>
          </a:p>
        </p:txBody>
      </p:sp>
      <p:sp>
        <p:nvSpPr>
          <p:cNvPr id="3" name="Rounded Rectangle 2"/>
          <p:cNvSpPr/>
          <p:nvPr/>
        </p:nvSpPr>
        <p:spPr>
          <a:xfrm>
            <a:off x="531813" y="1885950"/>
            <a:ext cx="1922462" cy="230188"/>
          </a:xfrm>
          <a:prstGeom prst="roundRect">
            <a:avLst/>
          </a:prstGeom>
          <a:solidFill>
            <a:srgbClr val="D9D9D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schemeClr val="tx1"/>
                </a:solidFill>
              </a:rPr>
              <a:t>Proposed Federal Action</a:t>
            </a:r>
          </a:p>
        </p:txBody>
      </p:sp>
      <p:sp>
        <p:nvSpPr>
          <p:cNvPr id="42" name="TextBox 23"/>
          <p:cNvSpPr txBox="1">
            <a:spLocks noChangeArrowheads="1"/>
          </p:cNvSpPr>
          <p:nvPr/>
        </p:nvSpPr>
        <p:spPr bwMode="auto">
          <a:xfrm>
            <a:off x="419100" y="2509838"/>
            <a:ext cx="2200275" cy="430212"/>
          </a:xfrm>
          <a:prstGeom prst="rect">
            <a:avLst/>
          </a:prstGeom>
          <a:noFill/>
          <a:ln w="12700">
            <a:no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eaLnBrk="1" hangingPunct="1">
              <a:lnSpc>
                <a:spcPct val="100000"/>
              </a:lnSpc>
              <a:spcBef>
                <a:spcPct val="0"/>
              </a:spcBef>
              <a:buFontTx/>
              <a:buNone/>
              <a:defRPr/>
            </a:pPr>
            <a:r>
              <a:rPr lang="en-US" altLang="en-US" sz="1100" b="1" i="1" dirty="0" smtClean="0">
                <a:solidFill>
                  <a:srgbClr val="969696"/>
                </a:solidFill>
                <a:latin typeface="+mj-lt"/>
              </a:rPr>
              <a:t>Does the project qualify as a categorical </a:t>
            </a:r>
            <a:r>
              <a:rPr lang="en-US" altLang="en-US" sz="1100" b="1" i="1" dirty="0">
                <a:solidFill>
                  <a:srgbClr val="969696"/>
                </a:solidFill>
                <a:latin typeface="+mj-lt"/>
              </a:rPr>
              <a:t>e</a:t>
            </a:r>
            <a:r>
              <a:rPr lang="en-US" altLang="en-US" sz="1100" b="1" i="1" dirty="0" smtClean="0">
                <a:solidFill>
                  <a:srgbClr val="969696"/>
                </a:solidFill>
                <a:latin typeface="+mj-lt"/>
              </a:rPr>
              <a:t>xclusion?</a:t>
            </a:r>
            <a:endParaRPr lang="en-US" altLang="en-US" sz="1100" b="1" i="1" dirty="0">
              <a:solidFill>
                <a:srgbClr val="969696"/>
              </a:solidFill>
              <a:latin typeface="+mj-lt"/>
            </a:endParaRPr>
          </a:p>
        </p:txBody>
      </p:sp>
      <p:sp>
        <p:nvSpPr>
          <p:cNvPr id="43" name="TextBox 23"/>
          <p:cNvSpPr txBox="1">
            <a:spLocks noChangeArrowheads="1"/>
          </p:cNvSpPr>
          <p:nvPr/>
        </p:nvSpPr>
        <p:spPr bwMode="auto">
          <a:xfrm>
            <a:off x="3221038" y="2468563"/>
            <a:ext cx="1982787" cy="600075"/>
          </a:xfrm>
          <a:prstGeom prst="rect">
            <a:avLst/>
          </a:prstGeom>
          <a:noFill/>
          <a:ln w="12700">
            <a:no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eaLnBrk="1" hangingPunct="1">
              <a:lnSpc>
                <a:spcPct val="100000"/>
              </a:lnSpc>
              <a:spcBef>
                <a:spcPct val="0"/>
              </a:spcBef>
              <a:buFontTx/>
              <a:buNone/>
              <a:defRPr/>
            </a:pPr>
            <a:r>
              <a:rPr lang="en-US" altLang="en-US" sz="1100" b="1" i="1" dirty="0" smtClean="0">
                <a:solidFill>
                  <a:srgbClr val="969696"/>
                </a:solidFill>
                <a:latin typeface="+mj-lt"/>
              </a:rPr>
              <a:t>Will the project have a significant </a:t>
            </a:r>
            <a:r>
              <a:rPr lang="en-US" altLang="en-US" sz="1100" b="1" i="1" dirty="0">
                <a:solidFill>
                  <a:srgbClr val="969696"/>
                </a:solidFill>
                <a:latin typeface="+mj-lt"/>
              </a:rPr>
              <a:t>i</a:t>
            </a:r>
            <a:r>
              <a:rPr lang="en-US" altLang="en-US" sz="1100" b="1" i="1" dirty="0" smtClean="0">
                <a:solidFill>
                  <a:srgbClr val="969696"/>
                </a:solidFill>
                <a:latin typeface="+mj-lt"/>
              </a:rPr>
              <a:t>mpact on the environment?</a:t>
            </a:r>
            <a:endParaRPr lang="en-US" altLang="en-US" sz="1100" b="1" i="1" dirty="0">
              <a:solidFill>
                <a:srgbClr val="969696"/>
              </a:solidFill>
              <a:latin typeface="+mj-lt"/>
            </a:endParaRPr>
          </a:p>
        </p:txBody>
      </p:sp>
      <p:sp>
        <p:nvSpPr>
          <p:cNvPr id="45" name="TextBox 23"/>
          <p:cNvSpPr txBox="1">
            <a:spLocks noChangeArrowheads="1"/>
          </p:cNvSpPr>
          <p:nvPr/>
        </p:nvSpPr>
        <p:spPr bwMode="auto">
          <a:xfrm>
            <a:off x="3221038" y="4189413"/>
            <a:ext cx="1982787" cy="431800"/>
          </a:xfrm>
          <a:prstGeom prst="rect">
            <a:avLst/>
          </a:prstGeom>
          <a:noFill/>
          <a:ln w="12700">
            <a:no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eaLnBrk="1" hangingPunct="1">
              <a:lnSpc>
                <a:spcPct val="100000"/>
              </a:lnSpc>
              <a:spcBef>
                <a:spcPct val="0"/>
              </a:spcBef>
              <a:buFontTx/>
              <a:buNone/>
              <a:defRPr/>
            </a:pPr>
            <a:r>
              <a:rPr lang="en-US" altLang="en-US" sz="1100" b="1" i="1" dirty="0" smtClean="0">
                <a:solidFill>
                  <a:srgbClr val="969696"/>
                </a:solidFill>
                <a:latin typeface="+mj-lt"/>
              </a:rPr>
              <a:t>Environmental Impact Statement Required? </a:t>
            </a:r>
            <a:endParaRPr lang="en-US" altLang="en-US" sz="1100" b="1" i="1" dirty="0">
              <a:solidFill>
                <a:srgbClr val="969696"/>
              </a:solidFill>
              <a:latin typeface="+mj-lt"/>
            </a:endParaRPr>
          </a:p>
        </p:txBody>
      </p:sp>
      <p:sp>
        <p:nvSpPr>
          <p:cNvPr id="17425" name="TextBox 23"/>
          <p:cNvSpPr txBox="1">
            <a:spLocks noChangeArrowheads="1"/>
          </p:cNvSpPr>
          <p:nvPr/>
        </p:nvSpPr>
        <p:spPr bwMode="auto">
          <a:xfrm>
            <a:off x="3189288" y="5118100"/>
            <a:ext cx="2046287" cy="261938"/>
          </a:xfrm>
          <a:prstGeom prst="rect">
            <a:avLst/>
          </a:prstGeom>
          <a:solidFill>
            <a:srgbClr val="AED0EE"/>
          </a:solidFill>
          <a:ln w="12700">
            <a:solidFill>
              <a:srgbClr val="7F7F7F"/>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eaLnBrk="1" hangingPunct="1">
              <a:lnSpc>
                <a:spcPct val="100000"/>
              </a:lnSpc>
              <a:spcBef>
                <a:spcPct val="0"/>
              </a:spcBef>
              <a:buFontTx/>
              <a:buNone/>
            </a:pPr>
            <a:r>
              <a:rPr lang="en-US" altLang="en-US" sz="1100">
                <a:latin typeface="Calibri Light" panose="020F0302020204030204" pitchFamily="34" charset="0"/>
              </a:rPr>
              <a:t>Finding of No Significant Impact</a:t>
            </a:r>
          </a:p>
        </p:txBody>
      </p:sp>
      <p:sp>
        <p:nvSpPr>
          <p:cNvPr id="17426" name="TextBox 23"/>
          <p:cNvSpPr txBox="1">
            <a:spLocks noChangeArrowheads="1"/>
          </p:cNvSpPr>
          <p:nvPr/>
        </p:nvSpPr>
        <p:spPr bwMode="auto">
          <a:xfrm>
            <a:off x="6465888" y="5118100"/>
            <a:ext cx="2079625" cy="261938"/>
          </a:xfrm>
          <a:prstGeom prst="rect">
            <a:avLst/>
          </a:prstGeom>
          <a:solidFill>
            <a:srgbClr val="AED0EE"/>
          </a:solidFill>
          <a:ln w="12700">
            <a:solidFill>
              <a:srgbClr val="7F7F7F"/>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eaLnBrk="1" hangingPunct="1">
              <a:lnSpc>
                <a:spcPct val="100000"/>
              </a:lnSpc>
              <a:spcBef>
                <a:spcPct val="0"/>
              </a:spcBef>
              <a:buFontTx/>
              <a:buNone/>
            </a:pPr>
            <a:r>
              <a:rPr lang="en-US" altLang="en-US" sz="1100">
                <a:latin typeface="Calibri Light" panose="020F0302020204030204" pitchFamily="34" charset="0"/>
              </a:rPr>
              <a:t>Record of Decision</a:t>
            </a:r>
          </a:p>
        </p:txBody>
      </p:sp>
      <p:sp>
        <p:nvSpPr>
          <p:cNvPr id="79" name="Right Arrow 78"/>
          <p:cNvSpPr/>
          <p:nvPr/>
        </p:nvSpPr>
        <p:spPr>
          <a:xfrm>
            <a:off x="2619375" y="2482850"/>
            <a:ext cx="681038" cy="457200"/>
          </a:xfrm>
          <a:prstGeom prst="rightArrow">
            <a:avLst/>
          </a:prstGeom>
          <a:solidFill>
            <a:srgbClr val="D9C5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000" dirty="0">
                <a:solidFill>
                  <a:schemeClr val="tx1"/>
                </a:solidFill>
              </a:rPr>
              <a:t>No</a:t>
            </a:r>
          </a:p>
        </p:txBody>
      </p:sp>
      <p:sp>
        <p:nvSpPr>
          <p:cNvPr id="81" name="Right Arrow 80"/>
          <p:cNvSpPr/>
          <p:nvPr/>
        </p:nvSpPr>
        <p:spPr>
          <a:xfrm rot="5400000">
            <a:off x="3981048" y="3050619"/>
            <a:ext cx="462966" cy="497020"/>
          </a:xfrm>
          <a:prstGeom prst="rightArrow">
            <a:avLst/>
          </a:prstGeom>
          <a:solidFill>
            <a:srgbClr val="D9C58B"/>
          </a:solid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algn="ctr" eaLnBrk="1" hangingPunct="1">
              <a:defRPr/>
            </a:pPr>
            <a:r>
              <a:rPr lang="en-US" sz="1000" dirty="0">
                <a:solidFill>
                  <a:schemeClr val="tx1"/>
                </a:solidFill>
              </a:rPr>
              <a:t>No</a:t>
            </a:r>
          </a:p>
        </p:txBody>
      </p:sp>
      <p:sp>
        <p:nvSpPr>
          <p:cNvPr id="17429" name="TextBox 23"/>
          <p:cNvSpPr txBox="1">
            <a:spLocks noChangeArrowheads="1"/>
          </p:cNvSpPr>
          <p:nvPr/>
        </p:nvSpPr>
        <p:spPr bwMode="auto">
          <a:xfrm>
            <a:off x="3173413" y="3536950"/>
            <a:ext cx="2078037" cy="261938"/>
          </a:xfrm>
          <a:prstGeom prst="rect">
            <a:avLst/>
          </a:prstGeom>
          <a:solidFill>
            <a:srgbClr val="AED0EE"/>
          </a:solidFill>
          <a:ln w="12700">
            <a:solidFill>
              <a:srgbClr val="7F7F7F"/>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eaLnBrk="1" hangingPunct="1">
              <a:lnSpc>
                <a:spcPct val="100000"/>
              </a:lnSpc>
              <a:spcBef>
                <a:spcPct val="0"/>
              </a:spcBef>
              <a:buFontTx/>
              <a:buNone/>
            </a:pPr>
            <a:r>
              <a:rPr lang="en-US" altLang="en-US" sz="1100">
                <a:latin typeface="Calibri Light" panose="020F0302020204030204" pitchFamily="34" charset="0"/>
              </a:rPr>
              <a:t>Environmental Assessment</a:t>
            </a:r>
          </a:p>
        </p:txBody>
      </p:sp>
      <p:sp>
        <p:nvSpPr>
          <p:cNvPr id="85" name="Right Arrow 84"/>
          <p:cNvSpPr/>
          <p:nvPr/>
        </p:nvSpPr>
        <p:spPr>
          <a:xfrm>
            <a:off x="5203825" y="4176713"/>
            <a:ext cx="1190625" cy="457200"/>
          </a:xfrm>
          <a:prstGeom prst="rightArrow">
            <a:avLst/>
          </a:prstGeom>
          <a:solidFill>
            <a:srgbClr val="D9C5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000" dirty="0">
                <a:solidFill>
                  <a:schemeClr val="tx1"/>
                </a:solidFill>
              </a:rPr>
              <a:t>Yes</a:t>
            </a:r>
          </a:p>
        </p:txBody>
      </p:sp>
      <p:sp>
        <p:nvSpPr>
          <p:cNvPr id="88" name="Right Arrow 87"/>
          <p:cNvSpPr/>
          <p:nvPr/>
        </p:nvSpPr>
        <p:spPr>
          <a:xfrm rot="5400000">
            <a:off x="1265076" y="2905260"/>
            <a:ext cx="462966" cy="497020"/>
          </a:xfrm>
          <a:prstGeom prst="rightArrow">
            <a:avLst>
              <a:gd name="adj1" fmla="val 62064"/>
              <a:gd name="adj2" fmla="val 50000"/>
            </a:avLst>
          </a:prstGeom>
          <a:solidFill>
            <a:srgbClr val="D9C58B"/>
          </a:solid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algn="ctr" eaLnBrk="1" hangingPunct="1">
              <a:defRPr/>
            </a:pPr>
            <a:r>
              <a:rPr lang="en-US" sz="1000" dirty="0">
                <a:solidFill>
                  <a:schemeClr val="tx1"/>
                </a:solidFill>
              </a:rPr>
              <a:t>Yes</a:t>
            </a:r>
          </a:p>
        </p:txBody>
      </p:sp>
      <p:sp>
        <p:nvSpPr>
          <p:cNvPr id="89" name="Right Arrow 88"/>
          <p:cNvSpPr/>
          <p:nvPr/>
        </p:nvSpPr>
        <p:spPr>
          <a:xfrm rot="5400000">
            <a:off x="3981048" y="4589553"/>
            <a:ext cx="462966" cy="497020"/>
          </a:xfrm>
          <a:prstGeom prst="rightArrow">
            <a:avLst/>
          </a:prstGeom>
          <a:solidFill>
            <a:srgbClr val="D9C58B"/>
          </a:solid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algn="ctr" eaLnBrk="1" hangingPunct="1">
              <a:defRPr/>
            </a:pPr>
            <a:r>
              <a:rPr lang="en-US" sz="1000" dirty="0">
                <a:solidFill>
                  <a:schemeClr val="tx1"/>
                </a:solidFill>
              </a:rPr>
              <a:t>No</a:t>
            </a:r>
          </a:p>
        </p:txBody>
      </p:sp>
      <p:sp>
        <p:nvSpPr>
          <p:cNvPr id="86" name="Right Arrow 85"/>
          <p:cNvSpPr/>
          <p:nvPr/>
        </p:nvSpPr>
        <p:spPr>
          <a:xfrm>
            <a:off x="5203825" y="2447925"/>
            <a:ext cx="2660650" cy="457200"/>
          </a:xfrm>
          <a:prstGeom prst="rightArrow">
            <a:avLst/>
          </a:prstGeom>
          <a:solidFill>
            <a:srgbClr val="D9C5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000" dirty="0">
                <a:solidFill>
                  <a:schemeClr val="tx1"/>
                </a:solidFill>
              </a:rPr>
              <a:t>Yes</a:t>
            </a:r>
          </a:p>
        </p:txBody>
      </p:sp>
      <p:sp>
        <p:nvSpPr>
          <p:cNvPr id="91" name="Right Arrow 90"/>
          <p:cNvSpPr/>
          <p:nvPr/>
        </p:nvSpPr>
        <p:spPr>
          <a:xfrm rot="5400000">
            <a:off x="6785769" y="3166269"/>
            <a:ext cx="1439862" cy="457200"/>
          </a:xfrm>
          <a:prstGeom prst="rightArrow">
            <a:avLst/>
          </a:prstGeom>
          <a:solidFill>
            <a:srgbClr val="D9C5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00" dirty="0">
              <a:solidFill>
                <a:schemeClr val="tx1"/>
              </a:solidFill>
            </a:endParaRPr>
          </a:p>
        </p:txBody>
      </p:sp>
      <p:sp>
        <p:nvSpPr>
          <p:cNvPr id="8" name="Rectangle 7"/>
          <p:cNvSpPr/>
          <p:nvPr/>
        </p:nvSpPr>
        <p:spPr>
          <a:xfrm>
            <a:off x="7627938" y="2252663"/>
            <a:ext cx="698500" cy="7826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 name="Rectangle 82"/>
          <p:cNvSpPr/>
          <p:nvPr/>
        </p:nvSpPr>
        <p:spPr>
          <a:xfrm>
            <a:off x="5891213" y="5464175"/>
            <a:ext cx="3001962" cy="742950"/>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dirty="0">
                <a:solidFill>
                  <a:schemeClr val="tx1"/>
                </a:solidFill>
              </a:rPr>
              <a:t>After preparing an EIS, the reviewing agency will release a Record of Decision which </a:t>
            </a:r>
            <a:r>
              <a:rPr lang="en-US" sz="1100" b="1" dirty="0">
                <a:solidFill>
                  <a:schemeClr val="tx1"/>
                </a:solidFill>
              </a:rPr>
              <a:t>may require addendums or another draft of the EIS to be prepared to address concerns raised.</a:t>
            </a:r>
            <a:r>
              <a:rPr lang="en-US" sz="1100" dirty="0">
                <a:solidFill>
                  <a:schemeClr val="tx1"/>
                </a:solidFill>
              </a:rPr>
              <a:t>  </a:t>
            </a:r>
          </a:p>
        </p:txBody>
      </p:sp>
      <p:sp>
        <p:nvSpPr>
          <p:cNvPr id="84" name="Rectangle 83"/>
          <p:cNvSpPr/>
          <p:nvPr/>
        </p:nvSpPr>
        <p:spPr>
          <a:xfrm>
            <a:off x="2690813" y="5464175"/>
            <a:ext cx="2949575" cy="608013"/>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dirty="0">
                <a:solidFill>
                  <a:schemeClr val="tx1"/>
                </a:solidFill>
              </a:rPr>
              <a:t>If a project can prove there will be no significant impact to the surrounding environment, construction can begin without a full EIS. </a:t>
            </a:r>
          </a:p>
        </p:txBody>
      </p:sp>
      <p:sp>
        <p:nvSpPr>
          <p:cNvPr id="92" name="Rectangle 91"/>
          <p:cNvSpPr/>
          <p:nvPr/>
        </p:nvSpPr>
        <p:spPr>
          <a:xfrm>
            <a:off x="4806950" y="1555750"/>
            <a:ext cx="3983038" cy="763588"/>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dirty="0">
                <a:solidFill>
                  <a:schemeClr val="tx1"/>
                </a:solidFill>
              </a:rPr>
              <a:t>Unless a project qualifies as a categorical exclusion, </a:t>
            </a:r>
            <a:r>
              <a:rPr lang="en-US" sz="1100" b="1" dirty="0">
                <a:solidFill>
                  <a:schemeClr val="tx1"/>
                </a:solidFill>
              </a:rPr>
              <a:t>NEPA requires every project to undergo at least a basic Environmental Assessment </a:t>
            </a:r>
            <a:r>
              <a:rPr lang="en-US" sz="1100" dirty="0">
                <a:solidFill>
                  <a:schemeClr val="tx1"/>
                </a:solidFill>
              </a:rPr>
              <a:t>to accurately assess the project’s effect on the surrounding environment. </a:t>
            </a:r>
            <a:r>
              <a:rPr lang="en-US" sz="1100" b="1" dirty="0">
                <a:solidFill>
                  <a:schemeClr val="tx1"/>
                </a:solidFill>
              </a:rPr>
              <a:t>Most infrastructure projects require a full EIS. </a:t>
            </a:r>
          </a:p>
        </p:txBody>
      </p:sp>
      <p:sp>
        <p:nvSpPr>
          <p:cNvPr id="34"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May 20, 2016  |  Justin C. Brown</a:t>
            </a:r>
            <a:endParaRPr lang="en-US" sz="1000" dirty="0">
              <a:solidFill>
                <a:schemeClr val="tx1">
                  <a:lumMod val="65000"/>
                  <a:lumOff val="35000"/>
                </a:schemeClr>
              </a:solidFill>
              <a:latin typeface="+mn-lt"/>
              <a:cs typeface="ＭＳ Ｐゴシック" charset="0"/>
            </a:endParaRPr>
          </a:p>
        </p:txBody>
      </p:sp>
      <p:sp>
        <p:nvSpPr>
          <p:cNvPr id="36" name="TextBox 12"/>
          <p:cNvSpPr txBox="1">
            <a:spLocks noChangeArrowheads="1"/>
          </p:cNvSpPr>
          <p:nvPr/>
        </p:nvSpPr>
        <p:spPr bwMode="auto">
          <a:xfrm>
            <a:off x="6635150" y="233363"/>
            <a:ext cx="2491388"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FINANCIAL AND REGULATORY HURDLES</a:t>
            </a:r>
            <a:endParaRPr lang="en-US" altLang="en-US" sz="900" dirty="0">
              <a:solidFill>
                <a:schemeClr val="bg2">
                  <a:lumMod val="25000"/>
                </a:schemeClr>
              </a:solidFill>
            </a:endParaRPr>
          </a:p>
        </p:txBody>
      </p:sp>
      <p:sp>
        <p:nvSpPr>
          <p:cNvPr id="35" name="Slide Number Placeholder 7168"/>
          <p:cNvSpPr>
            <a:spLocks noGrp="1"/>
          </p:cNvSpPr>
          <p:nvPr>
            <p:ph type="sldNum" sz="quarter" idx="10"/>
          </p:nvPr>
        </p:nvSpPr>
        <p:spPr bwMode="auto">
          <a:xfrm>
            <a:off x="8382000" y="6610350"/>
            <a:ext cx="533400" cy="24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11</a:t>
            </a:r>
          </a:p>
        </p:txBody>
      </p:sp>
    </p:spTree>
    <p:extLst>
      <p:ext uri="{BB962C8B-B14F-4D97-AF65-F5344CB8AC3E}">
        <p14:creationId xmlns:p14="http://schemas.microsoft.com/office/powerpoint/2010/main" val="11517503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smtClean="0"/>
              <a:t>Several drafts of EIS, public </a:t>
            </a:r>
            <a:r>
              <a:rPr lang="en-US" altLang="en-US" dirty="0"/>
              <a:t>c</a:t>
            </a:r>
            <a:r>
              <a:rPr lang="en-US" altLang="en-US" dirty="0" smtClean="0"/>
              <a:t>omment periods </a:t>
            </a:r>
            <a:br>
              <a:rPr lang="en-US" altLang="en-US" dirty="0" smtClean="0"/>
            </a:br>
            <a:r>
              <a:rPr lang="en-US" altLang="en-US" dirty="0" smtClean="0"/>
              <a:t>make </a:t>
            </a:r>
            <a:r>
              <a:rPr lang="en-US" altLang="en-US" dirty="0"/>
              <a:t>f</a:t>
            </a:r>
            <a:r>
              <a:rPr lang="en-US" altLang="en-US" dirty="0" smtClean="0"/>
              <a:t>ull </a:t>
            </a:r>
            <a:r>
              <a:rPr lang="en-US" altLang="en-US" dirty="0"/>
              <a:t>c</a:t>
            </a:r>
            <a:r>
              <a:rPr lang="en-US" altLang="en-US" dirty="0" smtClean="0"/>
              <a:t>ompliance process </a:t>
            </a:r>
            <a:r>
              <a:rPr lang="en-US" altLang="en-US" dirty="0"/>
              <a:t>l</a:t>
            </a:r>
            <a:r>
              <a:rPr lang="en-US" altLang="en-US" dirty="0" smtClean="0"/>
              <a:t>engthy</a:t>
            </a:r>
          </a:p>
        </p:txBody>
      </p:sp>
      <p:sp>
        <p:nvSpPr>
          <p:cNvPr id="19" name="Text Placeholder 18"/>
          <p:cNvSpPr>
            <a:spLocks noGrp="1"/>
          </p:cNvSpPr>
          <p:nvPr>
            <p:ph type="body" sz="quarter" idx="4294967295"/>
          </p:nvPr>
        </p:nvSpPr>
        <p:spPr>
          <a:xfrm>
            <a:off x="0" y="6207125"/>
            <a:ext cx="9144000" cy="374650"/>
          </a:xfrm>
          <a:solidFill>
            <a:schemeClr val="bg1"/>
          </a:solidFill>
        </p:spPr>
        <p:txBody>
          <a:body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cs typeface="ＭＳ Ｐゴシック" charset="0"/>
              </a:rPr>
              <a:t>Sources: Federal Highway Administration, “NEPA Documentation – Environmental Impact Statement,” 2016; Department of Ecology, “Environmental Impact Statement Process,” State of Washington, 2016. Images by Arthur </a:t>
            </a:r>
            <a:r>
              <a:rPr lang="en-US" sz="1000" i="1" dirty="0" err="1" smtClean="0">
                <a:solidFill>
                  <a:schemeClr val="tx1">
                    <a:lumMod val="65000"/>
                    <a:lumOff val="35000"/>
                  </a:schemeClr>
                </a:solidFill>
                <a:latin typeface="+mn-lt"/>
                <a:cs typeface="ＭＳ Ｐゴシック" charset="0"/>
              </a:rPr>
              <a:t>Shlain</a:t>
            </a:r>
            <a:r>
              <a:rPr lang="en-US" sz="1000" i="1" dirty="0" smtClean="0">
                <a:solidFill>
                  <a:schemeClr val="tx1">
                    <a:lumMod val="65000"/>
                    <a:lumOff val="35000"/>
                  </a:schemeClr>
                </a:solidFill>
                <a:latin typeface="+mn-lt"/>
                <a:cs typeface="ＭＳ Ｐゴシック" charset="0"/>
              </a:rPr>
              <a:t>, </a:t>
            </a:r>
            <a:r>
              <a:rPr lang="en-US" sz="1000" i="1" dirty="0" err="1" smtClean="0">
                <a:solidFill>
                  <a:schemeClr val="tx1">
                    <a:lumMod val="65000"/>
                    <a:lumOff val="35000"/>
                  </a:schemeClr>
                </a:solidFill>
                <a:latin typeface="+mn-lt"/>
                <a:cs typeface="ＭＳ Ｐゴシック" charset="0"/>
              </a:rPr>
              <a:t>Eightemdi</a:t>
            </a:r>
            <a:r>
              <a:rPr lang="en-US" sz="1000" i="1" dirty="0" smtClean="0">
                <a:solidFill>
                  <a:schemeClr val="tx1">
                    <a:lumMod val="65000"/>
                    <a:lumOff val="35000"/>
                  </a:schemeClr>
                </a:solidFill>
                <a:latin typeface="+mn-lt"/>
                <a:cs typeface="ＭＳ Ｐゴシック" charset="0"/>
              </a:rPr>
              <a:t>, Augusto </a:t>
            </a:r>
            <a:r>
              <a:rPr lang="en-US" sz="1000" i="1" dirty="0" err="1" smtClean="0">
                <a:solidFill>
                  <a:schemeClr val="tx1">
                    <a:lumMod val="65000"/>
                    <a:lumOff val="35000"/>
                  </a:schemeClr>
                </a:solidFill>
                <a:latin typeface="+mn-lt"/>
                <a:cs typeface="ＭＳ Ｐゴシック" charset="0"/>
              </a:rPr>
              <a:t>Zamperlini</a:t>
            </a:r>
            <a:r>
              <a:rPr lang="en-US" sz="1000" i="1" dirty="0" smtClean="0">
                <a:solidFill>
                  <a:schemeClr val="tx1">
                    <a:lumMod val="65000"/>
                    <a:lumOff val="35000"/>
                  </a:schemeClr>
                </a:solidFill>
                <a:latin typeface="+mn-lt"/>
                <a:cs typeface="ＭＳ Ｐゴシック" charset="0"/>
              </a:rPr>
              <a:t> and </a:t>
            </a:r>
            <a:r>
              <a:rPr lang="en-US" sz="1000" i="1" dirty="0" err="1" smtClean="0">
                <a:solidFill>
                  <a:schemeClr val="tx1">
                    <a:lumMod val="65000"/>
                    <a:lumOff val="35000"/>
                  </a:schemeClr>
                </a:solidFill>
                <a:latin typeface="+mn-lt"/>
                <a:cs typeface="ＭＳ Ｐゴシック" charset="0"/>
              </a:rPr>
              <a:t>Keta</a:t>
            </a:r>
            <a:r>
              <a:rPr lang="en-US" sz="1000" i="1" dirty="0" smtClean="0">
                <a:solidFill>
                  <a:schemeClr val="tx1">
                    <a:lumMod val="65000"/>
                    <a:lumOff val="35000"/>
                  </a:schemeClr>
                </a:solidFill>
                <a:latin typeface="+mn-lt"/>
                <a:cs typeface="ＭＳ Ｐゴシック" charset="0"/>
              </a:rPr>
              <a:t> Shah; made available through The Noun Project.</a:t>
            </a:r>
            <a:endParaRPr lang="en-US" sz="1000" i="1" dirty="0">
              <a:solidFill>
                <a:schemeClr val="tx1">
                  <a:lumMod val="65000"/>
                  <a:lumOff val="35000"/>
                </a:schemeClr>
              </a:solidFill>
              <a:latin typeface="+mn-lt"/>
              <a:cs typeface="ＭＳ Ｐゴシック" charset="0"/>
            </a:endParaRP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8437"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dirty="0" smtClean="0">
                <a:solidFill>
                  <a:srgbClr val="7F7F7F"/>
                </a:solidFill>
              </a:rPr>
              <a:t>Step-by-step process for completing an environmental impact statement</a:t>
            </a:r>
            <a:endParaRPr lang="en-US" altLang="en-US" sz="1600" b="1" dirty="0">
              <a:solidFill>
                <a:srgbClr val="7F7F7F"/>
              </a:solidFill>
            </a:endParaRPr>
          </a:p>
        </p:txBody>
      </p:sp>
      <p:pic>
        <p:nvPicPr>
          <p:cNvPr id="18438" name="Picture 19"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Rectangle 91"/>
          <p:cNvSpPr/>
          <p:nvPr/>
        </p:nvSpPr>
        <p:spPr>
          <a:xfrm>
            <a:off x="922338" y="5562600"/>
            <a:ext cx="7648575" cy="600075"/>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b="1" dirty="0">
                <a:solidFill>
                  <a:schemeClr val="tx1"/>
                </a:solidFill>
              </a:rPr>
              <a:t>A leading agency may need to issue a supplemental EIS after the Final EIS or Record of Decision is released. </a:t>
            </a:r>
            <a:r>
              <a:rPr lang="en-US" sz="1100" dirty="0">
                <a:solidFill>
                  <a:schemeClr val="tx1"/>
                </a:solidFill>
              </a:rPr>
              <a:t>The supplemental EIS is typically issued if new impacts to the environment are discovered and require research. If a significant amount of time has passed between the final EIS and implementation a supplemental EIS may be required to assess changes in the environment. </a:t>
            </a:r>
          </a:p>
        </p:txBody>
      </p:sp>
      <p:sp>
        <p:nvSpPr>
          <p:cNvPr id="18441" name="TextBox 3"/>
          <p:cNvSpPr txBox="1">
            <a:spLocks noChangeArrowheads="1"/>
          </p:cNvSpPr>
          <p:nvPr/>
        </p:nvSpPr>
        <p:spPr bwMode="auto">
          <a:xfrm>
            <a:off x="1300163" y="1878013"/>
            <a:ext cx="73485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Scoping Period </a:t>
            </a:r>
            <a:r>
              <a:rPr lang="en-US" altLang="en-US" sz="1200">
                <a:latin typeface="Calibri Light" panose="020F0302020204030204" pitchFamily="34" charset="0"/>
              </a:rPr>
              <a:t>– The leading agency invites the larger community to comment on the range of alternatives, areas of impact and mitigation measures that should be evaluated in the EIS. This allows public input into the process before the first draft of the EIS is crafted.   </a:t>
            </a:r>
          </a:p>
        </p:txBody>
      </p:sp>
      <p:sp>
        <p:nvSpPr>
          <p:cNvPr id="18442" name="TextBox 3"/>
          <p:cNvSpPr txBox="1">
            <a:spLocks noChangeArrowheads="1"/>
          </p:cNvSpPr>
          <p:nvPr/>
        </p:nvSpPr>
        <p:spPr bwMode="auto">
          <a:xfrm>
            <a:off x="1300163" y="2559050"/>
            <a:ext cx="7153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Draft EIS </a:t>
            </a:r>
            <a:r>
              <a:rPr lang="en-US" altLang="en-US" sz="1200">
                <a:latin typeface="Calibri Light" panose="020F0302020204030204" pitchFamily="34" charset="0"/>
              </a:rPr>
              <a:t>– Following the scoping period, the leading agency prepares a Draft EIS, specifying the purpose of the project, the effects and impacts on surrounding communities as well as possible alternatives and the accompanying effects and impacts resulting from each alternative. </a:t>
            </a:r>
          </a:p>
        </p:txBody>
      </p:sp>
      <p:sp>
        <p:nvSpPr>
          <p:cNvPr id="18443" name="TextBox 3"/>
          <p:cNvSpPr txBox="1">
            <a:spLocks noChangeArrowheads="1"/>
          </p:cNvSpPr>
          <p:nvPr/>
        </p:nvSpPr>
        <p:spPr bwMode="auto">
          <a:xfrm>
            <a:off x="1311275" y="3240088"/>
            <a:ext cx="71421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Comment Period(s) </a:t>
            </a:r>
            <a:r>
              <a:rPr lang="en-US" altLang="en-US" sz="1200">
                <a:latin typeface="Calibri Light" panose="020F0302020204030204" pitchFamily="34" charset="0"/>
              </a:rPr>
              <a:t>– After the Draft EIS is completed and released to the public, the surrounding community is allowed a period of time to comment on points of interest in the Draft EIS through both hearings and electronic submissions. Comment periods typically last for 45 days. While a comment period is required following the completion of a Draft EIS, there may be several comment periods throughout the entire EIS process. After each comment period is over, the leading agency must review and address each comment individually. </a:t>
            </a:r>
          </a:p>
        </p:txBody>
      </p:sp>
      <p:sp>
        <p:nvSpPr>
          <p:cNvPr id="18444" name="TextBox 3"/>
          <p:cNvSpPr txBox="1">
            <a:spLocks noChangeArrowheads="1"/>
          </p:cNvSpPr>
          <p:nvPr/>
        </p:nvSpPr>
        <p:spPr bwMode="auto">
          <a:xfrm>
            <a:off x="1314450" y="4291013"/>
            <a:ext cx="7067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Final EIS and Proposed Action </a:t>
            </a:r>
            <a:r>
              <a:rPr lang="en-US" altLang="en-US" sz="1200">
                <a:latin typeface="Calibri Light" panose="020F0302020204030204" pitchFamily="34" charset="0"/>
              </a:rPr>
              <a:t>– Following the comment period, the lead agency must explain how the proposed action and its alternatives were modified, make factual corrections, explain how their analysis was improved and identify new alternatives that were created. </a:t>
            </a:r>
          </a:p>
        </p:txBody>
      </p:sp>
      <p:sp>
        <p:nvSpPr>
          <p:cNvPr id="18445" name="TextBox 3"/>
          <p:cNvSpPr txBox="1">
            <a:spLocks noChangeArrowheads="1"/>
          </p:cNvSpPr>
          <p:nvPr/>
        </p:nvSpPr>
        <p:spPr bwMode="auto">
          <a:xfrm>
            <a:off x="1300163" y="5013325"/>
            <a:ext cx="7081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Record of Decision </a:t>
            </a:r>
            <a:r>
              <a:rPr lang="en-US" altLang="en-US" sz="1200">
                <a:latin typeface="Calibri Light" panose="020F0302020204030204" pitchFamily="34" charset="0"/>
              </a:rPr>
              <a:t>– Issued by the reviewing agency, the final document specifies whether the proposed action or a recommended alternative will be implemented.  </a:t>
            </a:r>
          </a:p>
        </p:txBody>
      </p:sp>
      <p:pic>
        <p:nvPicPr>
          <p:cNvPr id="18446" name="Picture 1"/>
          <p:cNvPicPr>
            <a:picLocks noChangeAspect="1"/>
          </p:cNvPicPr>
          <p:nvPr/>
        </p:nvPicPr>
        <p:blipFill>
          <a:blip r:embed="rId3">
            <a:extLst>
              <a:ext uri="{28A0092B-C50C-407E-A947-70E740481C1C}">
                <a14:useLocalDpi xmlns:a14="http://schemas.microsoft.com/office/drawing/2010/main" val="0"/>
              </a:ext>
            </a:extLst>
          </a:blip>
          <a:srcRect l="19183" r="18930" b="17233"/>
          <a:stretch>
            <a:fillRect/>
          </a:stretch>
        </p:blipFill>
        <p:spPr bwMode="auto">
          <a:xfrm>
            <a:off x="593725" y="4305300"/>
            <a:ext cx="465138"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3"/>
          <p:cNvPicPr>
            <a:picLocks noChangeAspect="1"/>
          </p:cNvPicPr>
          <p:nvPr/>
        </p:nvPicPr>
        <p:blipFill>
          <a:blip r:embed="rId4">
            <a:extLst>
              <a:ext uri="{28A0092B-C50C-407E-A947-70E740481C1C}">
                <a14:useLocalDpi xmlns:a14="http://schemas.microsoft.com/office/drawing/2010/main" val="0"/>
              </a:ext>
            </a:extLst>
          </a:blip>
          <a:srcRect t="7674" b="22264"/>
          <a:stretch>
            <a:fillRect/>
          </a:stretch>
        </p:blipFill>
        <p:spPr bwMode="auto">
          <a:xfrm>
            <a:off x="444500" y="5021263"/>
            <a:ext cx="763588"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5"/>
          <p:cNvPicPr>
            <a:picLocks noChangeAspect="1"/>
          </p:cNvPicPr>
          <p:nvPr/>
        </p:nvPicPr>
        <p:blipFill>
          <a:blip r:embed="rId5">
            <a:extLst>
              <a:ext uri="{28A0092B-C50C-407E-A947-70E740481C1C}">
                <a14:useLocalDpi xmlns:a14="http://schemas.microsoft.com/office/drawing/2010/main" val="0"/>
              </a:ext>
            </a:extLst>
          </a:blip>
          <a:srcRect l="10378" t="11824" r="10754" b="26666"/>
          <a:stretch>
            <a:fillRect/>
          </a:stretch>
        </p:blipFill>
        <p:spPr bwMode="auto">
          <a:xfrm>
            <a:off x="509588" y="3548063"/>
            <a:ext cx="6334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6"/>
          <p:cNvPicPr>
            <a:picLocks noChangeAspect="1"/>
          </p:cNvPicPr>
          <p:nvPr/>
        </p:nvPicPr>
        <p:blipFill>
          <a:blip r:embed="rId6">
            <a:extLst>
              <a:ext uri="{28A0092B-C50C-407E-A947-70E740481C1C}">
                <a14:useLocalDpi xmlns:a14="http://schemas.microsoft.com/office/drawing/2010/main" val="0"/>
              </a:ext>
            </a:extLst>
          </a:blip>
          <a:srcRect l="6854" t="7674" r="5849" b="21510"/>
          <a:stretch>
            <a:fillRect/>
          </a:stretch>
        </p:blipFill>
        <p:spPr bwMode="auto">
          <a:xfrm>
            <a:off x="523875" y="2635250"/>
            <a:ext cx="60325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7"/>
          <p:cNvPicPr>
            <a:picLocks noChangeAspect="1"/>
          </p:cNvPicPr>
          <p:nvPr/>
        </p:nvPicPr>
        <p:blipFill>
          <a:blip r:embed="rId7">
            <a:extLst>
              <a:ext uri="{28A0092B-C50C-407E-A947-70E740481C1C}">
                <a14:useLocalDpi xmlns:a14="http://schemas.microsoft.com/office/drawing/2010/main" val="0"/>
              </a:ext>
            </a:extLst>
          </a:blip>
          <a:srcRect l="9624" b="13208"/>
          <a:stretch>
            <a:fillRect/>
          </a:stretch>
        </p:blipFill>
        <p:spPr bwMode="auto">
          <a:xfrm>
            <a:off x="560388" y="1957388"/>
            <a:ext cx="5302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May 20, 2016  |  Justin C. Brown</a:t>
            </a:r>
            <a:endParaRPr lang="en-US" sz="1000" dirty="0">
              <a:solidFill>
                <a:schemeClr val="tx1">
                  <a:lumMod val="65000"/>
                  <a:lumOff val="35000"/>
                </a:schemeClr>
              </a:solidFill>
              <a:latin typeface="+mn-lt"/>
              <a:cs typeface="ＭＳ Ｐゴシック" charset="0"/>
            </a:endParaRPr>
          </a:p>
        </p:txBody>
      </p:sp>
      <p:sp>
        <p:nvSpPr>
          <p:cNvPr id="21" name="TextBox 12"/>
          <p:cNvSpPr txBox="1">
            <a:spLocks noChangeArrowheads="1"/>
          </p:cNvSpPr>
          <p:nvPr/>
        </p:nvSpPr>
        <p:spPr bwMode="auto">
          <a:xfrm>
            <a:off x="6635150" y="233363"/>
            <a:ext cx="2491388"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FINANCIAL AND REGULATORY HURDLES</a:t>
            </a:r>
            <a:endParaRPr lang="en-US" altLang="en-US" sz="900" dirty="0">
              <a:solidFill>
                <a:schemeClr val="bg2">
                  <a:lumMod val="25000"/>
                </a:schemeClr>
              </a:solidFill>
            </a:endParaRPr>
          </a:p>
        </p:txBody>
      </p:sp>
      <p:sp>
        <p:nvSpPr>
          <p:cNvPr id="22" name="Slide Number Placeholder 7168"/>
          <p:cNvSpPr>
            <a:spLocks noGrp="1"/>
          </p:cNvSpPr>
          <p:nvPr>
            <p:ph type="sldNum" sz="quarter" idx="10"/>
          </p:nvPr>
        </p:nvSpPr>
        <p:spPr bwMode="auto">
          <a:xfrm>
            <a:off x="8382000" y="6610350"/>
            <a:ext cx="533400" cy="24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12</a:t>
            </a:r>
          </a:p>
        </p:txBody>
      </p:sp>
    </p:spTree>
    <p:extLst>
      <p:ext uri="{BB962C8B-B14F-4D97-AF65-F5344CB8AC3E}">
        <p14:creationId xmlns:p14="http://schemas.microsoft.com/office/powerpoint/2010/main" val="1360704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9459"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13</a:t>
            </a:r>
            <a:endParaRPr lang="en-US" altLang="en-US" sz="1000" dirty="0" smtClean="0">
              <a:solidFill>
                <a:srgbClr val="3B3838"/>
              </a:solidFill>
              <a:latin typeface="Calibri Light" panose="020F0302020204030204" pitchFamily="34" charset="0"/>
            </a:endParaRPr>
          </a:p>
        </p:txBody>
      </p:sp>
      <p:sp>
        <p:nvSpPr>
          <p:cNvPr id="19460" name="Title 1"/>
          <p:cNvSpPr>
            <a:spLocks noGrp="1"/>
          </p:cNvSpPr>
          <p:nvPr>
            <p:ph type="title"/>
          </p:nvPr>
        </p:nvSpPr>
        <p:spPr/>
        <p:txBody>
          <a:bodyPr/>
          <a:lstStyle/>
          <a:p>
            <a:r>
              <a:rPr lang="en-US" altLang="en-US" dirty="0" smtClean="0"/>
              <a:t>Most infrastructure projects take decades to complete</a:t>
            </a:r>
            <a:br>
              <a:rPr lang="en-US" altLang="en-US" dirty="0" smtClean="0"/>
            </a:br>
            <a:endParaRPr lang="en-US" altLang="en-US" dirty="0" smtClean="0"/>
          </a:p>
        </p:txBody>
      </p:sp>
      <p:sp>
        <p:nvSpPr>
          <p:cNvPr id="77" name="Rectangle 14"/>
          <p:cNvSpPr>
            <a:spLocks noChangeArrowheads="1"/>
          </p:cNvSpPr>
          <p:nvPr/>
        </p:nvSpPr>
        <p:spPr bwMode="auto">
          <a:xfrm>
            <a:off x="419100" y="1317625"/>
            <a:ext cx="8229600" cy="33972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600" b="1" dirty="0" smtClean="0">
                <a:solidFill>
                  <a:srgbClr val="7F7F7F"/>
                </a:solidFill>
                <a:latin typeface="+mj-lt"/>
              </a:rPr>
              <a:t>Timelines for recently completed infrastructure projects</a:t>
            </a:r>
          </a:p>
        </p:txBody>
      </p:sp>
      <p:sp>
        <p:nvSpPr>
          <p:cNvPr id="16" name="Text Placeholder 18"/>
          <p:cNvSpPr txBox="1">
            <a:spLocks/>
          </p:cNvSpPr>
          <p:nvPr/>
        </p:nvSpPr>
        <p:spPr bwMode="auto">
          <a:xfrm>
            <a:off x="0" y="6191250"/>
            <a:ext cx="9144000" cy="388938"/>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ＭＳ Ｐゴシック"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ＭＳ Ｐゴシック"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ＭＳ Ｐゴシック"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700" i="1" dirty="0" smtClean="0">
                <a:solidFill>
                  <a:schemeClr val="tx1">
                    <a:lumMod val="65000"/>
                    <a:lumOff val="35000"/>
                  </a:schemeClr>
                </a:solidFill>
                <a:latin typeface="+mn-lt"/>
                <a:ea typeface="MS PGothic" panose="020B0600070205080204" pitchFamily="34" charset="-128"/>
              </a:rPr>
              <a:t>Sources : Railway Gazette, “Urban Rail News in Brief – October 2010,” October 3, 2010; Institute for Sustainable Communities, “Case Study: The Emerald Express, Overcoming Growing Pains and Opposition to Bus Rapid Transit,” March 26, 2012; TheDenverChannel.com Team, “RTD Service From Union Station to DIA Scheduled to Start April 22,” ABC7 – The Denver Channel, October 23, 2015; Ryan Mulligan, “East Corridor Groundbreaking!” Denver Infill, July 26, 2010; LA Metro, “Facts at a Glance,” 2013; Los Angeles County Metropolitan Transportation Authority, “Mid City Westside Transit Draft EIS,” 2000; John </a:t>
            </a:r>
            <a:r>
              <a:rPr lang="en-US" sz="700" i="1" dirty="0" err="1" smtClean="0">
                <a:solidFill>
                  <a:schemeClr val="tx1">
                    <a:lumMod val="65000"/>
                    <a:lumOff val="35000"/>
                  </a:schemeClr>
                </a:solidFill>
                <a:latin typeface="+mn-lt"/>
                <a:ea typeface="MS PGothic" panose="020B0600070205080204" pitchFamily="34" charset="-128"/>
              </a:rPr>
              <a:t>Spiers</a:t>
            </a:r>
            <a:r>
              <a:rPr lang="en-US" sz="700" i="1" dirty="0" smtClean="0">
                <a:solidFill>
                  <a:schemeClr val="tx1">
                    <a:lumMod val="65000"/>
                    <a:lumOff val="35000"/>
                  </a:schemeClr>
                </a:solidFill>
                <a:latin typeface="+mn-lt"/>
                <a:ea typeface="MS PGothic" panose="020B0600070205080204" pitchFamily="34" charset="-128"/>
              </a:rPr>
              <a:t>, “The Long and Winding Road: A History of the </a:t>
            </a:r>
            <a:r>
              <a:rPr lang="en-US" sz="700" i="1" dirty="0" err="1" smtClean="0">
                <a:solidFill>
                  <a:schemeClr val="tx1">
                    <a:lumMod val="65000"/>
                    <a:lumOff val="35000"/>
                  </a:schemeClr>
                </a:solidFill>
                <a:latin typeface="+mn-lt"/>
                <a:ea typeface="MS PGothic" panose="020B0600070205080204" pitchFamily="34" charset="-128"/>
              </a:rPr>
              <a:t>Intercounty</a:t>
            </a:r>
            <a:r>
              <a:rPr lang="en-US" sz="700" i="1" dirty="0" smtClean="0">
                <a:solidFill>
                  <a:schemeClr val="tx1">
                    <a:lumMod val="65000"/>
                    <a:lumOff val="35000"/>
                  </a:schemeClr>
                </a:solidFill>
                <a:latin typeface="+mn-lt"/>
                <a:ea typeface="MS PGothic" panose="020B0600070205080204" pitchFamily="34" charset="-128"/>
              </a:rPr>
              <a:t> Connector, 1950-2006,” 2011.</a:t>
            </a:r>
            <a:endParaRPr lang="en-US" sz="700" i="1" dirty="0">
              <a:solidFill>
                <a:schemeClr val="tx1">
                  <a:lumMod val="65000"/>
                  <a:lumOff val="35000"/>
                </a:schemeClr>
              </a:solidFill>
              <a:latin typeface="+mn-lt"/>
              <a:ea typeface="MS PGothic" panose="020B0600070205080204" pitchFamily="34" charset="-128"/>
            </a:endParaRPr>
          </a:p>
        </p:txBody>
      </p:sp>
      <p:pic>
        <p:nvPicPr>
          <p:cNvPr id="19463" name="Picture 16"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Box 3"/>
          <p:cNvSpPr txBox="1">
            <a:spLocks noChangeArrowheads="1"/>
          </p:cNvSpPr>
          <p:nvPr/>
        </p:nvSpPr>
        <p:spPr bwMode="auto">
          <a:xfrm>
            <a:off x="322263" y="3754438"/>
            <a:ext cx="1622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latin typeface="Calibri Light" panose="020F0302020204030204" pitchFamily="34" charset="0"/>
              </a:rPr>
              <a:t>Metrorail Silver Line</a:t>
            </a:r>
          </a:p>
          <a:p>
            <a:pPr>
              <a:lnSpc>
                <a:spcPct val="100000"/>
              </a:lnSpc>
              <a:spcBef>
                <a:spcPct val="0"/>
              </a:spcBef>
              <a:buFontTx/>
              <a:buNone/>
            </a:pPr>
            <a:r>
              <a:rPr lang="en-US" altLang="en-US" sz="1100">
                <a:latin typeface="Calibri Light" panose="020F0302020204030204" pitchFamily="34" charset="0"/>
              </a:rPr>
              <a:t>11.7 miles of rail transit </a:t>
            </a:r>
          </a:p>
          <a:p>
            <a:pPr>
              <a:lnSpc>
                <a:spcPct val="100000"/>
              </a:lnSpc>
              <a:spcBef>
                <a:spcPct val="0"/>
              </a:spcBef>
              <a:buFontTx/>
              <a:buNone/>
            </a:pPr>
            <a:r>
              <a:rPr lang="en-US" altLang="en-US" sz="1100">
                <a:latin typeface="Calibri Light" panose="020F0302020204030204" pitchFamily="34" charset="0"/>
              </a:rPr>
              <a:t>(Washington, DC)</a:t>
            </a:r>
          </a:p>
        </p:txBody>
      </p:sp>
      <p:grpSp>
        <p:nvGrpSpPr>
          <p:cNvPr id="19465" name="Group 11"/>
          <p:cNvGrpSpPr>
            <a:grpSpLocks/>
          </p:cNvGrpSpPr>
          <p:nvPr/>
        </p:nvGrpSpPr>
        <p:grpSpPr bwMode="auto">
          <a:xfrm>
            <a:off x="1849438" y="3673475"/>
            <a:ext cx="5343525" cy="762000"/>
            <a:chOff x="1912775" y="3818737"/>
            <a:chExt cx="5342304" cy="762592"/>
          </a:xfrm>
        </p:grpSpPr>
        <p:sp>
          <p:nvSpPr>
            <p:cNvPr id="2" name="Right Arrow 1"/>
            <p:cNvSpPr/>
            <p:nvPr/>
          </p:nvSpPr>
          <p:spPr>
            <a:xfrm>
              <a:off x="1912775" y="3855278"/>
              <a:ext cx="4645550" cy="662501"/>
            </a:xfrm>
            <a:prstGeom prst="rightArrow">
              <a:avLst/>
            </a:prstGeom>
            <a:gradFill>
              <a:gsLst>
                <a:gs pos="53000">
                  <a:srgbClr val="D27770"/>
                </a:gs>
                <a:gs pos="54000">
                  <a:srgbClr val="D9C58B"/>
                </a:gs>
                <a:gs pos="79000">
                  <a:srgbClr val="D9C58B"/>
                </a:gs>
                <a:gs pos="80000">
                  <a:srgbClr val="63914A"/>
                </a:gs>
              </a:gsLst>
              <a:lin ang="0" scaled="0"/>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Straight Connector 3"/>
            <p:cNvCxnSpPr/>
            <p:nvPr/>
          </p:nvCxnSpPr>
          <p:spPr>
            <a:xfrm>
              <a:off x="5612391" y="3818737"/>
              <a:ext cx="0" cy="754649"/>
            </a:xfrm>
            <a:prstGeom prst="line">
              <a:avLst/>
            </a:prstGeom>
            <a:ln w="38100">
              <a:solidFill>
                <a:srgbClr val="7F7F7F"/>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398232" y="3826681"/>
              <a:ext cx="0" cy="754648"/>
            </a:xfrm>
            <a:prstGeom prst="line">
              <a:avLst/>
            </a:prstGeom>
            <a:ln w="38100">
              <a:solidFill>
                <a:srgbClr val="7F7F7F"/>
              </a:solidFill>
              <a:prstDash val="sysDash"/>
            </a:ln>
          </p:spPr>
          <p:style>
            <a:lnRef idx="1">
              <a:schemeClr val="accent1"/>
            </a:lnRef>
            <a:fillRef idx="0">
              <a:schemeClr val="accent1"/>
            </a:fillRef>
            <a:effectRef idx="0">
              <a:schemeClr val="accent1"/>
            </a:effectRef>
            <a:fontRef idx="minor">
              <a:schemeClr val="tx1"/>
            </a:fontRef>
          </p:style>
        </p:cxnSp>
        <p:sp>
          <p:nvSpPr>
            <p:cNvPr id="19509" name="TextBox 3"/>
            <p:cNvSpPr txBox="1">
              <a:spLocks noChangeArrowheads="1"/>
            </p:cNvSpPr>
            <p:nvPr/>
          </p:nvSpPr>
          <p:spPr bwMode="auto">
            <a:xfrm>
              <a:off x="6536624" y="4029085"/>
              <a:ext cx="7184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14 years</a:t>
              </a:r>
            </a:p>
          </p:txBody>
        </p:sp>
        <p:sp>
          <p:nvSpPr>
            <p:cNvPr id="19510" name="TextBox 3"/>
            <p:cNvSpPr txBox="1">
              <a:spLocks noChangeArrowheads="1"/>
            </p:cNvSpPr>
            <p:nvPr/>
          </p:nvSpPr>
          <p:spPr bwMode="auto">
            <a:xfrm>
              <a:off x="2436270" y="4054947"/>
              <a:ext cx="164824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solidFill>
                    <a:schemeClr val="bg1"/>
                  </a:solidFill>
                  <a:latin typeface="Calibri Light" panose="020F0302020204030204" pitchFamily="34" charset="0"/>
                </a:rPr>
                <a:t>Planning Phase: 9 years</a:t>
              </a:r>
            </a:p>
          </p:txBody>
        </p:sp>
        <p:sp>
          <p:nvSpPr>
            <p:cNvPr id="19511" name="TextBox 3"/>
            <p:cNvSpPr txBox="1">
              <a:spLocks noChangeArrowheads="1"/>
            </p:cNvSpPr>
            <p:nvPr/>
          </p:nvSpPr>
          <p:spPr bwMode="auto">
            <a:xfrm>
              <a:off x="4373367" y="4054947"/>
              <a:ext cx="199168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latin typeface="Calibri Light" panose="020F0302020204030204" pitchFamily="34" charset="0"/>
                </a:rPr>
                <a:t>Construction: 5 yrs.</a:t>
              </a:r>
            </a:p>
          </p:txBody>
        </p:sp>
        <p:sp>
          <p:nvSpPr>
            <p:cNvPr id="19512" name="TextBox 3"/>
            <p:cNvSpPr txBox="1">
              <a:spLocks noChangeArrowheads="1"/>
            </p:cNvSpPr>
            <p:nvPr/>
          </p:nvSpPr>
          <p:spPr bwMode="auto">
            <a:xfrm>
              <a:off x="5589934" y="4054546"/>
              <a:ext cx="1033236" cy="2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solidFill>
                    <a:schemeClr val="bg1"/>
                  </a:solidFill>
                  <a:latin typeface="Calibri Light" panose="020F0302020204030204" pitchFamily="34" charset="0"/>
                </a:rPr>
                <a:t>Opened 2014</a:t>
              </a:r>
            </a:p>
          </p:txBody>
        </p:sp>
      </p:grpSp>
      <p:grpSp>
        <p:nvGrpSpPr>
          <p:cNvPr id="19466" name="Group 7167"/>
          <p:cNvGrpSpPr>
            <a:grpSpLocks/>
          </p:cNvGrpSpPr>
          <p:nvPr/>
        </p:nvGrpSpPr>
        <p:grpSpPr bwMode="auto">
          <a:xfrm>
            <a:off x="1849438" y="2798763"/>
            <a:ext cx="4983162" cy="762000"/>
            <a:chOff x="1912774" y="3064624"/>
            <a:chExt cx="4983078" cy="762592"/>
          </a:xfrm>
        </p:grpSpPr>
        <p:sp>
          <p:nvSpPr>
            <p:cNvPr id="56" name="Right Arrow 55"/>
            <p:cNvSpPr/>
            <p:nvPr/>
          </p:nvSpPr>
          <p:spPr>
            <a:xfrm>
              <a:off x="1912774" y="3101164"/>
              <a:ext cx="4287765" cy="662502"/>
            </a:xfrm>
            <a:prstGeom prst="rightArrow">
              <a:avLst/>
            </a:prstGeom>
            <a:gradFill>
              <a:gsLst>
                <a:gs pos="39000">
                  <a:srgbClr val="D27770"/>
                </a:gs>
                <a:gs pos="40000">
                  <a:srgbClr val="D9C58B"/>
                </a:gs>
                <a:gs pos="78000">
                  <a:srgbClr val="D9C58B"/>
                </a:gs>
                <a:gs pos="79000">
                  <a:srgbClr val="63914A"/>
                </a:gs>
              </a:gsLst>
              <a:lin ang="0" scaled="0"/>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7" name="Straight Connector 56"/>
            <p:cNvCxnSpPr/>
            <p:nvPr/>
          </p:nvCxnSpPr>
          <p:spPr>
            <a:xfrm>
              <a:off x="3611370" y="3064624"/>
              <a:ext cx="0" cy="754648"/>
            </a:xfrm>
            <a:prstGeom prst="line">
              <a:avLst/>
            </a:prstGeom>
            <a:ln w="38100">
              <a:solidFill>
                <a:srgbClr val="7F7F7F"/>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287742" y="3072567"/>
              <a:ext cx="0" cy="754649"/>
            </a:xfrm>
            <a:prstGeom prst="line">
              <a:avLst/>
            </a:prstGeom>
            <a:ln w="38100">
              <a:solidFill>
                <a:srgbClr val="7F7F7F"/>
              </a:solidFill>
              <a:prstDash val="sysDash"/>
            </a:ln>
          </p:spPr>
          <p:style>
            <a:lnRef idx="1">
              <a:schemeClr val="accent1"/>
            </a:lnRef>
            <a:fillRef idx="0">
              <a:schemeClr val="accent1"/>
            </a:fillRef>
            <a:effectRef idx="0">
              <a:schemeClr val="accent1"/>
            </a:effectRef>
            <a:fontRef idx="minor">
              <a:schemeClr val="tx1"/>
            </a:fontRef>
          </p:style>
        </p:cxnSp>
        <p:sp>
          <p:nvSpPr>
            <p:cNvPr id="19502" name="TextBox 3"/>
            <p:cNvSpPr txBox="1">
              <a:spLocks noChangeArrowheads="1"/>
            </p:cNvSpPr>
            <p:nvPr/>
          </p:nvSpPr>
          <p:spPr bwMode="auto">
            <a:xfrm>
              <a:off x="6177397" y="3265296"/>
              <a:ext cx="7184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12 years</a:t>
              </a:r>
            </a:p>
          </p:txBody>
        </p:sp>
        <p:sp>
          <p:nvSpPr>
            <p:cNvPr id="19503" name="TextBox 3"/>
            <p:cNvSpPr txBox="1">
              <a:spLocks noChangeArrowheads="1"/>
            </p:cNvSpPr>
            <p:nvPr/>
          </p:nvSpPr>
          <p:spPr bwMode="auto">
            <a:xfrm>
              <a:off x="2070594" y="3300834"/>
              <a:ext cx="164824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solidFill>
                    <a:schemeClr val="bg1"/>
                  </a:solidFill>
                  <a:latin typeface="Calibri Light" panose="020F0302020204030204" pitchFamily="34" charset="0"/>
                </a:rPr>
                <a:t>Planning Phase: 6 years</a:t>
              </a:r>
            </a:p>
          </p:txBody>
        </p:sp>
        <p:sp>
          <p:nvSpPr>
            <p:cNvPr id="19504" name="TextBox 3"/>
            <p:cNvSpPr txBox="1">
              <a:spLocks noChangeArrowheads="1"/>
            </p:cNvSpPr>
            <p:nvPr/>
          </p:nvSpPr>
          <p:spPr bwMode="auto">
            <a:xfrm>
              <a:off x="3575834" y="3300834"/>
              <a:ext cx="199168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latin typeface="Calibri Light" panose="020F0302020204030204" pitchFamily="34" charset="0"/>
                </a:rPr>
                <a:t>Construction Phase: 6 years</a:t>
              </a:r>
            </a:p>
          </p:txBody>
        </p:sp>
        <p:sp>
          <p:nvSpPr>
            <p:cNvPr id="19505" name="TextBox 3"/>
            <p:cNvSpPr txBox="1">
              <a:spLocks noChangeArrowheads="1"/>
            </p:cNvSpPr>
            <p:nvPr/>
          </p:nvSpPr>
          <p:spPr bwMode="auto">
            <a:xfrm>
              <a:off x="5228773" y="3300433"/>
              <a:ext cx="1033236" cy="2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solidFill>
                    <a:schemeClr val="bg1"/>
                  </a:solidFill>
                  <a:latin typeface="Calibri Light" panose="020F0302020204030204" pitchFamily="34" charset="0"/>
                </a:rPr>
                <a:t>Opened 2012</a:t>
              </a:r>
            </a:p>
          </p:txBody>
        </p:sp>
      </p:grpSp>
      <p:sp>
        <p:nvSpPr>
          <p:cNvPr id="19467" name="TextBox 3"/>
          <p:cNvSpPr txBox="1">
            <a:spLocks noChangeArrowheads="1"/>
          </p:cNvSpPr>
          <p:nvPr/>
        </p:nvSpPr>
        <p:spPr bwMode="auto">
          <a:xfrm>
            <a:off x="322263" y="2879725"/>
            <a:ext cx="1622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latin typeface="Calibri Light" panose="020F0302020204030204" pitchFamily="34" charset="0"/>
              </a:rPr>
              <a:t>Metro Rail Expo Line</a:t>
            </a:r>
          </a:p>
          <a:p>
            <a:pPr>
              <a:lnSpc>
                <a:spcPct val="100000"/>
              </a:lnSpc>
              <a:spcBef>
                <a:spcPct val="0"/>
              </a:spcBef>
              <a:buFontTx/>
              <a:buNone/>
            </a:pPr>
            <a:r>
              <a:rPr lang="en-US" altLang="en-US" sz="1100">
                <a:latin typeface="Calibri Light" panose="020F0302020204030204" pitchFamily="34" charset="0"/>
              </a:rPr>
              <a:t>8.6 miles of light rail </a:t>
            </a:r>
          </a:p>
          <a:p>
            <a:pPr>
              <a:lnSpc>
                <a:spcPct val="100000"/>
              </a:lnSpc>
              <a:spcBef>
                <a:spcPct val="0"/>
              </a:spcBef>
              <a:buFontTx/>
              <a:buNone/>
            </a:pPr>
            <a:r>
              <a:rPr lang="en-US" altLang="en-US" sz="1100">
                <a:latin typeface="Calibri Light" panose="020F0302020204030204" pitchFamily="34" charset="0"/>
              </a:rPr>
              <a:t>(Los Angeles, CA)</a:t>
            </a:r>
          </a:p>
        </p:txBody>
      </p:sp>
      <p:sp>
        <p:nvSpPr>
          <p:cNvPr id="19468" name="TextBox 3"/>
          <p:cNvSpPr txBox="1">
            <a:spLocks noChangeArrowheads="1"/>
          </p:cNvSpPr>
          <p:nvPr/>
        </p:nvSpPr>
        <p:spPr bwMode="auto">
          <a:xfrm>
            <a:off x="322263" y="4524375"/>
            <a:ext cx="16224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latin typeface="Calibri Light" panose="020F0302020204030204" pitchFamily="34" charset="0"/>
              </a:rPr>
              <a:t>RTD A Line</a:t>
            </a:r>
          </a:p>
          <a:p>
            <a:pPr>
              <a:lnSpc>
                <a:spcPct val="100000"/>
              </a:lnSpc>
              <a:spcBef>
                <a:spcPct val="0"/>
              </a:spcBef>
              <a:buFontTx/>
              <a:buNone/>
            </a:pPr>
            <a:r>
              <a:rPr lang="en-US" altLang="en-US" sz="1100">
                <a:latin typeface="Calibri Light" panose="020F0302020204030204" pitchFamily="34" charset="0"/>
              </a:rPr>
              <a:t>23.5 miles of </a:t>
            </a:r>
          </a:p>
          <a:p>
            <a:pPr>
              <a:lnSpc>
                <a:spcPct val="100000"/>
              </a:lnSpc>
              <a:spcBef>
                <a:spcPct val="0"/>
              </a:spcBef>
              <a:buFontTx/>
              <a:buNone/>
            </a:pPr>
            <a:r>
              <a:rPr lang="en-US" altLang="en-US" sz="1100">
                <a:latin typeface="Calibri Light" panose="020F0302020204030204" pitchFamily="34" charset="0"/>
              </a:rPr>
              <a:t>commuter rail </a:t>
            </a:r>
          </a:p>
          <a:p>
            <a:pPr>
              <a:lnSpc>
                <a:spcPct val="100000"/>
              </a:lnSpc>
              <a:spcBef>
                <a:spcPct val="0"/>
              </a:spcBef>
              <a:buFontTx/>
              <a:buNone/>
            </a:pPr>
            <a:r>
              <a:rPr lang="en-US" altLang="en-US" sz="1100">
                <a:latin typeface="Calibri Light" panose="020F0302020204030204" pitchFamily="34" charset="0"/>
              </a:rPr>
              <a:t>(Denver, CO)</a:t>
            </a:r>
          </a:p>
        </p:txBody>
      </p:sp>
      <p:grpSp>
        <p:nvGrpSpPr>
          <p:cNvPr id="19469" name="Group 12"/>
          <p:cNvGrpSpPr>
            <a:grpSpLocks/>
          </p:cNvGrpSpPr>
          <p:nvPr/>
        </p:nvGrpSpPr>
        <p:grpSpPr bwMode="auto">
          <a:xfrm>
            <a:off x="1849438" y="4548188"/>
            <a:ext cx="5935662" cy="762000"/>
            <a:chOff x="1912775" y="4612671"/>
            <a:chExt cx="5935379" cy="762592"/>
          </a:xfrm>
        </p:grpSpPr>
        <p:sp>
          <p:nvSpPr>
            <p:cNvPr id="66" name="Right Arrow 65"/>
            <p:cNvSpPr/>
            <p:nvPr/>
          </p:nvSpPr>
          <p:spPr>
            <a:xfrm>
              <a:off x="1912775" y="4649211"/>
              <a:ext cx="5244850" cy="662502"/>
            </a:xfrm>
            <a:prstGeom prst="rightArrow">
              <a:avLst/>
            </a:prstGeom>
            <a:gradFill>
              <a:gsLst>
                <a:gs pos="51000">
                  <a:srgbClr val="D27770"/>
                </a:gs>
                <a:gs pos="52000">
                  <a:srgbClr val="D9C58B"/>
                </a:gs>
                <a:gs pos="83000">
                  <a:srgbClr val="D9C58B"/>
                </a:gs>
                <a:gs pos="83000">
                  <a:srgbClr val="63914A"/>
                </a:gs>
              </a:gsLst>
              <a:lin ang="0" scaled="0"/>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8" name="Straight Connector 67"/>
            <p:cNvCxnSpPr/>
            <p:nvPr/>
          </p:nvCxnSpPr>
          <p:spPr>
            <a:xfrm>
              <a:off x="4608221" y="4612671"/>
              <a:ext cx="0" cy="754648"/>
            </a:xfrm>
            <a:prstGeom prst="line">
              <a:avLst/>
            </a:prstGeom>
            <a:ln w="38100">
              <a:solidFill>
                <a:srgbClr val="7F7F7F"/>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6265492" y="4620614"/>
              <a:ext cx="0" cy="754649"/>
            </a:xfrm>
            <a:prstGeom prst="line">
              <a:avLst/>
            </a:prstGeom>
            <a:ln w="38100">
              <a:solidFill>
                <a:srgbClr val="7F7F7F"/>
              </a:solidFill>
              <a:prstDash val="sysDash"/>
            </a:ln>
          </p:spPr>
          <p:style>
            <a:lnRef idx="1">
              <a:schemeClr val="accent1"/>
            </a:lnRef>
            <a:fillRef idx="0">
              <a:schemeClr val="accent1"/>
            </a:fillRef>
            <a:effectRef idx="0">
              <a:schemeClr val="accent1"/>
            </a:effectRef>
            <a:fontRef idx="minor">
              <a:schemeClr val="tx1"/>
            </a:fontRef>
          </p:style>
        </p:cxnSp>
        <p:sp>
          <p:nvSpPr>
            <p:cNvPr id="19495" name="TextBox 3"/>
            <p:cNvSpPr txBox="1">
              <a:spLocks noChangeArrowheads="1"/>
            </p:cNvSpPr>
            <p:nvPr/>
          </p:nvSpPr>
          <p:spPr bwMode="auto">
            <a:xfrm>
              <a:off x="7129699" y="4829075"/>
              <a:ext cx="7184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18 years</a:t>
              </a:r>
            </a:p>
          </p:txBody>
        </p:sp>
        <p:sp>
          <p:nvSpPr>
            <p:cNvPr id="19496" name="TextBox 3"/>
            <p:cNvSpPr txBox="1">
              <a:spLocks noChangeArrowheads="1"/>
            </p:cNvSpPr>
            <p:nvPr/>
          </p:nvSpPr>
          <p:spPr bwMode="auto">
            <a:xfrm>
              <a:off x="2436270" y="4848881"/>
              <a:ext cx="164824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solidFill>
                    <a:schemeClr val="bg1"/>
                  </a:solidFill>
                  <a:latin typeface="Calibri Light" panose="020F0302020204030204" pitchFamily="34" charset="0"/>
                </a:rPr>
                <a:t>Planning Phase: 12 years</a:t>
              </a:r>
            </a:p>
          </p:txBody>
        </p:sp>
        <p:sp>
          <p:nvSpPr>
            <p:cNvPr id="19497" name="TextBox 3"/>
            <p:cNvSpPr txBox="1">
              <a:spLocks noChangeArrowheads="1"/>
            </p:cNvSpPr>
            <p:nvPr/>
          </p:nvSpPr>
          <p:spPr bwMode="auto">
            <a:xfrm>
              <a:off x="4572049" y="4848881"/>
              <a:ext cx="174580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latin typeface="Calibri Light" panose="020F0302020204030204" pitchFamily="34" charset="0"/>
                </a:rPr>
                <a:t>Construction Phase: 6 years</a:t>
              </a:r>
            </a:p>
          </p:txBody>
        </p:sp>
        <p:sp>
          <p:nvSpPr>
            <p:cNvPr id="19498" name="TextBox 3"/>
            <p:cNvSpPr txBox="1">
              <a:spLocks noChangeArrowheads="1"/>
            </p:cNvSpPr>
            <p:nvPr/>
          </p:nvSpPr>
          <p:spPr bwMode="auto">
            <a:xfrm>
              <a:off x="6210022" y="4848480"/>
              <a:ext cx="1033236" cy="2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solidFill>
                    <a:schemeClr val="bg1"/>
                  </a:solidFill>
                  <a:latin typeface="Calibri Light" panose="020F0302020204030204" pitchFamily="34" charset="0"/>
                </a:rPr>
                <a:t>Opened 2016</a:t>
              </a:r>
            </a:p>
          </p:txBody>
        </p:sp>
      </p:grpSp>
      <p:sp>
        <p:nvSpPr>
          <p:cNvPr id="19470" name="TextBox 3"/>
          <p:cNvSpPr txBox="1">
            <a:spLocks noChangeArrowheads="1"/>
          </p:cNvSpPr>
          <p:nvPr/>
        </p:nvSpPr>
        <p:spPr bwMode="auto">
          <a:xfrm>
            <a:off x="322263" y="5453063"/>
            <a:ext cx="1622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latin typeface="Calibri Light" panose="020F0302020204030204" pitchFamily="34" charset="0"/>
              </a:rPr>
              <a:t>Maryland Route 200</a:t>
            </a:r>
          </a:p>
          <a:p>
            <a:pPr>
              <a:lnSpc>
                <a:spcPct val="100000"/>
              </a:lnSpc>
              <a:spcBef>
                <a:spcPct val="0"/>
              </a:spcBef>
              <a:buFontTx/>
              <a:buNone/>
            </a:pPr>
            <a:r>
              <a:rPr lang="en-US" altLang="en-US" sz="1100">
                <a:latin typeface="Calibri Light" panose="020F0302020204030204" pitchFamily="34" charset="0"/>
              </a:rPr>
              <a:t>17 miles of highway</a:t>
            </a:r>
          </a:p>
          <a:p>
            <a:pPr>
              <a:lnSpc>
                <a:spcPct val="100000"/>
              </a:lnSpc>
              <a:spcBef>
                <a:spcPct val="0"/>
              </a:spcBef>
              <a:buFontTx/>
              <a:buNone/>
            </a:pPr>
            <a:r>
              <a:rPr lang="en-US" altLang="en-US" sz="1100">
                <a:latin typeface="Calibri Light" panose="020F0302020204030204" pitchFamily="34" charset="0"/>
              </a:rPr>
              <a:t>(Maryland)</a:t>
            </a:r>
          </a:p>
        </p:txBody>
      </p:sp>
      <p:grpSp>
        <p:nvGrpSpPr>
          <p:cNvPr id="19471" name="Group 13"/>
          <p:cNvGrpSpPr>
            <a:grpSpLocks/>
          </p:cNvGrpSpPr>
          <p:nvPr/>
        </p:nvGrpSpPr>
        <p:grpSpPr bwMode="auto">
          <a:xfrm>
            <a:off x="1849438" y="5422900"/>
            <a:ext cx="6992937" cy="661988"/>
            <a:chOff x="1912774" y="5422401"/>
            <a:chExt cx="6992148" cy="662473"/>
          </a:xfrm>
        </p:grpSpPr>
        <p:sp>
          <p:nvSpPr>
            <p:cNvPr id="74" name="Right Arrow 73"/>
            <p:cNvSpPr/>
            <p:nvPr/>
          </p:nvSpPr>
          <p:spPr>
            <a:xfrm>
              <a:off x="1912774" y="5422401"/>
              <a:ext cx="6288965" cy="662473"/>
            </a:xfrm>
            <a:prstGeom prst="rightArrow">
              <a:avLst/>
            </a:prstGeom>
            <a:gradFill>
              <a:gsLst>
                <a:gs pos="64000">
                  <a:srgbClr val="D27770"/>
                </a:gs>
                <a:gs pos="65000">
                  <a:srgbClr val="D9C58B"/>
                </a:gs>
                <a:gs pos="83000">
                  <a:srgbClr val="D9C58B"/>
                </a:gs>
                <a:gs pos="83000">
                  <a:srgbClr val="63914A"/>
                </a:gs>
              </a:gsLst>
              <a:lin ang="0" scaled="0"/>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88" name="TextBox 3"/>
            <p:cNvSpPr txBox="1">
              <a:spLocks noChangeArrowheads="1"/>
            </p:cNvSpPr>
            <p:nvPr/>
          </p:nvSpPr>
          <p:spPr bwMode="auto">
            <a:xfrm>
              <a:off x="8186467" y="5596970"/>
              <a:ext cx="7184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31 years</a:t>
              </a:r>
            </a:p>
          </p:txBody>
        </p:sp>
        <p:sp>
          <p:nvSpPr>
            <p:cNvPr id="19489" name="TextBox 3"/>
            <p:cNvSpPr txBox="1">
              <a:spLocks noChangeArrowheads="1"/>
            </p:cNvSpPr>
            <p:nvPr/>
          </p:nvSpPr>
          <p:spPr bwMode="auto">
            <a:xfrm>
              <a:off x="3408947" y="5622832"/>
              <a:ext cx="164824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solidFill>
                    <a:schemeClr val="bg1"/>
                  </a:solidFill>
                  <a:latin typeface="Calibri Light" panose="020F0302020204030204" pitchFamily="34" charset="0"/>
                </a:rPr>
                <a:t>Planning Phase: 26 years</a:t>
              </a:r>
            </a:p>
          </p:txBody>
        </p:sp>
        <p:sp>
          <p:nvSpPr>
            <p:cNvPr id="19490" name="TextBox 3"/>
            <p:cNvSpPr txBox="1">
              <a:spLocks noChangeArrowheads="1"/>
            </p:cNvSpPr>
            <p:nvPr/>
          </p:nvSpPr>
          <p:spPr bwMode="auto">
            <a:xfrm>
              <a:off x="5936997" y="5622832"/>
              <a:ext cx="199168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latin typeface="Calibri Light" panose="020F0302020204030204" pitchFamily="34" charset="0"/>
                </a:rPr>
                <a:t>Construction: 5 yrs.</a:t>
              </a:r>
            </a:p>
          </p:txBody>
        </p:sp>
        <p:sp>
          <p:nvSpPr>
            <p:cNvPr id="19491" name="TextBox 3"/>
            <p:cNvSpPr txBox="1">
              <a:spLocks noChangeArrowheads="1"/>
            </p:cNvSpPr>
            <p:nvPr/>
          </p:nvSpPr>
          <p:spPr bwMode="auto">
            <a:xfrm>
              <a:off x="7157635" y="5622431"/>
              <a:ext cx="1033236" cy="2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solidFill>
                    <a:schemeClr val="bg1"/>
                  </a:solidFill>
                  <a:latin typeface="Calibri Light" panose="020F0302020204030204" pitchFamily="34" charset="0"/>
                </a:rPr>
                <a:t>Opened 2011</a:t>
              </a:r>
            </a:p>
          </p:txBody>
        </p:sp>
      </p:grpSp>
      <p:grpSp>
        <p:nvGrpSpPr>
          <p:cNvPr id="19472" name="Group 7169"/>
          <p:cNvGrpSpPr>
            <a:grpSpLocks/>
          </p:cNvGrpSpPr>
          <p:nvPr/>
        </p:nvGrpSpPr>
        <p:grpSpPr bwMode="auto">
          <a:xfrm>
            <a:off x="1841500" y="1924050"/>
            <a:ext cx="4764088" cy="763588"/>
            <a:chOff x="1912775" y="2322493"/>
            <a:chExt cx="4764305" cy="762592"/>
          </a:xfrm>
        </p:grpSpPr>
        <p:sp>
          <p:nvSpPr>
            <p:cNvPr id="19479" name="TextBox 3"/>
            <p:cNvSpPr txBox="1">
              <a:spLocks noChangeArrowheads="1"/>
            </p:cNvSpPr>
            <p:nvPr/>
          </p:nvSpPr>
          <p:spPr bwMode="auto">
            <a:xfrm>
              <a:off x="5958625" y="2533791"/>
              <a:ext cx="7184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11 years</a:t>
              </a:r>
            </a:p>
          </p:txBody>
        </p:sp>
        <p:grpSp>
          <p:nvGrpSpPr>
            <p:cNvPr id="19480" name="Group 7168"/>
            <p:cNvGrpSpPr>
              <a:grpSpLocks/>
            </p:cNvGrpSpPr>
            <p:nvPr/>
          </p:nvGrpSpPr>
          <p:grpSpPr bwMode="auto">
            <a:xfrm>
              <a:off x="1912775" y="2322493"/>
              <a:ext cx="4156360" cy="762592"/>
              <a:chOff x="1912775" y="2322493"/>
              <a:chExt cx="4156360" cy="762592"/>
            </a:xfrm>
          </p:grpSpPr>
          <p:sp>
            <p:nvSpPr>
              <p:cNvPr id="87" name="Right Arrow 86"/>
              <p:cNvSpPr/>
              <p:nvPr/>
            </p:nvSpPr>
            <p:spPr>
              <a:xfrm>
                <a:off x="1912775" y="2358958"/>
                <a:ext cx="4089586" cy="661124"/>
              </a:xfrm>
              <a:prstGeom prst="rightArrow">
                <a:avLst/>
              </a:prstGeom>
              <a:gradFill>
                <a:gsLst>
                  <a:gs pos="48000">
                    <a:srgbClr val="D27770"/>
                  </a:gs>
                  <a:gs pos="49000">
                    <a:srgbClr val="D9C58B"/>
                  </a:gs>
                  <a:gs pos="77000">
                    <a:srgbClr val="D9C58B"/>
                  </a:gs>
                  <a:gs pos="78000">
                    <a:srgbClr val="63914A"/>
                  </a:gs>
                </a:gsLst>
                <a:lin ang="0" scaled="0"/>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8" name="Straight Connector 87"/>
              <p:cNvCxnSpPr/>
              <p:nvPr/>
            </p:nvCxnSpPr>
            <p:spPr>
              <a:xfrm>
                <a:off x="3887715" y="2322493"/>
                <a:ext cx="0" cy="754664"/>
              </a:xfrm>
              <a:prstGeom prst="line">
                <a:avLst/>
              </a:prstGeom>
              <a:ln w="38100">
                <a:solidFill>
                  <a:srgbClr val="7F7F7F"/>
                </a:solidFill>
                <a:prstDash val="sys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5081569" y="2330421"/>
                <a:ext cx="0" cy="754664"/>
              </a:xfrm>
              <a:prstGeom prst="line">
                <a:avLst/>
              </a:prstGeom>
              <a:ln w="38100">
                <a:solidFill>
                  <a:srgbClr val="7F7F7F"/>
                </a:solidFill>
                <a:prstDash val="sysDash"/>
              </a:ln>
            </p:spPr>
            <p:style>
              <a:lnRef idx="1">
                <a:schemeClr val="accent1"/>
              </a:lnRef>
              <a:fillRef idx="0">
                <a:schemeClr val="accent1"/>
              </a:fillRef>
              <a:effectRef idx="0">
                <a:schemeClr val="accent1"/>
              </a:effectRef>
              <a:fontRef idx="minor">
                <a:schemeClr val="tx1"/>
              </a:fontRef>
            </p:style>
          </p:cxnSp>
          <p:sp>
            <p:nvSpPr>
              <p:cNvPr id="19484" name="TextBox 3"/>
              <p:cNvSpPr txBox="1">
                <a:spLocks noChangeArrowheads="1"/>
              </p:cNvSpPr>
              <p:nvPr/>
            </p:nvSpPr>
            <p:spPr bwMode="auto">
              <a:xfrm>
                <a:off x="2146633" y="2558703"/>
                <a:ext cx="164824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solidFill>
                      <a:schemeClr val="bg1"/>
                    </a:solidFill>
                    <a:latin typeface="Calibri Light" panose="020F0302020204030204" pitchFamily="34" charset="0"/>
                  </a:rPr>
                  <a:t>Planning Phase: 8 years</a:t>
                </a:r>
              </a:p>
            </p:txBody>
          </p:sp>
          <p:sp>
            <p:nvSpPr>
              <p:cNvPr id="19485" name="TextBox 3"/>
              <p:cNvSpPr txBox="1">
                <a:spLocks noChangeArrowheads="1"/>
              </p:cNvSpPr>
              <p:nvPr/>
            </p:nvSpPr>
            <p:spPr bwMode="auto">
              <a:xfrm>
                <a:off x="3848089" y="2558703"/>
                <a:ext cx="131439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latin typeface="Calibri Light" panose="020F0302020204030204" pitchFamily="34" charset="0"/>
                  </a:rPr>
                  <a:t>Construction: 3 yrs.</a:t>
                </a:r>
              </a:p>
            </p:txBody>
          </p:sp>
          <p:sp>
            <p:nvSpPr>
              <p:cNvPr id="19486" name="TextBox 3"/>
              <p:cNvSpPr txBox="1">
                <a:spLocks noChangeArrowheads="1"/>
              </p:cNvSpPr>
              <p:nvPr/>
            </p:nvSpPr>
            <p:spPr bwMode="auto">
              <a:xfrm>
                <a:off x="5035899" y="2558302"/>
                <a:ext cx="1033236" cy="2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solidFill>
                      <a:schemeClr val="bg1"/>
                    </a:solidFill>
                    <a:latin typeface="Calibri Light" panose="020F0302020204030204" pitchFamily="34" charset="0"/>
                  </a:rPr>
                  <a:t>Opened 2007</a:t>
                </a:r>
              </a:p>
            </p:txBody>
          </p:sp>
        </p:grpSp>
      </p:grpSp>
      <p:sp>
        <p:nvSpPr>
          <p:cNvPr id="19473" name="TextBox 3"/>
          <p:cNvSpPr txBox="1">
            <a:spLocks noChangeArrowheads="1"/>
          </p:cNvSpPr>
          <p:nvPr/>
        </p:nvSpPr>
        <p:spPr bwMode="auto">
          <a:xfrm>
            <a:off x="322263" y="2005013"/>
            <a:ext cx="13128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latin typeface="Calibri Light" panose="020F0302020204030204" pitchFamily="34" charset="0"/>
              </a:rPr>
              <a:t>Emerald Express</a:t>
            </a:r>
          </a:p>
          <a:p>
            <a:pPr>
              <a:lnSpc>
                <a:spcPct val="100000"/>
              </a:lnSpc>
              <a:spcBef>
                <a:spcPct val="0"/>
              </a:spcBef>
              <a:buFontTx/>
              <a:buNone/>
            </a:pPr>
            <a:r>
              <a:rPr lang="en-US" altLang="en-US" sz="1100">
                <a:latin typeface="Calibri Light" panose="020F0302020204030204" pitchFamily="34" charset="0"/>
              </a:rPr>
              <a:t>4 miles of bus lanes</a:t>
            </a:r>
          </a:p>
          <a:p>
            <a:pPr>
              <a:lnSpc>
                <a:spcPct val="100000"/>
              </a:lnSpc>
              <a:spcBef>
                <a:spcPct val="0"/>
              </a:spcBef>
              <a:buFontTx/>
              <a:buNone/>
            </a:pPr>
            <a:r>
              <a:rPr lang="en-US" altLang="en-US" sz="1100">
                <a:latin typeface="Calibri Light" panose="020F0302020204030204" pitchFamily="34" charset="0"/>
              </a:rPr>
              <a:t>(Eugene, OR)</a:t>
            </a:r>
          </a:p>
        </p:txBody>
      </p:sp>
      <p:sp>
        <p:nvSpPr>
          <p:cNvPr id="100" name="Rectangle 99"/>
          <p:cNvSpPr/>
          <p:nvPr/>
        </p:nvSpPr>
        <p:spPr>
          <a:xfrm>
            <a:off x="6792913" y="1612536"/>
            <a:ext cx="2033587" cy="2218372"/>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dirty="0">
                <a:solidFill>
                  <a:schemeClr val="tx1"/>
                </a:solidFill>
              </a:rPr>
              <a:t>It’s widely known that delays in infrastructure projects cause costs to </a:t>
            </a:r>
            <a:r>
              <a:rPr lang="en-US" sz="1100" dirty="0" smtClean="0">
                <a:solidFill>
                  <a:schemeClr val="tx1"/>
                </a:solidFill>
              </a:rPr>
              <a:t>expand; however, </a:t>
            </a:r>
            <a:r>
              <a:rPr lang="en-US" sz="1100" dirty="0">
                <a:solidFill>
                  <a:schemeClr val="tx1"/>
                </a:solidFill>
              </a:rPr>
              <a:t>it is unclear </a:t>
            </a:r>
            <a:r>
              <a:rPr lang="en-US" sz="1100" dirty="0" smtClean="0">
                <a:solidFill>
                  <a:schemeClr val="tx1"/>
                </a:solidFill>
              </a:rPr>
              <a:t>why the length of the planning phase for projects varies so greatly. </a:t>
            </a:r>
            <a:r>
              <a:rPr lang="en-US" sz="1100" b="1" dirty="0">
                <a:solidFill>
                  <a:schemeClr val="tx1"/>
                </a:solidFill>
              </a:rPr>
              <a:t>Solutions to reduce long planning phases include improving communication between agencies and reforming the review process to prevent the need for multiple EIS drafts. </a:t>
            </a:r>
          </a:p>
        </p:txBody>
      </p:sp>
      <p:cxnSp>
        <p:nvCxnSpPr>
          <p:cNvPr id="76" name="Straight Connector 75"/>
          <p:cNvCxnSpPr/>
          <p:nvPr/>
        </p:nvCxnSpPr>
        <p:spPr>
          <a:xfrm>
            <a:off x="5910263" y="5376863"/>
            <a:ext cx="0" cy="754062"/>
          </a:xfrm>
          <a:prstGeom prst="line">
            <a:avLst/>
          </a:prstGeom>
          <a:ln w="38100">
            <a:solidFill>
              <a:srgbClr val="7F7F7F"/>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085013" y="5394325"/>
            <a:ext cx="0" cy="755650"/>
          </a:xfrm>
          <a:prstGeom prst="line">
            <a:avLst/>
          </a:prstGeom>
          <a:ln w="38100">
            <a:solidFill>
              <a:srgbClr val="7F7F7F"/>
            </a:solidFill>
            <a:prstDash val="sysDash"/>
          </a:ln>
        </p:spPr>
        <p:style>
          <a:lnRef idx="1">
            <a:schemeClr val="accent1"/>
          </a:lnRef>
          <a:fillRef idx="0">
            <a:schemeClr val="accent1"/>
          </a:fillRef>
          <a:effectRef idx="0">
            <a:schemeClr val="accent1"/>
          </a:effectRef>
          <a:fontRef idx="minor">
            <a:schemeClr val="tx1"/>
          </a:fontRef>
        </p:style>
      </p:cxnSp>
      <p:sp>
        <p:nvSpPr>
          <p:cNvPr id="101" name="Content Placeholder 17"/>
          <p:cNvSpPr txBox="1">
            <a:spLocks/>
          </p:cNvSpPr>
          <p:nvPr/>
        </p:nvSpPr>
        <p:spPr bwMode="auto">
          <a:xfrm>
            <a:off x="0" y="6626225"/>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MS PGothic"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S PGothic"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S PGothic"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S PGothic"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S P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000" smtClean="0">
                <a:solidFill>
                  <a:schemeClr val="tx1">
                    <a:lumMod val="65000"/>
                    <a:lumOff val="35000"/>
                  </a:schemeClr>
                </a:solidFill>
                <a:latin typeface="+mn-lt"/>
                <a:cs typeface="ＭＳ Ｐゴシック" charset="0"/>
              </a:rPr>
              <a:t>May 20, 2016  |  Justin C. Brown</a:t>
            </a:r>
            <a:endParaRPr lang="en-US" sz="1000" dirty="0">
              <a:solidFill>
                <a:schemeClr val="tx1">
                  <a:lumMod val="65000"/>
                  <a:lumOff val="35000"/>
                </a:schemeClr>
              </a:solidFill>
              <a:latin typeface="+mn-lt"/>
              <a:cs typeface="ＭＳ Ｐゴシック" charset="0"/>
            </a:endParaRPr>
          </a:p>
        </p:txBody>
      </p:sp>
      <p:sp>
        <p:nvSpPr>
          <p:cNvPr id="59" name="TextBox 12"/>
          <p:cNvSpPr txBox="1">
            <a:spLocks noChangeArrowheads="1"/>
          </p:cNvSpPr>
          <p:nvPr/>
        </p:nvSpPr>
        <p:spPr bwMode="auto">
          <a:xfrm>
            <a:off x="6635150" y="233363"/>
            <a:ext cx="2491388"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FINANCIAL AND REGULATORY HURDLES</a:t>
            </a:r>
            <a:endParaRPr lang="en-US" altLang="en-US" sz="900" dirty="0">
              <a:solidFill>
                <a:schemeClr val="bg2">
                  <a:lumMod val="25000"/>
                </a:schemeClr>
              </a:solidFill>
            </a:endParaRPr>
          </a:p>
        </p:txBody>
      </p:sp>
    </p:spTree>
    <p:extLst>
      <p:ext uri="{BB962C8B-B14F-4D97-AF65-F5344CB8AC3E}">
        <p14:creationId xmlns:p14="http://schemas.microsoft.com/office/powerpoint/2010/main" val="14774628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28600" y="630238"/>
            <a:ext cx="7932738" cy="854075"/>
          </a:xfrm>
        </p:spPr>
        <p:txBody>
          <a:bodyPr/>
          <a:lstStyle/>
          <a:p>
            <a:r>
              <a:rPr lang="en-US" altLang="en-US" dirty="0" smtClean="0"/>
              <a:t>Studies find EIS process is consistently lengthy, process gradually taking longer as years pass</a:t>
            </a:r>
          </a:p>
        </p:txBody>
      </p:sp>
      <p:sp>
        <p:nvSpPr>
          <p:cNvPr id="19" name="Text Placeholder 18"/>
          <p:cNvSpPr>
            <a:spLocks noGrp="1"/>
          </p:cNvSpPr>
          <p:nvPr>
            <p:ph type="body" sz="quarter" idx="4294967295"/>
          </p:nvPr>
        </p:nvSpPr>
        <p:spPr>
          <a:xfrm>
            <a:off x="0" y="6248400"/>
            <a:ext cx="9144000" cy="306388"/>
          </a:xfrm>
          <a:solidFill>
            <a:schemeClr val="bg1"/>
          </a:solidFill>
        </p:spPr>
        <p:txBody>
          <a:bodyPr/>
          <a:lstStyle/>
          <a:p>
            <a:pPr marL="0" indent="0">
              <a:lnSpc>
                <a:spcPct val="100000"/>
              </a:lnSpc>
              <a:spcBef>
                <a:spcPts val="0"/>
              </a:spcBef>
              <a:buFont typeface="Arial" panose="020B0604020202020204" pitchFamily="34" charset="0"/>
              <a:buNone/>
              <a:defRPr/>
            </a:pPr>
            <a:r>
              <a:rPr lang="en-US" sz="800" i="1" dirty="0" smtClean="0">
                <a:solidFill>
                  <a:schemeClr val="tx1">
                    <a:lumMod val="65000"/>
                    <a:lumOff val="35000"/>
                  </a:schemeClr>
                </a:solidFill>
                <a:latin typeface="+mn-lt"/>
              </a:rPr>
              <a:t>Sources: Federal Highway Administration, “Estimated Time Required to Complete the NEPA Process,” 2012</a:t>
            </a:r>
            <a:r>
              <a:rPr lang="en-US" sz="800" i="1" dirty="0">
                <a:solidFill>
                  <a:schemeClr val="tx1">
                    <a:lumMod val="65000"/>
                    <a:lumOff val="35000"/>
                  </a:schemeClr>
                </a:solidFill>
                <a:latin typeface="+mn-lt"/>
              </a:rPr>
              <a:t>; Piet </a:t>
            </a:r>
            <a:r>
              <a:rPr lang="en-US" sz="800" i="1" dirty="0" err="1">
                <a:solidFill>
                  <a:schemeClr val="tx1">
                    <a:lumMod val="65000"/>
                    <a:lumOff val="35000"/>
                  </a:schemeClr>
                </a:solidFill>
                <a:latin typeface="+mn-lt"/>
              </a:rPr>
              <a:t>deWitt</a:t>
            </a:r>
            <a:r>
              <a:rPr lang="en-US" sz="800" i="1" dirty="0">
                <a:solidFill>
                  <a:schemeClr val="tx1">
                    <a:lumMod val="65000"/>
                    <a:lumOff val="35000"/>
                  </a:schemeClr>
                </a:solidFill>
                <a:latin typeface="+mn-lt"/>
              </a:rPr>
              <a:t> and Carole A. </a:t>
            </a:r>
            <a:r>
              <a:rPr lang="en-US" sz="800" i="1" dirty="0" err="1" smtClean="0">
                <a:solidFill>
                  <a:schemeClr val="tx1">
                    <a:lumMod val="65000"/>
                    <a:lumOff val="35000"/>
                  </a:schemeClr>
                </a:solidFill>
                <a:latin typeface="+mn-lt"/>
              </a:rPr>
              <a:t>deWitt</a:t>
            </a:r>
            <a:r>
              <a:rPr lang="en-US" sz="800" i="1" dirty="0" smtClean="0">
                <a:solidFill>
                  <a:schemeClr val="tx1">
                    <a:lumMod val="65000"/>
                    <a:lumOff val="35000"/>
                  </a:schemeClr>
                </a:solidFill>
                <a:latin typeface="+mn-lt"/>
              </a:rPr>
              <a:t>, </a:t>
            </a:r>
            <a:r>
              <a:rPr lang="en-US" sz="800" i="1" dirty="0">
                <a:solidFill>
                  <a:schemeClr val="tx1">
                    <a:lumMod val="65000"/>
                    <a:lumOff val="35000"/>
                  </a:schemeClr>
                </a:solidFill>
                <a:latin typeface="+mn-lt"/>
              </a:rPr>
              <a:t>“</a:t>
            </a:r>
            <a:r>
              <a:rPr lang="en-US" sz="800" i="1" dirty="0" smtClean="0">
                <a:solidFill>
                  <a:schemeClr val="tx1">
                    <a:lumMod val="65000"/>
                    <a:lumOff val="35000"/>
                  </a:schemeClr>
                </a:solidFill>
                <a:latin typeface="+mn-lt"/>
              </a:rPr>
              <a:t>How Long Does It Take to Prepare an Environmental Impact Statement?” Linda Luther, “The Role of the Environmental Review Process in Federally Funded Highway Projects: Background and Issues for Congress,” Congressional Research Services, April 11, 2012.</a:t>
            </a:r>
            <a:endParaRPr lang="en-US" sz="800" i="1" dirty="0">
              <a:solidFill>
                <a:schemeClr val="tx1">
                  <a:lumMod val="65000"/>
                  <a:lumOff val="35000"/>
                </a:schemeClr>
              </a:solidFill>
              <a:latin typeface="+mn-lt"/>
            </a:endParaRP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pPr algn="ctr" eaLnBrk="1" hangingPunct="1">
              <a:defRPr/>
            </a:pPr>
            <a:endParaRPr lang="en-US" altLang="en-US" sz="2400" b="1" smtClean="0">
              <a:solidFill>
                <a:schemeClr val="bg1"/>
              </a:solidFill>
              <a:latin typeface="FreightSans Pro Book" pitchFamily="50" charset="0"/>
            </a:endParaRPr>
          </a:p>
        </p:txBody>
      </p:sp>
      <p:sp>
        <p:nvSpPr>
          <p:cNvPr id="21509" name="Rectangle 14"/>
          <p:cNvSpPr>
            <a:spLocks noChangeArrowheads="1"/>
          </p:cNvSpPr>
          <p:nvPr/>
        </p:nvSpPr>
        <p:spPr bwMode="auto">
          <a:xfrm>
            <a:off x="419100" y="1500188"/>
            <a:ext cx="789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spcAft>
                <a:spcPts val="600"/>
              </a:spcAft>
              <a:buFontTx/>
              <a:buNone/>
            </a:pPr>
            <a:r>
              <a:rPr lang="en-US" altLang="en-US" sz="1600" b="1" dirty="0" smtClean="0">
                <a:solidFill>
                  <a:srgbClr val="7F7F7F"/>
                </a:solidFill>
              </a:rPr>
              <a:t>Average time required for highway projects to complete an EIS, in years</a:t>
            </a:r>
          </a:p>
          <a:p>
            <a:pPr>
              <a:lnSpc>
                <a:spcPct val="100000"/>
              </a:lnSpc>
              <a:spcBef>
                <a:spcPct val="0"/>
              </a:spcBef>
              <a:spcAft>
                <a:spcPts val="600"/>
              </a:spcAft>
              <a:buFontTx/>
              <a:buNone/>
            </a:pPr>
            <a:r>
              <a:rPr lang="en-US" altLang="en-US" sz="1100" dirty="0" smtClean="0">
                <a:solidFill>
                  <a:srgbClr val="7F7F7F"/>
                </a:solidFill>
              </a:rPr>
              <a:t>(</a:t>
            </a:r>
            <a:r>
              <a:rPr lang="en-US" altLang="en-US" sz="1100" dirty="0">
                <a:solidFill>
                  <a:srgbClr val="7F7F7F"/>
                </a:solidFill>
              </a:rPr>
              <a:t>EIS - Environmental Impact Statement)</a:t>
            </a:r>
          </a:p>
        </p:txBody>
      </p:sp>
      <p:sp>
        <p:nvSpPr>
          <p:cNvPr id="21510"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14</a:t>
            </a:r>
            <a:endParaRPr lang="en-US" altLang="en-US" sz="1000" dirty="0" smtClean="0">
              <a:solidFill>
                <a:srgbClr val="3B3838"/>
              </a:solidFill>
              <a:latin typeface="Calibri Light" panose="020F0302020204030204" pitchFamily="34" charset="0"/>
            </a:endParaRPr>
          </a:p>
        </p:txBody>
      </p:sp>
      <p:pic>
        <p:nvPicPr>
          <p:cNvPr id="21511" name="Picture 19"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512" name="Chart 6"/>
          <p:cNvGraphicFramePr>
            <a:graphicFrameLocks/>
          </p:cNvGraphicFramePr>
          <p:nvPr/>
        </p:nvGraphicFramePr>
        <p:xfrm>
          <a:off x="457200" y="2135188"/>
          <a:ext cx="6400800" cy="3657600"/>
        </p:xfrm>
        <a:graphic>
          <a:graphicData uri="http://schemas.openxmlformats.org/presentationml/2006/ole">
            <mc:AlternateContent xmlns:mc="http://schemas.openxmlformats.org/markup-compatibility/2006">
              <mc:Choice xmlns:v="urn:schemas-microsoft-com:vml" Requires="v">
                <p:oleObj spid="_x0000_s4115" name="Chart" r:id="rId4" imgW="6401355" imgH="3664014" progId="Excel.Chart.8">
                  <p:embed/>
                </p:oleObj>
              </mc:Choice>
              <mc:Fallback>
                <p:oleObj name="Chart" r:id="rId4" imgW="6401355" imgH="3664014" progId="Excel.Chart.8">
                  <p:embed/>
                  <p:pic>
                    <p:nvPicPr>
                      <p:cNvPr id="21512" name="Char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135188"/>
                        <a:ext cx="6400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ectangle 13"/>
          <p:cNvSpPr/>
          <p:nvPr/>
        </p:nvSpPr>
        <p:spPr>
          <a:xfrm>
            <a:off x="498474" y="5849938"/>
            <a:ext cx="6969125" cy="282575"/>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schemeClr val="tx1"/>
                </a:solidFill>
              </a:rPr>
              <a:t>A separate study found that </a:t>
            </a:r>
            <a:r>
              <a:rPr lang="en-US" sz="1100" b="1" dirty="0">
                <a:solidFill>
                  <a:schemeClr val="tx1"/>
                </a:solidFill>
              </a:rPr>
              <a:t>the time it took to complete an EIS ranged from less than 3 months to as long as 18 years. </a:t>
            </a:r>
          </a:p>
        </p:txBody>
      </p:sp>
      <p:sp>
        <p:nvSpPr>
          <p:cNvPr id="13"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May 20, 2016  |  Justin C. Brown</a:t>
            </a:r>
            <a:endParaRPr lang="en-US" sz="1000" dirty="0">
              <a:solidFill>
                <a:schemeClr val="tx1">
                  <a:lumMod val="65000"/>
                  <a:lumOff val="35000"/>
                </a:schemeClr>
              </a:solidFill>
              <a:latin typeface="+mn-lt"/>
              <a:cs typeface="ＭＳ Ｐゴシック" charset="0"/>
            </a:endParaRPr>
          </a:p>
        </p:txBody>
      </p:sp>
      <p:sp>
        <p:nvSpPr>
          <p:cNvPr id="15" name="Rectangle 14"/>
          <p:cNvSpPr/>
          <p:nvPr/>
        </p:nvSpPr>
        <p:spPr>
          <a:xfrm>
            <a:off x="6943725" y="2324100"/>
            <a:ext cx="2033588" cy="2135188"/>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dirty="0">
                <a:solidFill>
                  <a:schemeClr val="tx1"/>
                </a:solidFill>
              </a:rPr>
              <a:t>While NEPA compliance naturally forces infrastructure projects to move along an extended regulatory timeline, other permitting and regulatory requirements often stall the EIS process as well. It is also unclear what specific elements of the environmental review process routinely delay project delivery making the identification of possible reforms difficult. </a:t>
            </a:r>
            <a:endParaRPr lang="en-US" sz="1100" b="1" dirty="0">
              <a:solidFill>
                <a:schemeClr val="tx1"/>
              </a:solidFill>
            </a:endParaRPr>
          </a:p>
        </p:txBody>
      </p:sp>
      <p:sp>
        <p:nvSpPr>
          <p:cNvPr id="47" name="TextBox 12"/>
          <p:cNvSpPr txBox="1">
            <a:spLocks noChangeArrowheads="1"/>
          </p:cNvSpPr>
          <p:nvPr/>
        </p:nvSpPr>
        <p:spPr bwMode="auto">
          <a:xfrm>
            <a:off x="7708900" y="233363"/>
            <a:ext cx="1417638" cy="230187"/>
          </a:xfrm>
          <a:prstGeom prst="rect">
            <a:avLst/>
          </a:prstGeom>
          <a:noFill/>
          <a:ln>
            <a:noFill/>
          </a:ln>
          <a:extLst>
            <a:ext uri="{909E8E84-426E-40dd-AFC4-6F175D3DCCD1}"/>
            <a:ext uri="{91240B29-F687-4f45-9708-019B960494DF}"/>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US INFRASTRUCTURE</a:t>
            </a:r>
          </a:p>
        </p:txBody>
      </p:sp>
    </p:spTree>
    <p:extLst>
      <p:ext uri="{BB962C8B-B14F-4D97-AF65-F5344CB8AC3E}">
        <p14:creationId xmlns:p14="http://schemas.microsoft.com/office/powerpoint/2010/main" val="32152385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1"/>
          <p:cNvSpPr>
            <a:spLocks noGrp="1"/>
          </p:cNvSpPr>
          <p:nvPr>
            <p:ph type="title"/>
          </p:nvPr>
        </p:nvSpPr>
        <p:spPr/>
        <p:txBody>
          <a:bodyPr/>
          <a:lstStyle/>
          <a:p>
            <a:r>
              <a:rPr lang="en-US" altLang="en-US" dirty="0" smtClean="0"/>
              <a:t>Roadmap for the presentation</a:t>
            </a:r>
          </a:p>
        </p:txBody>
      </p:sp>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pic>
        <p:nvPicPr>
          <p:cNvPr id="8197" name="Picture 10"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txBox="1">
            <a:spLocks/>
          </p:cNvSpPr>
          <p:nvPr/>
        </p:nvSpPr>
        <p:spPr bwMode="auto">
          <a:xfrm>
            <a:off x="1030405" y="1592994"/>
            <a:ext cx="6995746" cy="369332"/>
          </a:xfrm>
          <a:prstGeom prst="rect">
            <a:avLst/>
          </a:prstGeom>
          <a:solidFill>
            <a:schemeClr val="bg1"/>
          </a:solid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a:solidFill>
                  <a:prstClr val="black"/>
                </a:solidFill>
                <a:latin typeface="Georgia"/>
                <a:ea typeface="MS PGothic" charset="-128"/>
              </a:rPr>
              <a:t> America’s </a:t>
            </a:r>
            <a:r>
              <a:rPr lang="en-US" altLang="en-US" sz="1800" b="1" dirty="0" smtClean="0">
                <a:solidFill>
                  <a:prstClr val="black"/>
                </a:solidFill>
                <a:latin typeface="Georgia"/>
                <a:ea typeface="MS PGothic" charset="-128"/>
              </a:rPr>
              <a:t>infrastructure report card</a:t>
            </a:r>
            <a:endParaRPr lang="en-US" altLang="en-US" sz="1800" dirty="0" smtClean="0">
              <a:latin typeface="+mj-lt"/>
            </a:endParaRPr>
          </a:p>
        </p:txBody>
      </p:sp>
      <p:sp>
        <p:nvSpPr>
          <p:cNvPr id="14" name="Content Placeholder 2"/>
          <p:cNvSpPr txBox="1">
            <a:spLocks/>
          </p:cNvSpPr>
          <p:nvPr/>
        </p:nvSpPr>
        <p:spPr bwMode="auto">
          <a:xfrm>
            <a:off x="1669411" y="2199119"/>
            <a:ext cx="5997452" cy="369332"/>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Financial and regulatory hurdles</a:t>
            </a:r>
            <a:endParaRPr lang="en-US" altLang="en-US" sz="1800" dirty="0" smtClean="0">
              <a:latin typeface="+mj-lt"/>
            </a:endParaRPr>
          </a:p>
        </p:txBody>
      </p:sp>
      <p:sp>
        <p:nvSpPr>
          <p:cNvPr id="75" name="TextBox 12"/>
          <p:cNvSpPr txBox="1">
            <a:spLocks noChangeArrowheads="1"/>
          </p:cNvSpPr>
          <p:nvPr/>
        </p:nvSpPr>
        <p:spPr bwMode="auto">
          <a:xfrm>
            <a:off x="7689926" y="233363"/>
            <a:ext cx="1436612"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101</a:t>
            </a:r>
          </a:p>
        </p:txBody>
      </p:sp>
      <p:sp>
        <p:nvSpPr>
          <p:cNvPr id="44" name="Content Placeholder 2"/>
          <p:cNvSpPr txBox="1">
            <a:spLocks/>
          </p:cNvSpPr>
          <p:nvPr/>
        </p:nvSpPr>
        <p:spPr bwMode="auto">
          <a:xfrm>
            <a:off x="2671202" y="3445343"/>
            <a:ext cx="57782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a:solidFill>
                  <a:prstClr val="black"/>
                </a:solidFill>
                <a:latin typeface="Georgia"/>
                <a:ea typeface="MS PGothic" charset="-128"/>
              </a:rPr>
              <a:t> </a:t>
            </a:r>
            <a:r>
              <a:rPr lang="en-US" altLang="en-US" sz="1800" b="1" dirty="0" smtClean="0">
                <a:solidFill>
                  <a:prstClr val="black"/>
                </a:solidFill>
                <a:latin typeface="Georgia"/>
                <a:ea typeface="MS PGothic" charset="-128"/>
              </a:rPr>
              <a:t>Public opinion on American infrastructure</a:t>
            </a:r>
            <a:endParaRPr lang="en-US" altLang="en-US" sz="1800" dirty="0" smtClean="0">
              <a:latin typeface="+mj-lt"/>
            </a:endParaRPr>
          </a:p>
        </p:txBody>
      </p:sp>
      <p:sp>
        <p:nvSpPr>
          <p:cNvPr id="52" name="Content Placeholder 2"/>
          <p:cNvSpPr txBox="1">
            <a:spLocks/>
          </p:cNvSpPr>
          <p:nvPr/>
        </p:nvSpPr>
        <p:spPr bwMode="auto">
          <a:xfrm>
            <a:off x="2190684" y="2776985"/>
            <a:ext cx="5202237" cy="369332"/>
          </a:xfrm>
          <a:prstGeom prst="rect">
            <a:avLst/>
          </a:prstGeom>
          <a:solidFill>
            <a:srgbClr val="D9D9D9"/>
          </a:solid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Infrastructure under Trump</a:t>
            </a:r>
            <a:endParaRPr lang="en-US" altLang="en-US" sz="1800" dirty="0" smtClean="0">
              <a:latin typeface="+mj-lt"/>
            </a:endParaRPr>
          </a:p>
        </p:txBody>
      </p:sp>
      <p:sp>
        <p:nvSpPr>
          <p:cNvPr id="53" name="Content Placeholder 2"/>
          <p:cNvSpPr txBox="1">
            <a:spLocks/>
          </p:cNvSpPr>
          <p:nvPr/>
        </p:nvSpPr>
        <p:spPr bwMode="auto">
          <a:xfrm>
            <a:off x="3833445" y="4704429"/>
            <a:ext cx="4192706" cy="646331"/>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latin typeface="+mj-lt"/>
              </a:rPr>
              <a:t>Examples of </a:t>
            </a:r>
            <a:r>
              <a:rPr lang="en-US" altLang="en-US" sz="1800" b="1" dirty="0">
                <a:latin typeface="+mj-lt"/>
              </a:rPr>
              <a:t>i</a:t>
            </a:r>
            <a:r>
              <a:rPr lang="en-US" altLang="en-US" sz="1800" b="1" dirty="0" smtClean="0">
                <a:latin typeface="+mj-lt"/>
              </a:rPr>
              <a:t>nfrastructure needs and emergencies</a:t>
            </a:r>
          </a:p>
        </p:txBody>
      </p:sp>
      <p:grpSp>
        <p:nvGrpSpPr>
          <p:cNvPr id="54" name="Group 18"/>
          <p:cNvGrpSpPr>
            <a:grpSpLocks/>
          </p:cNvGrpSpPr>
          <p:nvPr/>
        </p:nvGrpSpPr>
        <p:grpSpPr bwMode="auto">
          <a:xfrm>
            <a:off x="3054896" y="4576485"/>
            <a:ext cx="261777" cy="452715"/>
            <a:chOff x="2638425" y="3965575"/>
            <a:chExt cx="315913" cy="838200"/>
          </a:xfrm>
        </p:grpSpPr>
        <p:cxnSp>
          <p:nvCxnSpPr>
            <p:cNvPr id="55" name="Straight Arrow Connector 54"/>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flipH="1" flipV="1">
              <a:off x="2223193" y="4382395"/>
              <a:ext cx="835229"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194" name="Group 18"/>
          <p:cNvGrpSpPr>
            <a:grpSpLocks/>
          </p:cNvGrpSpPr>
          <p:nvPr/>
        </p:nvGrpSpPr>
        <p:grpSpPr bwMode="auto">
          <a:xfrm>
            <a:off x="1965390" y="3261501"/>
            <a:ext cx="261776" cy="370960"/>
            <a:chOff x="2638425" y="3965575"/>
            <a:chExt cx="315913" cy="838200"/>
          </a:xfrm>
        </p:grpSpPr>
        <p:cxnSp>
          <p:nvCxnSpPr>
            <p:cNvPr id="42" name="Straight Arrow Connector 41"/>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flipH="1" flipV="1">
              <a:off x="2223192" y="4382395"/>
              <a:ext cx="835229" cy="1588"/>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198" name="Group 5"/>
          <p:cNvGrpSpPr>
            <a:grpSpLocks/>
          </p:cNvGrpSpPr>
          <p:nvPr/>
        </p:nvGrpSpPr>
        <p:grpSpPr bwMode="auto">
          <a:xfrm>
            <a:off x="864349" y="2006551"/>
            <a:ext cx="261777" cy="369645"/>
            <a:chOff x="1970088" y="2784475"/>
            <a:chExt cx="315912" cy="836613"/>
          </a:xfrm>
        </p:grpSpPr>
        <p:cxnSp>
          <p:nvCxnSpPr>
            <p:cNvPr id="11" name="Straight Arrow Connector 10"/>
            <p:cNvCxnSpPr/>
            <p:nvPr/>
          </p:nvCxnSpPr>
          <p:spPr>
            <a:xfrm>
              <a:off x="1970088" y="3618110"/>
              <a:ext cx="315912" cy="2978"/>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flipH="1" flipV="1">
              <a:off x="1555653" y="3200498"/>
              <a:ext cx="833635"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201" name="Group 18"/>
          <p:cNvGrpSpPr>
            <a:grpSpLocks/>
          </p:cNvGrpSpPr>
          <p:nvPr/>
        </p:nvGrpSpPr>
        <p:grpSpPr bwMode="auto">
          <a:xfrm>
            <a:off x="1407635" y="2616925"/>
            <a:ext cx="261776" cy="370960"/>
            <a:chOff x="2638425" y="3965575"/>
            <a:chExt cx="315913" cy="838200"/>
          </a:xfrm>
        </p:grpSpPr>
        <p:cxnSp>
          <p:nvCxnSpPr>
            <p:cNvPr id="16" name="Straight Arrow Connector 15"/>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flipV="1">
              <a:off x="2223192" y="4382395"/>
              <a:ext cx="835229" cy="1588"/>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sp>
        <p:nvSpPr>
          <p:cNvPr id="25" name="Oval 24"/>
          <p:cNvSpPr/>
          <p:nvPr/>
        </p:nvSpPr>
        <p:spPr bwMode="auto">
          <a:xfrm>
            <a:off x="576263" y="1484313"/>
            <a:ext cx="598535" cy="597220"/>
          </a:xfrm>
          <a:prstGeom prst="ellipse">
            <a:avLst/>
          </a:prstGeom>
          <a:solidFill>
            <a:srgbClr val="005596"/>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7" name="Oval 26"/>
          <p:cNvSpPr/>
          <p:nvPr/>
        </p:nvSpPr>
        <p:spPr bwMode="auto">
          <a:xfrm>
            <a:off x="1132703" y="2082848"/>
            <a:ext cx="598535" cy="598536"/>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0" name="Oval 29"/>
          <p:cNvSpPr/>
          <p:nvPr/>
        </p:nvSpPr>
        <p:spPr bwMode="auto">
          <a:xfrm>
            <a:off x="1681251" y="2674806"/>
            <a:ext cx="597220" cy="597220"/>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8" name="Oval 37"/>
          <p:cNvSpPr/>
          <p:nvPr/>
        </p:nvSpPr>
        <p:spPr bwMode="auto">
          <a:xfrm>
            <a:off x="2225852" y="3331221"/>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nvGrpSpPr>
          <p:cNvPr id="8210" name="Group 18"/>
          <p:cNvGrpSpPr>
            <a:grpSpLocks/>
          </p:cNvGrpSpPr>
          <p:nvPr/>
        </p:nvGrpSpPr>
        <p:grpSpPr bwMode="auto">
          <a:xfrm>
            <a:off x="2513938" y="3927125"/>
            <a:ext cx="261777" cy="370960"/>
            <a:chOff x="2638425" y="3965575"/>
            <a:chExt cx="315913" cy="838200"/>
          </a:xfrm>
        </p:grpSpPr>
        <p:cxnSp>
          <p:nvCxnSpPr>
            <p:cNvPr id="46" name="Straight Arrow Connector 45"/>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flipH="1" flipV="1">
              <a:off x="2223193" y="4382395"/>
              <a:ext cx="835229"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sp>
        <p:nvSpPr>
          <p:cNvPr id="51" name="Oval 50"/>
          <p:cNvSpPr/>
          <p:nvPr/>
        </p:nvSpPr>
        <p:spPr bwMode="auto">
          <a:xfrm>
            <a:off x="2773084" y="3988952"/>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7" name="Oval 56"/>
          <p:cNvSpPr/>
          <p:nvPr/>
        </p:nvSpPr>
        <p:spPr bwMode="auto">
          <a:xfrm>
            <a:off x="3314042" y="4700660"/>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8" name="Content Placeholder 2"/>
          <p:cNvSpPr txBox="1">
            <a:spLocks/>
          </p:cNvSpPr>
          <p:nvPr/>
        </p:nvSpPr>
        <p:spPr bwMode="auto">
          <a:xfrm>
            <a:off x="3261290" y="3964813"/>
            <a:ext cx="37198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American infrastructure in the global economy</a:t>
            </a:r>
            <a:endParaRPr lang="en-US" altLang="en-US" sz="1800" dirty="0" smtClean="0">
              <a:latin typeface="+mj-lt"/>
            </a:endParaRPr>
          </a:p>
        </p:txBody>
      </p:sp>
      <p:sp>
        <p:nvSpPr>
          <p:cNvPr id="3" name="Rectangle 2"/>
          <p:cNvSpPr/>
          <p:nvPr/>
        </p:nvSpPr>
        <p:spPr>
          <a:xfrm>
            <a:off x="603351" y="1577605"/>
            <a:ext cx="579005" cy="400110"/>
          </a:xfrm>
          <a:prstGeom prst="rect">
            <a:avLst/>
          </a:prstGeom>
        </p:spPr>
        <p:txBody>
          <a:bodyPr wrap="none">
            <a:spAutoFit/>
          </a:bodyPr>
          <a:lstStyle/>
          <a:p>
            <a:pPr lvl="0" eaLnBrk="1" hangingPunct="1"/>
            <a:r>
              <a:rPr lang="en-US" altLang="en-US" sz="2000" b="1" dirty="0" smtClean="0">
                <a:solidFill>
                  <a:schemeClr val="bg1"/>
                </a:solidFill>
                <a:latin typeface="+mj-lt"/>
                <a:ea typeface="ＭＳ Ｐゴシック" panose="020B0600070205080204" pitchFamily="34" charset="-128"/>
              </a:rPr>
              <a:t>D+</a:t>
            </a:r>
            <a:endParaRPr lang="en-US" altLang="en-US" sz="2000" b="1" dirty="0">
              <a:solidFill>
                <a:schemeClr val="bg1"/>
              </a:solidFill>
              <a:latin typeface="+mj-lt"/>
              <a:ea typeface="ＭＳ Ｐゴシック" panose="020B0600070205080204" pitchFamily="34" charset="-128"/>
            </a:endParaRPr>
          </a:p>
        </p:txBody>
      </p:sp>
      <p:sp>
        <p:nvSpPr>
          <p:cNvPr id="59" name="Rectangle 58"/>
          <p:cNvSpPr/>
          <p:nvPr/>
        </p:nvSpPr>
        <p:spPr>
          <a:xfrm>
            <a:off x="1137435" y="2137268"/>
            <a:ext cx="579005" cy="461665"/>
          </a:xfrm>
          <a:prstGeom prst="rect">
            <a:avLst/>
          </a:prstGeom>
        </p:spPr>
        <p:txBody>
          <a:bodyPr wrap="none">
            <a:spAutoFit/>
          </a:bodyPr>
          <a:lstStyle/>
          <a:p>
            <a:pPr lvl="0" eaLnBrk="1" hangingPunct="1"/>
            <a:r>
              <a:rPr lang="en-US" altLang="en-US" sz="2400" b="1" dirty="0" smtClean="0">
                <a:solidFill>
                  <a:schemeClr val="bg1"/>
                </a:solidFill>
                <a:latin typeface="+mj-lt"/>
                <a:ea typeface="ＭＳ Ｐゴシック" panose="020B0600070205080204" pitchFamily="34" charset="-128"/>
              </a:rPr>
              <a:t>$$</a:t>
            </a:r>
            <a:endParaRPr lang="en-US" altLang="en-US" sz="2400" b="1" dirty="0">
              <a:solidFill>
                <a:schemeClr val="bg1"/>
              </a:solidFill>
              <a:latin typeface="+mj-lt"/>
              <a:ea typeface="ＭＳ Ｐゴシック" panose="020B0600070205080204" pitchFamily="34" charset="-128"/>
            </a:endParaRPr>
          </a:p>
        </p:txBody>
      </p:sp>
      <p:sp>
        <p:nvSpPr>
          <p:cNvPr id="4" name="Rectangle 3"/>
          <p:cNvSpPr/>
          <p:nvPr/>
        </p:nvSpPr>
        <p:spPr>
          <a:xfrm>
            <a:off x="3434414" y="4691567"/>
            <a:ext cx="357790" cy="646331"/>
          </a:xfrm>
          <a:prstGeom prst="rect">
            <a:avLst/>
          </a:prstGeom>
        </p:spPr>
        <p:txBody>
          <a:bodyPr wrap="none">
            <a:spAutoFit/>
          </a:bodyPr>
          <a:lstStyle/>
          <a:p>
            <a:r>
              <a:rPr lang="en-US" sz="3600" b="1" dirty="0">
                <a:solidFill>
                  <a:schemeClr val="bg1"/>
                </a:solidFill>
                <a:latin typeface="+mj-lt"/>
                <a:ea typeface="ＭＳ Ｐゴシック" panose="020B0600070205080204" pitchFamily="34" charset="-128"/>
              </a:rPr>
              <a:t>!</a:t>
            </a:r>
            <a:endParaRPr lang="en-US" sz="3600" dirty="0">
              <a:latin typeface="+mj-lt"/>
            </a:endParaRPr>
          </a:p>
        </p:txBody>
      </p:sp>
      <p:pic>
        <p:nvPicPr>
          <p:cNvPr id="60" name="Picture 59"/>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t="30086" b="28034"/>
          <a:stretch/>
        </p:blipFill>
        <p:spPr bwMode="auto">
          <a:xfrm>
            <a:off x="1713654" y="2870592"/>
            <a:ext cx="521273" cy="217830"/>
          </a:xfrm>
          <a:prstGeom prst="rect">
            <a:avLst/>
          </a:prstGeom>
          <a:solidFill>
            <a:srgbClr val="005596"/>
          </a:solidFill>
        </p:spPr>
      </p:pic>
      <p:pic>
        <p:nvPicPr>
          <p:cNvPr id="5" name="Picture 4"/>
          <p:cNvPicPr>
            <a:picLocks noChangeAspect="1"/>
          </p:cNvPicPr>
          <p:nvPr/>
        </p:nvPicPr>
        <p:blipFill rotWithShape="1">
          <a:blip r:embed="rId5" cstate="hqprint">
            <a:lum bright="70000" contrast="-70000"/>
            <a:extLst>
              <a:ext uri="{28A0092B-C50C-407E-A947-70E740481C1C}">
                <a14:useLocalDpi xmlns:a14="http://schemas.microsoft.com/office/drawing/2010/main" val="0"/>
              </a:ext>
            </a:extLst>
          </a:blip>
          <a:srcRect b="13205"/>
          <a:stretch/>
        </p:blipFill>
        <p:spPr>
          <a:xfrm>
            <a:off x="2843782" y="4099311"/>
            <a:ext cx="457137" cy="396772"/>
          </a:xfrm>
          <a:prstGeom prst="rect">
            <a:avLst/>
          </a:prstGeom>
        </p:spPr>
      </p:pic>
      <p:pic>
        <p:nvPicPr>
          <p:cNvPr id="39" name="Picture 38"/>
          <p:cNvPicPr>
            <a:picLocks noChangeAspect="1"/>
          </p:cNvPicPr>
          <p:nvPr/>
        </p:nvPicPr>
        <p:blipFill rotWithShape="1">
          <a:blip r:embed="rId6" cstate="hqprint">
            <a:lum bright="70000" contrast="-70000"/>
            <a:extLst>
              <a:ext uri="{28A0092B-C50C-407E-A947-70E740481C1C}">
                <a14:useLocalDpi xmlns:a14="http://schemas.microsoft.com/office/drawing/2010/main" val="0"/>
              </a:ext>
            </a:extLst>
          </a:blip>
          <a:srcRect t="2949" b="18204"/>
          <a:stretch/>
        </p:blipFill>
        <p:spPr>
          <a:xfrm>
            <a:off x="2327393" y="3474109"/>
            <a:ext cx="395452" cy="311799"/>
          </a:xfrm>
          <a:prstGeom prst="rect">
            <a:avLst/>
          </a:prstGeom>
        </p:spPr>
      </p:pic>
      <p:sp>
        <p:nvSpPr>
          <p:cNvPr id="2" name="Slide Number Placeholder 1"/>
          <p:cNvSpPr>
            <a:spLocks noGrp="1"/>
          </p:cNvSpPr>
          <p:nvPr>
            <p:ph type="sldNum" sz="quarter" idx="10"/>
          </p:nvPr>
        </p:nvSpPr>
        <p:spPr/>
        <p:txBody>
          <a:bodyPr/>
          <a:lstStyle/>
          <a:p>
            <a:pPr>
              <a:defRPr/>
            </a:pPr>
            <a:fld id="{F3261934-41CF-CB44-9D23-0EE9285AD301}" type="slidenum">
              <a:rPr lang="en-US" altLang="en-US" smtClean="0"/>
              <a:pPr>
                <a:defRPr/>
              </a:pPr>
              <a:t>15</a:t>
            </a:fld>
            <a:endParaRPr lang="en-US" altLang="en-US"/>
          </a:p>
        </p:txBody>
      </p:sp>
    </p:spTree>
    <p:extLst>
      <p:ext uri="{BB962C8B-B14F-4D97-AF65-F5344CB8AC3E}">
        <p14:creationId xmlns:p14="http://schemas.microsoft.com/office/powerpoint/2010/main" val="201747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28600" y="630238"/>
            <a:ext cx="8420100" cy="854075"/>
          </a:xfrm>
        </p:spPr>
        <p:txBody>
          <a:bodyPr>
            <a:normAutofit/>
          </a:bodyPr>
          <a:lstStyle/>
          <a:p>
            <a:r>
              <a:rPr lang="en-US" altLang="en-US" dirty="0" smtClean="0">
                <a:latin typeface="Georgia" charset="0"/>
                <a:ea typeface="MS PGothic" charset="-128"/>
              </a:rPr>
              <a:t>Private financing is the backbone of Trump’s $1 trillion infrastructure plan</a:t>
            </a:r>
            <a:endParaRPr lang="en-US" altLang="en-US" dirty="0">
              <a:latin typeface="Georgia" charset="0"/>
              <a:ea typeface="MS PGothic" charset="-128"/>
            </a:endParaRP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8198"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charset="0"/>
              <a:buChar char="•"/>
              <a:defRPr sz="2800">
                <a:solidFill>
                  <a:schemeClr val="tx1"/>
                </a:solidFill>
                <a:latin typeface="Georgia" charset="0"/>
                <a:ea typeface="MS PGothic" charset="-128"/>
              </a:defRPr>
            </a:lvl1pPr>
            <a:lvl2pPr marL="742950" indent="-285750" defTabSz="811213">
              <a:lnSpc>
                <a:spcPct val="90000"/>
              </a:lnSpc>
              <a:spcBef>
                <a:spcPts val="500"/>
              </a:spcBef>
              <a:buFont typeface="Arial" charset="0"/>
              <a:buChar char="•"/>
              <a:defRPr sz="2400">
                <a:solidFill>
                  <a:schemeClr val="tx1"/>
                </a:solidFill>
                <a:latin typeface="Georgia" charset="0"/>
                <a:ea typeface="MS PGothic" charset="-128"/>
              </a:defRPr>
            </a:lvl2pPr>
            <a:lvl3pPr marL="1143000" indent="-228600" defTabSz="811213">
              <a:lnSpc>
                <a:spcPct val="90000"/>
              </a:lnSpc>
              <a:spcBef>
                <a:spcPts val="500"/>
              </a:spcBef>
              <a:buFont typeface="Arial" charset="0"/>
              <a:buChar char="•"/>
              <a:defRPr sz="2000">
                <a:solidFill>
                  <a:schemeClr val="tx1"/>
                </a:solidFill>
                <a:latin typeface="Georgia" charset="0"/>
                <a:ea typeface="MS PGothic" charset="-128"/>
              </a:defRPr>
            </a:lvl3pPr>
            <a:lvl4pPr marL="1600200" indent="-228600" defTabSz="811213">
              <a:lnSpc>
                <a:spcPct val="90000"/>
              </a:lnSpc>
              <a:spcBef>
                <a:spcPts val="500"/>
              </a:spcBef>
              <a:buFont typeface="Arial" charset="0"/>
              <a:buChar char="•"/>
              <a:defRPr>
                <a:solidFill>
                  <a:schemeClr val="tx1"/>
                </a:solidFill>
                <a:latin typeface="Georgia" charset="0"/>
                <a:ea typeface="MS PGothic" charset="-128"/>
              </a:defRPr>
            </a:lvl4pPr>
            <a:lvl5pPr marL="2057400" indent="-228600" defTabSz="811213">
              <a:lnSpc>
                <a:spcPct val="90000"/>
              </a:lnSpc>
              <a:spcBef>
                <a:spcPts val="500"/>
              </a:spcBef>
              <a:buFont typeface="Arial" charset="0"/>
              <a:buChar char="•"/>
              <a:defRPr>
                <a:solidFill>
                  <a:schemeClr val="tx1"/>
                </a:solidFill>
                <a:latin typeface="Georgia" charset="0"/>
                <a:ea typeface="MS PGothic" charset="-128"/>
              </a:defRPr>
            </a:lvl5pPr>
            <a:lvl6pPr marL="25146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buFontTx/>
              <a:buNone/>
            </a:pPr>
            <a:r>
              <a:rPr lang="en-US" altLang="en-US" sz="1600" b="1" dirty="0" smtClean="0">
                <a:solidFill>
                  <a:srgbClr val="7F7F7F"/>
                </a:solidFill>
              </a:rPr>
              <a:t>Trump’s infrastructure first plan </a:t>
            </a:r>
            <a:endParaRPr lang="en-US" altLang="en-US" sz="1600" b="1" dirty="0">
              <a:solidFill>
                <a:srgbClr val="7F7F7F"/>
              </a:solidFill>
            </a:endParaRPr>
          </a:p>
        </p:txBody>
      </p:sp>
      <p:pic>
        <p:nvPicPr>
          <p:cNvPr id="8200" name="Picture 12"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8"/>
          <p:cNvSpPr txBox="1">
            <a:spLocks/>
          </p:cNvSpPr>
          <p:nvPr/>
        </p:nvSpPr>
        <p:spPr bwMode="auto">
          <a:xfrm>
            <a:off x="7938" y="5958765"/>
            <a:ext cx="9144000" cy="624598"/>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endParaRPr lang="en-US" sz="900" i="1" dirty="0" smtClean="0">
              <a:solidFill>
                <a:schemeClr val="tx1">
                  <a:lumMod val="65000"/>
                  <a:lumOff val="35000"/>
                </a:schemeClr>
              </a:solidFill>
              <a:latin typeface="+mn-lt"/>
            </a:endParaRPr>
          </a:p>
          <a:p>
            <a:pPr marL="0" indent="0">
              <a:lnSpc>
                <a:spcPct val="100000"/>
              </a:lnSpc>
              <a:spcBef>
                <a:spcPts val="0"/>
              </a:spcBef>
              <a:buFont typeface="Arial" panose="020B0604020202020204" pitchFamily="34" charset="0"/>
              <a:buNone/>
              <a:defRPr/>
            </a:pPr>
            <a:r>
              <a:rPr lang="en-US" sz="900" i="1" dirty="0" smtClean="0">
                <a:solidFill>
                  <a:schemeClr val="tx1">
                    <a:lumMod val="65000"/>
                    <a:lumOff val="35000"/>
                  </a:schemeClr>
                </a:solidFill>
                <a:latin typeface="+mn-lt"/>
              </a:rPr>
              <a:t>Sources: Wilbur Ross and Peter Navarro, “Trump versus Clinton on infrastructure,” Trump Pence Campaign, October 27, 2016; Kevin </a:t>
            </a:r>
            <a:r>
              <a:rPr lang="en-US" sz="900" i="1" dirty="0" err="1" smtClean="0">
                <a:solidFill>
                  <a:schemeClr val="tx1">
                    <a:lumMod val="65000"/>
                    <a:lumOff val="35000"/>
                  </a:schemeClr>
                </a:solidFill>
                <a:latin typeface="+mn-lt"/>
              </a:rPr>
              <a:t>DeGood</a:t>
            </a:r>
            <a:r>
              <a:rPr lang="en-US" sz="900" i="1" dirty="0" smtClean="0">
                <a:solidFill>
                  <a:schemeClr val="tx1">
                    <a:lumMod val="65000"/>
                    <a:lumOff val="35000"/>
                  </a:schemeClr>
                </a:solidFill>
                <a:latin typeface="+mn-lt"/>
              </a:rPr>
              <a:t>, ”How Donald Trump’s infrastructure plan fails America,” CAP, December 1, 2016; Robert Freedman, “Early views on the US energy and infrastructure sectors under a Trump administration,” Shearman and Sterling LLP, December 5, 2016; Jeremy W. Peters and Maggie </a:t>
            </a:r>
            <a:r>
              <a:rPr lang="en-US" sz="900" i="1" dirty="0" err="1" smtClean="0">
                <a:solidFill>
                  <a:schemeClr val="tx1">
                    <a:lumMod val="65000"/>
                    <a:lumOff val="35000"/>
                  </a:schemeClr>
                </a:solidFill>
                <a:latin typeface="+mn-lt"/>
              </a:rPr>
              <a:t>Haberman</a:t>
            </a:r>
            <a:r>
              <a:rPr lang="en-US" sz="900" i="1" dirty="0" smtClean="0">
                <a:solidFill>
                  <a:schemeClr val="tx1">
                    <a:lumMod val="65000"/>
                    <a:lumOff val="35000"/>
                  </a:schemeClr>
                </a:solidFill>
                <a:latin typeface="+mn-lt"/>
              </a:rPr>
              <a:t>, “Trump picks Elaine Chao for transportation secretary,” NY Times, November 29, 2016; Noun Project. </a:t>
            </a:r>
            <a:endParaRPr lang="en-US" sz="900" i="1" dirty="0">
              <a:solidFill>
                <a:schemeClr val="tx1">
                  <a:lumMod val="65000"/>
                  <a:lumOff val="35000"/>
                </a:schemeClr>
              </a:solidFill>
              <a:latin typeface="+mn-lt"/>
            </a:endParaRPr>
          </a:p>
        </p:txBody>
      </p:sp>
      <p:sp>
        <p:nvSpPr>
          <p:cNvPr id="2" name="TextBox 1"/>
          <p:cNvSpPr txBox="1"/>
          <p:nvPr/>
        </p:nvSpPr>
        <p:spPr>
          <a:xfrm>
            <a:off x="914398" y="2099555"/>
            <a:ext cx="3657601" cy="1107996"/>
          </a:xfrm>
          <a:prstGeom prst="rect">
            <a:avLst/>
          </a:prstGeom>
          <a:noFill/>
        </p:spPr>
        <p:txBody>
          <a:bodyPr wrap="square" rtlCol="0">
            <a:spAutoFit/>
          </a:bodyPr>
          <a:lstStyle/>
          <a:p>
            <a:r>
              <a:rPr lang="en-US" sz="1100" b="1" dirty="0" smtClean="0">
                <a:latin typeface="+mj-lt"/>
              </a:rPr>
              <a:t>Revenue neutral plan based on public-private partnerships:</a:t>
            </a:r>
          </a:p>
          <a:p>
            <a:r>
              <a:rPr lang="en-US" sz="1100" dirty="0" smtClean="0"/>
              <a:t>Harness market forces to attract new private infrastructure investments through a deficit-neutral system of tax credits that will offset costs with revenue from new wages to construction workers and contractors </a:t>
            </a:r>
            <a:endParaRPr lang="en-US" sz="1100" dirty="0"/>
          </a:p>
        </p:txBody>
      </p:sp>
      <p:sp>
        <p:nvSpPr>
          <p:cNvPr id="15" name="TextBox 14"/>
          <p:cNvSpPr txBox="1"/>
          <p:nvPr/>
        </p:nvSpPr>
        <p:spPr>
          <a:xfrm>
            <a:off x="909684" y="3588443"/>
            <a:ext cx="3662315" cy="938719"/>
          </a:xfrm>
          <a:prstGeom prst="rect">
            <a:avLst/>
          </a:prstGeom>
          <a:noFill/>
        </p:spPr>
        <p:txBody>
          <a:bodyPr wrap="square" rtlCol="0">
            <a:spAutoFit/>
          </a:bodyPr>
          <a:lstStyle/>
          <a:p>
            <a:r>
              <a:rPr lang="en-US" sz="1100" b="1" dirty="0" smtClean="0">
                <a:latin typeface="+mj-lt"/>
              </a:rPr>
              <a:t>Promote private sector energy infrastructure projects: </a:t>
            </a:r>
          </a:p>
          <a:p>
            <a:r>
              <a:rPr lang="en-US" sz="1100" dirty="0" smtClean="0"/>
              <a:t>Utilize private pipeline and coal export projects to connect American coal and shale energy production with markets and consumers </a:t>
            </a:r>
            <a:endParaRPr lang="en-US" sz="1100" dirty="0"/>
          </a:p>
        </p:txBody>
      </p:sp>
      <p:sp>
        <p:nvSpPr>
          <p:cNvPr id="16" name="TextBox 15"/>
          <p:cNvSpPr txBox="1"/>
          <p:nvPr/>
        </p:nvSpPr>
        <p:spPr>
          <a:xfrm>
            <a:off x="917738" y="4881212"/>
            <a:ext cx="3654262" cy="769441"/>
          </a:xfrm>
          <a:prstGeom prst="rect">
            <a:avLst/>
          </a:prstGeom>
          <a:noFill/>
        </p:spPr>
        <p:txBody>
          <a:bodyPr wrap="square" rtlCol="0">
            <a:spAutoFit/>
          </a:bodyPr>
          <a:lstStyle/>
          <a:p>
            <a:r>
              <a:rPr lang="en-US" sz="1100" b="1" dirty="0" smtClean="0">
                <a:latin typeface="+mj-lt"/>
              </a:rPr>
              <a:t>Reform the FAA and TSA:</a:t>
            </a:r>
          </a:p>
          <a:p>
            <a:r>
              <a:rPr lang="en-US" sz="1100" dirty="0" smtClean="0"/>
              <a:t>Work with Congress to modernize airports and air traffic control systems, shorten wait times, and ensure that American travelers are safe </a:t>
            </a:r>
            <a:endParaRPr lang="en-US" sz="1100" dirty="0"/>
          </a:p>
        </p:txBody>
      </p:sp>
      <p:sp>
        <p:nvSpPr>
          <p:cNvPr id="17" name="TextBox 16"/>
          <p:cNvSpPr txBox="1"/>
          <p:nvPr/>
        </p:nvSpPr>
        <p:spPr>
          <a:xfrm>
            <a:off x="5256312" y="2995947"/>
            <a:ext cx="3659088" cy="769441"/>
          </a:xfrm>
          <a:prstGeom prst="rect">
            <a:avLst/>
          </a:prstGeom>
          <a:noFill/>
        </p:spPr>
        <p:txBody>
          <a:bodyPr wrap="square" rtlCol="0">
            <a:spAutoFit/>
          </a:bodyPr>
          <a:lstStyle/>
          <a:p>
            <a:r>
              <a:rPr lang="en-US" sz="1100" b="1" dirty="0" smtClean="0">
                <a:latin typeface="+mj-lt"/>
              </a:rPr>
              <a:t>Prioritize clean water: </a:t>
            </a:r>
          </a:p>
          <a:p>
            <a:r>
              <a:rPr lang="en-US" sz="1100" dirty="0" smtClean="0"/>
              <a:t>Triple funding for state revolving loan fund programs to help states and local governments update drinking and wastewater infrastructure </a:t>
            </a:r>
            <a:endParaRPr lang="en-US" sz="1100" dirty="0"/>
          </a:p>
        </p:txBody>
      </p:sp>
      <p:sp>
        <p:nvSpPr>
          <p:cNvPr id="18" name="TextBox 17"/>
          <p:cNvSpPr txBox="1"/>
          <p:nvPr/>
        </p:nvSpPr>
        <p:spPr>
          <a:xfrm>
            <a:off x="5256310" y="2130293"/>
            <a:ext cx="3659089" cy="600164"/>
          </a:xfrm>
          <a:prstGeom prst="rect">
            <a:avLst/>
          </a:prstGeom>
          <a:noFill/>
        </p:spPr>
        <p:txBody>
          <a:bodyPr wrap="square" rtlCol="0">
            <a:spAutoFit/>
          </a:bodyPr>
          <a:lstStyle/>
          <a:p>
            <a:r>
              <a:rPr lang="en-US" sz="1100" b="1" dirty="0" smtClean="0">
                <a:latin typeface="+mj-lt"/>
              </a:rPr>
              <a:t>Roll back regulations: </a:t>
            </a:r>
          </a:p>
          <a:p>
            <a:r>
              <a:rPr lang="en-US" sz="1100" dirty="0" smtClean="0"/>
              <a:t>Use regulatory reform to fast-track projects at lower cost by streamlining permitting and approvals</a:t>
            </a:r>
            <a:endParaRPr lang="en-US" sz="1100" dirty="0"/>
          </a:p>
        </p:txBody>
      </p:sp>
      <p:sp>
        <p:nvSpPr>
          <p:cNvPr id="19" name="Rectangle 18"/>
          <p:cNvSpPr/>
          <p:nvPr/>
        </p:nvSpPr>
        <p:spPr>
          <a:xfrm>
            <a:off x="4984422" y="3969424"/>
            <a:ext cx="3930977" cy="1731593"/>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b="1" dirty="0" smtClean="0">
                <a:solidFill>
                  <a:schemeClr val="tx1"/>
                </a:solidFill>
                <a:latin typeface="+mj-lt"/>
              </a:rPr>
              <a:t>Analysis </a:t>
            </a:r>
          </a:p>
          <a:p>
            <a:pPr marL="171450" indent="-171450">
              <a:spcAft>
                <a:spcPts val="50"/>
              </a:spcAft>
              <a:buFont typeface="Arial" charset="0"/>
              <a:buChar char="•"/>
              <a:defRPr/>
            </a:pPr>
            <a:r>
              <a:rPr lang="en-US" sz="1100" dirty="0" smtClean="0">
                <a:solidFill>
                  <a:schemeClr val="tx1"/>
                </a:solidFill>
              </a:rPr>
              <a:t>Trump’s $1 trillion dollar plan would require $167 billion in equity investment from the private sector</a:t>
            </a:r>
          </a:p>
          <a:p>
            <a:pPr marL="171450" indent="-171450">
              <a:spcAft>
                <a:spcPts val="50"/>
              </a:spcAft>
              <a:buFont typeface="Arial" charset="0"/>
              <a:buChar char="•"/>
              <a:defRPr/>
            </a:pPr>
            <a:r>
              <a:rPr lang="en-US" sz="1100" dirty="0" smtClean="0">
                <a:solidFill>
                  <a:schemeClr val="tx1"/>
                </a:solidFill>
              </a:rPr>
              <a:t>In exchange, investors would get a tax credit equal to 82% of their equity amount, which would be repaid to the government from incremental tax revenues from project construction</a:t>
            </a:r>
          </a:p>
          <a:p>
            <a:pPr marL="171450" indent="-171450">
              <a:spcAft>
                <a:spcPts val="50"/>
              </a:spcAft>
              <a:buFont typeface="Arial" charset="0"/>
              <a:buChar char="•"/>
              <a:defRPr/>
            </a:pPr>
            <a:r>
              <a:rPr lang="en-US" sz="1100" dirty="0" smtClean="0">
                <a:solidFill>
                  <a:schemeClr val="tx1"/>
                </a:solidFill>
              </a:rPr>
              <a:t>This form of financing lends itself to increased investment in mature, revenue-based infrastructure assets, such as toll roads, which offers a chance of high returns with relatively low risk </a:t>
            </a:r>
            <a:endParaRPr lang="en-US" sz="1100" dirty="0">
              <a:solidFill>
                <a:schemeClr val="tx1"/>
              </a:solidFill>
            </a:endParaRPr>
          </a:p>
        </p:txBody>
      </p:sp>
      <p:sp>
        <p:nvSpPr>
          <p:cNvPr id="3" name="TextBox 2"/>
          <p:cNvSpPr txBox="1"/>
          <p:nvPr/>
        </p:nvSpPr>
        <p:spPr>
          <a:xfrm>
            <a:off x="419100" y="2032850"/>
            <a:ext cx="681084" cy="523220"/>
          </a:xfrm>
          <a:prstGeom prst="rect">
            <a:avLst/>
          </a:prstGeom>
          <a:noFill/>
        </p:spPr>
        <p:txBody>
          <a:bodyPr wrap="square" rtlCol="0">
            <a:spAutoFit/>
          </a:bodyPr>
          <a:lstStyle/>
          <a:p>
            <a:r>
              <a:rPr lang="en-US" sz="2800" dirty="0" smtClean="0">
                <a:latin typeface="+mj-lt"/>
              </a:rPr>
              <a:t>P</a:t>
            </a:r>
            <a:r>
              <a:rPr lang="en-US" sz="2800" baseline="30000" dirty="0" smtClean="0">
                <a:latin typeface="+mj-lt"/>
              </a:rPr>
              <a:t>3</a:t>
            </a:r>
            <a:r>
              <a:rPr lang="en-US" sz="2800" dirty="0" smtClean="0">
                <a:latin typeface="+mj-lt"/>
              </a:rPr>
              <a:t> </a:t>
            </a:r>
            <a:endParaRPr lang="en-US" sz="2800" dirty="0">
              <a:latin typeface="+mj-lt"/>
            </a:endParaRPr>
          </a:p>
        </p:txBody>
      </p:sp>
      <p:pic>
        <p:nvPicPr>
          <p:cNvPr id="4" name="Picture 3"/>
          <p:cNvPicPr>
            <a:picLocks noChangeAspect="1"/>
          </p:cNvPicPr>
          <p:nvPr/>
        </p:nvPicPr>
        <p:blipFill rotWithShape="1">
          <a:blip r:embed="rId3"/>
          <a:srcRect l="12062" r="12749" b="12577"/>
          <a:stretch/>
        </p:blipFill>
        <p:spPr>
          <a:xfrm>
            <a:off x="4926272" y="3128872"/>
            <a:ext cx="320611" cy="372776"/>
          </a:xfrm>
          <a:prstGeom prst="rect">
            <a:avLst/>
          </a:prstGeom>
        </p:spPr>
      </p:pic>
      <p:pic>
        <p:nvPicPr>
          <p:cNvPr id="5" name="Picture 4"/>
          <p:cNvPicPr>
            <a:picLocks noChangeAspect="1"/>
          </p:cNvPicPr>
          <p:nvPr/>
        </p:nvPicPr>
        <p:blipFill rotWithShape="1">
          <a:blip r:embed="rId4"/>
          <a:srcRect l="17286" t="3403" r="17972" b="16870"/>
          <a:stretch/>
        </p:blipFill>
        <p:spPr>
          <a:xfrm>
            <a:off x="4923716" y="2208733"/>
            <a:ext cx="332594" cy="409572"/>
          </a:xfrm>
          <a:prstGeom prst="rect">
            <a:avLst/>
          </a:prstGeom>
        </p:spPr>
      </p:pic>
      <p:pic>
        <p:nvPicPr>
          <p:cNvPr id="6" name="Picture 5"/>
          <p:cNvPicPr>
            <a:picLocks noChangeAspect="1"/>
          </p:cNvPicPr>
          <p:nvPr/>
        </p:nvPicPr>
        <p:blipFill rotWithShape="1">
          <a:blip r:embed="rId5"/>
          <a:srcRect l="20858" t="3403" r="20860" b="17605"/>
          <a:stretch/>
        </p:blipFill>
        <p:spPr>
          <a:xfrm>
            <a:off x="446112" y="4966460"/>
            <a:ext cx="404368" cy="434540"/>
          </a:xfrm>
          <a:prstGeom prst="rect">
            <a:avLst/>
          </a:prstGeom>
        </p:spPr>
      </p:pic>
      <p:pic>
        <p:nvPicPr>
          <p:cNvPr id="7" name="Picture 6"/>
          <p:cNvPicPr>
            <a:picLocks noChangeAspect="1"/>
          </p:cNvPicPr>
          <p:nvPr/>
        </p:nvPicPr>
        <p:blipFill rotWithShape="1">
          <a:blip r:embed="rId6"/>
          <a:srcRect l="5389" t="20156" r="5739" b="25224"/>
          <a:stretch/>
        </p:blipFill>
        <p:spPr>
          <a:xfrm>
            <a:off x="386910" y="3670510"/>
            <a:ext cx="522773" cy="321299"/>
          </a:xfrm>
          <a:prstGeom prst="rect">
            <a:avLst/>
          </a:prstGeom>
        </p:spPr>
      </p:pic>
      <p:sp>
        <p:nvSpPr>
          <p:cNvPr id="8" name="Slide Number Placeholder 7"/>
          <p:cNvSpPr>
            <a:spLocks noGrp="1"/>
          </p:cNvSpPr>
          <p:nvPr>
            <p:ph type="sldNum" sz="quarter" idx="10"/>
          </p:nvPr>
        </p:nvSpPr>
        <p:spPr/>
        <p:txBody>
          <a:bodyPr/>
          <a:lstStyle/>
          <a:p>
            <a:pPr>
              <a:defRPr/>
            </a:pPr>
            <a:r>
              <a:rPr lang="en-US" altLang="en-US" dirty="0" smtClean="0"/>
              <a:t>16</a:t>
            </a:r>
            <a:endParaRPr lang="en-US" altLang="en-US" dirty="0"/>
          </a:p>
        </p:txBody>
      </p:sp>
      <p:sp>
        <p:nvSpPr>
          <p:cNvPr id="26"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smtClean="0">
                <a:solidFill>
                  <a:schemeClr val="tx1">
                    <a:lumMod val="65000"/>
                    <a:lumOff val="35000"/>
                  </a:schemeClr>
                </a:solidFill>
                <a:latin typeface="+mn-lt"/>
                <a:cs typeface="ＭＳ Ｐゴシック" charset="0"/>
              </a:rPr>
              <a:t>December 8, </a:t>
            </a:r>
            <a:r>
              <a:rPr lang="en-US" sz="1000" dirty="0" smtClean="0">
                <a:solidFill>
                  <a:schemeClr val="tx1">
                    <a:lumMod val="65000"/>
                    <a:lumOff val="35000"/>
                  </a:schemeClr>
                </a:solidFill>
                <a:latin typeface="+mn-lt"/>
                <a:cs typeface="ＭＳ Ｐゴシック" charset="0"/>
              </a:rPr>
              <a:t>2016  |  </a:t>
            </a:r>
            <a:r>
              <a:rPr lang="en-US" sz="1000" dirty="0" err="1" smtClean="0">
                <a:solidFill>
                  <a:schemeClr val="tx1">
                    <a:lumMod val="65000"/>
                    <a:lumOff val="35000"/>
                  </a:schemeClr>
                </a:solidFill>
                <a:latin typeface="+mn-lt"/>
                <a:cs typeface="ＭＳ Ｐゴシック" charset="0"/>
              </a:rPr>
              <a:t>Libbie</a:t>
            </a:r>
            <a:r>
              <a:rPr lang="en-US" sz="1000" dirty="0" smtClean="0">
                <a:solidFill>
                  <a:schemeClr val="tx1">
                    <a:lumMod val="65000"/>
                    <a:lumOff val="35000"/>
                  </a:schemeClr>
                </a:solidFill>
                <a:latin typeface="+mn-lt"/>
                <a:cs typeface="ＭＳ Ｐゴシック" charset="0"/>
              </a:rPr>
              <a:t> Wilcox</a:t>
            </a:r>
            <a:endParaRPr lang="en-US" sz="1000" dirty="0">
              <a:solidFill>
                <a:schemeClr val="tx1">
                  <a:lumMod val="65000"/>
                  <a:lumOff val="35000"/>
                </a:schemeClr>
              </a:solidFill>
              <a:latin typeface="+mn-lt"/>
              <a:cs typeface="ＭＳ Ｐゴシック" charset="0"/>
            </a:endParaRPr>
          </a:p>
        </p:txBody>
      </p:sp>
      <p:sp>
        <p:nvSpPr>
          <p:cNvPr id="27" name="TextBox 12"/>
          <p:cNvSpPr txBox="1">
            <a:spLocks noChangeArrowheads="1"/>
          </p:cNvSpPr>
          <p:nvPr/>
        </p:nvSpPr>
        <p:spPr bwMode="auto">
          <a:xfrm>
            <a:off x="6995825" y="233363"/>
            <a:ext cx="2130713"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UNDER TRUMP</a:t>
            </a:r>
            <a:endParaRPr lang="en-US" altLang="en-US" sz="900" dirty="0">
              <a:solidFill>
                <a:schemeClr val="bg2">
                  <a:lumMod val="25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28600" y="630238"/>
            <a:ext cx="8420100" cy="854075"/>
          </a:xfrm>
        </p:spPr>
        <p:txBody>
          <a:bodyPr>
            <a:normAutofit/>
          </a:bodyPr>
          <a:lstStyle/>
          <a:p>
            <a:r>
              <a:rPr lang="en-US" altLang="en-US" dirty="0" smtClean="0">
                <a:latin typeface="Georgia" charset="0"/>
                <a:ea typeface="MS PGothic" charset="-128"/>
              </a:rPr>
              <a:t>Both sides of the aisle see Chao as someone who could make progress on infrastructure </a:t>
            </a:r>
            <a:endParaRPr lang="en-US" altLang="en-US" dirty="0">
              <a:latin typeface="Georgia" charset="0"/>
              <a:ea typeface="MS PGothic" charset="-128"/>
            </a:endParaRP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8198"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charset="0"/>
              <a:buChar char="•"/>
              <a:defRPr sz="2800">
                <a:solidFill>
                  <a:schemeClr val="tx1"/>
                </a:solidFill>
                <a:latin typeface="Georgia" charset="0"/>
                <a:ea typeface="MS PGothic" charset="-128"/>
              </a:defRPr>
            </a:lvl1pPr>
            <a:lvl2pPr marL="742950" indent="-285750" defTabSz="811213">
              <a:lnSpc>
                <a:spcPct val="90000"/>
              </a:lnSpc>
              <a:spcBef>
                <a:spcPts val="500"/>
              </a:spcBef>
              <a:buFont typeface="Arial" charset="0"/>
              <a:buChar char="•"/>
              <a:defRPr sz="2400">
                <a:solidFill>
                  <a:schemeClr val="tx1"/>
                </a:solidFill>
                <a:latin typeface="Georgia" charset="0"/>
                <a:ea typeface="MS PGothic" charset="-128"/>
              </a:defRPr>
            </a:lvl2pPr>
            <a:lvl3pPr marL="1143000" indent="-228600" defTabSz="811213">
              <a:lnSpc>
                <a:spcPct val="90000"/>
              </a:lnSpc>
              <a:spcBef>
                <a:spcPts val="500"/>
              </a:spcBef>
              <a:buFont typeface="Arial" charset="0"/>
              <a:buChar char="•"/>
              <a:defRPr sz="2000">
                <a:solidFill>
                  <a:schemeClr val="tx1"/>
                </a:solidFill>
                <a:latin typeface="Georgia" charset="0"/>
                <a:ea typeface="MS PGothic" charset="-128"/>
              </a:defRPr>
            </a:lvl3pPr>
            <a:lvl4pPr marL="1600200" indent="-228600" defTabSz="811213">
              <a:lnSpc>
                <a:spcPct val="90000"/>
              </a:lnSpc>
              <a:spcBef>
                <a:spcPts val="500"/>
              </a:spcBef>
              <a:buFont typeface="Arial" charset="0"/>
              <a:buChar char="•"/>
              <a:defRPr>
                <a:solidFill>
                  <a:schemeClr val="tx1"/>
                </a:solidFill>
                <a:latin typeface="Georgia" charset="0"/>
                <a:ea typeface="MS PGothic" charset="-128"/>
              </a:defRPr>
            </a:lvl4pPr>
            <a:lvl5pPr marL="2057400" indent="-228600" defTabSz="811213">
              <a:lnSpc>
                <a:spcPct val="90000"/>
              </a:lnSpc>
              <a:spcBef>
                <a:spcPts val="500"/>
              </a:spcBef>
              <a:buFont typeface="Arial" charset="0"/>
              <a:buChar char="•"/>
              <a:defRPr>
                <a:solidFill>
                  <a:schemeClr val="tx1"/>
                </a:solidFill>
                <a:latin typeface="Georgia" charset="0"/>
                <a:ea typeface="MS PGothic" charset="-128"/>
              </a:defRPr>
            </a:lvl5pPr>
            <a:lvl6pPr marL="25146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buFontTx/>
              <a:buNone/>
            </a:pPr>
            <a:r>
              <a:rPr lang="en-US" altLang="en-US" sz="1600" b="1" dirty="0" smtClean="0">
                <a:solidFill>
                  <a:srgbClr val="7F7F7F"/>
                </a:solidFill>
              </a:rPr>
              <a:t>Background on Trump’s pick for secretary of transportation</a:t>
            </a:r>
            <a:endParaRPr lang="en-US" altLang="en-US" sz="1600" b="1" dirty="0">
              <a:solidFill>
                <a:srgbClr val="7F7F7F"/>
              </a:solidFill>
            </a:endParaRPr>
          </a:p>
        </p:txBody>
      </p:sp>
      <p:pic>
        <p:nvPicPr>
          <p:cNvPr id="8200" name="Picture 12"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18"/>
          <p:cNvSpPr txBox="1">
            <a:spLocks/>
          </p:cNvSpPr>
          <p:nvPr/>
        </p:nvSpPr>
        <p:spPr bwMode="auto">
          <a:xfrm>
            <a:off x="7938" y="5958765"/>
            <a:ext cx="9144000" cy="624598"/>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endParaRPr lang="en-US" sz="900" i="1" dirty="0" smtClean="0">
              <a:solidFill>
                <a:schemeClr val="tx1">
                  <a:lumMod val="65000"/>
                  <a:lumOff val="35000"/>
                </a:schemeClr>
              </a:solidFill>
              <a:latin typeface="+mn-lt"/>
            </a:endParaRPr>
          </a:p>
          <a:p>
            <a:pPr marL="0" indent="0">
              <a:lnSpc>
                <a:spcPct val="100000"/>
              </a:lnSpc>
              <a:spcBef>
                <a:spcPts val="0"/>
              </a:spcBef>
              <a:buFont typeface="Arial" panose="020B0604020202020204" pitchFamily="34" charset="0"/>
              <a:buNone/>
              <a:defRPr/>
            </a:pPr>
            <a:r>
              <a:rPr lang="en-US" sz="900" i="1" dirty="0" smtClean="0">
                <a:solidFill>
                  <a:schemeClr val="tx1">
                    <a:lumMod val="65000"/>
                    <a:lumOff val="35000"/>
                  </a:schemeClr>
                </a:solidFill>
                <a:latin typeface="+mn-lt"/>
              </a:rPr>
              <a:t>Sources: Wilbur Ross and Peter Navarro, “Trump versus Clinton on infrastructure,” Trump Pence Campaign, October 27, 2016; Kevin </a:t>
            </a:r>
            <a:r>
              <a:rPr lang="en-US" sz="900" i="1" dirty="0" err="1" smtClean="0">
                <a:solidFill>
                  <a:schemeClr val="tx1">
                    <a:lumMod val="65000"/>
                    <a:lumOff val="35000"/>
                  </a:schemeClr>
                </a:solidFill>
                <a:latin typeface="+mn-lt"/>
              </a:rPr>
              <a:t>DeGood</a:t>
            </a:r>
            <a:r>
              <a:rPr lang="en-US" sz="900" i="1" dirty="0" smtClean="0">
                <a:solidFill>
                  <a:schemeClr val="tx1">
                    <a:lumMod val="65000"/>
                    <a:lumOff val="35000"/>
                  </a:schemeClr>
                </a:solidFill>
                <a:latin typeface="+mn-lt"/>
              </a:rPr>
              <a:t>, ”How Donald Trump’s infrastructure plan fails America,” CAP, December 1, 2016; Robert Freedman, “Early views on the US energy and infrastructure sectors under a Trump administration,” Shearman and Sterling LLP, December 5, 2016; Jeremy W. Peters and Maggie </a:t>
            </a:r>
            <a:r>
              <a:rPr lang="en-US" sz="900" i="1" dirty="0" err="1" smtClean="0">
                <a:solidFill>
                  <a:schemeClr val="tx1">
                    <a:lumMod val="65000"/>
                    <a:lumOff val="35000"/>
                  </a:schemeClr>
                </a:solidFill>
                <a:latin typeface="+mn-lt"/>
              </a:rPr>
              <a:t>Haberman</a:t>
            </a:r>
            <a:r>
              <a:rPr lang="en-US" sz="900" i="1" dirty="0" smtClean="0">
                <a:solidFill>
                  <a:schemeClr val="tx1">
                    <a:lumMod val="65000"/>
                    <a:lumOff val="35000"/>
                  </a:schemeClr>
                </a:solidFill>
                <a:latin typeface="+mn-lt"/>
              </a:rPr>
              <a:t>, “Trump picks Elaine Chao for transportation secretary,” NY Times, November 29, 2016.  </a:t>
            </a:r>
            <a:endParaRPr lang="en-US" sz="900" i="1" dirty="0">
              <a:solidFill>
                <a:schemeClr val="tx1">
                  <a:lumMod val="65000"/>
                  <a:lumOff val="35000"/>
                </a:schemeClr>
              </a:solidFill>
              <a:latin typeface="+mn-lt"/>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33263"/>
          <a:stretch/>
        </p:blipFill>
        <p:spPr>
          <a:xfrm>
            <a:off x="419100" y="2816225"/>
            <a:ext cx="1374741" cy="1371600"/>
          </a:xfrm>
          <a:prstGeom prst="ellipse">
            <a:avLst/>
          </a:prstGeom>
          <a:ln w="28575" cap="rnd">
            <a:solidFill>
              <a:schemeClr val="tx1"/>
            </a:solidFill>
            <a:prstDash val="solid"/>
          </a:ln>
          <a:effectLst/>
        </p:spPr>
      </p:pic>
      <p:sp>
        <p:nvSpPr>
          <p:cNvPr id="25" name="TextBox 24"/>
          <p:cNvSpPr txBox="1"/>
          <p:nvPr/>
        </p:nvSpPr>
        <p:spPr bwMode="auto">
          <a:xfrm>
            <a:off x="419100" y="4214812"/>
            <a:ext cx="1882775" cy="430213"/>
          </a:xfrm>
          <a:prstGeom prst="rect">
            <a:avLst/>
          </a:prstGeom>
          <a:noFill/>
        </p:spPr>
        <p:txBody>
          <a:bodyPr>
            <a:spAutoFit/>
          </a:bodyPr>
          <a:lstStyle/>
          <a:p>
            <a:pPr>
              <a:defRPr/>
            </a:pPr>
            <a:r>
              <a:rPr lang="en-US" sz="1100" b="1" dirty="0" smtClean="0">
                <a:solidFill>
                  <a:srgbClr val="8E744A"/>
                </a:solidFill>
                <a:latin typeface="+mj-lt"/>
                <a:ea typeface="MS PGothic" panose="020B0600070205080204" pitchFamily="34" charset="-128"/>
              </a:rPr>
              <a:t>Elaine Chao</a:t>
            </a:r>
            <a:endParaRPr lang="en-US" sz="1100" b="1" dirty="0">
              <a:solidFill>
                <a:srgbClr val="8E744A"/>
              </a:solidFill>
              <a:latin typeface="+mj-lt"/>
              <a:ea typeface="MS PGothic" panose="020B0600070205080204" pitchFamily="34" charset="-128"/>
            </a:endParaRPr>
          </a:p>
          <a:p>
            <a:pPr>
              <a:defRPr/>
            </a:pPr>
            <a:r>
              <a:rPr lang="en-US" sz="1100" dirty="0" smtClean="0">
                <a:latin typeface="+mn-lt"/>
                <a:ea typeface="MS PGothic" panose="020B0600070205080204" pitchFamily="34" charset="-128"/>
              </a:rPr>
              <a:t>Former Secretary of Labor</a:t>
            </a:r>
            <a:endParaRPr lang="en-US" sz="1100" dirty="0">
              <a:latin typeface="+mn-lt"/>
              <a:ea typeface="MS PGothic" panose="020B0600070205080204" pitchFamily="34" charset="-128"/>
            </a:endParaRPr>
          </a:p>
        </p:txBody>
      </p:sp>
      <p:sp>
        <p:nvSpPr>
          <p:cNvPr id="26" name="TextBox 25"/>
          <p:cNvSpPr txBox="1"/>
          <p:nvPr/>
        </p:nvSpPr>
        <p:spPr bwMode="auto">
          <a:xfrm>
            <a:off x="419100" y="2341562"/>
            <a:ext cx="2401887" cy="261610"/>
          </a:xfrm>
          <a:prstGeom prst="rect">
            <a:avLst/>
          </a:prstGeom>
          <a:noFill/>
        </p:spPr>
        <p:txBody>
          <a:bodyPr>
            <a:spAutoFit/>
          </a:bodyPr>
          <a:lstStyle/>
          <a:p>
            <a:pPr>
              <a:defRPr/>
            </a:pPr>
            <a:r>
              <a:rPr lang="en-US" sz="1100" b="1" dirty="0">
                <a:solidFill>
                  <a:srgbClr val="70ACE2"/>
                </a:solidFill>
                <a:latin typeface="+mj-lt"/>
                <a:ea typeface="MS PGothic" panose="020B0600070205080204" pitchFamily="34" charset="-128"/>
              </a:rPr>
              <a:t>Secretary of </a:t>
            </a:r>
            <a:r>
              <a:rPr lang="en-US" sz="1100" b="1" dirty="0" smtClean="0">
                <a:solidFill>
                  <a:srgbClr val="70ACE2"/>
                </a:solidFill>
                <a:latin typeface="+mj-lt"/>
                <a:ea typeface="MS PGothic" panose="020B0600070205080204" pitchFamily="34" charset="-128"/>
              </a:rPr>
              <a:t>Transportation</a:t>
            </a:r>
            <a:endParaRPr lang="en-US" sz="1100" b="1" dirty="0">
              <a:solidFill>
                <a:srgbClr val="70ACE2"/>
              </a:solidFill>
              <a:latin typeface="+mj-lt"/>
              <a:ea typeface="MS PGothic" panose="020B0600070205080204" pitchFamily="34" charset="-128"/>
            </a:endParaRPr>
          </a:p>
        </p:txBody>
      </p:sp>
      <p:graphicFrame>
        <p:nvGraphicFramePr>
          <p:cNvPr id="29" name="Table 28"/>
          <p:cNvGraphicFramePr>
            <a:graphicFrameLocks noGrp="1"/>
          </p:cNvGraphicFramePr>
          <p:nvPr>
            <p:extLst>
              <p:ext uri="{D42A27DB-BD31-4B8C-83A1-F6EECF244321}">
                <p14:modId xmlns:p14="http://schemas.microsoft.com/office/powerpoint/2010/main" val="1620195477"/>
              </p:ext>
            </p:extLst>
          </p:nvPr>
        </p:nvGraphicFramePr>
        <p:xfrm>
          <a:off x="3066702" y="2343127"/>
          <a:ext cx="5581998" cy="3539438"/>
        </p:xfrm>
        <a:graphic>
          <a:graphicData uri="http://schemas.openxmlformats.org/drawingml/2006/table">
            <a:tbl>
              <a:tblPr/>
              <a:tblGrid>
                <a:gridCol w="2806973">
                  <a:extLst>
                    <a:ext uri="{9D8B030D-6E8A-4147-A177-3AD203B41FA5}">
                      <a16:colId xmlns:a16="http://schemas.microsoft.com/office/drawing/2014/main" val="20000"/>
                    </a:ext>
                  </a:extLst>
                </a:gridCol>
                <a:gridCol w="2775025">
                  <a:extLst>
                    <a:ext uri="{9D8B030D-6E8A-4147-A177-3AD203B41FA5}">
                      <a16:colId xmlns:a16="http://schemas.microsoft.com/office/drawing/2014/main" val="20001"/>
                    </a:ext>
                  </a:extLst>
                </a:gridCol>
              </a:tblGrid>
              <a:tr h="263544">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charset="0"/>
                          <a:ea typeface="MS PGothic" charset="-128"/>
                        </a:rPr>
                        <a:t>Significant previous positions</a:t>
                      </a:r>
                      <a:endParaRPr kumimoji="0" lang="en-US" altLang="en-US" sz="1100" b="1" i="0" u="none" strike="noStrike" cap="none" normalizeH="0" baseline="0" dirty="0">
                        <a:ln>
                          <a:noFill/>
                        </a:ln>
                        <a:solidFill>
                          <a:srgbClr val="FFFFFF"/>
                        </a:solidFill>
                        <a:effectLst/>
                        <a:latin typeface="Calibri Light" charset="0"/>
                        <a:ea typeface="MS PGothic" charset="-128"/>
                      </a:endParaRPr>
                    </a:p>
                  </a:txBody>
                  <a:tcPr marL="91453" marR="91453" marT="45738" marB="4573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FF"/>
                          </a:solidFill>
                          <a:effectLst/>
                          <a:latin typeface="Calibri Light" charset="0"/>
                          <a:ea typeface="MS PGothic" charset="-128"/>
                        </a:rPr>
                        <a:t>Bio</a:t>
                      </a:r>
                    </a:p>
                  </a:txBody>
                  <a:tcPr marL="91453" marR="91453" marT="45738" marB="4573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extLst>
                  <a:ext uri="{0D108BD9-81ED-4DB2-BD59-A6C34878D82A}">
                    <a16:rowId xmlns:a16="http://schemas.microsoft.com/office/drawing/2014/main" val="10000"/>
                  </a:ext>
                </a:extLst>
              </a:tr>
              <a:tr h="3275894">
                <a:tc>
                  <a:txBody>
                    <a:bodyPr/>
                    <a:lstStyle>
                      <a:lvl1pPr marL="171450" indent="-171450">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100" b="0" i="0" u="none" strike="noStrike" cap="none" normalizeH="0" baseline="0" smtClean="0">
                          <a:ln>
                            <a:noFill/>
                          </a:ln>
                          <a:solidFill>
                            <a:srgbClr val="000000"/>
                          </a:solidFill>
                          <a:effectLst/>
                          <a:latin typeface="Calibri Light" charset="0"/>
                          <a:ea typeface="MS PGothic" charset="-128"/>
                        </a:rPr>
                        <a:t>1983-1984: White House fellow </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100" b="0" i="0" u="none" strike="noStrike" cap="none" normalizeH="0" baseline="0" smtClean="0">
                          <a:ln>
                            <a:noFill/>
                          </a:ln>
                          <a:solidFill>
                            <a:srgbClr val="000000"/>
                          </a:solidFill>
                          <a:effectLst/>
                          <a:latin typeface="Calibri Light" charset="0"/>
                          <a:ea typeface="MS PGothic" charset="-128"/>
                        </a:rPr>
                        <a:t>1984-1986: Vice </a:t>
                      </a:r>
                      <a:r>
                        <a:rPr kumimoji="0" lang="en-US" altLang="en-US" sz="1100" b="0" i="0" u="none" strike="noStrike" cap="none" normalizeH="0" baseline="0" dirty="0" smtClean="0">
                          <a:ln>
                            <a:noFill/>
                          </a:ln>
                          <a:solidFill>
                            <a:srgbClr val="000000"/>
                          </a:solidFill>
                          <a:effectLst/>
                          <a:latin typeface="Calibri Light" charset="0"/>
                          <a:ea typeface="MS PGothic" charset="-128"/>
                        </a:rPr>
                        <a:t>president </a:t>
                      </a:r>
                      <a:r>
                        <a:rPr kumimoji="0" lang="en-US" altLang="en-US" sz="1100" b="0" i="0" u="none" strike="noStrike" cap="none" normalizeH="0" baseline="0" smtClean="0">
                          <a:ln>
                            <a:noFill/>
                          </a:ln>
                          <a:solidFill>
                            <a:srgbClr val="000000"/>
                          </a:solidFill>
                          <a:effectLst/>
                          <a:latin typeface="Calibri Light" charset="0"/>
                          <a:ea typeface="MS PGothic" charset="-128"/>
                        </a:rPr>
                        <a:t>of syndications at Bank of America </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100" b="0" i="0" u="none" strike="noStrike" cap="none" normalizeH="0" baseline="0" smtClean="0">
                          <a:ln>
                            <a:noFill/>
                          </a:ln>
                          <a:solidFill>
                            <a:srgbClr val="000000"/>
                          </a:solidFill>
                          <a:effectLst/>
                          <a:latin typeface="Calibri Light" charset="0"/>
                          <a:ea typeface="MS PGothic" charset="-128"/>
                        </a:rPr>
                        <a:t>1989-1999: Deputy transportation secretary </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100" b="0" i="0" u="none" strike="noStrike" cap="none" normalizeH="0" baseline="0" smtClean="0">
                          <a:ln>
                            <a:noFill/>
                          </a:ln>
                          <a:solidFill>
                            <a:srgbClr val="000000"/>
                          </a:solidFill>
                          <a:effectLst/>
                          <a:latin typeface="Calibri Light" charset="0"/>
                          <a:ea typeface="MS PGothic" charset="-128"/>
                        </a:rPr>
                        <a:t>1991-1992: Director </a:t>
                      </a:r>
                      <a:r>
                        <a:rPr kumimoji="0" lang="en-US" altLang="en-US" sz="1100" b="0" i="0" u="none" strike="noStrike" cap="none" normalizeH="0" baseline="0" dirty="0" smtClean="0">
                          <a:ln>
                            <a:noFill/>
                          </a:ln>
                          <a:solidFill>
                            <a:srgbClr val="000000"/>
                          </a:solidFill>
                          <a:effectLst/>
                          <a:latin typeface="Calibri Light" charset="0"/>
                          <a:ea typeface="MS PGothic" charset="-128"/>
                        </a:rPr>
                        <a:t>of Peace </a:t>
                      </a:r>
                      <a:r>
                        <a:rPr kumimoji="0" lang="en-US" altLang="en-US" sz="1100" b="0" i="0" u="none" strike="noStrike" cap="none" normalizeH="0" baseline="0" smtClean="0">
                          <a:ln>
                            <a:noFill/>
                          </a:ln>
                          <a:solidFill>
                            <a:srgbClr val="000000"/>
                          </a:solidFill>
                          <a:effectLst/>
                          <a:latin typeface="Calibri Light" charset="0"/>
                          <a:ea typeface="MS PGothic" charset="-128"/>
                        </a:rPr>
                        <a:t>Corps </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100" b="0" i="0" u="none" strike="noStrike" cap="none" normalizeH="0" baseline="0" smtClean="0">
                          <a:ln>
                            <a:noFill/>
                          </a:ln>
                          <a:solidFill>
                            <a:srgbClr val="000000"/>
                          </a:solidFill>
                          <a:effectLst/>
                          <a:latin typeface="Calibri Light" charset="0"/>
                          <a:ea typeface="MS PGothic" charset="-128"/>
                        </a:rPr>
                        <a:t>1992-1996: President and CEO of United Way of America</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100" b="0" i="0" u="none" strike="noStrike" cap="none" normalizeH="0" baseline="0" smtClean="0">
                          <a:ln>
                            <a:noFill/>
                          </a:ln>
                          <a:solidFill>
                            <a:srgbClr val="000000"/>
                          </a:solidFill>
                          <a:effectLst/>
                          <a:latin typeface="Calibri Light" charset="0"/>
                          <a:ea typeface="MS PGothic" charset="-128"/>
                        </a:rPr>
                        <a:t>1996-2000, 2009-2016: Distinguished fellow at the Heritage Foundation </a:t>
                      </a:r>
                      <a:endParaRPr kumimoji="0" lang="en-US" altLang="en-US" sz="1100" b="0" i="0" u="none" strike="noStrike" cap="none" normalizeH="0" baseline="0" dirty="0" smtClean="0">
                        <a:ln>
                          <a:noFill/>
                        </a:ln>
                        <a:solidFill>
                          <a:srgbClr val="000000"/>
                        </a:solidFill>
                        <a:effectLst/>
                        <a:latin typeface="Calibri Light" charset="0"/>
                        <a:ea typeface="MS PGothic" charset="-128"/>
                      </a:endParaRP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100" b="0" i="0" u="none" strike="noStrike" cap="none" normalizeH="0" baseline="0" smtClean="0">
                          <a:ln>
                            <a:noFill/>
                          </a:ln>
                          <a:solidFill>
                            <a:srgbClr val="000000"/>
                          </a:solidFill>
                          <a:effectLst/>
                          <a:latin typeface="Calibri Light" charset="0"/>
                          <a:ea typeface="MS PGothic" charset="-128"/>
                        </a:rPr>
                        <a:t>2001-2009: Secretary of Labor </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100" b="0" i="0" u="none" strike="noStrike" cap="none" normalizeH="0" baseline="0" smtClean="0">
                          <a:ln>
                            <a:noFill/>
                          </a:ln>
                          <a:solidFill>
                            <a:srgbClr val="000000"/>
                          </a:solidFill>
                          <a:effectLst/>
                          <a:latin typeface="Calibri Light" charset="0"/>
                          <a:ea typeface="MS PGothic" charset="-128"/>
                        </a:rPr>
                        <a:t>2011-present: Board director Wells Fargo </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100" b="0" i="0" u="none" strike="noStrike" cap="none" normalizeH="0" baseline="0" smtClean="0">
                          <a:ln>
                            <a:noFill/>
                          </a:ln>
                          <a:solidFill>
                            <a:srgbClr val="000000"/>
                          </a:solidFill>
                          <a:effectLst/>
                          <a:latin typeface="Calibri Light" charset="0"/>
                          <a:ea typeface="MS PGothic" charset="-128"/>
                        </a:rPr>
                        <a:t>2016-present: Distinguished fellow at the Hudson Institute</a:t>
                      </a:r>
                      <a:endParaRPr kumimoji="0" lang="en-US" altLang="en-US" sz="1100" b="0" i="0" u="none" strike="noStrike" cap="none" normalizeH="0" baseline="0" dirty="0" smtClean="0">
                        <a:ln>
                          <a:noFill/>
                        </a:ln>
                        <a:solidFill>
                          <a:srgbClr val="000000"/>
                        </a:solidFill>
                        <a:effectLst/>
                        <a:latin typeface="Calibri Light" charset="0"/>
                        <a:ea typeface="MS PGothic" charset="-128"/>
                      </a:endParaRPr>
                    </a:p>
                  </a:txBody>
                  <a:tcPr marL="91453" marR="91453" marT="45738" marB="45738"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cap="none" normalizeH="0" baseline="0" dirty="0" smtClean="0">
                          <a:ln>
                            <a:noFill/>
                          </a:ln>
                          <a:solidFill>
                            <a:srgbClr val="000000"/>
                          </a:solidFill>
                          <a:effectLst/>
                          <a:latin typeface="Calibri Light" charset="0"/>
                          <a:ea typeface="MS PGothic" charset="-128"/>
                        </a:rPr>
                        <a:t>Elaine L. Chao was the first Asian American woman appointed to the President’s cabinet in U.S. history. She immigrated from Taiwan at the age of eight. Chao has had a significant career in both the private and public sector, having worked under Presidents Ronald Regan, George H. W. Bush and George W. Bush. Married to Senate Majority Leader Mitch McConnell, Chao runs in prominent political circles. </a:t>
                      </a:r>
                      <a:endParaRPr kumimoji="0" lang="en-US" altLang="en-US" sz="1100" b="0" i="0" u="none" strike="noStrike" cap="none" normalizeH="0" baseline="0" dirty="0">
                        <a:ln>
                          <a:noFill/>
                        </a:ln>
                        <a:solidFill>
                          <a:srgbClr val="000000"/>
                        </a:solidFill>
                        <a:effectLst/>
                        <a:latin typeface="Calibri Light" charset="0"/>
                        <a:ea typeface="MS PGothic" charset="-128"/>
                      </a:endParaRPr>
                    </a:p>
                  </a:txBody>
                  <a:tcPr marL="91453" marR="91453" marT="45738" marB="45738"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9" name="Slide Number Placeholder 8"/>
          <p:cNvSpPr>
            <a:spLocks noGrp="1"/>
          </p:cNvSpPr>
          <p:nvPr>
            <p:ph type="sldNum" sz="quarter" idx="10"/>
          </p:nvPr>
        </p:nvSpPr>
        <p:spPr/>
        <p:txBody>
          <a:bodyPr/>
          <a:lstStyle/>
          <a:p>
            <a:pPr>
              <a:defRPr/>
            </a:pPr>
            <a:r>
              <a:rPr lang="en-US" altLang="en-US" dirty="0" smtClean="0"/>
              <a:t>17</a:t>
            </a:r>
            <a:endParaRPr lang="en-US" altLang="en-US" dirty="0"/>
          </a:p>
        </p:txBody>
      </p:sp>
      <p:sp>
        <p:nvSpPr>
          <p:cNvPr id="32"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smtClean="0">
                <a:solidFill>
                  <a:schemeClr val="tx1">
                    <a:lumMod val="65000"/>
                    <a:lumOff val="35000"/>
                  </a:schemeClr>
                </a:solidFill>
                <a:latin typeface="+mn-lt"/>
                <a:cs typeface="ＭＳ Ｐゴシック" charset="0"/>
              </a:rPr>
              <a:t>December 8, </a:t>
            </a:r>
            <a:r>
              <a:rPr lang="en-US" sz="1000" dirty="0" smtClean="0">
                <a:solidFill>
                  <a:schemeClr val="tx1">
                    <a:lumMod val="65000"/>
                    <a:lumOff val="35000"/>
                  </a:schemeClr>
                </a:solidFill>
                <a:latin typeface="+mn-lt"/>
                <a:cs typeface="ＭＳ Ｐゴシック" charset="0"/>
              </a:rPr>
              <a:t>2016  |  </a:t>
            </a:r>
            <a:r>
              <a:rPr lang="en-US" sz="1000" dirty="0" err="1" smtClean="0">
                <a:solidFill>
                  <a:schemeClr val="tx1">
                    <a:lumMod val="65000"/>
                    <a:lumOff val="35000"/>
                  </a:schemeClr>
                </a:solidFill>
                <a:latin typeface="+mn-lt"/>
                <a:cs typeface="ＭＳ Ｐゴシック" charset="0"/>
              </a:rPr>
              <a:t>Libbie</a:t>
            </a:r>
            <a:r>
              <a:rPr lang="en-US" sz="1000" dirty="0" smtClean="0">
                <a:solidFill>
                  <a:schemeClr val="tx1">
                    <a:lumMod val="65000"/>
                    <a:lumOff val="35000"/>
                  </a:schemeClr>
                </a:solidFill>
                <a:latin typeface="+mn-lt"/>
                <a:cs typeface="ＭＳ Ｐゴシック" charset="0"/>
              </a:rPr>
              <a:t> Wilcox</a:t>
            </a:r>
            <a:endParaRPr lang="en-US" sz="1000" dirty="0">
              <a:solidFill>
                <a:schemeClr val="tx1">
                  <a:lumMod val="65000"/>
                  <a:lumOff val="35000"/>
                </a:schemeClr>
              </a:solidFill>
              <a:latin typeface="+mn-lt"/>
              <a:cs typeface="ＭＳ Ｐゴシック" charset="0"/>
            </a:endParaRPr>
          </a:p>
        </p:txBody>
      </p:sp>
      <p:sp>
        <p:nvSpPr>
          <p:cNvPr id="14" name="TextBox 12"/>
          <p:cNvSpPr txBox="1">
            <a:spLocks noChangeArrowheads="1"/>
          </p:cNvSpPr>
          <p:nvPr/>
        </p:nvSpPr>
        <p:spPr bwMode="auto">
          <a:xfrm>
            <a:off x="6995825" y="233363"/>
            <a:ext cx="2130713"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UNDER TRUMP</a:t>
            </a:r>
            <a:endParaRPr lang="en-US" altLang="en-US" sz="900" dirty="0">
              <a:solidFill>
                <a:schemeClr val="bg2">
                  <a:lumMod val="25000"/>
                </a:schemeClr>
              </a:solidFill>
            </a:endParaRPr>
          </a:p>
        </p:txBody>
      </p:sp>
    </p:spTree>
    <p:extLst>
      <p:ext uri="{BB962C8B-B14F-4D97-AF65-F5344CB8AC3E}">
        <p14:creationId xmlns:p14="http://schemas.microsoft.com/office/powerpoint/2010/main" val="4153332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28600" y="630238"/>
            <a:ext cx="8420100" cy="854075"/>
          </a:xfrm>
        </p:spPr>
        <p:txBody>
          <a:bodyPr>
            <a:normAutofit fontScale="90000"/>
          </a:bodyPr>
          <a:lstStyle/>
          <a:p>
            <a:r>
              <a:rPr lang="en-US" altLang="en-US" dirty="0" smtClean="0">
                <a:latin typeface="Georgia" charset="0"/>
                <a:ea typeface="MS PGothic" charset="-128"/>
              </a:rPr>
              <a:t>Although both Democrats and Republicans want to improve infrastructure, partisan divides may stall progress</a:t>
            </a:r>
            <a:endParaRPr lang="en-US" altLang="en-US" dirty="0">
              <a:latin typeface="Georgia" charset="0"/>
              <a:ea typeface="MS PGothic" charset="-128"/>
            </a:endParaRP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8198"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charset="0"/>
              <a:buChar char="•"/>
              <a:defRPr sz="2800">
                <a:solidFill>
                  <a:schemeClr val="tx1"/>
                </a:solidFill>
                <a:latin typeface="Georgia" charset="0"/>
                <a:ea typeface="MS PGothic" charset="-128"/>
              </a:defRPr>
            </a:lvl1pPr>
            <a:lvl2pPr marL="742950" indent="-285750" defTabSz="811213">
              <a:lnSpc>
                <a:spcPct val="90000"/>
              </a:lnSpc>
              <a:spcBef>
                <a:spcPts val="500"/>
              </a:spcBef>
              <a:buFont typeface="Arial" charset="0"/>
              <a:buChar char="•"/>
              <a:defRPr sz="2400">
                <a:solidFill>
                  <a:schemeClr val="tx1"/>
                </a:solidFill>
                <a:latin typeface="Georgia" charset="0"/>
                <a:ea typeface="MS PGothic" charset="-128"/>
              </a:defRPr>
            </a:lvl2pPr>
            <a:lvl3pPr marL="1143000" indent="-228600" defTabSz="811213">
              <a:lnSpc>
                <a:spcPct val="90000"/>
              </a:lnSpc>
              <a:spcBef>
                <a:spcPts val="500"/>
              </a:spcBef>
              <a:buFont typeface="Arial" charset="0"/>
              <a:buChar char="•"/>
              <a:defRPr sz="2000">
                <a:solidFill>
                  <a:schemeClr val="tx1"/>
                </a:solidFill>
                <a:latin typeface="Georgia" charset="0"/>
                <a:ea typeface="MS PGothic" charset="-128"/>
              </a:defRPr>
            </a:lvl3pPr>
            <a:lvl4pPr marL="1600200" indent="-228600" defTabSz="811213">
              <a:lnSpc>
                <a:spcPct val="90000"/>
              </a:lnSpc>
              <a:spcBef>
                <a:spcPts val="500"/>
              </a:spcBef>
              <a:buFont typeface="Arial" charset="0"/>
              <a:buChar char="•"/>
              <a:defRPr>
                <a:solidFill>
                  <a:schemeClr val="tx1"/>
                </a:solidFill>
                <a:latin typeface="Georgia" charset="0"/>
                <a:ea typeface="MS PGothic" charset="-128"/>
              </a:defRPr>
            </a:lvl4pPr>
            <a:lvl5pPr marL="2057400" indent="-228600" defTabSz="811213">
              <a:lnSpc>
                <a:spcPct val="90000"/>
              </a:lnSpc>
              <a:spcBef>
                <a:spcPts val="500"/>
              </a:spcBef>
              <a:buFont typeface="Arial" charset="0"/>
              <a:buChar char="•"/>
              <a:defRPr>
                <a:solidFill>
                  <a:schemeClr val="tx1"/>
                </a:solidFill>
                <a:latin typeface="Georgia" charset="0"/>
                <a:ea typeface="MS PGothic" charset="-128"/>
              </a:defRPr>
            </a:lvl5pPr>
            <a:lvl6pPr marL="25146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buFontTx/>
              <a:buNone/>
            </a:pPr>
            <a:r>
              <a:rPr lang="en-US" altLang="en-US" sz="1600" b="1" dirty="0" smtClean="0">
                <a:solidFill>
                  <a:srgbClr val="7F7F7F"/>
                </a:solidFill>
              </a:rPr>
              <a:t>Partisan perspectives </a:t>
            </a:r>
            <a:endParaRPr lang="en-US" altLang="en-US" sz="1600" b="1" dirty="0">
              <a:solidFill>
                <a:srgbClr val="7F7F7F"/>
              </a:solidFill>
            </a:endParaRPr>
          </a:p>
        </p:txBody>
      </p:sp>
      <p:pic>
        <p:nvPicPr>
          <p:cNvPr id="8200" name="Picture 12"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18"/>
          <p:cNvSpPr txBox="1">
            <a:spLocks/>
          </p:cNvSpPr>
          <p:nvPr/>
        </p:nvSpPr>
        <p:spPr bwMode="auto">
          <a:xfrm>
            <a:off x="7938" y="5958765"/>
            <a:ext cx="9144000" cy="624598"/>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endParaRPr lang="en-US" sz="900" i="1" dirty="0" smtClean="0">
              <a:solidFill>
                <a:schemeClr val="tx1">
                  <a:lumMod val="65000"/>
                  <a:lumOff val="35000"/>
                </a:schemeClr>
              </a:solidFill>
              <a:latin typeface="+mn-lt"/>
            </a:endParaRPr>
          </a:p>
          <a:p>
            <a:pPr marL="0" indent="0">
              <a:lnSpc>
                <a:spcPct val="100000"/>
              </a:lnSpc>
              <a:spcBef>
                <a:spcPts val="0"/>
              </a:spcBef>
              <a:buFont typeface="Arial" panose="020B0604020202020204" pitchFamily="34" charset="0"/>
              <a:buNone/>
              <a:defRPr/>
            </a:pPr>
            <a:r>
              <a:rPr lang="en-US" sz="900" i="1" dirty="0" smtClean="0">
                <a:solidFill>
                  <a:schemeClr val="tx1">
                    <a:lumMod val="65000"/>
                    <a:lumOff val="35000"/>
                  </a:schemeClr>
                </a:solidFill>
                <a:latin typeface="+mn-lt"/>
              </a:rPr>
              <a:t>Sources: Wilbur Ross and Peter Navarro, “Trump versus Clinton on infrastructure,” Trump Pence Campaign, October 27, 2016; Kevin </a:t>
            </a:r>
            <a:r>
              <a:rPr lang="en-US" sz="900" i="1" dirty="0" err="1" smtClean="0">
                <a:solidFill>
                  <a:schemeClr val="tx1">
                    <a:lumMod val="65000"/>
                    <a:lumOff val="35000"/>
                  </a:schemeClr>
                </a:solidFill>
                <a:latin typeface="+mn-lt"/>
              </a:rPr>
              <a:t>DeGood</a:t>
            </a:r>
            <a:r>
              <a:rPr lang="en-US" sz="900" i="1" dirty="0" smtClean="0">
                <a:solidFill>
                  <a:schemeClr val="tx1">
                    <a:lumMod val="65000"/>
                    <a:lumOff val="35000"/>
                  </a:schemeClr>
                </a:solidFill>
                <a:latin typeface="+mn-lt"/>
              </a:rPr>
              <a:t>, ”How Donald Trump’s infrastructure plan fails America,” CAP, December 1, 2016; Robert Freedman, “Early views on the US energy and infrastructure sectors under a Trump administration,” Shearman and Sterling LLP, December 5, 2016; Jeremy W. Peters and Maggie </a:t>
            </a:r>
            <a:r>
              <a:rPr lang="en-US" sz="900" i="1" dirty="0" err="1" smtClean="0">
                <a:solidFill>
                  <a:schemeClr val="tx1">
                    <a:lumMod val="65000"/>
                    <a:lumOff val="35000"/>
                  </a:schemeClr>
                </a:solidFill>
                <a:latin typeface="+mn-lt"/>
              </a:rPr>
              <a:t>Haberman</a:t>
            </a:r>
            <a:r>
              <a:rPr lang="en-US" sz="900" i="1" dirty="0" smtClean="0">
                <a:solidFill>
                  <a:schemeClr val="tx1">
                    <a:lumMod val="65000"/>
                    <a:lumOff val="35000"/>
                  </a:schemeClr>
                </a:solidFill>
                <a:latin typeface="+mn-lt"/>
              </a:rPr>
              <a:t>, “Trump picks Elaine Chao for transportation secretary,” NY Times, November 29, 2016.  </a:t>
            </a:r>
            <a:endParaRPr lang="en-US" sz="900" i="1" dirty="0">
              <a:solidFill>
                <a:schemeClr val="tx1">
                  <a:lumMod val="65000"/>
                  <a:lumOff val="35000"/>
                </a:schemeClr>
              </a:solidFill>
              <a:latin typeface="+mn-lt"/>
            </a:endParaRPr>
          </a:p>
        </p:txBody>
      </p:sp>
      <p:sp>
        <p:nvSpPr>
          <p:cNvPr id="23" name="TextBox 22"/>
          <p:cNvSpPr txBox="1"/>
          <p:nvPr/>
        </p:nvSpPr>
        <p:spPr>
          <a:xfrm>
            <a:off x="2717427" y="3664224"/>
            <a:ext cx="4019549" cy="2123658"/>
          </a:xfrm>
          <a:prstGeom prst="rect">
            <a:avLst/>
          </a:prstGeom>
          <a:noFill/>
        </p:spPr>
        <p:txBody>
          <a:bodyPr wrap="square" rtlCol="0">
            <a:spAutoFit/>
          </a:bodyPr>
          <a:lstStyle/>
          <a:p>
            <a:r>
              <a:rPr lang="en-US" sz="1100" b="1" dirty="0" smtClean="0"/>
              <a:t>Democratic perspective: </a:t>
            </a:r>
          </a:p>
          <a:p>
            <a:pPr marL="171450" indent="-171450">
              <a:buFont typeface="Arial" charset="0"/>
              <a:buChar char="•"/>
            </a:pPr>
            <a:r>
              <a:rPr lang="en-US" sz="1100" dirty="0" smtClean="0"/>
              <a:t>Disagree with the PPP model, instead favoring the design-bid-build procurement process in which </a:t>
            </a:r>
            <a:r>
              <a:rPr lang="en-US" sz="1100" dirty="0"/>
              <a:t>the state contracts with a private firm for all design and engineering </a:t>
            </a:r>
            <a:r>
              <a:rPr lang="en-US" sz="1100" dirty="0" smtClean="0"/>
              <a:t>work, but after construction is completed, </a:t>
            </a:r>
            <a:r>
              <a:rPr lang="en-US" sz="1100" dirty="0"/>
              <a:t>the state assumes responsibility for all aspects of the operation and maintenance of the </a:t>
            </a:r>
            <a:r>
              <a:rPr lang="en-US" sz="1100" dirty="0" smtClean="0"/>
              <a:t>highway</a:t>
            </a:r>
          </a:p>
          <a:p>
            <a:pPr marL="171450" indent="-171450">
              <a:buFont typeface="Arial" charset="0"/>
              <a:buChar char="•"/>
            </a:pPr>
            <a:r>
              <a:rPr lang="en-US" sz="1100" dirty="0" smtClean="0"/>
              <a:t>Worry the high cost of PPPs fall on </a:t>
            </a:r>
            <a:r>
              <a:rPr lang="en-US" altLang="en-US" sz="1100" dirty="0" smtClean="0">
                <a:solidFill>
                  <a:srgbClr val="000000"/>
                </a:solidFill>
              </a:rPr>
              <a:t>the backs of average Americans in the form of increased bridge, highway and user tolls collected to increase private sector profit</a:t>
            </a:r>
          </a:p>
          <a:p>
            <a:pPr marL="171450" indent="-171450">
              <a:buFont typeface="Arial" charset="0"/>
              <a:buChar char="•"/>
            </a:pPr>
            <a:r>
              <a:rPr lang="en-US" altLang="en-US" sz="1100" dirty="0" smtClean="0">
                <a:solidFill>
                  <a:srgbClr val="000000"/>
                </a:solidFill>
              </a:rPr>
              <a:t>Believe </a:t>
            </a:r>
            <a:r>
              <a:rPr lang="en-US" sz="1100" dirty="0" smtClean="0"/>
              <a:t>the PPP model ignores repairs and incremental expansion projects in rural communities and towns that are too small to generate sufficient toll or other user fee revenues</a:t>
            </a:r>
            <a:endParaRPr lang="en-US" altLang="en-US" sz="1100" dirty="0" smtClean="0">
              <a:solidFill>
                <a:srgbClr val="000000"/>
              </a:solidFill>
            </a:endParaRPr>
          </a:p>
        </p:txBody>
      </p:sp>
      <p:sp>
        <p:nvSpPr>
          <p:cNvPr id="27" name="TextBox 26"/>
          <p:cNvSpPr txBox="1"/>
          <p:nvPr/>
        </p:nvSpPr>
        <p:spPr>
          <a:xfrm>
            <a:off x="2717427" y="2302134"/>
            <a:ext cx="4027618" cy="1277273"/>
          </a:xfrm>
          <a:prstGeom prst="rect">
            <a:avLst/>
          </a:prstGeom>
          <a:noFill/>
        </p:spPr>
        <p:txBody>
          <a:bodyPr wrap="square" rtlCol="0">
            <a:spAutoFit/>
          </a:bodyPr>
          <a:lstStyle/>
          <a:p>
            <a:r>
              <a:rPr lang="en-US" sz="1100" b="1" dirty="0" smtClean="0"/>
              <a:t>Republican perspective: </a:t>
            </a:r>
          </a:p>
          <a:p>
            <a:pPr marL="171450" indent="-171450">
              <a:buFont typeface="Arial" charset="0"/>
              <a:buChar char="•"/>
            </a:pPr>
            <a:r>
              <a:rPr lang="en-US" sz="1100" dirty="0" smtClean="0"/>
              <a:t>Prefer the efficiency of private sector infrastructure projects </a:t>
            </a:r>
          </a:p>
          <a:p>
            <a:pPr marL="171450" indent="-171450">
              <a:buFont typeface="Arial" charset="0"/>
              <a:buChar char="•"/>
            </a:pPr>
            <a:r>
              <a:rPr lang="en-US" sz="1100" dirty="0" smtClean="0"/>
              <a:t>Disagree with creating a new government bureaucracy in the form of a national infrastructure bank </a:t>
            </a:r>
          </a:p>
          <a:p>
            <a:pPr marL="171450" indent="-171450">
              <a:buFont typeface="Arial" charset="0"/>
              <a:buChar char="•"/>
            </a:pPr>
            <a:r>
              <a:rPr lang="en-US" altLang="en-US" sz="1100" dirty="0" smtClean="0">
                <a:solidFill>
                  <a:srgbClr val="000000"/>
                </a:solidFill>
              </a:rPr>
              <a:t>Do not want to increase business taxes to fund infrastructure projects, so current infrastructure projects are not likely to receive increased funding </a:t>
            </a:r>
          </a:p>
        </p:txBody>
      </p:sp>
      <p:sp>
        <p:nvSpPr>
          <p:cNvPr id="2" name="Slide Number Placeholder 1"/>
          <p:cNvSpPr>
            <a:spLocks noGrp="1"/>
          </p:cNvSpPr>
          <p:nvPr>
            <p:ph type="sldNum" sz="quarter" idx="10"/>
          </p:nvPr>
        </p:nvSpPr>
        <p:spPr/>
        <p:txBody>
          <a:bodyPr/>
          <a:lstStyle/>
          <a:p>
            <a:pPr>
              <a:defRPr/>
            </a:pPr>
            <a:r>
              <a:rPr lang="en-US" altLang="en-US" dirty="0" smtClean="0"/>
              <a:t>18</a:t>
            </a:r>
            <a:endParaRPr lang="en-US" altLang="en-US" dirty="0"/>
          </a:p>
        </p:txBody>
      </p:sp>
      <p:sp>
        <p:nvSpPr>
          <p:cNvPr id="18"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smtClean="0">
                <a:solidFill>
                  <a:schemeClr val="tx1">
                    <a:lumMod val="65000"/>
                    <a:lumOff val="35000"/>
                  </a:schemeClr>
                </a:solidFill>
                <a:latin typeface="+mn-lt"/>
                <a:cs typeface="ＭＳ Ｐゴシック" charset="0"/>
              </a:rPr>
              <a:t>December 8, </a:t>
            </a:r>
            <a:r>
              <a:rPr lang="en-US" sz="1000" dirty="0" smtClean="0">
                <a:solidFill>
                  <a:schemeClr val="tx1">
                    <a:lumMod val="65000"/>
                    <a:lumOff val="35000"/>
                  </a:schemeClr>
                </a:solidFill>
                <a:latin typeface="+mn-lt"/>
                <a:cs typeface="ＭＳ Ｐゴシック" charset="0"/>
              </a:rPr>
              <a:t>2016  |  </a:t>
            </a:r>
            <a:r>
              <a:rPr lang="en-US" sz="1000" dirty="0" err="1" smtClean="0">
                <a:solidFill>
                  <a:schemeClr val="tx1">
                    <a:lumMod val="65000"/>
                    <a:lumOff val="35000"/>
                  </a:schemeClr>
                </a:solidFill>
                <a:latin typeface="+mn-lt"/>
                <a:cs typeface="ＭＳ Ｐゴシック" charset="0"/>
              </a:rPr>
              <a:t>Libbie</a:t>
            </a:r>
            <a:r>
              <a:rPr lang="en-US" sz="1000" dirty="0" smtClean="0">
                <a:solidFill>
                  <a:schemeClr val="tx1">
                    <a:lumMod val="65000"/>
                    <a:lumOff val="35000"/>
                  </a:schemeClr>
                </a:solidFill>
                <a:latin typeface="+mn-lt"/>
                <a:cs typeface="ＭＳ Ｐゴシック" charset="0"/>
              </a:rPr>
              <a:t> Wilcox</a:t>
            </a:r>
            <a:endParaRPr lang="en-US" sz="1000" dirty="0">
              <a:solidFill>
                <a:schemeClr val="tx1">
                  <a:lumMod val="65000"/>
                  <a:lumOff val="35000"/>
                </a:schemeClr>
              </a:solidFill>
              <a:latin typeface="+mn-lt"/>
              <a:cs typeface="ＭＳ Ｐゴシック" charset="0"/>
            </a:endParaRPr>
          </a:p>
        </p:txBody>
      </p:sp>
      <p:pic>
        <p:nvPicPr>
          <p:cNvPr id="3" name="Picture 2"/>
          <p:cNvPicPr>
            <a:picLocks noChangeAspect="1"/>
          </p:cNvPicPr>
          <p:nvPr/>
        </p:nvPicPr>
        <p:blipFill rotWithShape="1">
          <a:blip r:embed="rId3"/>
          <a:srcRect b="15604"/>
          <a:stretch/>
        </p:blipFill>
        <p:spPr>
          <a:xfrm>
            <a:off x="763245" y="3950982"/>
            <a:ext cx="1836746" cy="1550142"/>
          </a:xfrm>
          <a:prstGeom prst="rect">
            <a:avLst/>
          </a:prstGeom>
        </p:spPr>
      </p:pic>
      <p:pic>
        <p:nvPicPr>
          <p:cNvPr id="4" name="Picture 3"/>
          <p:cNvPicPr>
            <a:picLocks noChangeAspect="1"/>
          </p:cNvPicPr>
          <p:nvPr/>
        </p:nvPicPr>
        <p:blipFill rotWithShape="1">
          <a:blip r:embed="rId4"/>
          <a:srcRect b="17302"/>
          <a:stretch/>
        </p:blipFill>
        <p:spPr>
          <a:xfrm>
            <a:off x="772446" y="2152873"/>
            <a:ext cx="1827545" cy="1511351"/>
          </a:xfrm>
          <a:prstGeom prst="rect">
            <a:avLst/>
          </a:prstGeom>
        </p:spPr>
      </p:pic>
      <p:sp>
        <p:nvSpPr>
          <p:cNvPr id="14" name="TextBox 12"/>
          <p:cNvSpPr txBox="1">
            <a:spLocks noChangeArrowheads="1"/>
          </p:cNvSpPr>
          <p:nvPr/>
        </p:nvSpPr>
        <p:spPr bwMode="auto">
          <a:xfrm>
            <a:off x="6995825" y="233363"/>
            <a:ext cx="2130713"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UNDER TRUMP</a:t>
            </a:r>
            <a:endParaRPr lang="en-US" altLang="en-US" sz="900" dirty="0">
              <a:solidFill>
                <a:schemeClr val="bg2">
                  <a:lumMod val="25000"/>
                </a:schemeClr>
              </a:solidFill>
            </a:endParaRPr>
          </a:p>
        </p:txBody>
      </p:sp>
    </p:spTree>
    <p:extLst>
      <p:ext uri="{BB962C8B-B14F-4D97-AF65-F5344CB8AC3E}">
        <p14:creationId xmlns:p14="http://schemas.microsoft.com/office/powerpoint/2010/main" val="15030821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1267"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FontTx/>
              <a:buNone/>
            </a:pPr>
            <a:fld id="{8186496D-4107-6A44-8398-43406D7B8E6D}" type="slidenum">
              <a:rPr lang="en-US" altLang="en-US" sz="1000">
                <a:solidFill>
                  <a:srgbClr val="3B3838"/>
                </a:solidFill>
                <a:latin typeface="Calibri Light" charset="0"/>
              </a:rPr>
              <a:pPr>
                <a:lnSpc>
                  <a:spcPct val="100000"/>
                </a:lnSpc>
                <a:spcBef>
                  <a:spcPct val="0"/>
                </a:spcBef>
                <a:buFontTx/>
                <a:buNone/>
              </a:pPr>
              <a:t>19</a:t>
            </a:fld>
            <a:endParaRPr lang="en-US" altLang="en-US" sz="1000">
              <a:solidFill>
                <a:srgbClr val="3B3838"/>
              </a:solidFill>
              <a:latin typeface="Calibri Light" charset="0"/>
            </a:endParaRPr>
          </a:p>
        </p:txBody>
      </p:sp>
      <p:sp>
        <p:nvSpPr>
          <p:cNvPr id="11268" name="Title 1"/>
          <p:cNvSpPr>
            <a:spLocks noGrp="1"/>
          </p:cNvSpPr>
          <p:nvPr>
            <p:ph type="title"/>
          </p:nvPr>
        </p:nvSpPr>
        <p:spPr/>
        <p:txBody>
          <a:bodyPr/>
          <a:lstStyle/>
          <a:p>
            <a:r>
              <a:rPr lang="en-US" altLang="en-US" dirty="0" smtClean="0">
                <a:latin typeface="Georgia" charset="0"/>
                <a:ea typeface="ＭＳ Ｐゴシック" charset="-128"/>
                <a:cs typeface="MS PGothic" charset="-128"/>
              </a:rPr>
              <a:t>Trump releases more details on his infrastructure initiative in his FY18 budget request</a:t>
            </a:r>
            <a:endParaRPr lang="en-US" altLang="en-US" dirty="0">
              <a:latin typeface="Georgia" charset="0"/>
              <a:ea typeface="ＭＳ Ｐゴシック" charset="-128"/>
              <a:cs typeface="MS PGothic" charset="-128"/>
            </a:endParaRPr>
          </a:p>
        </p:txBody>
      </p:sp>
      <p:sp>
        <p:nvSpPr>
          <p:cNvPr id="77" name="Rectangle 14"/>
          <p:cNvSpPr>
            <a:spLocks noChangeArrowheads="1"/>
          </p:cNvSpPr>
          <p:nvPr/>
        </p:nvSpPr>
        <p:spPr bwMode="auto">
          <a:xfrm>
            <a:off x="419100" y="1500188"/>
            <a:ext cx="8229600" cy="33972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600" b="1" dirty="0" smtClean="0">
                <a:solidFill>
                  <a:srgbClr val="7F7F7F"/>
                </a:solidFill>
                <a:latin typeface="+mj-lt"/>
                <a:cs typeface="+mn-cs"/>
              </a:rPr>
              <a:t>Specific proposals included in Trump’s infrastructure initiative</a:t>
            </a:r>
          </a:p>
        </p:txBody>
      </p:sp>
      <p:pic>
        <p:nvPicPr>
          <p:cNvPr id="11277" name="Picture 16"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
          <p:cNvSpPr txBox="1">
            <a:spLocks noChangeArrowheads="1"/>
          </p:cNvSpPr>
          <p:nvPr/>
        </p:nvSpPr>
        <p:spPr bwMode="auto">
          <a:xfrm>
            <a:off x="580150" y="1913086"/>
            <a:ext cx="21261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b="1" dirty="0" smtClean="0">
                <a:latin typeface="Calibri Light" charset="0"/>
              </a:rPr>
              <a:t>Air traffic control privatization</a:t>
            </a:r>
          </a:p>
        </p:txBody>
      </p:sp>
      <p:sp>
        <p:nvSpPr>
          <p:cNvPr id="14" name="TextBox 3"/>
          <p:cNvSpPr txBox="1">
            <a:spLocks noChangeArrowheads="1"/>
          </p:cNvSpPr>
          <p:nvPr/>
        </p:nvSpPr>
        <p:spPr bwMode="auto">
          <a:xfrm>
            <a:off x="1267458" y="2190085"/>
            <a:ext cx="7776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dirty="0" smtClean="0">
                <a:latin typeface="Calibri Light" charset="0"/>
              </a:rPr>
              <a:t>Trump calls for the creation of a non-governmental entity to manage the nation’s air traffic control system. The proposal would reduce passenger taxes and the new entity would be responsible for setting and collecting fees directly from users. </a:t>
            </a:r>
          </a:p>
        </p:txBody>
      </p:sp>
      <p:sp>
        <p:nvSpPr>
          <p:cNvPr id="17" name="TextBox 3"/>
          <p:cNvSpPr txBox="1">
            <a:spLocks noChangeArrowheads="1"/>
          </p:cNvSpPr>
          <p:nvPr/>
        </p:nvSpPr>
        <p:spPr bwMode="auto">
          <a:xfrm>
            <a:off x="552072" y="2782490"/>
            <a:ext cx="45969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b="1" dirty="0" smtClean="0">
                <a:latin typeface="Calibri Light" charset="0"/>
              </a:rPr>
              <a:t>Increase infrastructure flexibility at Department of Veterans Affairs</a:t>
            </a:r>
          </a:p>
        </p:txBody>
      </p:sp>
      <p:sp>
        <p:nvSpPr>
          <p:cNvPr id="18" name="TextBox 3"/>
          <p:cNvSpPr txBox="1">
            <a:spLocks noChangeArrowheads="1"/>
          </p:cNvSpPr>
          <p:nvPr/>
        </p:nvSpPr>
        <p:spPr bwMode="auto">
          <a:xfrm>
            <a:off x="1267458" y="3059489"/>
            <a:ext cx="77766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dirty="0" smtClean="0">
                <a:latin typeface="Calibri Light" charset="0"/>
              </a:rPr>
              <a:t>The administration will pursue reforms to help the VA acquire and maintain the facilities necessary to provide high quality medical care. The budget includes  proposals to expand the VA’s authority to lease out its vacant assets for commercial or mixed-use purposes and to speed its ability to pursue facility renovations and improvements. </a:t>
            </a:r>
          </a:p>
        </p:txBody>
      </p:sp>
      <p:sp>
        <p:nvSpPr>
          <p:cNvPr id="19" name="TextBox 3"/>
          <p:cNvSpPr txBox="1">
            <a:spLocks noChangeArrowheads="1"/>
          </p:cNvSpPr>
          <p:nvPr/>
        </p:nvSpPr>
        <p:spPr bwMode="auto">
          <a:xfrm>
            <a:off x="552072" y="3836560"/>
            <a:ext cx="45969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b="1" dirty="0" smtClean="0">
                <a:latin typeface="Calibri Light" charset="0"/>
              </a:rPr>
              <a:t>Divestiture of the Power Marketing Administration’s transmission assets </a:t>
            </a:r>
          </a:p>
        </p:txBody>
      </p:sp>
      <p:sp>
        <p:nvSpPr>
          <p:cNvPr id="20" name="TextBox 3"/>
          <p:cNvSpPr txBox="1">
            <a:spLocks noChangeArrowheads="1"/>
          </p:cNvSpPr>
          <p:nvPr/>
        </p:nvSpPr>
        <p:spPr bwMode="auto">
          <a:xfrm>
            <a:off x="1267458" y="4113559"/>
            <a:ext cx="77766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dirty="0" smtClean="0">
                <a:latin typeface="Calibri Light" charset="0"/>
              </a:rPr>
              <a:t>The budget proposes to sell the PMA’s transmission assets. Investor-owned utilities provide for the vast majority of the nation’s electricity needs. According to the administration’s plans, selling these assets will more efficiently allocate economic resources and help relieve long-term pressures on the federal deficit related to future federal capital investment. </a:t>
            </a:r>
          </a:p>
        </p:txBody>
      </p:sp>
      <p:sp>
        <p:nvSpPr>
          <p:cNvPr id="23" name="TextBox 3"/>
          <p:cNvSpPr txBox="1">
            <a:spLocks noChangeArrowheads="1"/>
          </p:cNvSpPr>
          <p:nvPr/>
        </p:nvSpPr>
        <p:spPr bwMode="auto">
          <a:xfrm>
            <a:off x="580149" y="4890631"/>
            <a:ext cx="45969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b="1" dirty="0" smtClean="0">
                <a:latin typeface="Calibri Light" charset="0"/>
              </a:rPr>
              <a:t>Reform laws governing the Inland Waterways Trust Fund</a:t>
            </a:r>
          </a:p>
        </p:txBody>
      </p:sp>
      <p:sp>
        <p:nvSpPr>
          <p:cNvPr id="24" name="TextBox 3"/>
          <p:cNvSpPr txBox="1">
            <a:spLocks noChangeArrowheads="1"/>
          </p:cNvSpPr>
          <p:nvPr/>
        </p:nvSpPr>
        <p:spPr bwMode="auto">
          <a:xfrm>
            <a:off x="1267458" y="5167630"/>
            <a:ext cx="7748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dirty="0" smtClean="0">
                <a:latin typeface="Calibri Light" charset="0"/>
              </a:rPr>
              <a:t>In 1986 Congress mandated that commercial traffic on inland waterways be responsible for 50% of the capital costs of the locks, dams and other features that make barge transportation possible. The budget proposes establishing a fee to increase the amount paid by commercial navigation users of inland waterways. The additional revenue proposed will finance future capital investments in these waterways to support economic growth. </a:t>
            </a:r>
          </a:p>
        </p:txBody>
      </p:sp>
      <p:pic>
        <p:nvPicPr>
          <p:cNvPr id="7" name="Picture 6"/>
          <p:cNvPicPr>
            <a:picLocks noChangeAspect="1"/>
          </p:cNvPicPr>
          <p:nvPr/>
        </p:nvPicPr>
        <p:blipFill rotWithShape="1">
          <a:blip r:embed="rId4" cstate="hqprint">
            <a:extLst>
              <a:ext uri="{28A0092B-C50C-407E-A947-70E740481C1C}">
                <a14:useLocalDpi xmlns:a14="http://schemas.microsoft.com/office/drawing/2010/main" val="0"/>
              </a:ext>
            </a:extLst>
          </a:blip>
          <a:srcRect b="14775"/>
          <a:stretch/>
        </p:blipFill>
        <p:spPr>
          <a:xfrm>
            <a:off x="660115" y="4200862"/>
            <a:ext cx="607343" cy="517609"/>
          </a:xfrm>
          <a:prstGeom prst="rect">
            <a:avLst/>
          </a:prstGeom>
        </p:spPr>
      </p:pic>
      <p:pic>
        <p:nvPicPr>
          <p:cNvPr id="8" name="Picture 7"/>
          <p:cNvPicPr>
            <a:picLocks noChangeAspect="1"/>
          </p:cNvPicPr>
          <p:nvPr/>
        </p:nvPicPr>
        <p:blipFill rotWithShape="1">
          <a:blip r:embed="rId5" cstate="hqprint">
            <a:extLst>
              <a:ext uri="{28A0092B-C50C-407E-A947-70E740481C1C}">
                <a14:useLocalDpi xmlns:a14="http://schemas.microsoft.com/office/drawing/2010/main" val="0"/>
              </a:ext>
            </a:extLst>
          </a:blip>
          <a:srcRect t="13694" b="29189"/>
          <a:stretch/>
        </p:blipFill>
        <p:spPr>
          <a:xfrm>
            <a:off x="660115" y="5337721"/>
            <a:ext cx="607343" cy="513739"/>
          </a:xfrm>
          <a:prstGeom prst="rect">
            <a:avLst/>
          </a:prstGeom>
        </p:spPr>
      </p:pic>
      <p:pic>
        <p:nvPicPr>
          <p:cNvPr id="9" name="Picture 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700000">
            <a:off x="761869" y="2178315"/>
            <a:ext cx="491314" cy="491314"/>
          </a:xfrm>
          <a:prstGeom prst="rect">
            <a:avLst/>
          </a:prstGeom>
        </p:spPr>
      </p:pic>
      <p:sp>
        <p:nvSpPr>
          <p:cNvPr id="10" name="Cross 9"/>
          <p:cNvSpPr/>
          <p:nvPr/>
        </p:nvSpPr>
        <p:spPr>
          <a:xfrm>
            <a:off x="735087" y="3190229"/>
            <a:ext cx="457397" cy="457397"/>
          </a:xfrm>
          <a:prstGeom prst="plus">
            <a:avLst>
              <a:gd name="adj" fmla="val 35787"/>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18"/>
          <p:cNvSpPr txBox="1">
            <a:spLocks/>
          </p:cNvSpPr>
          <p:nvPr/>
        </p:nvSpPr>
        <p:spPr bwMode="auto">
          <a:xfrm>
            <a:off x="0" y="6327386"/>
            <a:ext cx="9144000" cy="254793"/>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bg2">
                    <a:lumMod val="50000"/>
                  </a:schemeClr>
                </a:solidFill>
                <a:latin typeface="+mn-lt"/>
              </a:rPr>
              <a:t>Sources: Office of Management and Budget, “A new foundation for American greatness,” May 23, 2017.</a:t>
            </a:r>
          </a:p>
        </p:txBody>
      </p:sp>
      <p:sp>
        <p:nvSpPr>
          <p:cNvPr id="31" name="Content Placeholder 17"/>
          <p:cNvSpPr txBox="1">
            <a:spLocks/>
          </p:cNvSpPr>
          <p:nvPr/>
        </p:nvSpPr>
        <p:spPr bwMode="auto">
          <a:xfrm>
            <a:off x="0" y="6626225"/>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Georgia" panose="02040502050405020303" pitchFamily="18" charset="0"/>
                <a:ea typeface="ＭＳ Ｐゴシック" panose="020B0600070205080204" pitchFamily="34" charset="-128"/>
                <a:cs typeface="MS PGothic" charset="0"/>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Georgia" panose="02040502050405020303" pitchFamily="18" charset="0"/>
                <a:ea typeface="ＭＳ Ｐゴシック" panose="020B0600070205080204" pitchFamily="34" charset="-128"/>
                <a:cs typeface="MS PGothic" charset="0"/>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Georgia" panose="02040502050405020303" pitchFamily="18" charset="0"/>
                <a:ea typeface="ＭＳ Ｐゴシック" panose="020B0600070205080204" pitchFamily="34" charset="-128"/>
                <a:cs typeface="MS PGothic" charset="0"/>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Georgia" panose="02040502050405020303" pitchFamily="18" charset="0"/>
                <a:ea typeface="ＭＳ Ｐゴシック" panose="020B0600070205080204" pitchFamily="34" charset="-128"/>
                <a:cs typeface="MS PGothic" charset="0"/>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Georgia" panose="02040502050405020303" pitchFamily="18" charset="0"/>
                <a:ea typeface="ＭＳ Ｐゴシック" panose="020B0600070205080204" pitchFamily="34" charset="-128"/>
                <a:cs typeface="MS P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000" smtClean="0">
                <a:solidFill>
                  <a:schemeClr val="tx1">
                    <a:lumMod val="65000"/>
                    <a:lumOff val="35000"/>
                  </a:schemeClr>
                </a:solidFill>
                <a:latin typeface="+mn-lt"/>
                <a:ea typeface="MS PGothic" panose="020B0600070205080204" pitchFamily="34" charset="-128"/>
                <a:cs typeface="ＭＳ Ｐゴシック" charset="0"/>
              </a:rPr>
              <a:t>June 8, 2017  |  Justin C. Brown</a:t>
            </a:r>
            <a:endParaRPr lang="en-US" sz="1000" dirty="0">
              <a:solidFill>
                <a:schemeClr val="tx1">
                  <a:lumMod val="65000"/>
                  <a:lumOff val="35000"/>
                </a:schemeClr>
              </a:solidFill>
              <a:latin typeface="+mn-lt"/>
              <a:ea typeface="MS PGothic" panose="020B0600070205080204" pitchFamily="34" charset="-128"/>
              <a:cs typeface="ＭＳ Ｐゴシック" charset="0"/>
            </a:endParaRPr>
          </a:p>
        </p:txBody>
      </p:sp>
      <p:sp>
        <p:nvSpPr>
          <p:cNvPr id="22" name="TextBox 12"/>
          <p:cNvSpPr txBox="1">
            <a:spLocks noChangeArrowheads="1"/>
          </p:cNvSpPr>
          <p:nvPr/>
        </p:nvSpPr>
        <p:spPr bwMode="auto">
          <a:xfrm>
            <a:off x="6995825" y="233363"/>
            <a:ext cx="2130713"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UNDER TRUMP</a:t>
            </a:r>
            <a:endParaRPr lang="en-US" altLang="en-US" sz="900" dirty="0">
              <a:solidFill>
                <a:schemeClr val="bg2">
                  <a:lumMod val="25000"/>
                </a:schemeClr>
              </a:solidFill>
            </a:endParaRPr>
          </a:p>
        </p:txBody>
      </p:sp>
    </p:spTree>
    <p:extLst>
      <p:ext uri="{BB962C8B-B14F-4D97-AF65-F5344CB8AC3E}">
        <p14:creationId xmlns:p14="http://schemas.microsoft.com/office/powerpoint/2010/main" val="39590064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1"/>
          <p:cNvSpPr>
            <a:spLocks noGrp="1"/>
          </p:cNvSpPr>
          <p:nvPr>
            <p:ph type="title"/>
          </p:nvPr>
        </p:nvSpPr>
        <p:spPr/>
        <p:txBody>
          <a:bodyPr/>
          <a:lstStyle/>
          <a:p>
            <a:r>
              <a:rPr lang="en-US" altLang="en-US" dirty="0" smtClean="0"/>
              <a:t>Roadmap for the presentation</a:t>
            </a:r>
          </a:p>
        </p:txBody>
      </p:sp>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pic>
        <p:nvPicPr>
          <p:cNvPr id="8197" name="Picture 10"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txBox="1">
            <a:spLocks/>
          </p:cNvSpPr>
          <p:nvPr/>
        </p:nvSpPr>
        <p:spPr bwMode="auto">
          <a:xfrm>
            <a:off x="1030405" y="1592994"/>
            <a:ext cx="6995746" cy="369332"/>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a:solidFill>
                  <a:prstClr val="black"/>
                </a:solidFill>
                <a:latin typeface="Georgia"/>
                <a:ea typeface="MS PGothic" charset="-128"/>
              </a:rPr>
              <a:t> America’s </a:t>
            </a:r>
            <a:r>
              <a:rPr lang="en-US" altLang="en-US" sz="1800" b="1" dirty="0" smtClean="0">
                <a:solidFill>
                  <a:prstClr val="black"/>
                </a:solidFill>
                <a:latin typeface="Georgia"/>
                <a:ea typeface="MS PGothic" charset="-128"/>
              </a:rPr>
              <a:t>infrastructure report card</a:t>
            </a:r>
            <a:endParaRPr lang="en-US" altLang="en-US" sz="1800" dirty="0" smtClean="0">
              <a:latin typeface="+mj-lt"/>
            </a:endParaRPr>
          </a:p>
        </p:txBody>
      </p:sp>
      <p:sp>
        <p:nvSpPr>
          <p:cNvPr id="14" name="Content Placeholder 2"/>
          <p:cNvSpPr txBox="1">
            <a:spLocks/>
          </p:cNvSpPr>
          <p:nvPr/>
        </p:nvSpPr>
        <p:spPr bwMode="auto">
          <a:xfrm>
            <a:off x="1669411" y="2199119"/>
            <a:ext cx="59974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Financial and regulatory hurdles</a:t>
            </a:r>
            <a:endParaRPr lang="en-US" altLang="en-US" sz="1800" dirty="0" smtClean="0">
              <a:latin typeface="+mj-lt"/>
            </a:endParaRPr>
          </a:p>
        </p:txBody>
      </p:sp>
      <p:sp>
        <p:nvSpPr>
          <p:cNvPr id="75" name="TextBox 12"/>
          <p:cNvSpPr txBox="1">
            <a:spLocks noChangeArrowheads="1"/>
          </p:cNvSpPr>
          <p:nvPr/>
        </p:nvSpPr>
        <p:spPr bwMode="auto">
          <a:xfrm>
            <a:off x="7689926" y="233363"/>
            <a:ext cx="1436612"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101</a:t>
            </a:r>
          </a:p>
        </p:txBody>
      </p:sp>
      <p:sp>
        <p:nvSpPr>
          <p:cNvPr id="44" name="Content Placeholder 2"/>
          <p:cNvSpPr txBox="1">
            <a:spLocks/>
          </p:cNvSpPr>
          <p:nvPr/>
        </p:nvSpPr>
        <p:spPr bwMode="auto">
          <a:xfrm>
            <a:off x="2671202" y="3445343"/>
            <a:ext cx="57782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a:solidFill>
                  <a:prstClr val="black"/>
                </a:solidFill>
                <a:latin typeface="Georgia"/>
                <a:ea typeface="MS PGothic" charset="-128"/>
              </a:rPr>
              <a:t> </a:t>
            </a:r>
            <a:r>
              <a:rPr lang="en-US" altLang="en-US" sz="1800" b="1" dirty="0" smtClean="0">
                <a:solidFill>
                  <a:prstClr val="black"/>
                </a:solidFill>
                <a:latin typeface="Georgia"/>
                <a:ea typeface="MS PGothic" charset="-128"/>
              </a:rPr>
              <a:t>Public opinion on American infrastructure</a:t>
            </a:r>
            <a:endParaRPr lang="en-US" altLang="en-US" sz="1800" dirty="0" smtClean="0">
              <a:latin typeface="+mj-lt"/>
            </a:endParaRPr>
          </a:p>
        </p:txBody>
      </p:sp>
      <p:sp>
        <p:nvSpPr>
          <p:cNvPr id="52" name="Content Placeholder 2"/>
          <p:cNvSpPr txBox="1">
            <a:spLocks/>
          </p:cNvSpPr>
          <p:nvPr/>
        </p:nvSpPr>
        <p:spPr bwMode="auto">
          <a:xfrm>
            <a:off x="2190684" y="2776985"/>
            <a:ext cx="5202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Infrastructure under Trump</a:t>
            </a:r>
            <a:endParaRPr lang="en-US" altLang="en-US" sz="1800" dirty="0" smtClean="0">
              <a:latin typeface="+mj-lt"/>
            </a:endParaRPr>
          </a:p>
        </p:txBody>
      </p:sp>
      <p:sp>
        <p:nvSpPr>
          <p:cNvPr id="53" name="Content Placeholder 2"/>
          <p:cNvSpPr txBox="1">
            <a:spLocks/>
          </p:cNvSpPr>
          <p:nvPr/>
        </p:nvSpPr>
        <p:spPr bwMode="auto">
          <a:xfrm>
            <a:off x="3833445" y="4704429"/>
            <a:ext cx="4192706" cy="646331"/>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latin typeface="+mj-lt"/>
              </a:rPr>
              <a:t>Examples of </a:t>
            </a:r>
            <a:r>
              <a:rPr lang="en-US" altLang="en-US" sz="1800" b="1" dirty="0">
                <a:latin typeface="+mj-lt"/>
              </a:rPr>
              <a:t>i</a:t>
            </a:r>
            <a:r>
              <a:rPr lang="en-US" altLang="en-US" sz="1800" b="1" dirty="0" smtClean="0">
                <a:latin typeface="+mj-lt"/>
              </a:rPr>
              <a:t>nfrastructure needs and emergencies</a:t>
            </a:r>
          </a:p>
        </p:txBody>
      </p:sp>
      <p:grpSp>
        <p:nvGrpSpPr>
          <p:cNvPr id="54" name="Group 18"/>
          <p:cNvGrpSpPr>
            <a:grpSpLocks/>
          </p:cNvGrpSpPr>
          <p:nvPr/>
        </p:nvGrpSpPr>
        <p:grpSpPr bwMode="auto">
          <a:xfrm>
            <a:off x="3054896" y="4576485"/>
            <a:ext cx="261777" cy="452715"/>
            <a:chOff x="2638425" y="3965575"/>
            <a:chExt cx="315913" cy="838200"/>
          </a:xfrm>
        </p:grpSpPr>
        <p:cxnSp>
          <p:nvCxnSpPr>
            <p:cNvPr id="55" name="Straight Arrow Connector 54"/>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flipH="1" flipV="1">
              <a:off x="2223193" y="4382395"/>
              <a:ext cx="835229"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194" name="Group 18"/>
          <p:cNvGrpSpPr>
            <a:grpSpLocks/>
          </p:cNvGrpSpPr>
          <p:nvPr/>
        </p:nvGrpSpPr>
        <p:grpSpPr bwMode="auto">
          <a:xfrm>
            <a:off x="1965390" y="3261501"/>
            <a:ext cx="261776" cy="370960"/>
            <a:chOff x="2638425" y="3965575"/>
            <a:chExt cx="315913" cy="838200"/>
          </a:xfrm>
        </p:grpSpPr>
        <p:cxnSp>
          <p:nvCxnSpPr>
            <p:cNvPr id="42" name="Straight Arrow Connector 41"/>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flipH="1" flipV="1">
              <a:off x="2223192" y="4382395"/>
              <a:ext cx="835229" cy="1588"/>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198" name="Group 5"/>
          <p:cNvGrpSpPr>
            <a:grpSpLocks/>
          </p:cNvGrpSpPr>
          <p:nvPr/>
        </p:nvGrpSpPr>
        <p:grpSpPr bwMode="auto">
          <a:xfrm>
            <a:off x="864349" y="2006551"/>
            <a:ext cx="261777" cy="369645"/>
            <a:chOff x="1970088" y="2784475"/>
            <a:chExt cx="315912" cy="836613"/>
          </a:xfrm>
        </p:grpSpPr>
        <p:cxnSp>
          <p:nvCxnSpPr>
            <p:cNvPr id="11" name="Straight Arrow Connector 10"/>
            <p:cNvCxnSpPr/>
            <p:nvPr/>
          </p:nvCxnSpPr>
          <p:spPr>
            <a:xfrm>
              <a:off x="1970088" y="3618110"/>
              <a:ext cx="315912" cy="2978"/>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flipH="1" flipV="1">
              <a:off x="1555653" y="3200498"/>
              <a:ext cx="833635"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201" name="Group 18"/>
          <p:cNvGrpSpPr>
            <a:grpSpLocks/>
          </p:cNvGrpSpPr>
          <p:nvPr/>
        </p:nvGrpSpPr>
        <p:grpSpPr bwMode="auto">
          <a:xfrm>
            <a:off x="1407635" y="2616925"/>
            <a:ext cx="261776" cy="370960"/>
            <a:chOff x="2638425" y="3965575"/>
            <a:chExt cx="315913" cy="838200"/>
          </a:xfrm>
        </p:grpSpPr>
        <p:cxnSp>
          <p:nvCxnSpPr>
            <p:cNvPr id="16" name="Straight Arrow Connector 15"/>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flipV="1">
              <a:off x="2223192" y="4382395"/>
              <a:ext cx="835229" cy="1588"/>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sp>
        <p:nvSpPr>
          <p:cNvPr id="25" name="Oval 24"/>
          <p:cNvSpPr/>
          <p:nvPr/>
        </p:nvSpPr>
        <p:spPr bwMode="auto">
          <a:xfrm>
            <a:off x="576263" y="1484313"/>
            <a:ext cx="598535" cy="597220"/>
          </a:xfrm>
          <a:prstGeom prst="ellipse">
            <a:avLst/>
          </a:prstGeom>
          <a:solidFill>
            <a:srgbClr val="005596"/>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7" name="Oval 26"/>
          <p:cNvSpPr/>
          <p:nvPr/>
        </p:nvSpPr>
        <p:spPr bwMode="auto">
          <a:xfrm>
            <a:off x="1132703" y="2082848"/>
            <a:ext cx="598535" cy="598536"/>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0" name="Oval 29"/>
          <p:cNvSpPr/>
          <p:nvPr/>
        </p:nvSpPr>
        <p:spPr bwMode="auto">
          <a:xfrm>
            <a:off x="1681251" y="2674806"/>
            <a:ext cx="597220" cy="597220"/>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8" name="Oval 37"/>
          <p:cNvSpPr/>
          <p:nvPr/>
        </p:nvSpPr>
        <p:spPr bwMode="auto">
          <a:xfrm>
            <a:off x="2225852" y="3331221"/>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nvGrpSpPr>
          <p:cNvPr id="8210" name="Group 18"/>
          <p:cNvGrpSpPr>
            <a:grpSpLocks/>
          </p:cNvGrpSpPr>
          <p:nvPr/>
        </p:nvGrpSpPr>
        <p:grpSpPr bwMode="auto">
          <a:xfrm>
            <a:off x="2513938" y="3927125"/>
            <a:ext cx="261777" cy="370960"/>
            <a:chOff x="2638425" y="3965575"/>
            <a:chExt cx="315913" cy="838200"/>
          </a:xfrm>
        </p:grpSpPr>
        <p:cxnSp>
          <p:nvCxnSpPr>
            <p:cNvPr id="46" name="Straight Arrow Connector 45"/>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flipH="1" flipV="1">
              <a:off x="2223193" y="4382395"/>
              <a:ext cx="835229"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sp>
        <p:nvSpPr>
          <p:cNvPr id="51" name="Oval 50"/>
          <p:cNvSpPr/>
          <p:nvPr/>
        </p:nvSpPr>
        <p:spPr bwMode="auto">
          <a:xfrm>
            <a:off x="2773084" y="3988952"/>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7" name="Oval 56"/>
          <p:cNvSpPr/>
          <p:nvPr/>
        </p:nvSpPr>
        <p:spPr bwMode="auto">
          <a:xfrm>
            <a:off x="3314042" y="4700660"/>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8" name="Content Placeholder 2"/>
          <p:cNvSpPr txBox="1">
            <a:spLocks/>
          </p:cNvSpPr>
          <p:nvPr/>
        </p:nvSpPr>
        <p:spPr bwMode="auto">
          <a:xfrm>
            <a:off x="3261290" y="3964813"/>
            <a:ext cx="37198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American infrastructure in the global economy</a:t>
            </a:r>
            <a:endParaRPr lang="en-US" altLang="en-US" sz="1800" dirty="0" smtClean="0">
              <a:latin typeface="+mj-lt"/>
            </a:endParaRPr>
          </a:p>
        </p:txBody>
      </p:sp>
      <p:sp>
        <p:nvSpPr>
          <p:cNvPr id="3" name="Rectangle 2"/>
          <p:cNvSpPr/>
          <p:nvPr/>
        </p:nvSpPr>
        <p:spPr>
          <a:xfrm>
            <a:off x="603351" y="1577605"/>
            <a:ext cx="579005" cy="400110"/>
          </a:xfrm>
          <a:prstGeom prst="rect">
            <a:avLst/>
          </a:prstGeom>
        </p:spPr>
        <p:txBody>
          <a:bodyPr wrap="none">
            <a:spAutoFit/>
          </a:bodyPr>
          <a:lstStyle/>
          <a:p>
            <a:pPr lvl="0" eaLnBrk="1" hangingPunct="1"/>
            <a:r>
              <a:rPr lang="en-US" altLang="en-US" sz="2000" b="1" dirty="0" smtClean="0">
                <a:solidFill>
                  <a:schemeClr val="bg1"/>
                </a:solidFill>
                <a:latin typeface="+mj-lt"/>
                <a:ea typeface="ＭＳ Ｐゴシック" panose="020B0600070205080204" pitchFamily="34" charset="-128"/>
              </a:rPr>
              <a:t>D+</a:t>
            </a:r>
            <a:endParaRPr lang="en-US" altLang="en-US" sz="2000" b="1" dirty="0">
              <a:solidFill>
                <a:schemeClr val="bg1"/>
              </a:solidFill>
              <a:latin typeface="+mj-lt"/>
              <a:ea typeface="ＭＳ Ｐゴシック" panose="020B0600070205080204" pitchFamily="34" charset="-128"/>
            </a:endParaRPr>
          </a:p>
        </p:txBody>
      </p:sp>
      <p:sp>
        <p:nvSpPr>
          <p:cNvPr id="59" name="Rectangle 58"/>
          <p:cNvSpPr/>
          <p:nvPr/>
        </p:nvSpPr>
        <p:spPr>
          <a:xfrm>
            <a:off x="1137435" y="2137268"/>
            <a:ext cx="579005" cy="461665"/>
          </a:xfrm>
          <a:prstGeom prst="rect">
            <a:avLst/>
          </a:prstGeom>
        </p:spPr>
        <p:txBody>
          <a:bodyPr wrap="none">
            <a:spAutoFit/>
          </a:bodyPr>
          <a:lstStyle/>
          <a:p>
            <a:pPr lvl="0" eaLnBrk="1" hangingPunct="1"/>
            <a:r>
              <a:rPr lang="en-US" altLang="en-US" sz="2400" b="1" dirty="0" smtClean="0">
                <a:solidFill>
                  <a:schemeClr val="bg1"/>
                </a:solidFill>
                <a:latin typeface="+mj-lt"/>
                <a:ea typeface="ＭＳ Ｐゴシック" panose="020B0600070205080204" pitchFamily="34" charset="-128"/>
              </a:rPr>
              <a:t>$$</a:t>
            </a:r>
            <a:endParaRPr lang="en-US" altLang="en-US" sz="2400" b="1" dirty="0">
              <a:solidFill>
                <a:schemeClr val="bg1"/>
              </a:solidFill>
              <a:latin typeface="+mj-lt"/>
              <a:ea typeface="ＭＳ Ｐゴシック" panose="020B0600070205080204" pitchFamily="34" charset="-128"/>
            </a:endParaRPr>
          </a:p>
        </p:txBody>
      </p:sp>
      <p:sp>
        <p:nvSpPr>
          <p:cNvPr id="4" name="Rectangle 3"/>
          <p:cNvSpPr/>
          <p:nvPr/>
        </p:nvSpPr>
        <p:spPr>
          <a:xfrm>
            <a:off x="3434414" y="4691567"/>
            <a:ext cx="357790" cy="646331"/>
          </a:xfrm>
          <a:prstGeom prst="rect">
            <a:avLst/>
          </a:prstGeom>
        </p:spPr>
        <p:txBody>
          <a:bodyPr wrap="none">
            <a:spAutoFit/>
          </a:bodyPr>
          <a:lstStyle/>
          <a:p>
            <a:r>
              <a:rPr lang="en-US" sz="3600" b="1" dirty="0">
                <a:solidFill>
                  <a:schemeClr val="bg1"/>
                </a:solidFill>
                <a:latin typeface="+mj-lt"/>
                <a:ea typeface="ＭＳ Ｐゴシック" panose="020B0600070205080204" pitchFamily="34" charset="-128"/>
              </a:rPr>
              <a:t>!</a:t>
            </a:r>
            <a:endParaRPr lang="en-US" sz="3600" dirty="0">
              <a:latin typeface="+mj-lt"/>
            </a:endParaRPr>
          </a:p>
        </p:txBody>
      </p:sp>
      <p:pic>
        <p:nvPicPr>
          <p:cNvPr id="60" name="Picture 59"/>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t="30086" b="28034"/>
          <a:stretch/>
        </p:blipFill>
        <p:spPr bwMode="auto">
          <a:xfrm>
            <a:off x="1713654" y="2870592"/>
            <a:ext cx="521273" cy="217830"/>
          </a:xfrm>
          <a:prstGeom prst="rect">
            <a:avLst/>
          </a:prstGeom>
          <a:solidFill>
            <a:srgbClr val="005596"/>
          </a:solidFill>
        </p:spPr>
      </p:pic>
      <p:pic>
        <p:nvPicPr>
          <p:cNvPr id="5" name="Picture 4"/>
          <p:cNvPicPr>
            <a:picLocks noChangeAspect="1"/>
          </p:cNvPicPr>
          <p:nvPr/>
        </p:nvPicPr>
        <p:blipFill rotWithShape="1">
          <a:blip r:embed="rId5" cstate="hqprint">
            <a:lum bright="70000" contrast="-70000"/>
            <a:extLst>
              <a:ext uri="{28A0092B-C50C-407E-A947-70E740481C1C}">
                <a14:useLocalDpi xmlns:a14="http://schemas.microsoft.com/office/drawing/2010/main" val="0"/>
              </a:ext>
            </a:extLst>
          </a:blip>
          <a:srcRect b="13205"/>
          <a:stretch/>
        </p:blipFill>
        <p:spPr>
          <a:xfrm>
            <a:off x="2843782" y="4099311"/>
            <a:ext cx="457137" cy="396772"/>
          </a:xfrm>
          <a:prstGeom prst="rect">
            <a:avLst/>
          </a:prstGeom>
        </p:spPr>
      </p:pic>
      <p:pic>
        <p:nvPicPr>
          <p:cNvPr id="7" name="Picture 6"/>
          <p:cNvPicPr>
            <a:picLocks noChangeAspect="1"/>
          </p:cNvPicPr>
          <p:nvPr/>
        </p:nvPicPr>
        <p:blipFill rotWithShape="1">
          <a:blip r:embed="rId6" cstate="hqprint">
            <a:lum bright="70000" contrast="-70000"/>
            <a:extLst>
              <a:ext uri="{28A0092B-C50C-407E-A947-70E740481C1C}">
                <a14:useLocalDpi xmlns:a14="http://schemas.microsoft.com/office/drawing/2010/main" val="0"/>
              </a:ext>
            </a:extLst>
          </a:blip>
          <a:srcRect t="2949" b="18204"/>
          <a:stretch/>
        </p:blipFill>
        <p:spPr>
          <a:xfrm>
            <a:off x="2327393" y="3474109"/>
            <a:ext cx="395452" cy="311799"/>
          </a:xfrm>
          <a:prstGeom prst="rect">
            <a:avLst/>
          </a:prstGeom>
        </p:spPr>
      </p:pic>
      <p:sp>
        <p:nvSpPr>
          <p:cNvPr id="2" name="Slide Number Placeholder 1"/>
          <p:cNvSpPr>
            <a:spLocks noGrp="1"/>
          </p:cNvSpPr>
          <p:nvPr>
            <p:ph type="sldNum" sz="quarter" idx="10"/>
          </p:nvPr>
        </p:nvSpPr>
        <p:spPr/>
        <p:txBody>
          <a:bodyPr/>
          <a:lstStyle/>
          <a:p>
            <a:pPr>
              <a:defRPr/>
            </a:pPr>
            <a:fld id="{F3261934-41CF-CB44-9D23-0EE9285AD301}" type="slidenum">
              <a:rPr lang="en-US" altLang="en-US" smtClean="0"/>
              <a:pPr>
                <a:defRPr/>
              </a:pPr>
              <a:t>2</a:t>
            </a:fld>
            <a:endParaRPr lang="en-US" altLang="en-US"/>
          </a:p>
        </p:txBody>
      </p:sp>
    </p:spTree>
    <p:extLst>
      <p:ext uri="{BB962C8B-B14F-4D97-AF65-F5344CB8AC3E}">
        <p14:creationId xmlns:p14="http://schemas.microsoft.com/office/powerpoint/2010/main" val="11828844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228600" y="630238"/>
            <a:ext cx="8042564" cy="854075"/>
          </a:xfrm>
        </p:spPr>
        <p:txBody>
          <a:bodyPr/>
          <a:lstStyle/>
          <a:p>
            <a:r>
              <a:rPr lang="en-US" altLang="en-US" dirty="0" smtClean="0">
                <a:latin typeface="Georgia" charset="0"/>
                <a:ea typeface="ＭＳ Ｐゴシック" charset="-128"/>
                <a:cs typeface="MS PGothic" charset="-128"/>
              </a:rPr>
              <a:t>Trump calls for cuts to several major DOT </a:t>
            </a:r>
            <a:r>
              <a:rPr lang="en-US" altLang="en-US" dirty="0" smtClean="0">
                <a:latin typeface="Georgia" charset="0"/>
                <a:ea typeface="ＭＳ Ｐゴシック" charset="-128"/>
                <a:cs typeface="MS PGothic" charset="-128"/>
              </a:rPr>
              <a:t>programs in FY18 budget request </a:t>
            </a:r>
            <a:endParaRPr lang="en-US" altLang="en-US" dirty="0">
              <a:latin typeface="Georgia" charset="0"/>
              <a:ea typeface="ＭＳ Ｐゴシック" charset="-128"/>
              <a:cs typeface="MS PGothic" charset="-128"/>
            </a:endParaRP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13"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ea typeface="MS PGothic" panose="020B0600070205080204" pitchFamily="34" charset="-128"/>
                <a:cs typeface="ＭＳ Ｐゴシック" charset="0"/>
              </a:rPr>
              <a:t>June 8, 2017  |  Justin C. Brown</a:t>
            </a:r>
            <a:endParaRPr lang="en-US" sz="1000" dirty="0">
              <a:solidFill>
                <a:schemeClr val="tx1">
                  <a:lumMod val="65000"/>
                  <a:lumOff val="35000"/>
                </a:schemeClr>
              </a:solidFill>
              <a:latin typeface="+mn-lt"/>
              <a:ea typeface="MS PGothic" panose="020B0600070205080204" pitchFamily="34" charset="-128"/>
              <a:cs typeface="ＭＳ Ｐゴシック" charset="0"/>
            </a:endParaRPr>
          </a:p>
        </p:txBody>
      </p:sp>
      <p:graphicFrame>
        <p:nvGraphicFramePr>
          <p:cNvPr id="118" name="Table 117"/>
          <p:cNvGraphicFramePr>
            <a:graphicFrameLocks noGrp="1"/>
          </p:cNvGraphicFramePr>
          <p:nvPr>
            <p:extLst/>
          </p:nvPr>
        </p:nvGraphicFramePr>
        <p:xfrm>
          <a:off x="514349" y="1884363"/>
          <a:ext cx="8255577" cy="4145260"/>
        </p:xfrm>
        <a:graphic>
          <a:graphicData uri="http://schemas.openxmlformats.org/drawingml/2006/table">
            <a:tbl>
              <a:tblPr/>
              <a:tblGrid>
                <a:gridCol w="1203615">
                  <a:extLst>
                    <a:ext uri="{9D8B030D-6E8A-4147-A177-3AD203B41FA5}">
                      <a16:colId xmlns:a16="http://schemas.microsoft.com/office/drawing/2014/main" val="20000"/>
                    </a:ext>
                  </a:extLst>
                </a:gridCol>
                <a:gridCol w="4696691">
                  <a:extLst>
                    <a:ext uri="{9D8B030D-6E8A-4147-A177-3AD203B41FA5}">
                      <a16:colId xmlns:a16="http://schemas.microsoft.com/office/drawing/2014/main" val="2220817316"/>
                    </a:ext>
                  </a:extLst>
                </a:gridCol>
                <a:gridCol w="1025236">
                  <a:extLst>
                    <a:ext uri="{9D8B030D-6E8A-4147-A177-3AD203B41FA5}">
                      <a16:colId xmlns:a16="http://schemas.microsoft.com/office/drawing/2014/main" val="20001"/>
                    </a:ext>
                  </a:extLst>
                </a:gridCol>
                <a:gridCol w="1330035">
                  <a:extLst>
                    <a:ext uri="{9D8B030D-6E8A-4147-A177-3AD203B41FA5}">
                      <a16:colId xmlns:a16="http://schemas.microsoft.com/office/drawing/2014/main" val="926047661"/>
                    </a:ext>
                  </a:extLst>
                </a:gridCol>
              </a:tblGrid>
              <a:tr h="259075">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Program name</a:t>
                      </a:r>
                    </a:p>
                  </a:txBody>
                  <a:tcPr marL="91453" marR="91453"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2777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Justification provided</a:t>
                      </a:r>
                    </a:p>
                  </a:txBody>
                  <a:tcPr marL="91453" marR="91453"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27770"/>
                    </a:solid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2018 request</a:t>
                      </a:r>
                    </a:p>
                  </a:txBody>
                  <a:tcPr marL="91453" marR="91453"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2777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YoY percent change</a:t>
                      </a:r>
                    </a:p>
                  </a:txBody>
                  <a:tcPr marL="91453" marR="91453"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27770"/>
                    </a:solidFill>
                  </a:tcPr>
                </a:tc>
                <a:extLst>
                  <a:ext uri="{0D108BD9-81ED-4DB2-BD59-A6C34878D82A}">
                    <a16:rowId xmlns:a16="http://schemas.microsoft.com/office/drawing/2014/main" val="10000"/>
                  </a:ext>
                </a:extLst>
              </a:tr>
              <a:tr h="426940">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Capital Investment Grants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(New Starts) </a:t>
                      </a:r>
                    </a:p>
                  </a:txBody>
                  <a:tcPr marL="91453" marR="91453" marT="45718" marB="45718"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a:t>
                      </a:r>
                      <a:r>
                        <a:rPr kumimoji="0" lang="en-US" altLang="en-US" sz="1100" b="1"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Localities are better equipped to scale and design infrastructure investments needed for their communities</a:t>
                      </a: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 Several metropolitan areas… have already begun to move in this direction by asking residents to approve multi-billion dollar bond measures to speed the delivery of highway and transit investments.”</a:t>
                      </a:r>
                    </a:p>
                  </a:txBody>
                  <a:tcPr marL="91453" marR="91453" marT="45718" marB="45718"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dirty="0" smtClean="0"/>
                        <a:t>$1.2 billion</a:t>
                      </a:r>
                      <a:endParaRPr lang="en-US" sz="1200" dirty="0"/>
                    </a:p>
                  </a:txBody>
                  <a:tcPr marL="91453" marR="91453" marT="45718" marB="45718"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dirty="0" smtClean="0"/>
                        <a:t>43%</a:t>
                      </a:r>
                      <a:endParaRPr lang="en-US" sz="1200" dirty="0"/>
                    </a:p>
                  </a:txBody>
                  <a:tcPr marL="91453" marR="91453" marT="45718" marB="45718"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6940">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Essential Air Service</a:t>
                      </a:r>
                    </a:p>
                  </a:txBody>
                  <a:tcPr marL="91453" marR="91453" marT="45718" marB="45718"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“The EAS program was originally established as a temporary program nearly 40 years ago to provide subsidized commercial air service to rural airports. Many EAS flights are not full and have high subsidy costs per passenger. Attempts at incrementally reforming the program have not resulted in much change in the cost of EAS. The Administration is proposing a wholesale redesign of the program, to </a:t>
                      </a:r>
                      <a:r>
                        <a:rPr kumimoji="0" lang="en-US" altLang="en-US" sz="1100" b="1"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eliminate the discretionary component of the program </a:t>
                      </a: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and focus the remaining resources on those remote communities in most need of support.” </a:t>
                      </a:r>
                    </a:p>
                  </a:txBody>
                  <a:tcPr marL="91453" marR="91453" marT="45718" marB="45718"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dirty="0" smtClean="0"/>
                        <a:t>$0</a:t>
                      </a:r>
                      <a:endParaRPr lang="en-US" sz="1200" dirty="0"/>
                    </a:p>
                  </a:txBody>
                  <a:tcPr marL="91453" marR="91453" marT="45718" marB="45718"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dirty="0" smtClean="0"/>
                        <a:t>100%</a:t>
                      </a:r>
                      <a:endParaRPr lang="en-US" sz="1200" dirty="0"/>
                    </a:p>
                  </a:txBody>
                  <a:tcPr marL="91453" marR="91453" marT="45718" marB="45718"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4354">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Amtrak grants</a:t>
                      </a:r>
                    </a:p>
                  </a:txBody>
                  <a:tcPr marL="91453" marR="91453" marT="45718" marB="45718"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“Amtrak's long distance trains do not serve a vital transportation purpose, and are a vestige of when train service was the only viable transcontinental transportation option. Today communities are served by an expansive aviation, interstate highway, and intercity bus network. </a:t>
                      </a:r>
                      <a:r>
                        <a:rPr kumimoji="0" lang="en-US" altLang="en-US" sz="1100" b="1"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The remaining Federal funds for Amtrak are dedicated to Amtrak's Northeast Corridor (NEC) and State-Supported services</a:t>
                      </a: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 which do provide real transportation alternatives for regions.”</a:t>
                      </a:r>
                    </a:p>
                  </a:txBody>
                  <a:tcPr marL="91453" marR="91453" marT="45718" marB="45718"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dirty="0" smtClean="0"/>
                        <a:t>$774 million</a:t>
                      </a:r>
                      <a:endParaRPr lang="en-US" sz="1200" dirty="0"/>
                    </a:p>
                  </a:txBody>
                  <a:tcPr marL="91453" marR="91453" marT="45718" marB="45718"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dirty="0" smtClean="0"/>
                        <a:t>45%</a:t>
                      </a:r>
                      <a:endParaRPr lang="en-US" sz="1200" dirty="0"/>
                    </a:p>
                  </a:txBody>
                  <a:tcPr marL="91453" marR="91453" marT="45718" marB="45718"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94354">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National Infrastructure Investments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(TIGER grants)</a:t>
                      </a:r>
                    </a:p>
                  </a:txBody>
                  <a:tcPr marL="91453" marR="91453" marT="45718" marB="45718"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a:t>
                      </a:r>
                      <a:r>
                        <a:rPr kumimoji="0" lang="en-US" altLang="en-US" sz="1100" b="1"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This program began as part of the 2009 stimulus bill and has not been authorized under the last two multi-year surface transportation authorization acts</a:t>
                      </a: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 It provides Federal funding for projects with localized benefits, and often these projects do not rise to the level of national or regional significance.”</a:t>
                      </a:r>
                    </a:p>
                  </a:txBody>
                  <a:tcPr marL="91453" marR="91453" marT="45718" marB="45718"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dirty="0" smtClean="0"/>
                        <a:t>$0</a:t>
                      </a:r>
                      <a:endParaRPr lang="en-US" sz="1200" dirty="0"/>
                    </a:p>
                  </a:txBody>
                  <a:tcPr marL="91453" marR="91453" marT="45718" marB="45718"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dirty="0" smtClean="0"/>
                        <a:t>100%</a:t>
                      </a:r>
                      <a:endParaRPr lang="en-US" sz="1200" dirty="0"/>
                    </a:p>
                  </a:txBody>
                  <a:tcPr marL="91453" marR="91453" marT="45718" marB="45718"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9486"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defTabSz="811213">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defTabSz="811213">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defTabSz="811213">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defTabSz="811213">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FontTx/>
              <a:buNone/>
            </a:pPr>
            <a:r>
              <a:rPr lang="en-US" altLang="en-US" sz="1600" b="1" dirty="0" smtClean="0">
                <a:solidFill>
                  <a:srgbClr val="7F7F7F"/>
                </a:solidFill>
              </a:rPr>
              <a:t>Cuts to Department of Transportation programs</a:t>
            </a:r>
            <a:endParaRPr lang="en-US" altLang="en-US" sz="1600" b="1" dirty="0">
              <a:solidFill>
                <a:srgbClr val="7F7F7F"/>
              </a:solidFill>
            </a:endParaRPr>
          </a:p>
        </p:txBody>
      </p:sp>
      <p:pic>
        <p:nvPicPr>
          <p:cNvPr id="19488" name="Picture 12"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CF63D1AA-A191-D249-943C-70548A6C11B9}" type="slidenum">
              <a:rPr lang="en-US" altLang="en-US" smtClean="0"/>
              <a:pPr>
                <a:defRPr/>
              </a:pPr>
              <a:t>20</a:t>
            </a:fld>
            <a:endParaRPr lang="en-US" altLang="en-US"/>
          </a:p>
        </p:txBody>
      </p:sp>
      <p:sp>
        <p:nvSpPr>
          <p:cNvPr id="14" name="Text Placeholder 18"/>
          <p:cNvSpPr txBox="1">
            <a:spLocks/>
          </p:cNvSpPr>
          <p:nvPr/>
        </p:nvSpPr>
        <p:spPr bwMode="auto">
          <a:xfrm>
            <a:off x="0" y="6327386"/>
            <a:ext cx="9144000" cy="254793"/>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bg2">
                    <a:lumMod val="50000"/>
                  </a:schemeClr>
                </a:solidFill>
                <a:latin typeface="+mn-lt"/>
              </a:rPr>
              <a:t>Sources: Office of Management and Budget, “A new foundation for American greatness,” May 23, 2017.</a:t>
            </a:r>
          </a:p>
        </p:txBody>
      </p:sp>
      <p:sp>
        <p:nvSpPr>
          <p:cNvPr id="11" name="TextBox 12"/>
          <p:cNvSpPr txBox="1">
            <a:spLocks noChangeArrowheads="1"/>
          </p:cNvSpPr>
          <p:nvPr/>
        </p:nvSpPr>
        <p:spPr bwMode="auto">
          <a:xfrm>
            <a:off x="6995825" y="233363"/>
            <a:ext cx="2130713"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UNDER TRUMP</a:t>
            </a:r>
            <a:endParaRPr lang="en-US" altLang="en-US" sz="900" dirty="0">
              <a:solidFill>
                <a:schemeClr val="bg2">
                  <a:lumMod val="25000"/>
                </a:schemeClr>
              </a:solidFill>
            </a:endParaRPr>
          </a:p>
        </p:txBody>
      </p:sp>
    </p:spTree>
    <p:extLst>
      <p:ext uri="{BB962C8B-B14F-4D97-AF65-F5344CB8AC3E}">
        <p14:creationId xmlns:p14="http://schemas.microsoft.com/office/powerpoint/2010/main" val="7941883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1267"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FontTx/>
              <a:buNone/>
            </a:pPr>
            <a:fld id="{8186496D-4107-6A44-8398-43406D7B8E6D}" type="slidenum">
              <a:rPr lang="en-US" altLang="en-US" sz="1000">
                <a:solidFill>
                  <a:srgbClr val="3B3838"/>
                </a:solidFill>
                <a:latin typeface="Calibri Light" charset="0"/>
              </a:rPr>
              <a:pPr>
                <a:lnSpc>
                  <a:spcPct val="100000"/>
                </a:lnSpc>
                <a:spcBef>
                  <a:spcPct val="0"/>
                </a:spcBef>
                <a:buFontTx/>
                <a:buNone/>
              </a:pPr>
              <a:t>21</a:t>
            </a:fld>
            <a:endParaRPr lang="en-US" altLang="en-US" sz="1000">
              <a:solidFill>
                <a:srgbClr val="3B3838"/>
              </a:solidFill>
              <a:latin typeface="Calibri Light" charset="0"/>
            </a:endParaRPr>
          </a:p>
        </p:txBody>
      </p:sp>
      <p:sp>
        <p:nvSpPr>
          <p:cNvPr id="11268" name="Title 1"/>
          <p:cNvSpPr>
            <a:spLocks noGrp="1"/>
          </p:cNvSpPr>
          <p:nvPr>
            <p:ph type="title"/>
          </p:nvPr>
        </p:nvSpPr>
        <p:spPr/>
        <p:txBody>
          <a:bodyPr/>
          <a:lstStyle/>
          <a:p>
            <a:r>
              <a:rPr lang="en-US" altLang="en-US" dirty="0" smtClean="0">
                <a:latin typeface="Georgia" charset="0"/>
                <a:ea typeface="ＭＳ Ｐゴシック" charset="-128"/>
                <a:cs typeface="MS PGothic" charset="-128"/>
              </a:rPr>
              <a:t>Trump’s proposal suggests many avenues for </a:t>
            </a:r>
            <a:br>
              <a:rPr lang="en-US" altLang="en-US" dirty="0" smtClean="0">
                <a:latin typeface="Georgia" charset="0"/>
                <a:ea typeface="ＭＳ Ｐゴシック" charset="-128"/>
                <a:cs typeface="MS PGothic" charset="-128"/>
              </a:rPr>
            </a:br>
            <a:r>
              <a:rPr lang="en-US" altLang="en-US" dirty="0" smtClean="0">
                <a:latin typeface="Georgia" charset="0"/>
                <a:ea typeface="ＭＳ Ｐゴシック" charset="-128"/>
                <a:cs typeface="MS PGothic" charset="-128"/>
              </a:rPr>
              <a:t>funding infrastructure</a:t>
            </a:r>
            <a:endParaRPr lang="en-US" altLang="en-US" dirty="0">
              <a:latin typeface="Georgia" charset="0"/>
              <a:ea typeface="ＭＳ Ｐゴシック" charset="-128"/>
              <a:cs typeface="MS PGothic" charset="-128"/>
            </a:endParaRPr>
          </a:p>
        </p:txBody>
      </p:sp>
      <p:sp>
        <p:nvSpPr>
          <p:cNvPr id="77" name="Rectangle 14"/>
          <p:cNvSpPr>
            <a:spLocks noChangeArrowheads="1"/>
          </p:cNvSpPr>
          <p:nvPr/>
        </p:nvSpPr>
        <p:spPr bwMode="auto">
          <a:xfrm>
            <a:off x="419100" y="1500188"/>
            <a:ext cx="8229600" cy="33972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600" b="1" dirty="0" smtClean="0">
                <a:solidFill>
                  <a:srgbClr val="7F7F7F"/>
                </a:solidFill>
                <a:latin typeface="+mj-lt"/>
                <a:cs typeface="+mn-cs"/>
              </a:rPr>
              <a:t>Funding proposals included in Trump’s infrastructure initiative</a:t>
            </a:r>
          </a:p>
        </p:txBody>
      </p:sp>
      <p:pic>
        <p:nvPicPr>
          <p:cNvPr id="11277" name="Picture 16"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
          <p:cNvSpPr txBox="1">
            <a:spLocks noChangeArrowheads="1"/>
          </p:cNvSpPr>
          <p:nvPr/>
        </p:nvSpPr>
        <p:spPr bwMode="auto">
          <a:xfrm>
            <a:off x="4571999" y="3402699"/>
            <a:ext cx="29853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b="1" dirty="0" smtClean="0">
                <a:latin typeface="Calibri Light" charset="0"/>
              </a:rPr>
              <a:t>Expand the Transportation Infrastructure Finance and Innovation Act (TIFIA) program</a:t>
            </a:r>
          </a:p>
        </p:txBody>
      </p:sp>
      <p:sp>
        <p:nvSpPr>
          <p:cNvPr id="14" name="TextBox 3"/>
          <p:cNvSpPr txBox="1">
            <a:spLocks noChangeArrowheads="1"/>
          </p:cNvSpPr>
          <p:nvPr/>
        </p:nvSpPr>
        <p:spPr bwMode="auto">
          <a:xfrm>
            <a:off x="4571999" y="3807939"/>
            <a:ext cx="38695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dirty="0" smtClean="0">
                <a:latin typeface="Calibri Light" charset="0"/>
              </a:rPr>
              <a:t>TIFIA helps finance surface transportation projects through direct loans, loan guarantees, and lines of credit. The administration supports the expansion of TIFIA eligibility. </a:t>
            </a:r>
          </a:p>
        </p:txBody>
      </p:sp>
      <p:sp>
        <p:nvSpPr>
          <p:cNvPr id="17" name="TextBox 3"/>
          <p:cNvSpPr txBox="1">
            <a:spLocks noChangeArrowheads="1"/>
          </p:cNvSpPr>
          <p:nvPr/>
        </p:nvSpPr>
        <p:spPr bwMode="auto">
          <a:xfrm>
            <a:off x="468942" y="3775012"/>
            <a:ext cx="3649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b="1" dirty="0" smtClean="0">
                <a:latin typeface="Calibri Light" charset="0"/>
              </a:rPr>
              <a:t>Lift the cap on Private </a:t>
            </a:r>
            <a:r>
              <a:rPr lang="en-US" altLang="en-US" sz="1200" b="1" dirty="0">
                <a:latin typeface="Calibri Light" charset="0"/>
              </a:rPr>
              <a:t>A</a:t>
            </a:r>
            <a:r>
              <a:rPr lang="en-US" altLang="en-US" sz="1200" b="1" dirty="0" smtClean="0">
                <a:latin typeface="Calibri Light" charset="0"/>
              </a:rPr>
              <a:t>ctivity </a:t>
            </a:r>
            <a:r>
              <a:rPr lang="en-US" altLang="en-US" sz="1200" b="1" dirty="0">
                <a:latin typeface="Calibri Light" charset="0"/>
              </a:rPr>
              <a:t>B</a:t>
            </a:r>
            <a:r>
              <a:rPr lang="en-US" altLang="en-US" sz="1200" b="1" dirty="0" smtClean="0">
                <a:latin typeface="Calibri Light" charset="0"/>
              </a:rPr>
              <a:t>onds and expand eligibility to other non-federal public infrastructure</a:t>
            </a:r>
          </a:p>
        </p:txBody>
      </p:sp>
      <p:sp>
        <p:nvSpPr>
          <p:cNvPr id="18" name="TextBox 3"/>
          <p:cNvSpPr txBox="1">
            <a:spLocks noChangeArrowheads="1"/>
          </p:cNvSpPr>
          <p:nvPr/>
        </p:nvSpPr>
        <p:spPr bwMode="auto">
          <a:xfrm>
            <a:off x="468942" y="4174480"/>
            <a:ext cx="386958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dirty="0" smtClean="0">
                <a:latin typeface="Calibri Light" charset="0"/>
              </a:rPr>
              <a:t>The Private Activity Bonds program allows the DOT to allocate authority to issue tax-exempt bonds on behalf of private entities constructing highway and freight transfer facilities. PABs have been used to finance many public private partnership (P3) projects along with TIFIA. The administration recommends removing the $15 billion cap under current law to ensure that future P3 projects can take advantage of this cost-saving tool and encourage more project sponsors to use it. The administration also supports the expansion of PAB eligibility. </a:t>
            </a:r>
          </a:p>
        </p:txBody>
      </p:sp>
      <p:sp>
        <p:nvSpPr>
          <p:cNvPr id="23" name="TextBox 3"/>
          <p:cNvSpPr txBox="1">
            <a:spLocks noChangeArrowheads="1"/>
          </p:cNvSpPr>
          <p:nvPr/>
        </p:nvSpPr>
        <p:spPr bwMode="auto">
          <a:xfrm>
            <a:off x="468943" y="1936362"/>
            <a:ext cx="33876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b="1" dirty="0" smtClean="0">
                <a:latin typeface="Calibri Light" charset="0"/>
              </a:rPr>
              <a:t>Liberalize tolling policy and allow private investment in rest areas</a:t>
            </a:r>
          </a:p>
        </p:txBody>
      </p:sp>
      <p:sp>
        <p:nvSpPr>
          <p:cNvPr id="24" name="TextBox 3"/>
          <p:cNvSpPr txBox="1">
            <a:spLocks noChangeArrowheads="1"/>
          </p:cNvSpPr>
          <p:nvPr/>
        </p:nvSpPr>
        <p:spPr bwMode="auto">
          <a:xfrm>
            <a:off x="468942" y="2355540"/>
            <a:ext cx="36492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dirty="0" smtClean="0">
                <a:latin typeface="Calibri Light" charset="0"/>
              </a:rPr>
              <a:t>The administration supports reducing the restrictions on tolling on interstate highways to allow for increased investment in such facilities. The administration also supports allowing the private sector to construct, operate, and maintain interstate rest areas, which are often overburdened and inadequately maintained. </a:t>
            </a:r>
          </a:p>
        </p:txBody>
      </p:sp>
      <p:sp>
        <p:nvSpPr>
          <p:cNvPr id="30" name="TextBox 3"/>
          <p:cNvSpPr txBox="1">
            <a:spLocks noChangeArrowheads="1"/>
          </p:cNvSpPr>
          <p:nvPr/>
        </p:nvSpPr>
        <p:spPr bwMode="auto">
          <a:xfrm>
            <a:off x="4571999" y="1867087"/>
            <a:ext cx="274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b="1" dirty="0" smtClean="0">
                <a:latin typeface="Calibri Light" charset="0"/>
              </a:rPr>
              <a:t>Fund the Water Infrastructure Finance and Innovation Act (WIFIA) program</a:t>
            </a:r>
          </a:p>
        </p:txBody>
      </p:sp>
      <p:sp>
        <p:nvSpPr>
          <p:cNvPr id="31" name="TextBox 3"/>
          <p:cNvSpPr txBox="1">
            <a:spLocks noChangeArrowheads="1"/>
          </p:cNvSpPr>
          <p:nvPr/>
        </p:nvSpPr>
        <p:spPr bwMode="auto">
          <a:xfrm>
            <a:off x="4571999" y="2258555"/>
            <a:ext cx="423949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dirty="0" smtClean="0">
                <a:latin typeface="Calibri Light" charset="0"/>
              </a:rPr>
              <a:t>The EPA’s new WIFIA loan program is designed to leverage private investments in large drinking water and wastewater infrastructure projects. Because WIFIA loans can only support up to 49 percent of a project’s eligible cost, the federal investment must be leveraged with non-federal sources.</a:t>
            </a:r>
          </a:p>
        </p:txBody>
      </p:sp>
      <p:sp>
        <p:nvSpPr>
          <p:cNvPr id="32" name="Text Placeholder 18"/>
          <p:cNvSpPr txBox="1">
            <a:spLocks/>
          </p:cNvSpPr>
          <p:nvPr/>
        </p:nvSpPr>
        <p:spPr bwMode="auto">
          <a:xfrm>
            <a:off x="0" y="6327386"/>
            <a:ext cx="9144000" cy="254793"/>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bg2">
                    <a:lumMod val="50000"/>
                  </a:schemeClr>
                </a:solidFill>
                <a:latin typeface="+mn-lt"/>
              </a:rPr>
              <a:t>Sources: Office of Management and Budget, “A new foundation for American greatness,” May 23, 2017.</a:t>
            </a:r>
          </a:p>
        </p:txBody>
      </p:sp>
      <p:sp>
        <p:nvSpPr>
          <p:cNvPr id="33" name="Content Placeholder 17"/>
          <p:cNvSpPr txBox="1">
            <a:spLocks/>
          </p:cNvSpPr>
          <p:nvPr/>
        </p:nvSpPr>
        <p:spPr bwMode="auto">
          <a:xfrm>
            <a:off x="0" y="6626225"/>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Georgia" panose="02040502050405020303" pitchFamily="18" charset="0"/>
                <a:ea typeface="ＭＳ Ｐゴシック" panose="020B0600070205080204" pitchFamily="34" charset="-128"/>
                <a:cs typeface="MS PGothic" charset="0"/>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Georgia" panose="02040502050405020303" pitchFamily="18" charset="0"/>
                <a:ea typeface="ＭＳ Ｐゴシック" panose="020B0600070205080204" pitchFamily="34" charset="-128"/>
                <a:cs typeface="MS PGothic" charset="0"/>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Georgia" panose="02040502050405020303" pitchFamily="18" charset="0"/>
                <a:ea typeface="ＭＳ Ｐゴシック" panose="020B0600070205080204" pitchFamily="34" charset="-128"/>
                <a:cs typeface="MS PGothic" charset="0"/>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Georgia" panose="02040502050405020303" pitchFamily="18" charset="0"/>
                <a:ea typeface="ＭＳ Ｐゴシック" panose="020B0600070205080204" pitchFamily="34" charset="-128"/>
                <a:cs typeface="MS PGothic" charset="0"/>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Georgia" panose="02040502050405020303" pitchFamily="18" charset="0"/>
                <a:ea typeface="ＭＳ Ｐゴシック" panose="020B0600070205080204" pitchFamily="34" charset="-128"/>
                <a:cs typeface="MS P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000" smtClean="0">
                <a:solidFill>
                  <a:schemeClr val="tx1">
                    <a:lumMod val="65000"/>
                    <a:lumOff val="35000"/>
                  </a:schemeClr>
                </a:solidFill>
                <a:latin typeface="+mn-lt"/>
                <a:ea typeface="MS PGothic" panose="020B0600070205080204" pitchFamily="34" charset="-128"/>
                <a:cs typeface="ＭＳ Ｐゴシック" charset="0"/>
              </a:rPr>
              <a:t>June 8, 2017  |  Justin C. Brown</a:t>
            </a:r>
            <a:endParaRPr lang="en-US" sz="1000" dirty="0">
              <a:solidFill>
                <a:schemeClr val="tx1">
                  <a:lumMod val="65000"/>
                  <a:lumOff val="35000"/>
                </a:schemeClr>
              </a:solidFill>
              <a:latin typeface="+mn-lt"/>
              <a:ea typeface="MS PGothic" panose="020B0600070205080204" pitchFamily="34" charset="-128"/>
              <a:cs typeface="ＭＳ Ｐゴシック" charset="0"/>
            </a:endParaRPr>
          </a:p>
        </p:txBody>
      </p:sp>
      <p:sp>
        <p:nvSpPr>
          <p:cNvPr id="34" name="TextBox 3"/>
          <p:cNvSpPr txBox="1">
            <a:spLocks noChangeArrowheads="1"/>
          </p:cNvSpPr>
          <p:nvPr/>
        </p:nvSpPr>
        <p:spPr bwMode="auto">
          <a:xfrm>
            <a:off x="4571999" y="4641358"/>
            <a:ext cx="32092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b="1" dirty="0" smtClean="0">
                <a:latin typeface="Calibri Light" charset="0"/>
              </a:rPr>
              <a:t>Establish a federal capital revolving fund </a:t>
            </a:r>
          </a:p>
        </p:txBody>
      </p:sp>
      <p:sp>
        <p:nvSpPr>
          <p:cNvPr id="35" name="TextBox 3"/>
          <p:cNvSpPr txBox="1">
            <a:spLocks noChangeArrowheads="1"/>
          </p:cNvSpPr>
          <p:nvPr/>
        </p:nvSpPr>
        <p:spPr bwMode="auto">
          <a:xfrm>
            <a:off x="4571999" y="4878740"/>
            <a:ext cx="38695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dirty="0" smtClean="0">
                <a:latin typeface="Calibri Light" charset="0"/>
              </a:rPr>
              <a:t>The administration is developing a proposal to establish a mandatory revolving fund for the financing of federally-owned civilian capital assets. The fund would be repaid with annual appropriations and would help address the underinvestment in capital assets driven in part due to the large upfront costs of such procurements. </a:t>
            </a:r>
          </a:p>
        </p:txBody>
      </p:sp>
      <p:sp>
        <p:nvSpPr>
          <p:cNvPr id="20" name="TextBox 12"/>
          <p:cNvSpPr txBox="1">
            <a:spLocks noChangeArrowheads="1"/>
          </p:cNvSpPr>
          <p:nvPr/>
        </p:nvSpPr>
        <p:spPr bwMode="auto">
          <a:xfrm>
            <a:off x="6995825" y="233363"/>
            <a:ext cx="2130713"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UNDER TRUMP</a:t>
            </a:r>
            <a:endParaRPr lang="en-US" altLang="en-US" sz="900" dirty="0">
              <a:solidFill>
                <a:schemeClr val="bg2">
                  <a:lumMod val="25000"/>
                </a:schemeClr>
              </a:solidFill>
            </a:endParaRPr>
          </a:p>
        </p:txBody>
      </p:sp>
    </p:spTree>
    <p:extLst>
      <p:ext uri="{BB962C8B-B14F-4D97-AF65-F5344CB8AC3E}">
        <p14:creationId xmlns:p14="http://schemas.microsoft.com/office/powerpoint/2010/main" val="42182938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1267"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FontTx/>
              <a:buNone/>
            </a:pPr>
            <a:fld id="{8186496D-4107-6A44-8398-43406D7B8E6D}" type="slidenum">
              <a:rPr lang="en-US" altLang="en-US" sz="1000" smtClean="0">
                <a:solidFill>
                  <a:srgbClr val="3B3838"/>
                </a:solidFill>
                <a:latin typeface="Calibri Light" charset="0"/>
              </a:rPr>
              <a:pPr>
                <a:lnSpc>
                  <a:spcPct val="100000"/>
                </a:lnSpc>
                <a:spcBef>
                  <a:spcPct val="0"/>
                </a:spcBef>
                <a:buFontTx/>
                <a:buNone/>
              </a:pPr>
              <a:t>22</a:t>
            </a:fld>
            <a:endParaRPr lang="en-US" altLang="en-US" sz="1000" dirty="0">
              <a:solidFill>
                <a:srgbClr val="3B3838"/>
              </a:solidFill>
              <a:latin typeface="Calibri Light" charset="0"/>
            </a:endParaRPr>
          </a:p>
        </p:txBody>
      </p:sp>
      <p:sp>
        <p:nvSpPr>
          <p:cNvPr id="11268" name="Title 1"/>
          <p:cNvSpPr>
            <a:spLocks noGrp="1"/>
          </p:cNvSpPr>
          <p:nvPr>
            <p:ph type="title"/>
          </p:nvPr>
        </p:nvSpPr>
        <p:spPr/>
        <p:txBody>
          <a:bodyPr/>
          <a:lstStyle/>
          <a:p>
            <a:r>
              <a:rPr lang="en-US" altLang="en-US" dirty="0" smtClean="0">
                <a:latin typeface="Georgia" charset="0"/>
                <a:ea typeface="ＭＳ Ｐゴシック" charset="-128"/>
                <a:cs typeface="MS PGothic" charset="-128"/>
              </a:rPr>
              <a:t>Trump recommends reform for the current </a:t>
            </a:r>
            <a:br>
              <a:rPr lang="en-US" altLang="en-US" dirty="0" smtClean="0">
                <a:latin typeface="Georgia" charset="0"/>
                <a:ea typeface="ＭＳ Ｐゴシック" charset="-128"/>
                <a:cs typeface="MS PGothic" charset="-128"/>
              </a:rPr>
            </a:br>
            <a:r>
              <a:rPr lang="en-US" altLang="en-US" dirty="0" smtClean="0">
                <a:latin typeface="Georgia" charset="0"/>
                <a:ea typeface="ＭＳ Ｐゴシック" charset="-128"/>
                <a:cs typeface="MS PGothic" charset="-128"/>
              </a:rPr>
              <a:t>environmental review and permitting process</a:t>
            </a:r>
            <a:endParaRPr lang="en-US" altLang="en-US" dirty="0">
              <a:latin typeface="Georgia" charset="0"/>
              <a:ea typeface="ＭＳ Ｐゴシック" charset="-128"/>
              <a:cs typeface="MS PGothic" charset="-128"/>
            </a:endParaRPr>
          </a:p>
        </p:txBody>
      </p:sp>
      <p:sp>
        <p:nvSpPr>
          <p:cNvPr id="77" name="Rectangle 14"/>
          <p:cNvSpPr>
            <a:spLocks noChangeArrowheads="1"/>
          </p:cNvSpPr>
          <p:nvPr/>
        </p:nvSpPr>
        <p:spPr bwMode="auto">
          <a:xfrm>
            <a:off x="419100" y="1500188"/>
            <a:ext cx="8229600" cy="33972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600" b="1" dirty="0" smtClean="0">
                <a:solidFill>
                  <a:srgbClr val="7F7F7F"/>
                </a:solidFill>
                <a:latin typeface="+mj-lt"/>
                <a:cs typeface="+mn-cs"/>
              </a:rPr>
              <a:t>Principles guiding environmental review reform </a:t>
            </a:r>
          </a:p>
        </p:txBody>
      </p:sp>
      <p:pic>
        <p:nvPicPr>
          <p:cNvPr id="11277" name="Picture 16"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
          <p:cNvSpPr txBox="1">
            <a:spLocks noChangeArrowheads="1"/>
          </p:cNvSpPr>
          <p:nvPr/>
        </p:nvSpPr>
        <p:spPr bwMode="auto">
          <a:xfrm>
            <a:off x="552072" y="1879193"/>
            <a:ext cx="29853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b="1" dirty="0" smtClean="0">
                <a:latin typeface="Calibri Light" charset="0"/>
              </a:rPr>
              <a:t>Improving environmental performance</a:t>
            </a:r>
          </a:p>
        </p:txBody>
      </p:sp>
      <p:sp>
        <p:nvSpPr>
          <p:cNvPr id="14" name="TextBox 3"/>
          <p:cNvSpPr txBox="1">
            <a:spLocks noChangeArrowheads="1"/>
          </p:cNvSpPr>
          <p:nvPr/>
        </p:nvSpPr>
        <p:spPr bwMode="auto">
          <a:xfrm>
            <a:off x="552071" y="2079809"/>
            <a:ext cx="76221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dirty="0" smtClean="0">
                <a:latin typeface="Calibri Light" charset="0"/>
              </a:rPr>
              <a:t>Trump proposes establishing a pilot program to experiment with different ways projects will perform to better protect and enhance the environment.</a:t>
            </a:r>
          </a:p>
        </p:txBody>
      </p:sp>
      <p:sp>
        <p:nvSpPr>
          <p:cNvPr id="17" name="TextBox 3"/>
          <p:cNvSpPr txBox="1">
            <a:spLocks noChangeArrowheads="1"/>
          </p:cNvSpPr>
          <p:nvPr/>
        </p:nvSpPr>
        <p:spPr bwMode="auto">
          <a:xfrm>
            <a:off x="552072" y="2603987"/>
            <a:ext cx="13753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b="1" dirty="0" smtClean="0">
                <a:latin typeface="Calibri Light" charset="0"/>
              </a:rPr>
              <a:t>Accountability</a:t>
            </a:r>
          </a:p>
        </p:txBody>
      </p:sp>
      <p:sp>
        <p:nvSpPr>
          <p:cNvPr id="18" name="TextBox 3"/>
          <p:cNvSpPr txBox="1">
            <a:spLocks noChangeArrowheads="1"/>
          </p:cNvSpPr>
          <p:nvPr/>
        </p:nvSpPr>
        <p:spPr bwMode="auto">
          <a:xfrm>
            <a:off x="552072" y="2804603"/>
            <a:ext cx="76221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dirty="0" smtClean="0">
                <a:latin typeface="Calibri Light" charset="0"/>
              </a:rPr>
              <a:t>The administration will seek proposals for tools to start holding agencies accountable for their performance as Trump believes the review </a:t>
            </a:r>
            <a:r>
              <a:rPr lang="en-US" altLang="en-US" sz="1200" dirty="0">
                <a:latin typeface="Calibri Light" charset="0"/>
              </a:rPr>
              <a:t>and permitting of projects should be included in each agency’s mission, and their performance should be tracked and measured. </a:t>
            </a:r>
            <a:endParaRPr lang="en-US" altLang="en-US" sz="1200" dirty="0" smtClean="0">
              <a:latin typeface="Calibri Light" charset="0"/>
            </a:endParaRPr>
          </a:p>
        </p:txBody>
      </p:sp>
      <p:sp>
        <p:nvSpPr>
          <p:cNvPr id="19" name="TextBox 3"/>
          <p:cNvSpPr txBox="1">
            <a:spLocks noChangeArrowheads="1"/>
          </p:cNvSpPr>
          <p:nvPr/>
        </p:nvSpPr>
        <p:spPr bwMode="auto">
          <a:xfrm>
            <a:off x="552072" y="3526639"/>
            <a:ext cx="17429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b="1" dirty="0" smtClean="0">
                <a:latin typeface="Calibri Light" charset="0"/>
              </a:rPr>
              <a:t>One federal decision</a:t>
            </a:r>
          </a:p>
        </p:txBody>
      </p:sp>
      <p:sp>
        <p:nvSpPr>
          <p:cNvPr id="20" name="TextBox 3"/>
          <p:cNvSpPr txBox="1">
            <a:spLocks noChangeArrowheads="1"/>
          </p:cNvSpPr>
          <p:nvPr/>
        </p:nvSpPr>
        <p:spPr bwMode="auto">
          <a:xfrm>
            <a:off x="552072" y="3727255"/>
            <a:ext cx="76221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dirty="0" smtClean="0">
                <a:latin typeface="Calibri Light" charset="0"/>
              </a:rPr>
              <a:t>Under the current system, project sponsors work with one agency but are often told to stand in line with several other agencies for numerous other approvals. The proposal calls for the federal government to navigate its own bureaucracy and designate a single entity with responsibility for shepherding each project through the review and permitting process. </a:t>
            </a:r>
          </a:p>
        </p:txBody>
      </p:sp>
      <p:sp>
        <p:nvSpPr>
          <p:cNvPr id="23" name="TextBox 3"/>
          <p:cNvSpPr txBox="1">
            <a:spLocks noChangeArrowheads="1"/>
          </p:cNvSpPr>
          <p:nvPr/>
        </p:nvSpPr>
        <p:spPr bwMode="auto">
          <a:xfrm>
            <a:off x="552072" y="4461207"/>
            <a:ext cx="1755073" cy="274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b="1" dirty="0" smtClean="0">
                <a:latin typeface="Calibri Light" charset="0"/>
              </a:rPr>
              <a:t>Unnecessary approvals</a:t>
            </a:r>
          </a:p>
        </p:txBody>
      </p:sp>
      <p:sp>
        <p:nvSpPr>
          <p:cNvPr id="24" name="TextBox 3"/>
          <p:cNvSpPr txBox="1">
            <a:spLocks noChangeArrowheads="1"/>
          </p:cNvSpPr>
          <p:nvPr/>
        </p:nvSpPr>
        <p:spPr bwMode="auto">
          <a:xfrm>
            <a:off x="552073" y="4659317"/>
            <a:ext cx="76221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dirty="0" smtClean="0">
                <a:latin typeface="Calibri Light" charset="0"/>
              </a:rPr>
              <a:t>The administration supports putting infrastructure permitting into the hands of responsible state and local officials where appropriate as Trump expresses that the federal government exerts an inordinate amount of control through “unnecessary” bureaucratic processes. </a:t>
            </a:r>
          </a:p>
        </p:txBody>
      </p:sp>
      <p:sp>
        <p:nvSpPr>
          <p:cNvPr id="22" name="TextBox 3"/>
          <p:cNvSpPr txBox="1">
            <a:spLocks noChangeArrowheads="1"/>
          </p:cNvSpPr>
          <p:nvPr/>
        </p:nvSpPr>
        <p:spPr bwMode="auto">
          <a:xfrm>
            <a:off x="552071" y="5442286"/>
            <a:ext cx="1755073" cy="274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b="1" dirty="0" smtClean="0">
                <a:latin typeface="Calibri Light" charset="0"/>
              </a:rPr>
              <a:t>Judicial reform</a:t>
            </a:r>
          </a:p>
        </p:txBody>
      </p:sp>
      <p:sp>
        <p:nvSpPr>
          <p:cNvPr id="25" name="TextBox 3"/>
          <p:cNvSpPr txBox="1">
            <a:spLocks noChangeArrowheads="1"/>
          </p:cNvSpPr>
          <p:nvPr/>
        </p:nvSpPr>
        <p:spPr bwMode="auto">
          <a:xfrm>
            <a:off x="552071" y="5640392"/>
            <a:ext cx="78299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None/>
            </a:pPr>
            <a:r>
              <a:rPr lang="en-US" altLang="en-US" sz="1200" dirty="0" smtClean="0">
                <a:latin typeface="Calibri Light" charset="0"/>
              </a:rPr>
              <a:t>The administration believes resources would be better spent on enhancing the environment rather than feeding needless litigation. As such, the administration will submit proposals that curtail “needless” litigation. </a:t>
            </a:r>
          </a:p>
        </p:txBody>
      </p:sp>
      <p:sp>
        <p:nvSpPr>
          <p:cNvPr id="26" name="Content Placeholder 17"/>
          <p:cNvSpPr txBox="1">
            <a:spLocks/>
          </p:cNvSpPr>
          <p:nvPr/>
        </p:nvSpPr>
        <p:spPr bwMode="auto">
          <a:xfrm>
            <a:off x="0" y="6626225"/>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Georgia" panose="02040502050405020303" pitchFamily="18" charset="0"/>
                <a:ea typeface="ＭＳ Ｐゴシック" panose="020B0600070205080204" pitchFamily="34" charset="-128"/>
                <a:cs typeface="MS PGothic" charset="0"/>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Georgia" panose="02040502050405020303" pitchFamily="18" charset="0"/>
                <a:ea typeface="ＭＳ Ｐゴシック" panose="020B0600070205080204" pitchFamily="34" charset="-128"/>
                <a:cs typeface="MS PGothic" charset="0"/>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Georgia" panose="02040502050405020303" pitchFamily="18" charset="0"/>
                <a:ea typeface="ＭＳ Ｐゴシック" panose="020B0600070205080204" pitchFamily="34" charset="-128"/>
                <a:cs typeface="MS PGothic" charset="0"/>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Georgia" panose="02040502050405020303" pitchFamily="18" charset="0"/>
                <a:ea typeface="ＭＳ Ｐゴシック" panose="020B0600070205080204" pitchFamily="34" charset="-128"/>
                <a:cs typeface="MS PGothic" charset="0"/>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Georgia" panose="02040502050405020303" pitchFamily="18" charset="0"/>
                <a:ea typeface="ＭＳ Ｐゴシック" panose="020B0600070205080204" pitchFamily="34" charset="-128"/>
                <a:cs typeface="MS P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000" smtClean="0">
                <a:solidFill>
                  <a:schemeClr val="tx1">
                    <a:lumMod val="65000"/>
                    <a:lumOff val="35000"/>
                  </a:schemeClr>
                </a:solidFill>
                <a:latin typeface="+mn-lt"/>
                <a:ea typeface="MS PGothic" panose="020B0600070205080204" pitchFamily="34" charset="-128"/>
                <a:cs typeface="ＭＳ Ｐゴシック" charset="0"/>
              </a:rPr>
              <a:t>June 8, 2017  |  Justin C. Brown</a:t>
            </a:r>
            <a:endParaRPr lang="en-US" sz="1000" dirty="0">
              <a:solidFill>
                <a:schemeClr val="tx1">
                  <a:lumMod val="65000"/>
                  <a:lumOff val="35000"/>
                </a:schemeClr>
              </a:solidFill>
              <a:latin typeface="+mn-lt"/>
              <a:ea typeface="MS PGothic" panose="020B0600070205080204" pitchFamily="34" charset="-128"/>
              <a:cs typeface="ＭＳ Ｐゴシック" charset="0"/>
            </a:endParaRPr>
          </a:p>
        </p:txBody>
      </p:sp>
      <p:sp>
        <p:nvSpPr>
          <p:cNvPr id="27" name="Text Placeholder 18"/>
          <p:cNvSpPr txBox="1">
            <a:spLocks/>
          </p:cNvSpPr>
          <p:nvPr/>
        </p:nvSpPr>
        <p:spPr bwMode="auto">
          <a:xfrm>
            <a:off x="0" y="6327386"/>
            <a:ext cx="9144000" cy="254793"/>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bg2">
                    <a:lumMod val="50000"/>
                  </a:schemeClr>
                </a:solidFill>
                <a:latin typeface="+mn-lt"/>
              </a:rPr>
              <a:t>Sources: Office of Management and Budget, “A new foundation for American greatness,” May 23, 2017.</a:t>
            </a:r>
          </a:p>
        </p:txBody>
      </p:sp>
      <p:sp>
        <p:nvSpPr>
          <p:cNvPr id="29" name="TextBox 12"/>
          <p:cNvSpPr txBox="1">
            <a:spLocks noChangeArrowheads="1"/>
          </p:cNvSpPr>
          <p:nvPr/>
        </p:nvSpPr>
        <p:spPr bwMode="auto">
          <a:xfrm>
            <a:off x="6995825" y="233363"/>
            <a:ext cx="2130713"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UNDER TRUMP</a:t>
            </a:r>
            <a:endParaRPr lang="en-US" altLang="en-US" sz="900" dirty="0">
              <a:solidFill>
                <a:schemeClr val="bg2">
                  <a:lumMod val="25000"/>
                </a:schemeClr>
              </a:solidFill>
            </a:endParaRPr>
          </a:p>
        </p:txBody>
      </p:sp>
    </p:spTree>
    <p:extLst>
      <p:ext uri="{BB962C8B-B14F-4D97-AF65-F5344CB8AC3E}">
        <p14:creationId xmlns:p14="http://schemas.microsoft.com/office/powerpoint/2010/main" val="38283573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8"/>
          <p:cNvSpPr txBox="1">
            <a:spLocks/>
          </p:cNvSpPr>
          <p:nvPr/>
        </p:nvSpPr>
        <p:spPr bwMode="auto">
          <a:xfrm>
            <a:off x="0" y="6238333"/>
            <a:ext cx="9144000" cy="264313"/>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900" i="1" dirty="0" smtClean="0">
                <a:solidFill>
                  <a:schemeClr val="tx1">
                    <a:lumMod val="65000"/>
                    <a:lumOff val="35000"/>
                  </a:schemeClr>
                </a:solidFill>
                <a:latin typeface="+mn-lt"/>
              </a:rPr>
              <a:t>Sources: Jeffrey Cook, “What privatizing air traffic control could mean, as Trump outlines proposal,” ABC News, June 5, 2017; Ken Thomas “Trump is about to lay out his vision for overhauling the US air traffic control system,” Business Insider, June 5, 2017. </a:t>
            </a:r>
          </a:p>
        </p:txBody>
      </p:sp>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1268" name="Title 1"/>
          <p:cNvSpPr>
            <a:spLocks noGrp="1"/>
          </p:cNvSpPr>
          <p:nvPr>
            <p:ph type="title"/>
          </p:nvPr>
        </p:nvSpPr>
        <p:spPr/>
        <p:txBody>
          <a:bodyPr/>
          <a:lstStyle/>
          <a:p>
            <a:r>
              <a:rPr lang="en-US" altLang="en-US" dirty="0" smtClean="0">
                <a:latin typeface="Georgia" charset="0"/>
                <a:ea typeface="ＭＳ Ｐゴシック" charset="-128"/>
                <a:cs typeface="MS PGothic" charset="-128"/>
              </a:rPr>
              <a:t>Trump announces plan to privatize air traffic control,</a:t>
            </a:r>
            <a:br>
              <a:rPr lang="en-US" altLang="en-US" dirty="0" smtClean="0">
                <a:latin typeface="Georgia" charset="0"/>
                <a:ea typeface="ＭＳ Ｐゴシック" charset="-128"/>
                <a:cs typeface="MS PGothic" charset="-128"/>
              </a:rPr>
            </a:br>
            <a:r>
              <a:rPr lang="en-US" altLang="en-US" dirty="0" smtClean="0">
                <a:latin typeface="Georgia" charset="0"/>
                <a:ea typeface="ＭＳ Ｐゴシック" charset="-128"/>
                <a:cs typeface="MS PGothic" charset="-128"/>
              </a:rPr>
              <a:t>transfer duties to a private, nonprofit corporation</a:t>
            </a:r>
            <a:r>
              <a:rPr lang="en-US" altLang="en-US" dirty="0">
                <a:latin typeface="Georgia" charset="0"/>
                <a:ea typeface="ＭＳ Ｐゴシック" charset="-128"/>
                <a:cs typeface="MS PGothic" charset="-128"/>
              </a:rPr>
              <a:t/>
            </a:r>
            <a:br>
              <a:rPr lang="en-US" altLang="en-US" dirty="0">
                <a:latin typeface="Georgia" charset="0"/>
                <a:ea typeface="ＭＳ Ｐゴシック" charset="-128"/>
                <a:cs typeface="MS PGothic" charset="-128"/>
              </a:rPr>
            </a:br>
            <a:endParaRPr lang="en-US" altLang="en-US" dirty="0">
              <a:latin typeface="Georgia" charset="0"/>
              <a:ea typeface="ＭＳ Ｐゴシック" charset="-128"/>
              <a:cs typeface="MS PGothic" charset="-128"/>
            </a:endParaRPr>
          </a:p>
        </p:txBody>
      </p:sp>
      <p:sp>
        <p:nvSpPr>
          <p:cNvPr id="77" name="Rectangle 14"/>
          <p:cNvSpPr>
            <a:spLocks noChangeArrowheads="1"/>
          </p:cNvSpPr>
          <p:nvPr/>
        </p:nvSpPr>
        <p:spPr bwMode="auto">
          <a:xfrm>
            <a:off x="419100" y="1500188"/>
            <a:ext cx="8229600" cy="33972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600" b="1" dirty="0" smtClean="0">
                <a:solidFill>
                  <a:srgbClr val="7F7F7F"/>
                </a:solidFill>
                <a:latin typeface="+mj-lt"/>
                <a:cs typeface="+mn-cs"/>
              </a:rPr>
              <a:t>Basics on upcoming FAA reform</a:t>
            </a:r>
          </a:p>
        </p:txBody>
      </p:sp>
      <p:sp>
        <p:nvSpPr>
          <p:cNvPr id="78" name="Rectangle 77"/>
          <p:cNvSpPr/>
          <p:nvPr/>
        </p:nvSpPr>
        <p:spPr>
          <a:xfrm>
            <a:off x="5193811" y="3755364"/>
            <a:ext cx="3624874" cy="2172894"/>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171450" indent="-171450">
              <a:spcAft>
                <a:spcPts val="50"/>
              </a:spcAft>
              <a:buFont typeface="Arial" panose="020B0604020202020204" pitchFamily="34" charset="0"/>
              <a:buChar char="•"/>
              <a:defRPr/>
            </a:pPr>
            <a:r>
              <a:rPr lang="en-US" sz="1100" b="1" dirty="0" smtClean="0">
                <a:solidFill>
                  <a:schemeClr val="tx1"/>
                </a:solidFill>
              </a:rPr>
              <a:t>Trump’s proposal is expected to be a main pillar of upcoming FAA reauthorization legislation</a:t>
            </a:r>
          </a:p>
          <a:p>
            <a:pPr marL="171450" indent="-171450">
              <a:spcAft>
                <a:spcPts val="50"/>
              </a:spcAft>
              <a:buFont typeface="Arial" panose="020B0604020202020204" pitchFamily="34" charset="0"/>
              <a:buChar char="•"/>
              <a:defRPr/>
            </a:pPr>
            <a:r>
              <a:rPr lang="en-US" sz="1100" dirty="0" smtClean="0">
                <a:solidFill>
                  <a:schemeClr val="tx1"/>
                </a:solidFill>
              </a:rPr>
              <a:t>Rep. Bill Shuster (R-PA) has focused on the issue during his tenure as House Transportation and Infrastructure Committee chairman </a:t>
            </a:r>
          </a:p>
          <a:p>
            <a:pPr marL="171450" indent="-171450">
              <a:spcAft>
                <a:spcPts val="50"/>
              </a:spcAft>
              <a:buFont typeface="Arial" panose="020B0604020202020204" pitchFamily="34" charset="0"/>
              <a:buChar char="•"/>
              <a:defRPr/>
            </a:pPr>
            <a:r>
              <a:rPr lang="en-US" sz="1100" dirty="0" smtClean="0">
                <a:solidFill>
                  <a:schemeClr val="tx1"/>
                </a:solidFill>
              </a:rPr>
              <a:t>Shuster attempted to wrap air traffic control privatization into the 2016 FAA reauthorization bill but fierce opposition to the idea resulted in the plan being scrapped</a:t>
            </a:r>
          </a:p>
          <a:p>
            <a:pPr marL="171450" indent="-171450">
              <a:spcAft>
                <a:spcPts val="50"/>
              </a:spcAft>
              <a:buFont typeface="Arial" panose="020B0604020202020204" pitchFamily="34" charset="0"/>
              <a:buChar char="•"/>
              <a:defRPr/>
            </a:pPr>
            <a:r>
              <a:rPr lang="en-US" sz="1100" b="1" dirty="0">
                <a:solidFill>
                  <a:schemeClr val="tx1"/>
                </a:solidFill>
              </a:rPr>
              <a:t>With Trump’s backing, Shuster’s plan has </a:t>
            </a:r>
            <a:r>
              <a:rPr lang="en-US" sz="1100" b="1" dirty="0" smtClean="0">
                <a:solidFill>
                  <a:schemeClr val="tx1"/>
                </a:solidFill>
              </a:rPr>
              <a:t>a </a:t>
            </a:r>
            <a:r>
              <a:rPr lang="en-US" sz="1100" b="1" dirty="0">
                <a:solidFill>
                  <a:schemeClr val="tx1"/>
                </a:solidFill>
              </a:rPr>
              <a:t>better chance of making it through Congress </a:t>
            </a:r>
            <a:r>
              <a:rPr lang="en-US" sz="1100" b="1" dirty="0" smtClean="0">
                <a:solidFill>
                  <a:schemeClr val="tx1"/>
                </a:solidFill>
              </a:rPr>
              <a:t>on a second try as </a:t>
            </a:r>
            <a:r>
              <a:rPr lang="en-US" sz="1100" b="1" dirty="0">
                <a:solidFill>
                  <a:schemeClr val="tx1"/>
                </a:solidFill>
              </a:rPr>
              <a:t>Republicans are still searching for a major legislative </a:t>
            </a:r>
            <a:r>
              <a:rPr lang="en-US" sz="1100" b="1" dirty="0" smtClean="0">
                <a:solidFill>
                  <a:schemeClr val="tx1"/>
                </a:solidFill>
              </a:rPr>
              <a:t>win</a:t>
            </a:r>
            <a:r>
              <a:rPr lang="en-US" sz="1100" b="1" dirty="0">
                <a:solidFill>
                  <a:schemeClr val="tx1"/>
                </a:solidFill>
              </a:rPr>
              <a:t> </a:t>
            </a:r>
            <a:r>
              <a:rPr lang="en-US" sz="1100" b="1" dirty="0" smtClean="0">
                <a:solidFill>
                  <a:schemeClr val="tx1"/>
                </a:solidFill>
              </a:rPr>
              <a:t>for the Trump administration</a:t>
            </a:r>
            <a:endParaRPr lang="en-US" sz="1100" b="1" dirty="0">
              <a:solidFill>
                <a:schemeClr val="tx1"/>
              </a:solidFill>
            </a:endParaRPr>
          </a:p>
        </p:txBody>
      </p:sp>
      <p:sp>
        <p:nvSpPr>
          <p:cNvPr id="11271" name="TextBox 3"/>
          <p:cNvSpPr txBox="1">
            <a:spLocks noChangeArrowheads="1"/>
          </p:cNvSpPr>
          <p:nvPr/>
        </p:nvSpPr>
        <p:spPr bwMode="auto">
          <a:xfrm>
            <a:off x="1241425" y="1954015"/>
            <a:ext cx="65133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FontTx/>
              <a:buNone/>
            </a:pPr>
            <a:r>
              <a:rPr lang="en-US" altLang="en-US" sz="1200" dirty="0" smtClean="0">
                <a:latin typeface="Calibri Light" charset="0"/>
              </a:rPr>
              <a:t>President Trump unveiled his administration’s commitment to transferring the responsibility of national air traffic control from the Federal Aviation Administration to a new private, nonprofit corporation</a:t>
            </a:r>
            <a:endParaRPr lang="en-US" altLang="en-US" sz="1200" dirty="0">
              <a:latin typeface="Calibri Light" charset="0"/>
            </a:endParaRPr>
          </a:p>
        </p:txBody>
      </p:sp>
      <p:pic>
        <p:nvPicPr>
          <p:cNvPr id="11277" name="Picture 16"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3"/>
          <p:cNvSpPr txBox="1">
            <a:spLocks noChangeArrowheads="1"/>
          </p:cNvSpPr>
          <p:nvPr/>
        </p:nvSpPr>
        <p:spPr bwMode="auto">
          <a:xfrm>
            <a:off x="1241425" y="2632275"/>
            <a:ext cx="65133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FontTx/>
              <a:buNone/>
            </a:pPr>
            <a:r>
              <a:rPr lang="en-US" altLang="en-US" sz="1200" dirty="0" smtClean="0">
                <a:latin typeface="Calibri Light" charset="0"/>
              </a:rPr>
              <a:t>Trump also elaborated on the ongoing transition to the </a:t>
            </a:r>
            <a:r>
              <a:rPr lang="en-US" altLang="en-US" sz="1200" dirty="0" err="1" smtClean="0">
                <a:latin typeface="Calibri Light" charset="0"/>
              </a:rPr>
              <a:t>NextGen</a:t>
            </a:r>
            <a:r>
              <a:rPr lang="en-US" altLang="en-US" sz="1200" dirty="0" smtClean="0">
                <a:latin typeface="Calibri Light" charset="0"/>
              </a:rPr>
              <a:t> Air Transportation System, which is a comprehensive upgrade to the nation’s air traffic control systems that began implementation in 2012</a:t>
            </a:r>
            <a:endParaRPr lang="en-US" altLang="en-US" sz="1200" dirty="0">
              <a:latin typeface="Calibri Light" charset="0"/>
            </a:endParaRPr>
          </a:p>
        </p:txBody>
      </p:sp>
      <p:sp>
        <p:nvSpPr>
          <p:cNvPr id="22" name="Rectangle 14"/>
          <p:cNvSpPr>
            <a:spLocks noChangeArrowheads="1"/>
          </p:cNvSpPr>
          <p:nvPr/>
        </p:nvSpPr>
        <p:spPr bwMode="auto">
          <a:xfrm>
            <a:off x="5834856" y="3362521"/>
            <a:ext cx="2342783" cy="338554"/>
          </a:xfrm>
          <a:prstGeom prst="rect">
            <a:avLst/>
          </a:prstGeom>
          <a:noFill/>
          <a:ln>
            <a:noFill/>
          </a:ln>
          <a:extLst/>
        </p:spPr>
        <p:txBody>
          <a:bodyPr wrap="square">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600" b="1" dirty="0" smtClean="0">
                <a:solidFill>
                  <a:srgbClr val="7F7F7F"/>
                </a:solidFill>
                <a:latin typeface="+mj-lt"/>
                <a:cs typeface="+mn-cs"/>
              </a:rPr>
              <a:t>Legislative forecast</a:t>
            </a:r>
          </a:p>
        </p:txBody>
      </p:sp>
      <p:sp>
        <p:nvSpPr>
          <p:cNvPr id="5" name="Rectangle 4"/>
          <p:cNvSpPr/>
          <p:nvPr/>
        </p:nvSpPr>
        <p:spPr>
          <a:xfrm>
            <a:off x="419100" y="3362521"/>
            <a:ext cx="3506088" cy="338554"/>
          </a:xfrm>
          <a:prstGeom prst="rect">
            <a:avLst/>
          </a:prstGeom>
        </p:spPr>
        <p:txBody>
          <a:bodyPr wrap="none">
            <a:spAutoFit/>
          </a:bodyPr>
          <a:lstStyle/>
          <a:p>
            <a:r>
              <a:rPr lang="en-US" altLang="en-US" sz="1600" b="1" dirty="0" smtClean="0">
                <a:solidFill>
                  <a:srgbClr val="7F7F7F"/>
                </a:solidFill>
                <a:latin typeface="+mj-lt"/>
              </a:rPr>
              <a:t>What privatization may mean…</a:t>
            </a:r>
            <a:endParaRPr lang="en-US" sz="1600" dirty="0">
              <a:latin typeface="+mj-lt"/>
            </a:endParaRPr>
          </a:p>
        </p:txBody>
      </p:sp>
      <p:sp>
        <p:nvSpPr>
          <p:cNvPr id="23" name="TextBox 3"/>
          <p:cNvSpPr txBox="1">
            <a:spLocks noChangeArrowheads="1"/>
          </p:cNvSpPr>
          <p:nvPr/>
        </p:nvSpPr>
        <p:spPr bwMode="auto">
          <a:xfrm>
            <a:off x="558555" y="3725984"/>
            <a:ext cx="32397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FontTx/>
              <a:buNone/>
            </a:pPr>
            <a:r>
              <a:rPr lang="en-US" altLang="en-US" sz="1200" b="1" dirty="0" smtClean="0">
                <a:latin typeface="Calibri Light" charset="0"/>
              </a:rPr>
              <a:t>Less reliance on government bureaucracy</a:t>
            </a:r>
            <a:endParaRPr lang="en-US" altLang="en-US" sz="1200" b="1" dirty="0">
              <a:latin typeface="Calibri Light" charset="0"/>
            </a:endParaRPr>
          </a:p>
        </p:txBody>
      </p:sp>
      <p:sp>
        <p:nvSpPr>
          <p:cNvPr id="24" name="TextBox 3"/>
          <p:cNvSpPr txBox="1">
            <a:spLocks noChangeArrowheads="1"/>
          </p:cNvSpPr>
          <p:nvPr/>
        </p:nvSpPr>
        <p:spPr bwMode="auto">
          <a:xfrm>
            <a:off x="781293" y="3935560"/>
            <a:ext cx="40808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FontTx/>
              <a:buNone/>
            </a:pPr>
            <a:r>
              <a:rPr lang="en-US" altLang="en-US" sz="1200" dirty="0" smtClean="0">
                <a:latin typeface="Calibri Light" charset="0"/>
              </a:rPr>
              <a:t>Inconsistent funding from Congress has resulted in controller furloughs and a slowing of the implementation of </a:t>
            </a:r>
            <a:r>
              <a:rPr lang="en-US" altLang="en-US" sz="1200" dirty="0" err="1" smtClean="0">
                <a:latin typeface="Calibri Light" charset="0"/>
              </a:rPr>
              <a:t>NextGen</a:t>
            </a:r>
            <a:r>
              <a:rPr lang="en-US" altLang="en-US" sz="1200" dirty="0" smtClean="0">
                <a:latin typeface="Calibri Light" charset="0"/>
              </a:rPr>
              <a:t> as the FAA has had difficulty making long-term commitments with contractors</a:t>
            </a:r>
            <a:endParaRPr lang="en-US" altLang="en-US" sz="1200" dirty="0">
              <a:latin typeface="Calibri Light" charset="0"/>
            </a:endParaRPr>
          </a:p>
        </p:txBody>
      </p:sp>
      <p:sp>
        <p:nvSpPr>
          <p:cNvPr id="25" name="TextBox 3"/>
          <p:cNvSpPr txBox="1">
            <a:spLocks noChangeArrowheads="1"/>
          </p:cNvSpPr>
          <p:nvPr/>
        </p:nvSpPr>
        <p:spPr bwMode="auto">
          <a:xfrm>
            <a:off x="551473" y="4830561"/>
            <a:ext cx="32397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FontTx/>
              <a:buNone/>
            </a:pPr>
            <a:r>
              <a:rPr lang="en-US" altLang="en-US" sz="1200" b="1" dirty="0" smtClean="0">
                <a:latin typeface="Calibri Light" charset="0"/>
              </a:rPr>
              <a:t>Questions about user fees</a:t>
            </a:r>
            <a:endParaRPr lang="en-US" altLang="en-US" sz="1200" b="1" dirty="0">
              <a:latin typeface="Calibri Light" charset="0"/>
            </a:endParaRPr>
          </a:p>
        </p:txBody>
      </p:sp>
      <p:sp>
        <p:nvSpPr>
          <p:cNvPr id="26" name="TextBox 3"/>
          <p:cNvSpPr txBox="1">
            <a:spLocks noChangeArrowheads="1"/>
          </p:cNvSpPr>
          <p:nvPr/>
        </p:nvSpPr>
        <p:spPr bwMode="auto">
          <a:xfrm>
            <a:off x="774211" y="5040137"/>
            <a:ext cx="408793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FontTx/>
              <a:buNone/>
            </a:pPr>
            <a:r>
              <a:rPr lang="en-US" altLang="en-US" sz="1200" dirty="0" smtClean="0">
                <a:latin typeface="Calibri Light" charset="0"/>
              </a:rPr>
              <a:t>While privatization means the disappearance of many government taxes, the nonprofit will not receive government funding, most likely meaning that the corporation will be funded through user fees. There is insufficient information to ascertain if user fees would be higher or lower than current taxes and fees paid by consumers</a:t>
            </a:r>
            <a:endParaRPr lang="en-US" altLang="en-US" sz="1200" dirty="0">
              <a:latin typeface="Calibri Light" charset="0"/>
            </a:endParaRPr>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700000">
            <a:off x="727737" y="1906622"/>
            <a:ext cx="473895" cy="473895"/>
          </a:xfrm>
          <a:prstGeom prst="rect">
            <a:avLst/>
          </a:prstGeom>
        </p:spPr>
      </p:pic>
      <p:pic>
        <p:nvPicPr>
          <p:cNvPr id="7" name="Picture 6"/>
          <p:cNvPicPr>
            <a:picLocks noChangeAspect="1"/>
          </p:cNvPicPr>
          <p:nvPr/>
        </p:nvPicPr>
        <p:blipFill rotWithShape="1">
          <a:blip r:embed="rId5" cstate="hqprint">
            <a:extLst>
              <a:ext uri="{28A0092B-C50C-407E-A947-70E740481C1C}">
                <a14:useLocalDpi xmlns:a14="http://schemas.microsoft.com/office/drawing/2010/main" val="0"/>
              </a:ext>
            </a:extLst>
          </a:blip>
          <a:srcRect b="13974"/>
          <a:stretch/>
        </p:blipFill>
        <p:spPr>
          <a:xfrm>
            <a:off x="675262" y="2649970"/>
            <a:ext cx="495827" cy="426538"/>
          </a:xfrm>
          <a:prstGeom prst="rect">
            <a:avLst/>
          </a:prstGeom>
        </p:spPr>
      </p:pic>
      <p:sp>
        <p:nvSpPr>
          <p:cNvPr id="29" name="Content Placeholder 17"/>
          <p:cNvSpPr txBox="1">
            <a:spLocks/>
          </p:cNvSpPr>
          <p:nvPr/>
        </p:nvSpPr>
        <p:spPr bwMode="auto">
          <a:xfrm>
            <a:off x="0" y="6626225"/>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Georgia" panose="02040502050405020303" pitchFamily="18" charset="0"/>
                <a:ea typeface="ＭＳ Ｐゴシック" panose="020B0600070205080204" pitchFamily="34" charset="-128"/>
                <a:cs typeface="MS PGothic" charset="0"/>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Georgia" panose="02040502050405020303" pitchFamily="18" charset="0"/>
                <a:ea typeface="ＭＳ Ｐゴシック" panose="020B0600070205080204" pitchFamily="34" charset="-128"/>
                <a:cs typeface="MS PGothic" charset="0"/>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Georgia" panose="02040502050405020303" pitchFamily="18" charset="0"/>
                <a:ea typeface="ＭＳ Ｐゴシック" panose="020B0600070205080204" pitchFamily="34" charset="-128"/>
                <a:cs typeface="MS PGothic" charset="0"/>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Georgia" panose="02040502050405020303" pitchFamily="18" charset="0"/>
                <a:ea typeface="ＭＳ Ｐゴシック" panose="020B0600070205080204" pitchFamily="34" charset="-128"/>
                <a:cs typeface="MS PGothic" charset="0"/>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Georgia" panose="02040502050405020303" pitchFamily="18" charset="0"/>
                <a:ea typeface="ＭＳ Ｐゴシック" panose="020B0600070205080204" pitchFamily="34" charset="-128"/>
                <a:cs typeface="MS P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000" dirty="0" smtClean="0">
                <a:solidFill>
                  <a:schemeClr val="tx1">
                    <a:lumMod val="65000"/>
                    <a:lumOff val="35000"/>
                  </a:schemeClr>
                </a:solidFill>
                <a:latin typeface="+mn-lt"/>
                <a:ea typeface="MS PGothic" panose="020B0600070205080204" pitchFamily="34" charset="-128"/>
                <a:cs typeface="ＭＳ Ｐゴシック" charset="0"/>
              </a:rPr>
              <a:t>June 5, 2017  |  Justin C. Brown</a:t>
            </a:r>
            <a:endParaRPr lang="en-US" sz="1000" dirty="0">
              <a:solidFill>
                <a:schemeClr val="tx1">
                  <a:lumMod val="65000"/>
                  <a:lumOff val="35000"/>
                </a:schemeClr>
              </a:solidFill>
              <a:latin typeface="+mn-lt"/>
              <a:ea typeface="MS PGothic" panose="020B0600070205080204" pitchFamily="34" charset="-128"/>
              <a:cs typeface="ＭＳ Ｐゴシック" charset="0"/>
            </a:endParaRPr>
          </a:p>
        </p:txBody>
      </p:sp>
      <p:sp>
        <p:nvSpPr>
          <p:cNvPr id="20" name="TextBox 12"/>
          <p:cNvSpPr txBox="1">
            <a:spLocks noChangeArrowheads="1"/>
          </p:cNvSpPr>
          <p:nvPr/>
        </p:nvSpPr>
        <p:spPr bwMode="auto">
          <a:xfrm>
            <a:off x="6995825" y="233363"/>
            <a:ext cx="2130713"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UNDER TRUMP</a:t>
            </a:r>
            <a:endParaRPr lang="en-US" altLang="en-US" sz="900" dirty="0">
              <a:solidFill>
                <a:schemeClr val="bg2">
                  <a:lumMod val="25000"/>
                </a:schemeClr>
              </a:solidFill>
            </a:endParaRPr>
          </a:p>
        </p:txBody>
      </p:sp>
      <p:sp>
        <p:nvSpPr>
          <p:cNvPr id="28" name="Slide Number Placeholder 7168"/>
          <p:cNvSpPr>
            <a:spLocks noGrp="1"/>
          </p:cNvSpPr>
          <p:nvPr>
            <p:ph type="sldNum" sz="quarter" idx="10"/>
          </p:nvPr>
        </p:nvSpPr>
        <p:spPr bwMode="auto">
          <a:xfrm>
            <a:off x="8382000" y="6610350"/>
            <a:ext cx="533400" cy="24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FontTx/>
              <a:buNone/>
            </a:pPr>
            <a:r>
              <a:rPr lang="en-US" altLang="en-US" sz="1000" dirty="0" smtClean="0">
                <a:solidFill>
                  <a:srgbClr val="3B3838"/>
                </a:solidFill>
                <a:latin typeface="Calibri Light" charset="0"/>
              </a:rPr>
              <a:t>23</a:t>
            </a:r>
            <a:endParaRPr lang="en-US" altLang="en-US" sz="1000" dirty="0">
              <a:solidFill>
                <a:srgbClr val="3B3838"/>
              </a:solidFill>
              <a:latin typeface="Calibri Light" charset="0"/>
            </a:endParaRPr>
          </a:p>
        </p:txBody>
      </p:sp>
    </p:spTree>
    <p:extLst>
      <p:ext uri="{BB962C8B-B14F-4D97-AF65-F5344CB8AC3E}">
        <p14:creationId xmlns:p14="http://schemas.microsoft.com/office/powerpoint/2010/main" val="4171815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1268" name="Title 1"/>
          <p:cNvSpPr>
            <a:spLocks noGrp="1"/>
          </p:cNvSpPr>
          <p:nvPr>
            <p:ph type="title"/>
          </p:nvPr>
        </p:nvSpPr>
        <p:spPr/>
        <p:txBody>
          <a:bodyPr/>
          <a:lstStyle/>
          <a:p>
            <a:r>
              <a:rPr lang="en-US" altLang="en-US" dirty="0" smtClean="0">
                <a:latin typeface="Georgia" charset="0"/>
                <a:ea typeface="ＭＳ Ｐゴシック" charset="-128"/>
                <a:cs typeface="MS PGothic" charset="-128"/>
              </a:rPr>
              <a:t>Major associations in the airline industry are divided on Trump’s proposal to privatize air traffic control</a:t>
            </a:r>
            <a:r>
              <a:rPr lang="en-US" altLang="en-US" dirty="0">
                <a:latin typeface="Georgia" charset="0"/>
                <a:ea typeface="ＭＳ Ｐゴシック" charset="-128"/>
                <a:cs typeface="MS PGothic" charset="-128"/>
              </a:rPr>
              <a:t/>
            </a:r>
            <a:br>
              <a:rPr lang="en-US" altLang="en-US" dirty="0">
                <a:latin typeface="Georgia" charset="0"/>
                <a:ea typeface="ＭＳ Ｐゴシック" charset="-128"/>
                <a:cs typeface="MS PGothic" charset="-128"/>
              </a:rPr>
            </a:br>
            <a:endParaRPr lang="en-US" altLang="en-US" dirty="0">
              <a:latin typeface="Georgia" charset="0"/>
              <a:ea typeface="ＭＳ Ｐゴシック" charset="-128"/>
              <a:cs typeface="MS PGothic" charset="-128"/>
            </a:endParaRPr>
          </a:p>
        </p:txBody>
      </p:sp>
      <p:sp>
        <p:nvSpPr>
          <p:cNvPr id="77" name="Rectangle 14"/>
          <p:cNvSpPr>
            <a:spLocks noChangeArrowheads="1"/>
          </p:cNvSpPr>
          <p:nvPr/>
        </p:nvSpPr>
        <p:spPr bwMode="auto">
          <a:xfrm>
            <a:off x="419100" y="1500188"/>
            <a:ext cx="8229600" cy="33972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600" b="1" dirty="0" smtClean="0">
                <a:solidFill>
                  <a:srgbClr val="7F7F7F"/>
                </a:solidFill>
                <a:latin typeface="+mj-lt"/>
                <a:cs typeface="+mn-cs"/>
              </a:rPr>
              <a:t>Major airline industry associations on air traffic control privatization</a:t>
            </a:r>
          </a:p>
        </p:txBody>
      </p:sp>
      <p:sp>
        <p:nvSpPr>
          <p:cNvPr id="15" name="Content Placeholder 17"/>
          <p:cNvSpPr txBox="1">
            <a:spLocks/>
          </p:cNvSpPr>
          <p:nvPr/>
        </p:nvSpPr>
        <p:spPr bwMode="auto">
          <a:xfrm>
            <a:off x="0" y="6626225"/>
            <a:ext cx="4572000" cy="231775"/>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ＭＳ Ｐゴシック"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ＭＳ Ｐゴシック"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ＭＳ Ｐゴシック"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000" dirty="0" smtClean="0">
                <a:solidFill>
                  <a:schemeClr val="tx1">
                    <a:lumMod val="65000"/>
                    <a:lumOff val="35000"/>
                  </a:schemeClr>
                </a:solidFill>
                <a:latin typeface="+mn-lt"/>
                <a:ea typeface="MS PGothic" panose="020B0600070205080204" pitchFamily="34" charset="-128"/>
              </a:rPr>
              <a:t>June 6, 2017  |  Justin C. Brown</a:t>
            </a:r>
            <a:endParaRPr lang="en-US" sz="1000" dirty="0">
              <a:solidFill>
                <a:schemeClr val="tx1">
                  <a:lumMod val="65000"/>
                  <a:lumOff val="35000"/>
                </a:schemeClr>
              </a:solidFill>
              <a:latin typeface="+mn-lt"/>
              <a:ea typeface="MS PGothic" panose="020B0600070205080204" pitchFamily="34" charset="-128"/>
            </a:endParaRPr>
          </a:p>
        </p:txBody>
      </p:sp>
      <p:pic>
        <p:nvPicPr>
          <p:cNvPr id="11277" name="Picture 16"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8"/>
          <p:cNvSpPr txBox="1">
            <a:spLocks/>
          </p:cNvSpPr>
          <p:nvPr/>
        </p:nvSpPr>
        <p:spPr bwMode="auto">
          <a:xfrm>
            <a:off x="0" y="6207125"/>
            <a:ext cx="9144000" cy="374650"/>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900" i="1" dirty="0" smtClean="0">
                <a:solidFill>
                  <a:schemeClr val="tx1">
                    <a:lumMod val="65000"/>
                    <a:lumOff val="35000"/>
                  </a:schemeClr>
                </a:solidFill>
                <a:latin typeface="+mn-lt"/>
              </a:rPr>
              <a:t>Sources: Justin Bachman, “Will Privatized Air Traffic Control Put You in Danger?” Bloomberg, June 6, 2017; Air Line Pilots Association, “ALPA Statement on President Trump’s Air Traffic Control Reform Initiative,”  June 5, 2017; National Business Aviation Association, “NBAA Calls for Focus on Aviation System Modernization, Not Privatization,” June 5, 2017. </a:t>
            </a:r>
            <a:endParaRPr lang="en-US" sz="900" i="1" dirty="0">
              <a:solidFill>
                <a:schemeClr val="tx1">
                  <a:lumMod val="65000"/>
                  <a:lumOff val="35000"/>
                </a:schemeClr>
              </a:solidFill>
              <a:latin typeface="+mn-lt"/>
            </a:endParaRPr>
          </a:p>
        </p:txBody>
      </p:sp>
      <p:pic>
        <p:nvPicPr>
          <p:cNvPr id="17410" name="Picture 2" descr="https://www.absoluteexhibits.com/wp-content/uploads/1970/01/NBAA-300x168.png"/>
          <p:cNvPicPr>
            <a:picLocks noChangeAspect="1" noChangeArrowheads="1"/>
          </p:cNvPicPr>
          <p:nvPr/>
        </p:nvPicPr>
        <p:blipFill rotWithShape="1">
          <a:blip r:embed="rId4">
            <a:extLst>
              <a:ext uri="{28A0092B-C50C-407E-A947-70E740481C1C}">
                <a14:useLocalDpi xmlns:a14="http://schemas.microsoft.com/office/drawing/2010/main" val="0"/>
              </a:ext>
            </a:extLst>
          </a:blip>
          <a:srcRect t="25410" b="31272"/>
          <a:stretch/>
        </p:blipFill>
        <p:spPr bwMode="auto">
          <a:xfrm>
            <a:off x="1446381" y="2108222"/>
            <a:ext cx="2228759" cy="540653"/>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072011a.membershipsoftware.org/content_images/NATCA%20logo%20color1.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150259" y="2097815"/>
            <a:ext cx="863118" cy="771215"/>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nextgenconference.alpa.org/Portals/NextGenConference/3D%20ALPA%20logo%20cmyk%20transparent.jpg"/>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212170" y="4156586"/>
            <a:ext cx="791326" cy="7913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54055" y="2944564"/>
            <a:ext cx="3476168" cy="938719"/>
          </a:xfrm>
          <a:prstGeom prst="rect">
            <a:avLst/>
          </a:prstGeom>
          <a:solidFill>
            <a:srgbClr val="E8DCBC"/>
          </a:solidFill>
        </p:spPr>
        <p:txBody>
          <a:bodyPr wrap="square">
            <a:spAutoFit/>
          </a:bodyPr>
          <a:lstStyle/>
          <a:p>
            <a:r>
              <a:rPr lang="en-US" sz="1100" i="1" dirty="0"/>
              <a:t>“We look forward to reviewing the specifics of the air traffic control (ATC) reform </a:t>
            </a:r>
            <a:r>
              <a:rPr lang="en-US" sz="1100" i="1" dirty="0" smtClean="0"/>
              <a:t>legislation </a:t>
            </a:r>
            <a:r>
              <a:rPr lang="en-US" sz="1100" i="1" dirty="0"/>
              <a:t>so we can evaluate whether it satisfies our union’s principles, including protecting the rights and benefits of the ATC </a:t>
            </a:r>
            <a:r>
              <a:rPr lang="en-US" sz="1100" i="1" dirty="0" smtClean="0"/>
              <a:t>workforce.”</a:t>
            </a:r>
          </a:p>
          <a:p>
            <a:pPr algn="r"/>
            <a:r>
              <a:rPr lang="en-US" sz="1100" b="1" i="1" dirty="0"/>
              <a:t> </a:t>
            </a:r>
            <a:r>
              <a:rPr lang="en-US" sz="1100" b="1" i="1" dirty="0" smtClean="0"/>
              <a:t>-National Air Traffic Controllers Association</a:t>
            </a:r>
            <a:endParaRPr lang="en-US" sz="1100" b="1" i="1" dirty="0"/>
          </a:p>
        </p:txBody>
      </p:sp>
      <p:sp>
        <p:nvSpPr>
          <p:cNvPr id="3" name="Rectangle 2"/>
          <p:cNvSpPr/>
          <p:nvPr/>
        </p:nvSpPr>
        <p:spPr>
          <a:xfrm>
            <a:off x="6013377" y="2176774"/>
            <a:ext cx="2262159" cy="615553"/>
          </a:xfrm>
          <a:prstGeom prst="rect">
            <a:avLst/>
          </a:prstGeom>
        </p:spPr>
        <p:txBody>
          <a:bodyPr wrap="none">
            <a:spAutoFit/>
          </a:bodyPr>
          <a:lstStyle/>
          <a:p>
            <a:pPr algn="ctr"/>
            <a:r>
              <a:rPr lang="en-US" sz="1400" b="1" i="1" dirty="0" smtClean="0">
                <a:latin typeface="+mj-lt"/>
              </a:rPr>
              <a:t>No opinion given*</a:t>
            </a:r>
          </a:p>
          <a:p>
            <a:pPr algn="ctr"/>
            <a:r>
              <a:rPr lang="en-US" sz="1000" i="1" dirty="0" smtClean="0"/>
              <a:t>*NATCA supported privatization during </a:t>
            </a:r>
          </a:p>
          <a:p>
            <a:pPr algn="ctr"/>
            <a:r>
              <a:rPr lang="en-US" sz="1000" i="1" dirty="0" smtClean="0"/>
              <a:t>the 2016 FAA reauthorization process.</a:t>
            </a:r>
            <a:endParaRPr lang="en-US" sz="1000" dirty="0"/>
          </a:p>
        </p:txBody>
      </p:sp>
      <p:sp>
        <p:nvSpPr>
          <p:cNvPr id="51" name="Rectangle 50"/>
          <p:cNvSpPr/>
          <p:nvPr/>
        </p:nvSpPr>
        <p:spPr>
          <a:xfrm>
            <a:off x="895723" y="2944564"/>
            <a:ext cx="3351457" cy="1107996"/>
          </a:xfrm>
          <a:prstGeom prst="rect">
            <a:avLst/>
          </a:prstGeom>
          <a:solidFill>
            <a:srgbClr val="E8DCBC"/>
          </a:solidFill>
        </p:spPr>
        <p:txBody>
          <a:bodyPr wrap="square">
            <a:spAutoFit/>
          </a:bodyPr>
          <a:lstStyle/>
          <a:p>
            <a:r>
              <a:rPr lang="en-US" sz="1100" i="1" dirty="0"/>
              <a:t>“We are deeply concerned with the president’s call for ATC privatization – a concept that has long been a goal of the big airlines. No one should confuse ATC modernization with ATC privatization – the two are very different </a:t>
            </a:r>
            <a:r>
              <a:rPr lang="en-US" sz="1100" i="1" dirty="0" smtClean="0"/>
              <a:t>concepts.”</a:t>
            </a:r>
          </a:p>
          <a:p>
            <a:r>
              <a:rPr lang="en-US" sz="1100" i="1" dirty="0" smtClean="0"/>
              <a:t>	</a:t>
            </a:r>
            <a:r>
              <a:rPr lang="en-US" sz="1100" b="1" i="1" dirty="0" smtClean="0"/>
              <a:t>-National Business Aviation Association</a:t>
            </a:r>
            <a:endParaRPr lang="en-US" sz="1100" b="1" i="1" dirty="0"/>
          </a:p>
        </p:txBody>
      </p:sp>
      <p:sp>
        <p:nvSpPr>
          <p:cNvPr id="52" name="Rectangle 51"/>
          <p:cNvSpPr/>
          <p:nvPr/>
        </p:nvSpPr>
        <p:spPr>
          <a:xfrm>
            <a:off x="1446381" y="2584039"/>
            <a:ext cx="2199641" cy="307777"/>
          </a:xfrm>
          <a:prstGeom prst="rect">
            <a:avLst/>
          </a:prstGeom>
        </p:spPr>
        <p:txBody>
          <a:bodyPr wrap="none">
            <a:spAutoFit/>
          </a:bodyPr>
          <a:lstStyle/>
          <a:p>
            <a:pPr algn="ctr"/>
            <a:r>
              <a:rPr lang="en-US" sz="1400" b="1" i="1" dirty="0" smtClean="0">
                <a:solidFill>
                  <a:srgbClr val="E21E1E"/>
                </a:solidFill>
                <a:latin typeface="+mj-lt"/>
              </a:rPr>
              <a:t>Against privatization</a:t>
            </a:r>
          </a:p>
        </p:txBody>
      </p:sp>
      <p:sp>
        <p:nvSpPr>
          <p:cNvPr id="53" name="Rectangle 52"/>
          <p:cNvSpPr/>
          <p:nvPr/>
        </p:nvSpPr>
        <p:spPr>
          <a:xfrm>
            <a:off x="895723" y="5010504"/>
            <a:ext cx="3351457" cy="769441"/>
          </a:xfrm>
          <a:prstGeom prst="rect">
            <a:avLst/>
          </a:prstGeom>
          <a:solidFill>
            <a:srgbClr val="E8DCBC"/>
          </a:solidFill>
        </p:spPr>
        <p:txBody>
          <a:bodyPr wrap="square">
            <a:spAutoFit/>
          </a:bodyPr>
          <a:lstStyle/>
          <a:p>
            <a:r>
              <a:rPr lang="en-US" sz="1100" i="1" dirty="0"/>
              <a:t>“Any proposed air traffic control reform legislation must be centered on safety and provide a fair and equitable fee structure for all those who benefit from the </a:t>
            </a:r>
            <a:r>
              <a:rPr lang="en-US" sz="1100" i="1" dirty="0" smtClean="0"/>
              <a:t>system.” </a:t>
            </a:r>
          </a:p>
          <a:p>
            <a:pPr algn="r"/>
            <a:r>
              <a:rPr lang="en-US" sz="1100" b="1" i="1" dirty="0" smtClean="0"/>
              <a:t>-Air Line Pilots Association</a:t>
            </a:r>
            <a:endParaRPr lang="en-US" sz="1100" b="1" i="1" dirty="0"/>
          </a:p>
        </p:txBody>
      </p:sp>
      <p:sp>
        <p:nvSpPr>
          <p:cNvPr id="4" name="Rectangle 3"/>
          <p:cNvSpPr/>
          <p:nvPr/>
        </p:nvSpPr>
        <p:spPr>
          <a:xfrm>
            <a:off x="2184491" y="4444613"/>
            <a:ext cx="1778051" cy="307777"/>
          </a:xfrm>
          <a:prstGeom prst="rect">
            <a:avLst/>
          </a:prstGeom>
        </p:spPr>
        <p:txBody>
          <a:bodyPr wrap="none">
            <a:spAutoFit/>
          </a:bodyPr>
          <a:lstStyle/>
          <a:p>
            <a:r>
              <a:rPr lang="en-US" sz="1400" b="1" i="1" dirty="0">
                <a:latin typeface="+mj-lt"/>
              </a:rPr>
              <a:t>No opinion </a:t>
            </a:r>
            <a:r>
              <a:rPr lang="en-US" sz="1400" b="1" i="1" dirty="0" smtClean="0">
                <a:latin typeface="+mj-lt"/>
              </a:rPr>
              <a:t>given</a:t>
            </a:r>
            <a:endParaRPr lang="en-US" sz="1400" b="1" i="1" dirty="0">
              <a:latin typeface="+mj-lt"/>
            </a:endParaRPr>
          </a:p>
        </p:txBody>
      </p:sp>
      <p:grpSp>
        <p:nvGrpSpPr>
          <p:cNvPr id="5" name="Group 4"/>
          <p:cNvGrpSpPr/>
          <p:nvPr/>
        </p:nvGrpSpPr>
        <p:grpSpPr>
          <a:xfrm>
            <a:off x="4978766" y="4118486"/>
            <a:ext cx="1256500" cy="886547"/>
            <a:chOff x="4897554" y="3949626"/>
            <a:chExt cx="1256500" cy="886547"/>
          </a:xfrm>
        </p:grpSpPr>
        <p:pic>
          <p:nvPicPr>
            <p:cNvPr id="17416" name="Picture 8" descr="http://photos.prnewswire.com/prnvar/20111201/DC15444LOGO"/>
            <p:cNvPicPr>
              <a:picLocks noChangeAspect="1" noChangeArrowheads="1"/>
            </p:cNvPicPr>
            <p:nvPr/>
          </p:nvPicPr>
          <p:blipFill rotWithShape="1">
            <a:blip r:embed="rId7">
              <a:extLst>
                <a:ext uri="{28A0092B-C50C-407E-A947-70E740481C1C}">
                  <a14:useLocalDpi xmlns:a14="http://schemas.microsoft.com/office/drawing/2010/main" val="0"/>
                </a:ext>
              </a:extLst>
            </a:blip>
            <a:srcRect t="61765"/>
            <a:stretch/>
          </p:blipFill>
          <p:spPr bwMode="auto">
            <a:xfrm>
              <a:off x="4897554" y="4425418"/>
              <a:ext cx="1256500" cy="41075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http://photos.prnewswire.com/prnvar/20111201/DC15444LOGO"/>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17721" r="20429" b="36870"/>
            <a:stretch/>
          </p:blipFill>
          <p:spPr bwMode="auto">
            <a:xfrm>
              <a:off x="5256622" y="3949626"/>
              <a:ext cx="538364" cy="469819"/>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Rectangle 55"/>
          <p:cNvSpPr/>
          <p:nvPr/>
        </p:nvSpPr>
        <p:spPr>
          <a:xfrm>
            <a:off x="4854056" y="5010504"/>
            <a:ext cx="3476168" cy="938719"/>
          </a:xfrm>
          <a:prstGeom prst="rect">
            <a:avLst/>
          </a:prstGeom>
          <a:solidFill>
            <a:srgbClr val="E8DCBC"/>
          </a:solidFill>
        </p:spPr>
        <p:txBody>
          <a:bodyPr wrap="square">
            <a:spAutoFit/>
          </a:bodyPr>
          <a:lstStyle/>
          <a:p>
            <a:r>
              <a:rPr lang="en-US" sz="1100" i="1" dirty="0"/>
              <a:t>“The President’s leadership means that we can look forward to legislation that gets government out of the way so we can modernize for the future and maintain our global leadership in aviation</a:t>
            </a:r>
            <a:r>
              <a:rPr lang="en-US" sz="1100" i="1" dirty="0" smtClean="0"/>
              <a:t>.” </a:t>
            </a:r>
          </a:p>
          <a:p>
            <a:pPr algn="r"/>
            <a:r>
              <a:rPr lang="en-US" sz="1100" b="1" i="1" dirty="0" smtClean="0"/>
              <a:t>-Airlines for America (A4A)</a:t>
            </a:r>
            <a:endParaRPr lang="en-US" sz="1100" b="1" i="1" dirty="0"/>
          </a:p>
        </p:txBody>
      </p:sp>
      <p:sp>
        <p:nvSpPr>
          <p:cNvPr id="57" name="Rectangle 56"/>
          <p:cNvSpPr/>
          <p:nvPr/>
        </p:nvSpPr>
        <p:spPr>
          <a:xfrm>
            <a:off x="6474286" y="4295854"/>
            <a:ext cx="1470274" cy="523220"/>
          </a:xfrm>
          <a:prstGeom prst="rect">
            <a:avLst/>
          </a:prstGeom>
        </p:spPr>
        <p:txBody>
          <a:bodyPr wrap="none">
            <a:spAutoFit/>
          </a:bodyPr>
          <a:lstStyle/>
          <a:p>
            <a:pPr algn="ctr"/>
            <a:r>
              <a:rPr lang="en-US" sz="1400" b="1" i="1" dirty="0" smtClean="0">
                <a:solidFill>
                  <a:srgbClr val="63914A"/>
                </a:solidFill>
                <a:latin typeface="+mj-lt"/>
              </a:rPr>
              <a:t>Supports</a:t>
            </a:r>
          </a:p>
          <a:p>
            <a:pPr algn="ctr"/>
            <a:r>
              <a:rPr lang="en-US" sz="1400" b="1" i="1" dirty="0" smtClean="0">
                <a:solidFill>
                  <a:srgbClr val="63914A"/>
                </a:solidFill>
                <a:latin typeface="+mj-lt"/>
              </a:rPr>
              <a:t> privatization</a:t>
            </a:r>
          </a:p>
        </p:txBody>
      </p:sp>
      <p:sp>
        <p:nvSpPr>
          <p:cNvPr id="24" name="Rectangle 14"/>
          <p:cNvSpPr>
            <a:spLocks noChangeArrowheads="1"/>
          </p:cNvSpPr>
          <p:nvPr/>
        </p:nvSpPr>
        <p:spPr bwMode="auto">
          <a:xfrm>
            <a:off x="419100" y="1801813"/>
            <a:ext cx="8229600"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dirty="0" smtClean="0">
                <a:solidFill>
                  <a:srgbClr val="7F7F7F"/>
                </a:solidFill>
                <a:latin typeface="+mn-lt"/>
              </a:rPr>
              <a:t>*Positions and quotes are as of June 6, 2017</a:t>
            </a:r>
            <a:endParaRPr lang="en-US" altLang="en-US" sz="1400" i="1" dirty="0">
              <a:solidFill>
                <a:srgbClr val="7F7F7F"/>
              </a:solidFill>
              <a:latin typeface="+mn-lt"/>
            </a:endParaRPr>
          </a:p>
        </p:txBody>
      </p:sp>
      <p:sp>
        <p:nvSpPr>
          <p:cNvPr id="25" name="TextBox 12"/>
          <p:cNvSpPr txBox="1">
            <a:spLocks noChangeArrowheads="1"/>
          </p:cNvSpPr>
          <p:nvPr/>
        </p:nvSpPr>
        <p:spPr bwMode="auto">
          <a:xfrm>
            <a:off x="6995825" y="233363"/>
            <a:ext cx="2130713"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UNDER TRUMP</a:t>
            </a:r>
            <a:endParaRPr lang="en-US" altLang="en-US" sz="900" dirty="0">
              <a:solidFill>
                <a:schemeClr val="bg2">
                  <a:lumMod val="25000"/>
                </a:schemeClr>
              </a:solidFill>
            </a:endParaRPr>
          </a:p>
        </p:txBody>
      </p:sp>
      <p:sp>
        <p:nvSpPr>
          <p:cNvPr id="26" name="Slide Number Placeholder 7168"/>
          <p:cNvSpPr>
            <a:spLocks noGrp="1"/>
          </p:cNvSpPr>
          <p:nvPr>
            <p:ph type="sldNum" sz="quarter" idx="10"/>
          </p:nvPr>
        </p:nvSpPr>
        <p:spPr bwMode="auto">
          <a:xfrm>
            <a:off x="8382000" y="6610350"/>
            <a:ext cx="533400" cy="24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FontTx/>
              <a:buNone/>
            </a:pPr>
            <a:r>
              <a:rPr lang="en-US" altLang="en-US" sz="1000" dirty="0" smtClean="0">
                <a:solidFill>
                  <a:srgbClr val="3B3838"/>
                </a:solidFill>
                <a:latin typeface="Calibri Light" charset="0"/>
              </a:rPr>
              <a:t>24</a:t>
            </a:r>
            <a:endParaRPr lang="en-US" altLang="en-US" sz="1000" dirty="0">
              <a:solidFill>
                <a:srgbClr val="3B3838"/>
              </a:solidFill>
              <a:latin typeface="Calibri Light" charset="0"/>
            </a:endParaRPr>
          </a:p>
        </p:txBody>
      </p:sp>
    </p:spTree>
    <p:extLst>
      <p:ext uri="{BB962C8B-B14F-4D97-AF65-F5344CB8AC3E}">
        <p14:creationId xmlns:p14="http://schemas.microsoft.com/office/powerpoint/2010/main" val="28243351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1267"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Georgia" charset="0"/>
                <a:ea typeface="ＭＳ Ｐゴシック" charset="-128"/>
                <a:cs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ＭＳ Ｐゴシック" charset="-128"/>
                <a:cs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ＭＳ Ｐゴシック" charset="-128"/>
                <a:cs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ＭＳ Ｐゴシック" charset="-128"/>
                <a:cs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ＭＳ Ｐゴシック" charset="-128"/>
                <a:cs typeface="MS PGothic" charset="-128"/>
              </a:defRPr>
            </a:lvl9pPr>
          </a:lstStyle>
          <a:p>
            <a:pPr>
              <a:lnSpc>
                <a:spcPct val="100000"/>
              </a:lnSpc>
              <a:spcBef>
                <a:spcPct val="0"/>
              </a:spcBef>
              <a:buFontTx/>
              <a:buNone/>
            </a:pPr>
            <a:r>
              <a:rPr lang="en-US" altLang="en-US" sz="1000" dirty="0" smtClean="0">
                <a:solidFill>
                  <a:srgbClr val="3B3838"/>
                </a:solidFill>
                <a:latin typeface="Calibri Light" charset="0"/>
              </a:rPr>
              <a:t>25</a:t>
            </a:r>
            <a:endParaRPr lang="en-US" altLang="en-US" sz="1000" dirty="0">
              <a:solidFill>
                <a:srgbClr val="3B3838"/>
              </a:solidFill>
              <a:latin typeface="Calibri Light" charset="0"/>
            </a:endParaRPr>
          </a:p>
        </p:txBody>
      </p:sp>
      <p:sp>
        <p:nvSpPr>
          <p:cNvPr id="11268" name="Title 1"/>
          <p:cNvSpPr>
            <a:spLocks noGrp="1"/>
          </p:cNvSpPr>
          <p:nvPr>
            <p:ph type="title"/>
          </p:nvPr>
        </p:nvSpPr>
        <p:spPr/>
        <p:txBody>
          <a:bodyPr/>
          <a:lstStyle/>
          <a:p>
            <a:r>
              <a:rPr lang="en-US" altLang="en-US" dirty="0" smtClean="0">
                <a:latin typeface="Georgia" charset="0"/>
                <a:ea typeface="ＭＳ Ｐゴシック" charset="-128"/>
                <a:cs typeface="MS PGothic" charset="-128"/>
              </a:rPr>
              <a:t>Nine major airlines support privatization under A4A while</a:t>
            </a:r>
            <a:br>
              <a:rPr lang="en-US" altLang="en-US" dirty="0" smtClean="0">
                <a:latin typeface="Georgia" charset="0"/>
                <a:ea typeface="ＭＳ Ｐゴシック" charset="-128"/>
                <a:cs typeface="MS PGothic" charset="-128"/>
              </a:rPr>
            </a:br>
            <a:r>
              <a:rPr lang="en-US" altLang="en-US" dirty="0" smtClean="0">
                <a:latin typeface="Georgia" charset="0"/>
                <a:ea typeface="ＭＳ Ｐゴシック" charset="-128"/>
                <a:cs typeface="MS PGothic" charset="-128"/>
              </a:rPr>
              <a:t>16 organizations sign a letter of concern regarding the plan</a:t>
            </a:r>
            <a:r>
              <a:rPr lang="en-US" altLang="en-US" dirty="0">
                <a:latin typeface="Georgia" charset="0"/>
                <a:ea typeface="ＭＳ Ｐゴシック" charset="-128"/>
                <a:cs typeface="MS PGothic" charset="-128"/>
              </a:rPr>
              <a:t/>
            </a:r>
            <a:br>
              <a:rPr lang="en-US" altLang="en-US" dirty="0">
                <a:latin typeface="Georgia" charset="0"/>
                <a:ea typeface="ＭＳ Ｐゴシック" charset="-128"/>
                <a:cs typeface="MS PGothic" charset="-128"/>
              </a:rPr>
            </a:br>
            <a:endParaRPr lang="en-US" altLang="en-US" dirty="0">
              <a:latin typeface="Georgia" charset="0"/>
              <a:ea typeface="ＭＳ Ｐゴシック" charset="-128"/>
              <a:cs typeface="MS PGothic" charset="-128"/>
            </a:endParaRPr>
          </a:p>
        </p:txBody>
      </p:sp>
      <p:sp>
        <p:nvSpPr>
          <p:cNvPr id="77" name="Rectangle 14"/>
          <p:cNvSpPr>
            <a:spLocks noChangeArrowheads="1"/>
          </p:cNvSpPr>
          <p:nvPr/>
        </p:nvSpPr>
        <p:spPr bwMode="auto">
          <a:xfrm>
            <a:off x="767861" y="1544638"/>
            <a:ext cx="3036277" cy="584775"/>
          </a:xfrm>
          <a:prstGeom prst="rect">
            <a:avLst/>
          </a:prstGeom>
          <a:noFill/>
          <a:ln>
            <a:noFill/>
          </a:ln>
          <a:extLst/>
        </p:spPr>
        <p:txBody>
          <a:bodyPr wrap="square">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gn="ctr">
              <a:lnSpc>
                <a:spcPct val="100000"/>
              </a:lnSpc>
              <a:spcBef>
                <a:spcPct val="0"/>
              </a:spcBef>
              <a:buFontTx/>
              <a:buNone/>
              <a:defRPr/>
            </a:pPr>
            <a:r>
              <a:rPr lang="en-US" altLang="en-US" sz="1600" b="1" dirty="0" smtClean="0">
                <a:solidFill>
                  <a:srgbClr val="7F7F7F"/>
                </a:solidFill>
                <a:latin typeface="+mj-lt"/>
                <a:cs typeface="+mn-cs"/>
              </a:rPr>
              <a:t>Associations signing a letter of concern </a:t>
            </a:r>
          </a:p>
        </p:txBody>
      </p:sp>
      <p:sp>
        <p:nvSpPr>
          <p:cNvPr id="15" name="Content Placeholder 17"/>
          <p:cNvSpPr txBox="1">
            <a:spLocks/>
          </p:cNvSpPr>
          <p:nvPr/>
        </p:nvSpPr>
        <p:spPr bwMode="auto">
          <a:xfrm>
            <a:off x="0" y="6626225"/>
            <a:ext cx="4572000" cy="231775"/>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ＭＳ Ｐゴシック"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ＭＳ Ｐゴシック"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ＭＳ Ｐゴシック"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000" dirty="0" smtClean="0">
                <a:solidFill>
                  <a:schemeClr val="tx1">
                    <a:lumMod val="65000"/>
                    <a:lumOff val="35000"/>
                  </a:schemeClr>
                </a:solidFill>
                <a:latin typeface="+mn-lt"/>
                <a:ea typeface="MS PGothic" panose="020B0600070205080204" pitchFamily="34" charset="-128"/>
              </a:rPr>
              <a:t>June 6, 2017  |  Justin C. Brown</a:t>
            </a:r>
            <a:endParaRPr lang="en-US" sz="1000" dirty="0">
              <a:solidFill>
                <a:schemeClr val="tx1">
                  <a:lumMod val="65000"/>
                  <a:lumOff val="35000"/>
                </a:schemeClr>
              </a:solidFill>
              <a:latin typeface="+mn-lt"/>
              <a:ea typeface="MS PGothic" panose="020B0600070205080204" pitchFamily="34" charset="-128"/>
            </a:endParaRPr>
          </a:p>
        </p:txBody>
      </p:sp>
      <p:pic>
        <p:nvPicPr>
          <p:cNvPr id="11277" name="Picture 16"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8"/>
          <p:cNvSpPr txBox="1">
            <a:spLocks/>
          </p:cNvSpPr>
          <p:nvPr/>
        </p:nvSpPr>
        <p:spPr bwMode="auto">
          <a:xfrm>
            <a:off x="0" y="6359847"/>
            <a:ext cx="9144000" cy="221928"/>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rPr>
              <a:t>Sources: Airlines for America, “A4A Announces Membership Change,” October 27, 2015; Industry letter addressed to President Trump, June 5, 2017.  </a:t>
            </a:r>
            <a:endParaRPr lang="en-US" sz="1000" i="1" dirty="0">
              <a:solidFill>
                <a:schemeClr val="tx1">
                  <a:lumMod val="65000"/>
                  <a:lumOff val="35000"/>
                </a:schemeClr>
              </a:solidFill>
              <a:latin typeface="+mn-lt"/>
            </a:endParaRPr>
          </a:p>
        </p:txBody>
      </p:sp>
      <p:cxnSp>
        <p:nvCxnSpPr>
          <p:cNvPr id="10" name="Straight Connector 9"/>
          <p:cNvCxnSpPr/>
          <p:nvPr/>
        </p:nvCxnSpPr>
        <p:spPr>
          <a:xfrm>
            <a:off x="4440115" y="2162908"/>
            <a:ext cx="0" cy="3175977"/>
          </a:xfrm>
          <a:prstGeom prst="line">
            <a:avLst/>
          </a:prstGeom>
          <a:ln w="571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3" name="Rectangle 14"/>
          <p:cNvSpPr>
            <a:spLocks noChangeArrowheads="1"/>
          </p:cNvSpPr>
          <p:nvPr/>
        </p:nvSpPr>
        <p:spPr bwMode="auto">
          <a:xfrm>
            <a:off x="5076093" y="1544638"/>
            <a:ext cx="3036277" cy="584775"/>
          </a:xfrm>
          <a:prstGeom prst="rect">
            <a:avLst/>
          </a:prstGeom>
          <a:noFill/>
          <a:ln>
            <a:noFill/>
          </a:ln>
          <a:extLst/>
        </p:spPr>
        <p:txBody>
          <a:bodyPr wrap="square">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gn="ctr">
              <a:lnSpc>
                <a:spcPct val="100000"/>
              </a:lnSpc>
              <a:spcBef>
                <a:spcPct val="0"/>
              </a:spcBef>
              <a:buFontTx/>
              <a:buNone/>
              <a:defRPr/>
            </a:pPr>
            <a:r>
              <a:rPr lang="en-US" altLang="en-US" sz="1600" b="1" dirty="0" smtClean="0">
                <a:solidFill>
                  <a:srgbClr val="7F7F7F"/>
                </a:solidFill>
                <a:latin typeface="+mj-lt"/>
                <a:cs typeface="+mn-cs"/>
              </a:rPr>
              <a:t>Airlines represented by Airlines for America (A4A)</a:t>
            </a:r>
          </a:p>
        </p:txBody>
      </p:sp>
      <p:pic>
        <p:nvPicPr>
          <p:cNvPr id="17418" name="Picture 10" descr="http://www.gohuskies.com/images/2016/3/18/WDHBVLILNGQLHHJ.20160318174347.jp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739421" y="2235409"/>
            <a:ext cx="1193246" cy="519062"/>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https://media.glassdoor.com/template/o/8/american-airlines-template-1489180063375.jpg"/>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6831" t="15552" r="7371" b="14262"/>
          <a:stretch/>
        </p:blipFill>
        <p:spPr bwMode="auto">
          <a:xfrm>
            <a:off x="6229361" y="2206479"/>
            <a:ext cx="1518139" cy="600034"/>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https://upload.wikimedia.org/wikipedia/en/thumb/a/ae/Atlas_Air_Logo.svg/1200px-Atlas_Air_Logo.svg.png"/>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837597" y="4410998"/>
            <a:ext cx="1981347" cy="771074"/>
          </a:xfrm>
          <a:prstGeom prst="rect">
            <a:avLst/>
          </a:prstGeom>
          <a:noFill/>
          <a:extLst>
            <a:ext uri="{909E8E84-426E-40DD-AFC4-6F175D3DCCD1}">
              <a14:hiddenFill xmlns:a14="http://schemas.microsoft.com/office/drawing/2010/main">
                <a:solidFill>
                  <a:srgbClr val="FFFFFF"/>
                </a:solidFill>
              </a14:hiddenFill>
            </a:ext>
          </a:extLst>
        </p:spPr>
      </p:pic>
      <p:pic>
        <p:nvPicPr>
          <p:cNvPr id="17424" name="Picture 16" descr="https://upload.wikimedia.org/wikipedia/commons/thumb/9/9d/FedEx_Express.svg/2000px-FedEx_Express.svg.png"/>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021180" y="3201236"/>
            <a:ext cx="1152348" cy="522590"/>
          </a:xfrm>
          <a:prstGeom prst="rect">
            <a:avLst/>
          </a:prstGeom>
          <a:noFill/>
          <a:extLst>
            <a:ext uri="{909E8E84-426E-40DD-AFC4-6F175D3DCCD1}">
              <a14:hiddenFill xmlns:a14="http://schemas.microsoft.com/office/drawing/2010/main">
                <a:solidFill>
                  <a:srgbClr val="FFFFFF"/>
                </a:solidFill>
              </a14:hiddenFill>
            </a:ext>
          </a:extLst>
        </p:spPr>
      </p:pic>
      <p:pic>
        <p:nvPicPr>
          <p:cNvPr id="17426" name="Picture 18" descr="https://3rxg9qea18zhtl6s2u8jammft-wpengine.netdna-ssl.com/wp-content/uploads/2013/10/hawaiianairlines.png"/>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14011" r="14878"/>
          <a:stretch/>
        </p:blipFill>
        <p:spPr bwMode="auto">
          <a:xfrm>
            <a:off x="7859569" y="2103900"/>
            <a:ext cx="863771" cy="830549"/>
          </a:xfrm>
          <a:prstGeom prst="rect">
            <a:avLst/>
          </a:prstGeom>
          <a:noFill/>
          <a:extLst>
            <a:ext uri="{909E8E84-426E-40DD-AFC4-6F175D3DCCD1}">
              <a14:hiddenFill xmlns:a14="http://schemas.microsoft.com/office/drawing/2010/main">
                <a:solidFill>
                  <a:srgbClr val="FFFFFF"/>
                </a:solidFill>
              </a14:hiddenFill>
            </a:ext>
          </a:extLst>
        </p:spPr>
      </p:pic>
      <p:pic>
        <p:nvPicPr>
          <p:cNvPr id="17428" name="Picture 20" descr="https://upload.wikimedia.org/wikipedia/commons/thumb/3/3c/JetBlue_Airways_Logo.svg/2000px-JetBlue_Airways_Logo.svg.png"/>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186230" y="4070708"/>
            <a:ext cx="1448496" cy="485246"/>
          </a:xfrm>
          <a:prstGeom prst="rect">
            <a:avLst/>
          </a:prstGeom>
          <a:noFill/>
          <a:extLst>
            <a:ext uri="{909E8E84-426E-40DD-AFC4-6F175D3DCCD1}">
              <a14:hiddenFill xmlns:a14="http://schemas.microsoft.com/office/drawing/2010/main">
                <a:solidFill>
                  <a:srgbClr val="FFFFFF"/>
                </a:solidFill>
              </a14:hiddenFill>
            </a:ext>
          </a:extLst>
        </p:spPr>
      </p:pic>
      <p:pic>
        <p:nvPicPr>
          <p:cNvPr id="17430" name="Picture 22" descr="http://www.underconsideration.com/brandnew/archives/southwest_airlines_logo_detail_a.png"/>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744419" y="3243640"/>
            <a:ext cx="2006162" cy="302930"/>
          </a:xfrm>
          <a:prstGeom prst="rect">
            <a:avLst/>
          </a:prstGeom>
          <a:noFill/>
          <a:extLst>
            <a:ext uri="{909E8E84-426E-40DD-AFC4-6F175D3DCCD1}">
              <a14:hiddenFill xmlns:a14="http://schemas.microsoft.com/office/drawing/2010/main">
                <a:solidFill>
                  <a:srgbClr val="FFFFFF"/>
                </a:solidFill>
              </a14:hiddenFill>
            </a:ext>
          </a:extLst>
        </p:spPr>
      </p:pic>
      <p:pic>
        <p:nvPicPr>
          <p:cNvPr id="17432" name="Picture 24" descr="http://www.airport-houston.com/images/airlines17/united-airlines.png"/>
          <p:cNvPicPr>
            <a:picLocks noChangeAspect="1" noChangeArrowheads="1"/>
          </p:cNvPicPr>
          <p:nvPr/>
        </p:nvPicPr>
        <p:blipFill rotWithShape="1">
          <a:blip r:embed="rId11">
            <a:extLst>
              <a:ext uri="{28A0092B-C50C-407E-A947-70E740481C1C}">
                <a14:useLocalDpi xmlns:a14="http://schemas.microsoft.com/office/drawing/2010/main" val="0"/>
              </a:ext>
            </a:extLst>
          </a:blip>
          <a:srcRect t="39470" b="41564"/>
          <a:stretch/>
        </p:blipFill>
        <p:spPr bwMode="auto">
          <a:xfrm>
            <a:off x="4786508" y="4755678"/>
            <a:ext cx="1778006" cy="337208"/>
          </a:xfrm>
          <a:prstGeom prst="rect">
            <a:avLst/>
          </a:prstGeom>
          <a:noFill/>
          <a:extLst>
            <a:ext uri="{909E8E84-426E-40DD-AFC4-6F175D3DCCD1}">
              <a14:hiddenFill xmlns:a14="http://schemas.microsoft.com/office/drawing/2010/main">
                <a:solidFill>
                  <a:srgbClr val="FFFFFF"/>
                </a:solidFill>
              </a14:hiddenFill>
            </a:ext>
          </a:extLst>
        </p:spPr>
      </p:pic>
      <p:pic>
        <p:nvPicPr>
          <p:cNvPr id="17434" name="Picture 26" descr="https://upload.wikimedia.org/wikipedia/commons/thumb/6/6b/United_Parcel_Service_logo_2014.svg/2000px-United_Parcel_Service_logo_2014.svg.png"/>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7219025" y="3959971"/>
            <a:ext cx="592636" cy="70671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72028" y="2072883"/>
            <a:ext cx="3856354" cy="3231077"/>
            <a:chOff x="472028" y="2835737"/>
            <a:chExt cx="3856354" cy="3231077"/>
          </a:xfrm>
        </p:grpSpPr>
        <p:pic>
          <p:nvPicPr>
            <p:cNvPr id="11" name="Picture 10"/>
            <p:cNvPicPr>
              <a:picLocks noChangeAspect="1"/>
            </p:cNvPicPr>
            <p:nvPr/>
          </p:nvPicPr>
          <p:blipFill rotWithShape="1">
            <a:blip r:embed="rId13">
              <a:extLst>
                <a:ext uri="{28A0092B-C50C-407E-A947-70E740481C1C}">
                  <a14:useLocalDpi xmlns:a14="http://schemas.microsoft.com/office/drawing/2010/main" val="0"/>
                </a:ext>
              </a:extLst>
            </a:blip>
            <a:srcRect t="25260" b="1315"/>
            <a:stretch/>
          </p:blipFill>
          <p:spPr>
            <a:xfrm>
              <a:off x="472028" y="2925648"/>
              <a:ext cx="1439822" cy="2914031"/>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14581" y="3489662"/>
              <a:ext cx="1516988" cy="2554927"/>
            </a:xfrm>
            <a:prstGeom prst="rect">
              <a:avLst/>
            </a:prstGeom>
          </p:spPr>
        </p:pic>
        <p:pic>
          <p:nvPicPr>
            <p:cNvPr id="13" name="Picture 12"/>
            <p:cNvPicPr>
              <a:picLocks noChangeAspect="1"/>
            </p:cNvPicPr>
            <p:nvPr/>
          </p:nvPicPr>
          <p:blipFill rotWithShape="1">
            <a:blip r:embed="rId15">
              <a:extLst>
                <a:ext uri="{28A0092B-C50C-407E-A947-70E740481C1C}">
                  <a14:useLocalDpi xmlns:a14="http://schemas.microsoft.com/office/drawing/2010/main" val="0"/>
                </a:ext>
              </a:extLst>
            </a:blip>
            <a:srcRect l="7856"/>
            <a:stretch/>
          </p:blipFill>
          <p:spPr>
            <a:xfrm>
              <a:off x="3010852" y="3503640"/>
              <a:ext cx="1317530" cy="2563174"/>
            </a:xfrm>
            <a:prstGeom prst="rect">
              <a:avLst/>
            </a:prstGeom>
          </p:spPr>
        </p:pic>
        <p:pic>
          <p:nvPicPr>
            <p:cNvPr id="76" name="Picture 75"/>
            <p:cNvPicPr>
              <a:picLocks noChangeAspect="1"/>
            </p:cNvPicPr>
            <p:nvPr/>
          </p:nvPicPr>
          <p:blipFill rotWithShape="1">
            <a:blip r:embed="rId13">
              <a:extLst>
                <a:ext uri="{28A0092B-C50C-407E-A947-70E740481C1C}">
                  <a14:useLocalDpi xmlns:a14="http://schemas.microsoft.com/office/drawing/2010/main" val="0"/>
                </a:ext>
              </a:extLst>
            </a:blip>
            <a:srcRect b="85793"/>
            <a:stretch/>
          </p:blipFill>
          <p:spPr>
            <a:xfrm>
              <a:off x="1653164" y="2835737"/>
              <a:ext cx="1439822" cy="563830"/>
            </a:xfrm>
            <a:prstGeom prst="rect">
              <a:avLst/>
            </a:prstGeom>
          </p:spPr>
        </p:pic>
        <p:pic>
          <p:nvPicPr>
            <p:cNvPr id="79" name="Picture 78"/>
            <p:cNvPicPr>
              <a:picLocks noChangeAspect="1"/>
            </p:cNvPicPr>
            <p:nvPr/>
          </p:nvPicPr>
          <p:blipFill rotWithShape="1">
            <a:blip r:embed="rId13">
              <a:extLst>
                <a:ext uri="{28A0092B-C50C-407E-A947-70E740481C1C}">
                  <a14:useLocalDpi xmlns:a14="http://schemas.microsoft.com/office/drawing/2010/main" val="0"/>
                </a:ext>
              </a:extLst>
            </a:blip>
            <a:srcRect l="16354" t="13911" r="15670" b="74569"/>
            <a:stretch/>
          </p:blipFill>
          <p:spPr>
            <a:xfrm>
              <a:off x="3180253" y="2925648"/>
              <a:ext cx="978729" cy="457200"/>
            </a:xfrm>
            <a:prstGeom prst="rect">
              <a:avLst/>
            </a:prstGeom>
          </p:spPr>
        </p:pic>
      </p:grpSp>
      <p:sp>
        <p:nvSpPr>
          <p:cNvPr id="80" name="Rectangle 79"/>
          <p:cNvSpPr/>
          <p:nvPr/>
        </p:nvSpPr>
        <p:spPr>
          <a:xfrm>
            <a:off x="1911850" y="5502939"/>
            <a:ext cx="6038850" cy="815608"/>
          </a:xfrm>
          <a:prstGeom prst="rect">
            <a:avLst/>
          </a:prstGeom>
          <a:solidFill>
            <a:srgbClr val="E8DCBC"/>
          </a:solidFill>
        </p:spPr>
        <p:txBody>
          <a:bodyPr wrap="square">
            <a:spAutoFit/>
          </a:bodyPr>
          <a:lstStyle/>
          <a:p>
            <a:r>
              <a:rPr lang="en-US" sz="1200" b="1" i="1" dirty="0" smtClean="0">
                <a:latin typeface="+mj-lt"/>
              </a:rPr>
              <a:t>Delta Disapproves</a:t>
            </a:r>
          </a:p>
          <a:p>
            <a:pPr marL="171450" indent="-171450">
              <a:buFont typeface="Arial" panose="020B0604020202020204" pitchFamily="34" charset="0"/>
              <a:buChar char="•"/>
            </a:pPr>
            <a:r>
              <a:rPr lang="en-US" sz="1100" b="1" i="1" dirty="0" smtClean="0"/>
              <a:t>Delta Air Lines stands out as the only major airline to publicly oppose air traffic control privatization </a:t>
            </a:r>
          </a:p>
          <a:p>
            <a:pPr marL="171450" indent="-171450">
              <a:buFont typeface="Arial" panose="020B0604020202020204" pitchFamily="34" charset="0"/>
              <a:buChar char="•"/>
            </a:pPr>
            <a:r>
              <a:rPr lang="en-US" sz="1100" i="1" dirty="0" smtClean="0"/>
              <a:t>Delta was originally part of A4A but decided to leave the organization in 2016 following various disagreements with other members</a:t>
            </a:r>
          </a:p>
        </p:txBody>
      </p:sp>
      <p:pic>
        <p:nvPicPr>
          <p:cNvPr id="17436" name="Picture 28" descr="https://www.deltamuseum.org/images/site/history-logo/current_widget.jpg?sfvrsn=2"/>
          <p:cNvPicPr>
            <a:picLocks noChangeAspect="1" noChangeArrowheads="1"/>
          </p:cNvPicPr>
          <p:nvPr/>
        </p:nvPicPr>
        <p:blipFill rotWithShape="1">
          <a:blip r:embed="rId16" cstate="hqprint">
            <a:extLst>
              <a:ext uri="{28A0092B-C50C-407E-A947-70E740481C1C}">
                <a14:useLocalDpi xmlns:a14="http://schemas.microsoft.com/office/drawing/2010/main" val="0"/>
              </a:ext>
            </a:extLst>
          </a:blip>
          <a:srcRect r="76066" b="1621"/>
          <a:stretch/>
        </p:blipFill>
        <p:spPr bwMode="auto">
          <a:xfrm>
            <a:off x="1004981" y="5614145"/>
            <a:ext cx="552450" cy="38524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8" descr="https://www.deltamuseum.org/images/site/history-logo/current_widget.jpg?sfvrsn=2"/>
          <p:cNvPicPr>
            <a:picLocks noChangeAspect="1" noChangeArrowheads="1"/>
          </p:cNvPicPr>
          <p:nvPr/>
        </p:nvPicPr>
        <p:blipFill rotWithShape="1">
          <a:blip r:embed="rId17" cstate="hqprint">
            <a:extLst>
              <a:ext uri="{28A0092B-C50C-407E-A947-70E740481C1C}">
                <a14:useLocalDpi xmlns:a14="http://schemas.microsoft.com/office/drawing/2010/main" val="0"/>
              </a:ext>
            </a:extLst>
          </a:blip>
          <a:srcRect l="24549" t="-1618"/>
          <a:stretch/>
        </p:blipFill>
        <p:spPr bwMode="auto">
          <a:xfrm>
            <a:off x="758014" y="6056619"/>
            <a:ext cx="1031406" cy="235662"/>
          </a:xfrm>
          <a:prstGeom prst="rect">
            <a:avLst/>
          </a:prstGeom>
          <a:noFill/>
          <a:extLst>
            <a:ext uri="{909E8E84-426E-40DD-AFC4-6F175D3DCCD1}">
              <a14:hiddenFill xmlns:a14="http://schemas.microsoft.com/office/drawing/2010/main">
                <a:solidFill>
                  <a:srgbClr val="FFFFFF"/>
                </a:solidFill>
              </a14:hiddenFill>
            </a:ext>
          </a:extLst>
        </p:spPr>
      </p:pic>
      <p:cxnSp>
        <p:nvCxnSpPr>
          <p:cNvPr id="84" name="Straight Connector 83"/>
          <p:cNvCxnSpPr/>
          <p:nvPr/>
        </p:nvCxnSpPr>
        <p:spPr>
          <a:xfrm>
            <a:off x="758014" y="5338886"/>
            <a:ext cx="8368524" cy="17193"/>
          </a:xfrm>
          <a:prstGeom prst="line">
            <a:avLst/>
          </a:prstGeom>
          <a:ln w="571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1" name="TextBox 12"/>
          <p:cNvSpPr txBox="1">
            <a:spLocks noChangeArrowheads="1"/>
          </p:cNvSpPr>
          <p:nvPr/>
        </p:nvSpPr>
        <p:spPr bwMode="auto">
          <a:xfrm>
            <a:off x="6995825" y="233363"/>
            <a:ext cx="2130713"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UNDER TRUMP</a:t>
            </a:r>
            <a:endParaRPr lang="en-US" altLang="en-US" sz="900" dirty="0">
              <a:solidFill>
                <a:schemeClr val="bg2">
                  <a:lumMod val="25000"/>
                </a:schemeClr>
              </a:solidFill>
            </a:endParaRPr>
          </a:p>
        </p:txBody>
      </p:sp>
    </p:spTree>
    <p:extLst>
      <p:ext uri="{BB962C8B-B14F-4D97-AF65-F5344CB8AC3E}">
        <p14:creationId xmlns:p14="http://schemas.microsoft.com/office/powerpoint/2010/main" val="39317904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1"/>
          <p:cNvSpPr>
            <a:spLocks noGrp="1"/>
          </p:cNvSpPr>
          <p:nvPr>
            <p:ph type="title"/>
          </p:nvPr>
        </p:nvSpPr>
        <p:spPr/>
        <p:txBody>
          <a:bodyPr/>
          <a:lstStyle/>
          <a:p>
            <a:r>
              <a:rPr lang="en-US" altLang="en-US" dirty="0" smtClean="0"/>
              <a:t>Roadmap for the presentation</a:t>
            </a:r>
          </a:p>
        </p:txBody>
      </p:sp>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pic>
        <p:nvPicPr>
          <p:cNvPr id="8197" name="Picture 10"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txBox="1">
            <a:spLocks/>
          </p:cNvSpPr>
          <p:nvPr/>
        </p:nvSpPr>
        <p:spPr bwMode="auto">
          <a:xfrm>
            <a:off x="1030405" y="1592994"/>
            <a:ext cx="6995746" cy="369332"/>
          </a:xfrm>
          <a:prstGeom prst="rect">
            <a:avLst/>
          </a:prstGeom>
          <a:solidFill>
            <a:schemeClr val="bg1"/>
          </a:solid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a:solidFill>
                  <a:prstClr val="black"/>
                </a:solidFill>
                <a:latin typeface="Georgia"/>
                <a:ea typeface="MS PGothic" charset="-128"/>
              </a:rPr>
              <a:t> America’s </a:t>
            </a:r>
            <a:r>
              <a:rPr lang="en-US" altLang="en-US" sz="1800" b="1" dirty="0" smtClean="0">
                <a:solidFill>
                  <a:prstClr val="black"/>
                </a:solidFill>
                <a:latin typeface="Georgia"/>
                <a:ea typeface="MS PGothic" charset="-128"/>
              </a:rPr>
              <a:t>infrastructure report card</a:t>
            </a:r>
            <a:endParaRPr lang="en-US" altLang="en-US" sz="1800" dirty="0" smtClean="0">
              <a:latin typeface="+mj-lt"/>
            </a:endParaRPr>
          </a:p>
        </p:txBody>
      </p:sp>
      <p:sp>
        <p:nvSpPr>
          <p:cNvPr id="14" name="Content Placeholder 2"/>
          <p:cNvSpPr txBox="1">
            <a:spLocks/>
          </p:cNvSpPr>
          <p:nvPr/>
        </p:nvSpPr>
        <p:spPr bwMode="auto">
          <a:xfrm>
            <a:off x="1669411" y="2199119"/>
            <a:ext cx="5997452" cy="369332"/>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Financial and regulatory hurdles</a:t>
            </a:r>
            <a:endParaRPr lang="en-US" altLang="en-US" sz="1800" dirty="0" smtClean="0">
              <a:latin typeface="+mj-lt"/>
            </a:endParaRPr>
          </a:p>
        </p:txBody>
      </p:sp>
      <p:sp>
        <p:nvSpPr>
          <p:cNvPr id="75" name="TextBox 12"/>
          <p:cNvSpPr txBox="1">
            <a:spLocks noChangeArrowheads="1"/>
          </p:cNvSpPr>
          <p:nvPr/>
        </p:nvSpPr>
        <p:spPr bwMode="auto">
          <a:xfrm>
            <a:off x="7689926" y="233363"/>
            <a:ext cx="1436612"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101</a:t>
            </a:r>
          </a:p>
        </p:txBody>
      </p:sp>
      <p:sp>
        <p:nvSpPr>
          <p:cNvPr id="44" name="Content Placeholder 2"/>
          <p:cNvSpPr txBox="1">
            <a:spLocks/>
          </p:cNvSpPr>
          <p:nvPr/>
        </p:nvSpPr>
        <p:spPr bwMode="auto">
          <a:xfrm>
            <a:off x="2671202" y="3445343"/>
            <a:ext cx="5778206" cy="369332"/>
          </a:xfrm>
          <a:prstGeom prst="rect">
            <a:avLst/>
          </a:prstGeom>
          <a:solidFill>
            <a:srgbClr val="D9D9D9"/>
          </a:solid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a:solidFill>
                  <a:prstClr val="black"/>
                </a:solidFill>
                <a:latin typeface="Georgia"/>
                <a:ea typeface="MS PGothic" charset="-128"/>
              </a:rPr>
              <a:t> </a:t>
            </a:r>
            <a:r>
              <a:rPr lang="en-US" altLang="en-US" sz="1800" b="1" dirty="0" smtClean="0">
                <a:solidFill>
                  <a:prstClr val="black"/>
                </a:solidFill>
                <a:latin typeface="Georgia"/>
                <a:ea typeface="MS PGothic" charset="-128"/>
              </a:rPr>
              <a:t>Public opinion on American infrastructure</a:t>
            </a:r>
            <a:endParaRPr lang="en-US" altLang="en-US" sz="1800" dirty="0" smtClean="0">
              <a:latin typeface="+mj-lt"/>
            </a:endParaRPr>
          </a:p>
        </p:txBody>
      </p:sp>
      <p:sp>
        <p:nvSpPr>
          <p:cNvPr id="52" name="Content Placeholder 2"/>
          <p:cNvSpPr txBox="1">
            <a:spLocks/>
          </p:cNvSpPr>
          <p:nvPr/>
        </p:nvSpPr>
        <p:spPr bwMode="auto">
          <a:xfrm>
            <a:off x="2190684" y="2776985"/>
            <a:ext cx="5202237" cy="369332"/>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Infrastructure under Trump</a:t>
            </a:r>
            <a:endParaRPr lang="en-US" altLang="en-US" sz="1800" dirty="0" smtClean="0">
              <a:latin typeface="+mj-lt"/>
            </a:endParaRPr>
          </a:p>
        </p:txBody>
      </p:sp>
      <p:sp>
        <p:nvSpPr>
          <p:cNvPr id="53" name="Content Placeholder 2"/>
          <p:cNvSpPr txBox="1">
            <a:spLocks/>
          </p:cNvSpPr>
          <p:nvPr/>
        </p:nvSpPr>
        <p:spPr bwMode="auto">
          <a:xfrm>
            <a:off x="3833445" y="4704429"/>
            <a:ext cx="4192706" cy="646331"/>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latin typeface="+mj-lt"/>
              </a:rPr>
              <a:t>Examples of </a:t>
            </a:r>
            <a:r>
              <a:rPr lang="en-US" altLang="en-US" sz="1800" b="1" dirty="0">
                <a:latin typeface="+mj-lt"/>
              </a:rPr>
              <a:t>i</a:t>
            </a:r>
            <a:r>
              <a:rPr lang="en-US" altLang="en-US" sz="1800" b="1" dirty="0" smtClean="0">
                <a:latin typeface="+mj-lt"/>
              </a:rPr>
              <a:t>nfrastructure needs and emergencies</a:t>
            </a:r>
          </a:p>
        </p:txBody>
      </p:sp>
      <p:grpSp>
        <p:nvGrpSpPr>
          <p:cNvPr id="54" name="Group 18"/>
          <p:cNvGrpSpPr>
            <a:grpSpLocks/>
          </p:cNvGrpSpPr>
          <p:nvPr/>
        </p:nvGrpSpPr>
        <p:grpSpPr bwMode="auto">
          <a:xfrm>
            <a:off x="3054896" y="4576485"/>
            <a:ext cx="261777" cy="452715"/>
            <a:chOff x="2638425" y="3965575"/>
            <a:chExt cx="315913" cy="838200"/>
          </a:xfrm>
        </p:grpSpPr>
        <p:cxnSp>
          <p:nvCxnSpPr>
            <p:cNvPr id="55" name="Straight Arrow Connector 54"/>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flipH="1" flipV="1">
              <a:off x="2223193" y="4382395"/>
              <a:ext cx="835229"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194" name="Group 18"/>
          <p:cNvGrpSpPr>
            <a:grpSpLocks/>
          </p:cNvGrpSpPr>
          <p:nvPr/>
        </p:nvGrpSpPr>
        <p:grpSpPr bwMode="auto">
          <a:xfrm>
            <a:off x="1965390" y="3261501"/>
            <a:ext cx="261776" cy="370960"/>
            <a:chOff x="2638425" y="3965575"/>
            <a:chExt cx="315913" cy="838200"/>
          </a:xfrm>
        </p:grpSpPr>
        <p:cxnSp>
          <p:nvCxnSpPr>
            <p:cNvPr id="42" name="Straight Arrow Connector 41"/>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flipH="1" flipV="1">
              <a:off x="2223192" y="4382395"/>
              <a:ext cx="835229" cy="1588"/>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198" name="Group 5"/>
          <p:cNvGrpSpPr>
            <a:grpSpLocks/>
          </p:cNvGrpSpPr>
          <p:nvPr/>
        </p:nvGrpSpPr>
        <p:grpSpPr bwMode="auto">
          <a:xfrm>
            <a:off x="864349" y="2006551"/>
            <a:ext cx="261777" cy="369645"/>
            <a:chOff x="1970088" y="2784475"/>
            <a:chExt cx="315912" cy="836613"/>
          </a:xfrm>
        </p:grpSpPr>
        <p:cxnSp>
          <p:nvCxnSpPr>
            <p:cNvPr id="11" name="Straight Arrow Connector 10"/>
            <p:cNvCxnSpPr/>
            <p:nvPr/>
          </p:nvCxnSpPr>
          <p:spPr>
            <a:xfrm>
              <a:off x="1970088" y="3618110"/>
              <a:ext cx="315912" cy="2978"/>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flipH="1" flipV="1">
              <a:off x="1555653" y="3200498"/>
              <a:ext cx="833635"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201" name="Group 18"/>
          <p:cNvGrpSpPr>
            <a:grpSpLocks/>
          </p:cNvGrpSpPr>
          <p:nvPr/>
        </p:nvGrpSpPr>
        <p:grpSpPr bwMode="auto">
          <a:xfrm>
            <a:off x="1407635" y="2616925"/>
            <a:ext cx="261776" cy="370960"/>
            <a:chOff x="2638425" y="3965575"/>
            <a:chExt cx="315913" cy="838200"/>
          </a:xfrm>
        </p:grpSpPr>
        <p:cxnSp>
          <p:nvCxnSpPr>
            <p:cNvPr id="16" name="Straight Arrow Connector 15"/>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flipV="1">
              <a:off x="2223192" y="4382395"/>
              <a:ext cx="835229" cy="1588"/>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sp>
        <p:nvSpPr>
          <p:cNvPr id="25" name="Oval 24"/>
          <p:cNvSpPr/>
          <p:nvPr/>
        </p:nvSpPr>
        <p:spPr bwMode="auto">
          <a:xfrm>
            <a:off x="576263" y="1484313"/>
            <a:ext cx="598535" cy="597220"/>
          </a:xfrm>
          <a:prstGeom prst="ellipse">
            <a:avLst/>
          </a:prstGeom>
          <a:solidFill>
            <a:srgbClr val="005596"/>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7" name="Oval 26"/>
          <p:cNvSpPr/>
          <p:nvPr/>
        </p:nvSpPr>
        <p:spPr bwMode="auto">
          <a:xfrm>
            <a:off x="1132703" y="2082848"/>
            <a:ext cx="598535" cy="598536"/>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0" name="Oval 29"/>
          <p:cNvSpPr/>
          <p:nvPr/>
        </p:nvSpPr>
        <p:spPr bwMode="auto">
          <a:xfrm>
            <a:off x="1681251" y="2674806"/>
            <a:ext cx="597220" cy="597220"/>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8" name="Oval 37"/>
          <p:cNvSpPr/>
          <p:nvPr/>
        </p:nvSpPr>
        <p:spPr bwMode="auto">
          <a:xfrm>
            <a:off x="2225852" y="3331221"/>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nvGrpSpPr>
          <p:cNvPr id="8210" name="Group 18"/>
          <p:cNvGrpSpPr>
            <a:grpSpLocks/>
          </p:cNvGrpSpPr>
          <p:nvPr/>
        </p:nvGrpSpPr>
        <p:grpSpPr bwMode="auto">
          <a:xfrm>
            <a:off x="2513938" y="3927125"/>
            <a:ext cx="261777" cy="370960"/>
            <a:chOff x="2638425" y="3965575"/>
            <a:chExt cx="315913" cy="838200"/>
          </a:xfrm>
        </p:grpSpPr>
        <p:cxnSp>
          <p:nvCxnSpPr>
            <p:cNvPr id="46" name="Straight Arrow Connector 45"/>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flipH="1" flipV="1">
              <a:off x="2223193" y="4382395"/>
              <a:ext cx="835229"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sp>
        <p:nvSpPr>
          <p:cNvPr id="51" name="Oval 50"/>
          <p:cNvSpPr/>
          <p:nvPr/>
        </p:nvSpPr>
        <p:spPr bwMode="auto">
          <a:xfrm>
            <a:off x="2773084" y="3988952"/>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7" name="Oval 56"/>
          <p:cNvSpPr/>
          <p:nvPr/>
        </p:nvSpPr>
        <p:spPr bwMode="auto">
          <a:xfrm>
            <a:off x="3314042" y="4700660"/>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8" name="Content Placeholder 2"/>
          <p:cNvSpPr txBox="1">
            <a:spLocks/>
          </p:cNvSpPr>
          <p:nvPr/>
        </p:nvSpPr>
        <p:spPr bwMode="auto">
          <a:xfrm>
            <a:off x="3261290" y="3964813"/>
            <a:ext cx="37198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American infrastructure in the global economy</a:t>
            </a:r>
            <a:endParaRPr lang="en-US" altLang="en-US" sz="1800" dirty="0" smtClean="0">
              <a:latin typeface="+mj-lt"/>
            </a:endParaRPr>
          </a:p>
        </p:txBody>
      </p:sp>
      <p:sp>
        <p:nvSpPr>
          <p:cNvPr id="3" name="Rectangle 2"/>
          <p:cNvSpPr/>
          <p:nvPr/>
        </p:nvSpPr>
        <p:spPr>
          <a:xfrm>
            <a:off x="603351" y="1577605"/>
            <a:ext cx="579005" cy="400110"/>
          </a:xfrm>
          <a:prstGeom prst="rect">
            <a:avLst/>
          </a:prstGeom>
        </p:spPr>
        <p:txBody>
          <a:bodyPr wrap="none">
            <a:spAutoFit/>
          </a:bodyPr>
          <a:lstStyle/>
          <a:p>
            <a:pPr lvl="0" eaLnBrk="1" hangingPunct="1"/>
            <a:r>
              <a:rPr lang="en-US" altLang="en-US" sz="2000" b="1" dirty="0" smtClean="0">
                <a:solidFill>
                  <a:schemeClr val="bg1"/>
                </a:solidFill>
                <a:latin typeface="+mj-lt"/>
                <a:ea typeface="ＭＳ Ｐゴシック" panose="020B0600070205080204" pitchFamily="34" charset="-128"/>
              </a:rPr>
              <a:t>D+</a:t>
            </a:r>
            <a:endParaRPr lang="en-US" altLang="en-US" sz="2000" b="1" dirty="0">
              <a:solidFill>
                <a:schemeClr val="bg1"/>
              </a:solidFill>
              <a:latin typeface="+mj-lt"/>
              <a:ea typeface="ＭＳ Ｐゴシック" panose="020B0600070205080204" pitchFamily="34" charset="-128"/>
            </a:endParaRPr>
          </a:p>
        </p:txBody>
      </p:sp>
      <p:sp>
        <p:nvSpPr>
          <p:cNvPr id="59" name="Rectangle 58"/>
          <p:cNvSpPr/>
          <p:nvPr/>
        </p:nvSpPr>
        <p:spPr>
          <a:xfrm>
            <a:off x="1137435" y="2137268"/>
            <a:ext cx="579005" cy="461665"/>
          </a:xfrm>
          <a:prstGeom prst="rect">
            <a:avLst/>
          </a:prstGeom>
        </p:spPr>
        <p:txBody>
          <a:bodyPr wrap="none">
            <a:spAutoFit/>
          </a:bodyPr>
          <a:lstStyle/>
          <a:p>
            <a:pPr lvl="0" eaLnBrk="1" hangingPunct="1"/>
            <a:r>
              <a:rPr lang="en-US" altLang="en-US" sz="2400" b="1" dirty="0" smtClean="0">
                <a:solidFill>
                  <a:schemeClr val="bg1"/>
                </a:solidFill>
                <a:latin typeface="+mj-lt"/>
                <a:ea typeface="ＭＳ Ｐゴシック" panose="020B0600070205080204" pitchFamily="34" charset="-128"/>
              </a:rPr>
              <a:t>$$</a:t>
            </a:r>
            <a:endParaRPr lang="en-US" altLang="en-US" sz="2400" b="1" dirty="0">
              <a:solidFill>
                <a:schemeClr val="bg1"/>
              </a:solidFill>
              <a:latin typeface="+mj-lt"/>
              <a:ea typeface="ＭＳ Ｐゴシック" panose="020B0600070205080204" pitchFamily="34" charset="-128"/>
            </a:endParaRPr>
          </a:p>
        </p:txBody>
      </p:sp>
      <p:sp>
        <p:nvSpPr>
          <p:cNvPr id="4" name="Rectangle 3"/>
          <p:cNvSpPr/>
          <p:nvPr/>
        </p:nvSpPr>
        <p:spPr>
          <a:xfrm>
            <a:off x="3434414" y="4691567"/>
            <a:ext cx="357790" cy="646331"/>
          </a:xfrm>
          <a:prstGeom prst="rect">
            <a:avLst/>
          </a:prstGeom>
        </p:spPr>
        <p:txBody>
          <a:bodyPr wrap="none">
            <a:spAutoFit/>
          </a:bodyPr>
          <a:lstStyle/>
          <a:p>
            <a:r>
              <a:rPr lang="en-US" sz="3600" b="1" dirty="0">
                <a:solidFill>
                  <a:schemeClr val="bg1"/>
                </a:solidFill>
                <a:latin typeface="+mj-lt"/>
                <a:ea typeface="ＭＳ Ｐゴシック" panose="020B0600070205080204" pitchFamily="34" charset="-128"/>
              </a:rPr>
              <a:t>!</a:t>
            </a:r>
            <a:endParaRPr lang="en-US" sz="3600" dirty="0">
              <a:latin typeface="+mj-lt"/>
            </a:endParaRPr>
          </a:p>
        </p:txBody>
      </p:sp>
      <p:pic>
        <p:nvPicPr>
          <p:cNvPr id="60" name="Picture 59"/>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t="30086" b="28034"/>
          <a:stretch/>
        </p:blipFill>
        <p:spPr bwMode="auto">
          <a:xfrm>
            <a:off x="1713654" y="2870592"/>
            <a:ext cx="521273" cy="217830"/>
          </a:xfrm>
          <a:prstGeom prst="rect">
            <a:avLst/>
          </a:prstGeom>
          <a:solidFill>
            <a:srgbClr val="005596"/>
          </a:solidFill>
        </p:spPr>
      </p:pic>
      <p:pic>
        <p:nvPicPr>
          <p:cNvPr id="5" name="Picture 4"/>
          <p:cNvPicPr>
            <a:picLocks noChangeAspect="1"/>
          </p:cNvPicPr>
          <p:nvPr/>
        </p:nvPicPr>
        <p:blipFill rotWithShape="1">
          <a:blip r:embed="rId5" cstate="hqprint">
            <a:lum bright="70000" contrast="-70000"/>
            <a:extLst>
              <a:ext uri="{28A0092B-C50C-407E-A947-70E740481C1C}">
                <a14:useLocalDpi xmlns:a14="http://schemas.microsoft.com/office/drawing/2010/main" val="0"/>
              </a:ext>
            </a:extLst>
          </a:blip>
          <a:srcRect b="13205"/>
          <a:stretch/>
        </p:blipFill>
        <p:spPr>
          <a:xfrm>
            <a:off x="2843782" y="4099311"/>
            <a:ext cx="457137" cy="396772"/>
          </a:xfrm>
          <a:prstGeom prst="rect">
            <a:avLst/>
          </a:prstGeom>
        </p:spPr>
      </p:pic>
      <p:pic>
        <p:nvPicPr>
          <p:cNvPr id="39" name="Picture 38"/>
          <p:cNvPicPr>
            <a:picLocks noChangeAspect="1"/>
          </p:cNvPicPr>
          <p:nvPr/>
        </p:nvPicPr>
        <p:blipFill rotWithShape="1">
          <a:blip r:embed="rId6" cstate="hqprint">
            <a:lum bright="70000" contrast="-70000"/>
            <a:extLst>
              <a:ext uri="{28A0092B-C50C-407E-A947-70E740481C1C}">
                <a14:useLocalDpi xmlns:a14="http://schemas.microsoft.com/office/drawing/2010/main" val="0"/>
              </a:ext>
            </a:extLst>
          </a:blip>
          <a:srcRect t="2949" b="18204"/>
          <a:stretch/>
        </p:blipFill>
        <p:spPr>
          <a:xfrm>
            <a:off x="2327393" y="3474109"/>
            <a:ext cx="395452" cy="311799"/>
          </a:xfrm>
          <a:prstGeom prst="rect">
            <a:avLst/>
          </a:prstGeom>
        </p:spPr>
      </p:pic>
      <p:sp>
        <p:nvSpPr>
          <p:cNvPr id="2" name="Slide Number Placeholder 1"/>
          <p:cNvSpPr>
            <a:spLocks noGrp="1"/>
          </p:cNvSpPr>
          <p:nvPr>
            <p:ph type="sldNum" sz="quarter" idx="10"/>
          </p:nvPr>
        </p:nvSpPr>
        <p:spPr/>
        <p:txBody>
          <a:bodyPr/>
          <a:lstStyle/>
          <a:p>
            <a:pPr>
              <a:defRPr/>
            </a:pPr>
            <a:fld id="{F3261934-41CF-CB44-9D23-0EE9285AD301}" type="slidenum">
              <a:rPr lang="en-US" altLang="en-US" smtClean="0"/>
              <a:pPr>
                <a:defRPr/>
              </a:pPr>
              <a:t>26</a:t>
            </a:fld>
            <a:endParaRPr lang="en-US" altLang="en-US"/>
          </a:p>
        </p:txBody>
      </p:sp>
    </p:spTree>
    <p:extLst>
      <p:ext uri="{BB962C8B-B14F-4D97-AF65-F5344CB8AC3E}">
        <p14:creationId xmlns:p14="http://schemas.microsoft.com/office/powerpoint/2010/main" val="35013522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Chart 6"/>
          <p:cNvGraphicFramePr>
            <a:graphicFrameLocks/>
          </p:cNvGraphicFramePr>
          <p:nvPr/>
        </p:nvGraphicFramePr>
        <p:xfrm>
          <a:off x="808038" y="2325688"/>
          <a:ext cx="7085012" cy="3657600"/>
        </p:xfrm>
        <a:graphic>
          <a:graphicData uri="http://schemas.openxmlformats.org/presentationml/2006/ole">
            <mc:AlternateContent xmlns:mc="http://schemas.openxmlformats.org/markup-compatibility/2006">
              <mc:Choice xmlns:v="urn:schemas-microsoft-com:vml" Requires="v">
                <p:oleObj spid="_x0000_s1042" name="Chart" r:id="rId3" imgW="7090262" imgH="3664014" progId="Excel.Chart.8">
                  <p:embed/>
                </p:oleObj>
              </mc:Choice>
              <mc:Fallback>
                <p:oleObj name="Chart" r:id="rId3" imgW="7090262" imgH="3664014" progId="Excel.Chart.8">
                  <p:embed/>
                  <p:pic>
                    <p:nvPicPr>
                      <p:cNvPr id="7170" name="Chart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038" y="2325688"/>
                        <a:ext cx="7085012" cy="3657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1" name="Title 1"/>
          <p:cNvSpPr>
            <a:spLocks noGrp="1"/>
          </p:cNvSpPr>
          <p:nvPr>
            <p:ph type="title"/>
          </p:nvPr>
        </p:nvSpPr>
        <p:spPr/>
        <p:txBody>
          <a:bodyPr/>
          <a:lstStyle/>
          <a:p>
            <a:r>
              <a:rPr lang="en-US" altLang="en-US" dirty="0" smtClean="0"/>
              <a:t>Majority of registered voters agree that </a:t>
            </a:r>
            <a:br>
              <a:rPr lang="en-US" altLang="en-US" dirty="0" smtClean="0"/>
            </a:br>
            <a:r>
              <a:rPr lang="en-US" altLang="en-US" dirty="0" smtClean="0"/>
              <a:t>U.S. infrastructure is in need of repair</a:t>
            </a:r>
          </a:p>
        </p:txBody>
      </p:sp>
      <p:sp>
        <p:nvSpPr>
          <p:cNvPr id="18"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August 11, </a:t>
            </a:r>
            <a:r>
              <a:rPr lang="en-US" sz="1000" dirty="0">
                <a:solidFill>
                  <a:schemeClr val="tx1">
                    <a:lumMod val="65000"/>
                    <a:lumOff val="35000"/>
                  </a:schemeClr>
                </a:solidFill>
                <a:latin typeface="+mn-lt"/>
                <a:cs typeface="ＭＳ Ｐゴシック" charset="0"/>
              </a:rPr>
              <a:t>2016  |  </a:t>
            </a:r>
            <a:r>
              <a:rPr lang="en-US" sz="1000" dirty="0" smtClean="0">
                <a:solidFill>
                  <a:schemeClr val="tx1">
                    <a:lumMod val="65000"/>
                    <a:lumOff val="35000"/>
                  </a:schemeClr>
                </a:solidFill>
                <a:latin typeface="+mn-lt"/>
                <a:cs typeface="ＭＳ Ｐゴシック" charset="0"/>
              </a:rPr>
              <a:t>Justin C. Brown</a:t>
            </a:r>
            <a:endParaRPr lang="en-US" sz="1000" dirty="0">
              <a:solidFill>
                <a:schemeClr val="tx1">
                  <a:lumMod val="65000"/>
                  <a:lumOff val="35000"/>
                </a:schemeClr>
              </a:solidFill>
              <a:latin typeface="+mn-lt"/>
              <a:cs typeface="ＭＳ Ｐゴシック" charset="0"/>
            </a:endParaRPr>
          </a:p>
        </p:txBody>
      </p:sp>
      <p:sp>
        <p:nvSpPr>
          <p:cNvPr id="10" name="TextBox 12"/>
          <p:cNvSpPr txBox="1">
            <a:spLocks noChangeArrowheads="1"/>
          </p:cNvSpPr>
          <p:nvPr/>
        </p:nvSpPr>
        <p:spPr bwMode="auto">
          <a:xfrm>
            <a:off x="6700838" y="233363"/>
            <a:ext cx="2425700" cy="230187"/>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PUBLIC OPINION ON INFRASTRUCTURE</a:t>
            </a: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7175" name="TextBox 13"/>
          <p:cNvSpPr txBox="1">
            <a:spLocks noChangeArrowheads="1"/>
          </p:cNvSpPr>
          <p:nvPr/>
        </p:nvSpPr>
        <p:spPr bwMode="auto">
          <a:xfrm>
            <a:off x="457200" y="1852613"/>
            <a:ext cx="41290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 typeface="Arial" panose="020B0604020202020204" pitchFamily="34" charset="0"/>
              <a:buNone/>
            </a:pPr>
            <a:r>
              <a:rPr lang="en-US" altLang="en-US" sz="1100" b="1">
                <a:solidFill>
                  <a:srgbClr val="D9C58B"/>
                </a:solidFill>
                <a:latin typeface="Calibri Light" panose="020F0302020204030204" pitchFamily="34" charset="0"/>
              </a:rPr>
              <a:t>■</a:t>
            </a:r>
            <a:r>
              <a:rPr lang="en-US" altLang="en-US" sz="1100" b="1">
                <a:latin typeface="Calibri Light" panose="020F0302020204030204" pitchFamily="34" charset="0"/>
              </a:rPr>
              <a:t> </a:t>
            </a:r>
            <a:r>
              <a:rPr lang="en-US" altLang="en-US" sz="1100">
                <a:latin typeface="Calibri Light" panose="020F0302020204030204" pitchFamily="34" charset="0"/>
              </a:rPr>
              <a:t>18-34 years old     </a:t>
            </a:r>
            <a:r>
              <a:rPr lang="en-US" altLang="en-US" sz="1100" b="1">
                <a:solidFill>
                  <a:srgbClr val="A0B277"/>
                </a:solidFill>
                <a:latin typeface="Calibri Light" panose="020F0302020204030204" pitchFamily="34" charset="0"/>
              </a:rPr>
              <a:t>■</a:t>
            </a:r>
            <a:r>
              <a:rPr lang="en-US" altLang="en-US" sz="1100" b="1">
                <a:latin typeface="Calibri Light" panose="020F0302020204030204" pitchFamily="34" charset="0"/>
              </a:rPr>
              <a:t> </a:t>
            </a:r>
            <a:r>
              <a:rPr lang="en-US" altLang="en-US" sz="1100">
                <a:latin typeface="Calibri Light" panose="020F0302020204030204" pitchFamily="34" charset="0"/>
              </a:rPr>
              <a:t>35-44 years old     </a:t>
            </a:r>
            <a:r>
              <a:rPr lang="en-US" altLang="en-US" sz="1100" b="1">
                <a:solidFill>
                  <a:srgbClr val="70ACE2"/>
                </a:solidFill>
                <a:latin typeface="Calibri Light" panose="020F0302020204030204" pitchFamily="34" charset="0"/>
              </a:rPr>
              <a:t>■</a:t>
            </a:r>
            <a:r>
              <a:rPr lang="en-US" altLang="en-US" sz="1100" b="1">
                <a:latin typeface="Calibri Light" panose="020F0302020204030204" pitchFamily="34" charset="0"/>
              </a:rPr>
              <a:t> </a:t>
            </a:r>
            <a:r>
              <a:rPr lang="en-US" altLang="en-US" sz="1100">
                <a:latin typeface="Calibri Light" panose="020F0302020204030204" pitchFamily="34" charset="0"/>
              </a:rPr>
              <a:t>45-64 years old    </a:t>
            </a:r>
            <a:r>
              <a:rPr lang="en-US" altLang="en-US" sz="1100" b="1">
                <a:solidFill>
                  <a:srgbClr val="8972A2"/>
                </a:solidFill>
                <a:latin typeface="Calibri Light" panose="020F0302020204030204" pitchFamily="34" charset="0"/>
              </a:rPr>
              <a:t>■</a:t>
            </a:r>
            <a:r>
              <a:rPr lang="en-US" altLang="en-US" sz="1100" b="1">
                <a:latin typeface="Calibri Light" panose="020F0302020204030204" pitchFamily="34" charset="0"/>
              </a:rPr>
              <a:t> </a:t>
            </a:r>
            <a:r>
              <a:rPr lang="en-US" altLang="en-US" sz="1100">
                <a:latin typeface="Calibri Light" panose="020F0302020204030204" pitchFamily="34" charset="0"/>
              </a:rPr>
              <a:t>65+</a:t>
            </a:r>
          </a:p>
        </p:txBody>
      </p:sp>
      <p:sp>
        <p:nvSpPr>
          <p:cNvPr id="21" name="Rectangle 20"/>
          <p:cNvSpPr/>
          <p:nvPr/>
        </p:nvSpPr>
        <p:spPr>
          <a:xfrm>
            <a:off x="6499225" y="2036763"/>
            <a:ext cx="1984375" cy="787400"/>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schemeClr val="tx1"/>
                </a:solidFill>
              </a:rPr>
              <a:t>Between 80 – 90% of registered  voters say that roads, bridges and energy grids are in some or extreme need of repairs. </a:t>
            </a:r>
          </a:p>
        </p:txBody>
      </p:sp>
      <p:sp>
        <p:nvSpPr>
          <p:cNvPr id="7177"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dirty="0">
                <a:solidFill>
                  <a:srgbClr val="7F7F7F"/>
                </a:solidFill>
              </a:rPr>
              <a:t>Voters </a:t>
            </a:r>
            <a:r>
              <a:rPr lang="en-US" altLang="en-US" sz="1600" b="1" dirty="0" smtClean="0">
                <a:solidFill>
                  <a:srgbClr val="7F7F7F"/>
                </a:solidFill>
              </a:rPr>
              <a:t>who rate </a:t>
            </a:r>
            <a:r>
              <a:rPr lang="en-US" altLang="en-US" sz="1600" b="1" dirty="0">
                <a:solidFill>
                  <a:srgbClr val="7F7F7F"/>
                </a:solidFill>
              </a:rPr>
              <a:t>U.S. </a:t>
            </a:r>
            <a:r>
              <a:rPr lang="en-US" altLang="en-US" sz="1600" b="1" dirty="0" smtClean="0">
                <a:solidFill>
                  <a:srgbClr val="7F7F7F"/>
                </a:solidFill>
              </a:rPr>
              <a:t>infrastructure “poor </a:t>
            </a:r>
            <a:r>
              <a:rPr lang="en-US" altLang="en-US" sz="1600" b="1" dirty="0">
                <a:solidFill>
                  <a:srgbClr val="7F7F7F"/>
                </a:solidFill>
              </a:rPr>
              <a:t>to </a:t>
            </a:r>
            <a:r>
              <a:rPr lang="en-US" altLang="en-US" sz="1600" b="1" dirty="0" smtClean="0">
                <a:solidFill>
                  <a:srgbClr val="7F7F7F"/>
                </a:solidFill>
              </a:rPr>
              <a:t>fair</a:t>
            </a:r>
            <a:r>
              <a:rPr lang="en-US" altLang="en-US" sz="1600" b="1" dirty="0">
                <a:solidFill>
                  <a:srgbClr val="7F7F7F"/>
                </a:solidFill>
              </a:rPr>
              <a:t>”</a:t>
            </a:r>
          </a:p>
        </p:txBody>
      </p:sp>
      <p:pic>
        <p:nvPicPr>
          <p:cNvPr id="7178" name="Picture 19" descr="NationalJournal_LC (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 Placeholder 18"/>
          <p:cNvSpPr txBox="1">
            <a:spLocks/>
          </p:cNvSpPr>
          <p:nvPr/>
        </p:nvSpPr>
        <p:spPr bwMode="auto">
          <a:xfrm>
            <a:off x="0" y="6310313"/>
            <a:ext cx="9144000" cy="271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S PGothic"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S PGothic"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S PGothic"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S P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cs typeface="ＭＳ Ｐゴシック" charset="0"/>
              </a:rPr>
              <a:t>Source: Poll conducted by the Association of Equipment </a:t>
            </a:r>
            <a:r>
              <a:rPr lang="en-US" sz="1000" i="1" dirty="0" smtClean="0">
                <a:solidFill>
                  <a:schemeClr val="tx1">
                    <a:lumMod val="65000"/>
                    <a:lumOff val="35000"/>
                  </a:schemeClr>
                </a:solidFill>
                <a:latin typeface="+mn-lt"/>
                <a:cs typeface="ＭＳ Ｐゴシック" charset="0"/>
              </a:rPr>
              <a:t>Manufacturers </a:t>
            </a:r>
            <a:r>
              <a:rPr lang="en-US" sz="1000" i="1" dirty="0" smtClean="0">
                <a:solidFill>
                  <a:schemeClr val="tx1">
                    <a:lumMod val="65000"/>
                    <a:lumOff val="35000"/>
                  </a:schemeClr>
                </a:solidFill>
                <a:latin typeface="+mn-lt"/>
                <a:cs typeface="ＭＳ Ｐゴシック" charset="0"/>
              </a:rPr>
              <a:t>between June 17-20, 2016, among a national sample of 1,975 registered voters. </a:t>
            </a:r>
            <a:endParaRPr lang="en-US" sz="1000" i="1" dirty="0">
              <a:solidFill>
                <a:schemeClr val="tx1">
                  <a:lumMod val="65000"/>
                  <a:lumOff val="35000"/>
                </a:schemeClr>
              </a:solidFill>
              <a:latin typeface="+mn-lt"/>
              <a:cs typeface="ＭＳ Ｐゴシック" charset="0"/>
            </a:endParaRPr>
          </a:p>
        </p:txBody>
      </p:sp>
      <p:sp>
        <p:nvSpPr>
          <p:cNvPr id="7180"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20</a:t>
            </a:r>
          </a:p>
        </p:txBody>
      </p:sp>
    </p:spTree>
    <p:extLst>
      <p:ext uri="{BB962C8B-B14F-4D97-AF65-F5344CB8AC3E}">
        <p14:creationId xmlns:p14="http://schemas.microsoft.com/office/powerpoint/2010/main" val="6861134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t>Most </a:t>
            </a:r>
            <a:r>
              <a:rPr lang="en-US" altLang="en-US" dirty="0"/>
              <a:t>A</a:t>
            </a:r>
            <a:r>
              <a:rPr lang="en-US" altLang="en-US" dirty="0" smtClean="0"/>
              <a:t>mericans agree all levels of government </a:t>
            </a:r>
            <a:br>
              <a:rPr lang="en-US" altLang="en-US" dirty="0" smtClean="0"/>
            </a:br>
            <a:r>
              <a:rPr lang="en-US" altLang="en-US" dirty="0" smtClean="0"/>
              <a:t>should act on repairing infrastructure</a:t>
            </a:r>
          </a:p>
        </p:txBody>
      </p:sp>
      <p:sp>
        <p:nvSpPr>
          <p:cNvPr id="18"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August 11, </a:t>
            </a:r>
            <a:r>
              <a:rPr lang="en-US" sz="1000" dirty="0">
                <a:solidFill>
                  <a:schemeClr val="tx1">
                    <a:lumMod val="65000"/>
                    <a:lumOff val="35000"/>
                  </a:schemeClr>
                </a:solidFill>
                <a:latin typeface="+mn-lt"/>
                <a:cs typeface="ＭＳ Ｐゴシック" charset="0"/>
              </a:rPr>
              <a:t>2016  |  </a:t>
            </a:r>
            <a:r>
              <a:rPr lang="en-US" sz="1000" dirty="0" smtClean="0">
                <a:solidFill>
                  <a:schemeClr val="tx1">
                    <a:lumMod val="65000"/>
                    <a:lumOff val="35000"/>
                  </a:schemeClr>
                </a:solidFill>
                <a:latin typeface="+mn-lt"/>
                <a:cs typeface="ＭＳ Ｐゴシック" charset="0"/>
              </a:rPr>
              <a:t>Justin C. Brown</a:t>
            </a:r>
            <a:endParaRPr lang="en-US" sz="1000" dirty="0">
              <a:solidFill>
                <a:schemeClr val="tx1">
                  <a:lumMod val="65000"/>
                  <a:lumOff val="35000"/>
                </a:schemeClr>
              </a:solidFill>
              <a:latin typeface="+mn-lt"/>
              <a:cs typeface="ＭＳ Ｐゴシック" charset="0"/>
            </a:endParaRP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8197" name="TextBox 13"/>
          <p:cNvSpPr txBox="1">
            <a:spLocks noChangeArrowheads="1"/>
          </p:cNvSpPr>
          <p:nvPr/>
        </p:nvSpPr>
        <p:spPr bwMode="auto">
          <a:xfrm>
            <a:off x="457200" y="2057400"/>
            <a:ext cx="14779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solidFill>
                  <a:srgbClr val="7DA567"/>
                </a:solidFill>
                <a:latin typeface="Calibri Light" panose="020F0302020204030204" pitchFamily="34" charset="0"/>
              </a:rPr>
              <a:t>■</a:t>
            </a:r>
            <a:r>
              <a:rPr lang="en-US" altLang="en-US" sz="1100" b="1">
                <a:latin typeface="Calibri Light" panose="020F0302020204030204" pitchFamily="34" charset="0"/>
              </a:rPr>
              <a:t> </a:t>
            </a:r>
            <a:r>
              <a:rPr lang="en-US" altLang="en-US" sz="1100">
                <a:latin typeface="Calibri Light" panose="020F0302020204030204" pitchFamily="34" charset="0"/>
              </a:rPr>
              <a:t>Agree    </a:t>
            </a:r>
            <a:r>
              <a:rPr lang="en-US" altLang="en-US" sz="1100" b="1">
                <a:solidFill>
                  <a:srgbClr val="D27770"/>
                </a:solidFill>
                <a:latin typeface="Calibri Light" panose="020F0302020204030204" pitchFamily="34" charset="0"/>
              </a:rPr>
              <a:t>■</a:t>
            </a:r>
            <a:r>
              <a:rPr lang="en-US" altLang="en-US" sz="1100" b="1">
                <a:latin typeface="Calibri Light" panose="020F0302020204030204" pitchFamily="34" charset="0"/>
              </a:rPr>
              <a:t> </a:t>
            </a:r>
            <a:r>
              <a:rPr lang="en-US" altLang="en-US" sz="1100">
                <a:latin typeface="Calibri Light" panose="020F0302020204030204" pitchFamily="34" charset="0"/>
              </a:rPr>
              <a:t>Disagree</a:t>
            </a:r>
          </a:p>
        </p:txBody>
      </p:sp>
      <p:sp>
        <p:nvSpPr>
          <p:cNvPr id="8198" name="Rectangle 14"/>
          <p:cNvSpPr>
            <a:spLocks noChangeArrowheads="1"/>
          </p:cNvSpPr>
          <p:nvPr/>
        </p:nvSpPr>
        <p:spPr bwMode="auto">
          <a:xfrm>
            <a:off x="419100" y="1500188"/>
            <a:ext cx="8229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dirty="0" smtClean="0">
                <a:solidFill>
                  <a:srgbClr val="7F7F7F"/>
                </a:solidFill>
              </a:rPr>
              <a:t>Public opinion on government infrastructure action</a:t>
            </a:r>
            <a:endParaRPr lang="en-US" altLang="en-US" sz="1600" b="1" dirty="0">
              <a:solidFill>
                <a:srgbClr val="7F7F7F"/>
              </a:solidFill>
            </a:endParaRPr>
          </a:p>
        </p:txBody>
      </p:sp>
      <p:sp>
        <p:nvSpPr>
          <p:cNvPr id="17" name="Rectangle 14"/>
          <p:cNvSpPr>
            <a:spLocks noChangeArrowheads="1"/>
          </p:cNvSpPr>
          <p:nvPr/>
        </p:nvSpPr>
        <p:spPr bwMode="auto">
          <a:xfrm>
            <a:off x="419100" y="1804988"/>
            <a:ext cx="8229600"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dirty="0" smtClean="0">
                <a:solidFill>
                  <a:srgbClr val="7F7F7F"/>
                </a:solidFill>
                <a:latin typeface="+mn-lt"/>
              </a:rPr>
              <a:t>“Government </a:t>
            </a:r>
            <a:r>
              <a:rPr lang="en-US" altLang="en-US" sz="1400" i="1" dirty="0">
                <a:solidFill>
                  <a:srgbClr val="7F7F7F"/>
                </a:solidFill>
                <a:latin typeface="+mn-lt"/>
              </a:rPr>
              <a:t>should be doing more at the … level to improve </a:t>
            </a:r>
            <a:r>
              <a:rPr lang="en-US" altLang="en-US" sz="1400" i="1" dirty="0" smtClean="0">
                <a:solidFill>
                  <a:srgbClr val="7F7F7F"/>
                </a:solidFill>
                <a:latin typeface="+mn-lt"/>
              </a:rPr>
              <a:t>infrastructure.”</a:t>
            </a:r>
            <a:endParaRPr lang="en-US" altLang="en-US" sz="1400" i="1" dirty="0">
              <a:solidFill>
                <a:srgbClr val="7F7F7F"/>
              </a:solidFill>
              <a:latin typeface="+mn-lt"/>
            </a:endParaRPr>
          </a:p>
        </p:txBody>
      </p:sp>
      <p:pic>
        <p:nvPicPr>
          <p:cNvPr id="8200" name="Picture 19"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Chart 6"/>
          <p:cNvGraphicFramePr>
            <a:graphicFrameLocks/>
          </p:cNvGraphicFramePr>
          <p:nvPr>
            <p:extLst>
              <p:ext uri="{D42A27DB-BD31-4B8C-83A1-F6EECF244321}">
                <p14:modId xmlns:p14="http://schemas.microsoft.com/office/powerpoint/2010/main" val="1034077325"/>
              </p:ext>
            </p:extLst>
          </p:nvPr>
        </p:nvGraphicFramePr>
        <p:xfrm>
          <a:off x="1770063" y="1938338"/>
          <a:ext cx="6356350" cy="17764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202" name="Chart 6"/>
          <p:cNvGraphicFramePr>
            <a:graphicFrameLocks/>
          </p:cNvGraphicFramePr>
          <p:nvPr/>
        </p:nvGraphicFramePr>
        <p:xfrm>
          <a:off x="1731963" y="2987675"/>
          <a:ext cx="6457950" cy="1879600"/>
        </p:xfrm>
        <a:graphic>
          <a:graphicData uri="http://schemas.openxmlformats.org/presentationml/2006/ole">
            <mc:AlternateContent xmlns:mc="http://schemas.openxmlformats.org/markup-compatibility/2006">
              <mc:Choice xmlns:v="urn:schemas-microsoft-com:vml" Requires="v">
                <p:oleObj spid="_x0000_s2085" name="Chart" r:id="rId5" imgW="6462320" imgH="1883827" progId="Excel.Chart.8">
                  <p:embed/>
                </p:oleObj>
              </mc:Choice>
              <mc:Fallback>
                <p:oleObj name="Chart" r:id="rId5" imgW="6462320" imgH="1883827" progId="Excel.Chart.8">
                  <p:embed/>
                  <p:pic>
                    <p:nvPicPr>
                      <p:cNvPr id="8202" name="Chart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1963" y="2987675"/>
                        <a:ext cx="6457950" cy="187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203" name="Chart 6"/>
          <p:cNvGraphicFramePr>
            <a:graphicFrameLocks/>
          </p:cNvGraphicFramePr>
          <p:nvPr/>
        </p:nvGraphicFramePr>
        <p:xfrm>
          <a:off x="1744663" y="4089400"/>
          <a:ext cx="6457950" cy="1878013"/>
        </p:xfrm>
        <a:graphic>
          <a:graphicData uri="http://schemas.openxmlformats.org/presentationml/2006/ole">
            <mc:AlternateContent xmlns:mc="http://schemas.openxmlformats.org/markup-compatibility/2006">
              <mc:Choice xmlns:v="urn:schemas-microsoft-com:vml" Requires="v">
                <p:oleObj spid="_x0000_s2086" name="Chart" r:id="rId7" imgW="6462320" imgH="1883827" progId="Excel.Chart.8">
                  <p:embed/>
                </p:oleObj>
              </mc:Choice>
              <mc:Fallback>
                <p:oleObj name="Chart" r:id="rId7" imgW="6462320" imgH="1883827" progId="Excel.Chart.8">
                  <p:embed/>
                  <p:pic>
                    <p:nvPicPr>
                      <p:cNvPr id="8203" name="Chart 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4663" y="4089400"/>
                        <a:ext cx="6457950" cy="1878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04" name="Rectangle 49"/>
          <p:cNvSpPr>
            <a:spLocks noChangeArrowheads="1"/>
          </p:cNvSpPr>
          <p:nvPr/>
        </p:nvSpPr>
        <p:spPr bwMode="auto">
          <a:xfrm>
            <a:off x="554038" y="2595563"/>
            <a:ext cx="1130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a:lnSpc>
                <a:spcPct val="100000"/>
              </a:lnSpc>
              <a:spcBef>
                <a:spcPct val="0"/>
              </a:spcBef>
              <a:buFontTx/>
              <a:buNone/>
            </a:pPr>
            <a:r>
              <a:rPr lang="en-US" altLang="en-US" sz="1200">
                <a:latin typeface="Calibri Light" panose="020F0302020204030204" pitchFamily="34" charset="0"/>
              </a:rPr>
              <a:t>More action at </a:t>
            </a:r>
          </a:p>
          <a:p>
            <a:pPr algn="ctr">
              <a:lnSpc>
                <a:spcPct val="100000"/>
              </a:lnSpc>
              <a:spcBef>
                <a:spcPct val="0"/>
              </a:spcBef>
              <a:buFontTx/>
              <a:buNone/>
            </a:pPr>
            <a:r>
              <a:rPr lang="en-US" altLang="en-US" sz="1200">
                <a:latin typeface="Calibri Light" panose="020F0302020204030204" pitchFamily="34" charset="0"/>
              </a:rPr>
              <a:t>the </a:t>
            </a:r>
            <a:r>
              <a:rPr lang="en-US" altLang="en-US" sz="1200" b="1">
                <a:latin typeface="Calibri Light" panose="020F0302020204030204" pitchFamily="34" charset="0"/>
              </a:rPr>
              <a:t>local</a:t>
            </a:r>
            <a:r>
              <a:rPr lang="en-US" altLang="en-US" sz="1200">
                <a:latin typeface="Calibri Light" panose="020F0302020204030204" pitchFamily="34" charset="0"/>
              </a:rPr>
              <a:t> level:</a:t>
            </a:r>
          </a:p>
        </p:txBody>
      </p:sp>
      <p:sp>
        <p:nvSpPr>
          <p:cNvPr id="8205" name="Rectangle 49"/>
          <p:cNvSpPr>
            <a:spLocks noChangeArrowheads="1"/>
          </p:cNvSpPr>
          <p:nvPr/>
        </p:nvSpPr>
        <p:spPr bwMode="auto">
          <a:xfrm>
            <a:off x="554038" y="3643313"/>
            <a:ext cx="1130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a:lnSpc>
                <a:spcPct val="100000"/>
              </a:lnSpc>
              <a:spcBef>
                <a:spcPct val="0"/>
              </a:spcBef>
              <a:buFontTx/>
              <a:buNone/>
            </a:pPr>
            <a:r>
              <a:rPr lang="en-US" altLang="en-US" sz="1200">
                <a:latin typeface="Calibri Light" panose="020F0302020204030204" pitchFamily="34" charset="0"/>
              </a:rPr>
              <a:t>More action at </a:t>
            </a:r>
          </a:p>
          <a:p>
            <a:pPr algn="ctr">
              <a:lnSpc>
                <a:spcPct val="100000"/>
              </a:lnSpc>
              <a:spcBef>
                <a:spcPct val="0"/>
              </a:spcBef>
              <a:buFontTx/>
              <a:buNone/>
            </a:pPr>
            <a:r>
              <a:rPr lang="en-US" altLang="en-US" sz="1200">
                <a:latin typeface="Calibri Light" panose="020F0302020204030204" pitchFamily="34" charset="0"/>
              </a:rPr>
              <a:t>the </a:t>
            </a:r>
            <a:r>
              <a:rPr lang="en-US" altLang="en-US" sz="1200" b="1">
                <a:latin typeface="Calibri Light" panose="020F0302020204030204" pitchFamily="34" charset="0"/>
              </a:rPr>
              <a:t>state </a:t>
            </a:r>
            <a:r>
              <a:rPr lang="en-US" altLang="en-US" sz="1200">
                <a:latin typeface="Calibri Light" panose="020F0302020204030204" pitchFamily="34" charset="0"/>
              </a:rPr>
              <a:t>level:</a:t>
            </a:r>
          </a:p>
        </p:txBody>
      </p:sp>
      <p:sp>
        <p:nvSpPr>
          <p:cNvPr id="8206" name="Rectangle 49"/>
          <p:cNvSpPr>
            <a:spLocks noChangeArrowheads="1"/>
          </p:cNvSpPr>
          <p:nvPr/>
        </p:nvSpPr>
        <p:spPr bwMode="auto">
          <a:xfrm>
            <a:off x="515938" y="4795838"/>
            <a:ext cx="1206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a:lnSpc>
                <a:spcPct val="100000"/>
              </a:lnSpc>
              <a:spcBef>
                <a:spcPct val="0"/>
              </a:spcBef>
              <a:buFontTx/>
              <a:buNone/>
            </a:pPr>
            <a:r>
              <a:rPr lang="en-US" altLang="en-US" sz="1200">
                <a:latin typeface="Calibri Light" panose="020F0302020204030204" pitchFamily="34" charset="0"/>
              </a:rPr>
              <a:t>More action at </a:t>
            </a:r>
          </a:p>
          <a:p>
            <a:pPr algn="ctr">
              <a:lnSpc>
                <a:spcPct val="100000"/>
              </a:lnSpc>
              <a:spcBef>
                <a:spcPct val="0"/>
              </a:spcBef>
              <a:buFontTx/>
              <a:buNone/>
            </a:pPr>
            <a:r>
              <a:rPr lang="en-US" altLang="en-US" sz="1200">
                <a:latin typeface="Calibri Light" panose="020F0302020204030204" pitchFamily="34" charset="0"/>
              </a:rPr>
              <a:t>the </a:t>
            </a:r>
            <a:r>
              <a:rPr lang="en-US" altLang="en-US" sz="1200" b="1">
                <a:latin typeface="Calibri Light" panose="020F0302020204030204" pitchFamily="34" charset="0"/>
              </a:rPr>
              <a:t>federal </a:t>
            </a:r>
            <a:r>
              <a:rPr lang="en-US" altLang="en-US" sz="1200">
                <a:latin typeface="Calibri Light" panose="020F0302020204030204" pitchFamily="34" charset="0"/>
              </a:rPr>
              <a:t>level:</a:t>
            </a:r>
          </a:p>
        </p:txBody>
      </p:sp>
      <p:sp>
        <p:nvSpPr>
          <p:cNvPr id="37" name="Rectangle 36"/>
          <p:cNvSpPr/>
          <p:nvPr/>
        </p:nvSpPr>
        <p:spPr>
          <a:xfrm>
            <a:off x="2488223" y="5634038"/>
            <a:ext cx="4167554" cy="469900"/>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100" dirty="0">
                <a:solidFill>
                  <a:schemeClr val="tx1"/>
                </a:solidFill>
              </a:rPr>
              <a:t>49% of the surveyed population believes that the federal government is </a:t>
            </a:r>
            <a:r>
              <a:rPr lang="en-US" sz="1100" b="1" dirty="0">
                <a:solidFill>
                  <a:schemeClr val="tx1"/>
                </a:solidFill>
              </a:rPr>
              <a:t>primarily</a:t>
            </a:r>
            <a:r>
              <a:rPr lang="en-US" sz="1100" dirty="0">
                <a:solidFill>
                  <a:schemeClr val="tx1"/>
                </a:solidFill>
              </a:rPr>
              <a:t> responsible for funding infrastructure repairs. </a:t>
            </a:r>
          </a:p>
        </p:txBody>
      </p:sp>
      <p:sp>
        <p:nvSpPr>
          <p:cNvPr id="38" name="TextBox 12"/>
          <p:cNvSpPr txBox="1">
            <a:spLocks noChangeArrowheads="1"/>
          </p:cNvSpPr>
          <p:nvPr/>
        </p:nvSpPr>
        <p:spPr bwMode="auto">
          <a:xfrm>
            <a:off x="6700838" y="233363"/>
            <a:ext cx="2425700" cy="230187"/>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PUBLIC OPINION ON INFRASTRUCTURE</a:t>
            </a:r>
          </a:p>
        </p:txBody>
      </p:sp>
      <p:sp>
        <p:nvSpPr>
          <p:cNvPr id="39" name="Text Placeholder 18"/>
          <p:cNvSpPr txBox="1">
            <a:spLocks/>
          </p:cNvSpPr>
          <p:nvPr/>
        </p:nvSpPr>
        <p:spPr bwMode="auto">
          <a:xfrm>
            <a:off x="0" y="6310313"/>
            <a:ext cx="9144000" cy="271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S PGothic"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S PGothic"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S PGothic"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S P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cs typeface="ＭＳ Ｐゴシック" charset="0"/>
              </a:rPr>
              <a:t>Source: Poll conducted by the Association of Equipment </a:t>
            </a:r>
            <a:r>
              <a:rPr lang="en-US" sz="1000" i="1" dirty="0" smtClean="0">
                <a:solidFill>
                  <a:schemeClr val="tx1">
                    <a:lumMod val="65000"/>
                    <a:lumOff val="35000"/>
                  </a:schemeClr>
                </a:solidFill>
                <a:latin typeface="+mn-lt"/>
                <a:cs typeface="ＭＳ Ｐゴシック" charset="0"/>
              </a:rPr>
              <a:t>Manufacturers </a:t>
            </a:r>
            <a:r>
              <a:rPr lang="en-US" sz="1000" i="1" dirty="0" smtClean="0">
                <a:solidFill>
                  <a:schemeClr val="tx1">
                    <a:lumMod val="65000"/>
                    <a:lumOff val="35000"/>
                  </a:schemeClr>
                </a:solidFill>
                <a:latin typeface="+mn-lt"/>
                <a:cs typeface="ＭＳ Ｐゴシック" charset="0"/>
              </a:rPr>
              <a:t>between June 17-20, 2016, among a national sample of 1,975 registered voters. </a:t>
            </a:r>
            <a:endParaRPr lang="en-US" sz="1000" i="1" dirty="0">
              <a:solidFill>
                <a:schemeClr val="tx1">
                  <a:lumMod val="65000"/>
                  <a:lumOff val="35000"/>
                </a:schemeClr>
              </a:solidFill>
              <a:latin typeface="+mn-lt"/>
              <a:cs typeface="ＭＳ Ｐゴシック" charset="0"/>
            </a:endParaRPr>
          </a:p>
        </p:txBody>
      </p:sp>
      <p:sp>
        <p:nvSpPr>
          <p:cNvPr id="8210"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21</a:t>
            </a:r>
          </a:p>
        </p:txBody>
      </p:sp>
    </p:spTree>
    <p:extLst>
      <p:ext uri="{BB962C8B-B14F-4D97-AF65-F5344CB8AC3E}">
        <p14:creationId xmlns:p14="http://schemas.microsoft.com/office/powerpoint/2010/main" val="8094678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dirty="0" smtClean="0"/>
              <a:t>Infrastructure remains a bipartisan issue with voters across the political spectrum in general agreement</a:t>
            </a:r>
          </a:p>
        </p:txBody>
      </p:sp>
      <p:sp>
        <p:nvSpPr>
          <p:cNvPr id="18"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August 11, 2016  | </a:t>
            </a:r>
            <a:r>
              <a:rPr lang="en-US" sz="1000" dirty="0">
                <a:solidFill>
                  <a:schemeClr val="tx1">
                    <a:lumMod val="65000"/>
                    <a:lumOff val="35000"/>
                  </a:schemeClr>
                </a:solidFill>
                <a:latin typeface="+mn-lt"/>
                <a:cs typeface="ＭＳ Ｐゴシック" charset="0"/>
              </a:rPr>
              <a:t> </a:t>
            </a:r>
            <a:r>
              <a:rPr lang="en-US" sz="1000" dirty="0" smtClean="0">
                <a:solidFill>
                  <a:schemeClr val="tx1">
                    <a:lumMod val="65000"/>
                    <a:lumOff val="35000"/>
                  </a:schemeClr>
                </a:solidFill>
                <a:latin typeface="+mn-lt"/>
                <a:cs typeface="ＭＳ Ｐゴシック" charset="0"/>
              </a:rPr>
              <a:t>Justin C. Brown</a:t>
            </a:r>
            <a:endParaRPr lang="en-US" sz="1000" dirty="0">
              <a:solidFill>
                <a:schemeClr val="tx1">
                  <a:lumMod val="65000"/>
                  <a:lumOff val="35000"/>
                </a:schemeClr>
              </a:solidFill>
              <a:latin typeface="+mn-lt"/>
              <a:cs typeface="ＭＳ Ｐゴシック" charset="0"/>
            </a:endParaRPr>
          </a:p>
        </p:txBody>
      </p:sp>
      <p:sp>
        <p:nvSpPr>
          <p:cNvPr id="19" name="Text Placeholder 18"/>
          <p:cNvSpPr>
            <a:spLocks noGrp="1"/>
          </p:cNvSpPr>
          <p:nvPr>
            <p:ph type="body" sz="quarter" idx="4294967295"/>
          </p:nvPr>
        </p:nvSpPr>
        <p:spPr>
          <a:xfrm>
            <a:off x="0" y="6310313"/>
            <a:ext cx="9144000" cy="271462"/>
          </a:xfrm>
          <a:solidFill>
            <a:schemeClr val="bg1"/>
          </a:solidFill>
        </p:spPr>
        <p:txBody>
          <a:body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cs typeface="ＭＳ Ｐゴシック" charset="0"/>
              </a:rPr>
              <a:t>Source: Poll conducted by the Association of Equipment </a:t>
            </a:r>
            <a:r>
              <a:rPr lang="en-US" sz="1000" i="1" dirty="0" smtClean="0">
                <a:solidFill>
                  <a:schemeClr val="tx1">
                    <a:lumMod val="65000"/>
                    <a:lumOff val="35000"/>
                  </a:schemeClr>
                </a:solidFill>
                <a:latin typeface="+mn-lt"/>
                <a:cs typeface="ＭＳ Ｐゴシック" charset="0"/>
              </a:rPr>
              <a:t>Manufacturers </a:t>
            </a:r>
            <a:r>
              <a:rPr lang="en-US" sz="1000" i="1" dirty="0" smtClean="0">
                <a:solidFill>
                  <a:schemeClr val="tx1">
                    <a:lumMod val="65000"/>
                    <a:lumOff val="35000"/>
                  </a:schemeClr>
                </a:solidFill>
                <a:latin typeface="+mn-lt"/>
                <a:cs typeface="ＭＳ Ｐゴシック" charset="0"/>
              </a:rPr>
              <a:t>between June 17-20, 2016, among a national sample of 1,975 registered voters. </a:t>
            </a:r>
            <a:endParaRPr lang="en-US" sz="1000" i="1" dirty="0">
              <a:solidFill>
                <a:schemeClr val="tx1">
                  <a:lumMod val="65000"/>
                  <a:lumOff val="35000"/>
                </a:schemeClr>
              </a:solidFill>
              <a:latin typeface="+mn-lt"/>
              <a:cs typeface="ＭＳ Ｐゴシック" charset="0"/>
            </a:endParaRP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9222" name="TextBox 13"/>
          <p:cNvSpPr txBox="1">
            <a:spLocks noChangeArrowheads="1"/>
          </p:cNvSpPr>
          <p:nvPr/>
        </p:nvSpPr>
        <p:spPr bwMode="auto">
          <a:xfrm>
            <a:off x="457200" y="1835150"/>
            <a:ext cx="3048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solidFill>
                  <a:srgbClr val="D27770"/>
                </a:solidFill>
                <a:latin typeface="Calibri Light" panose="020F0302020204030204" pitchFamily="34" charset="0"/>
              </a:rPr>
              <a:t>■</a:t>
            </a:r>
            <a:r>
              <a:rPr lang="en-US" altLang="en-US" sz="1100" b="1">
                <a:latin typeface="Calibri Light" panose="020F0302020204030204" pitchFamily="34" charset="0"/>
              </a:rPr>
              <a:t> </a:t>
            </a:r>
            <a:r>
              <a:rPr lang="en-US" altLang="en-US" sz="1100">
                <a:latin typeface="Calibri Light" panose="020F0302020204030204" pitchFamily="34" charset="0"/>
              </a:rPr>
              <a:t>Republican     </a:t>
            </a:r>
            <a:r>
              <a:rPr lang="en-US" altLang="en-US" sz="1100" b="1">
                <a:solidFill>
                  <a:srgbClr val="70ACE2"/>
                </a:solidFill>
                <a:latin typeface="Calibri Light" panose="020F0302020204030204" pitchFamily="34" charset="0"/>
              </a:rPr>
              <a:t>■</a:t>
            </a:r>
            <a:r>
              <a:rPr lang="en-US" altLang="en-US" sz="1100" b="1">
                <a:latin typeface="Calibri Light" panose="020F0302020204030204" pitchFamily="34" charset="0"/>
              </a:rPr>
              <a:t> </a:t>
            </a:r>
            <a:r>
              <a:rPr lang="en-US" altLang="en-US" sz="1100">
                <a:latin typeface="Calibri Light" panose="020F0302020204030204" pitchFamily="34" charset="0"/>
              </a:rPr>
              <a:t>Democrats     </a:t>
            </a:r>
            <a:r>
              <a:rPr lang="en-US" altLang="en-US" sz="1100" b="1">
                <a:solidFill>
                  <a:srgbClr val="D9C58B"/>
                </a:solidFill>
                <a:latin typeface="Calibri Light" panose="020F0302020204030204" pitchFamily="34" charset="0"/>
              </a:rPr>
              <a:t>■</a:t>
            </a:r>
            <a:r>
              <a:rPr lang="en-US" altLang="en-US" sz="1100" b="1">
                <a:latin typeface="Calibri Light" panose="020F0302020204030204" pitchFamily="34" charset="0"/>
              </a:rPr>
              <a:t> </a:t>
            </a:r>
            <a:r>
              <a:rPr lang="en-US" altLang="en-US" sz="1100">
                <a:latin typeface="Calibri Light" panose="020F0302020204030204" pitchFamily="34" charset="0"/>
              </a:rPr>
              <a:t>Independents</a:t>
            </a:r>
          </a:p>
        </p:txBody>
      </p:sp>
      <p:sp>
        <p:nvSpPr>
          <p:cNvPr id="24" name="Rectangle 23"/>
          <p:cNvSpPr/>
          <p:nvPr/>
        </p:nvSpPr>
        <p:spPr>
          <a:xfrm>
            <a:off x="269875" y="2455863"/>
            <a:ext cx="3590925" cy="552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schemeClr val="tx1"/>
                </a:solidFill>
              </a:rPr>
              <a:t>Percentage of registered voters that </a:t>
            </a:r>
            <a:r>
              <a:rPr lang="en-US" sz="1100" b="1" dirty="0">
                <a:solidFill>
                  <a:schemeClr val="tx1"/>
                </a:solidFill>
              </a:rPr>
              <a:t>believe that the nation’s infrastructure has gotten worse in the last five years</a:t>
            </a:r>
          </a:p>
        </p:txBody>
      </p:sp>
      <p:sp>
        <p:nvSpPr>
          <p:cNvPr id="9224"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dirty="0" smtClean="0">
                <a:solidFill>
                  <a:srgbClr val="7F7F7F"/>
                </a:solidFill>
              </a:rPr>
              <a:t>Opinions on infrastructure by party</a:t>
            </a:r>
            <a:endParaRPr lang="en-US" altLang="en-US" sz="1600" b="1" dirty="0">
              <a:solidFill>
                <a:srgbClr val="7F7F7F"/>
              </a:solidFill>
            </a:endParaRPr>
          </a:p>
        </p:txBody>
      </p:sp>
      <p:pic>
        <p:nvPicPr>
          <p:cNvPr id="9225" name="Picture 14"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269875" y="3700463"/>
            <a:ext cx="3590925" cy="566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schemeClr val="tx1"/>
                </a:solidFill>
              </a:rPr>
              <a:t>Percentage of registered voters that </a:t>
            </a:r>
            <a:r>
              <a:rPr lang="en-US" sz="1100" b="1" dirty="0">
                <a:solidFill>
                  <a:schemeClr val="tx1"/>
                </a:solidFill>
              </a:rPr>
              <a:t>first think of roads when thinking about of the nation’s infrastructure</a:t>
            </a:r>
          </a:p>
        </p:txBody>
      </p:sp>
      <p:sp>
        <p:nvSpPr>
          <p:cNvPr id="20" name="Rectangle 19"/>
          <p:cNvSpPr/>
          <p:nvPr/>
        </p:nvSpPr>
        <p:spPr>
          <a:xfrm>
            <a:off x="269875" y="5060950"/>
            <a:ext cx="3590925" cy="601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schemeClr val="tx1"/>
                </a:solidFill>
              </a:rPr>
              <a:t>Percentage of registered voters that </a:t>
            </a:r>
            <a:r>
              <a:rPr lang="en-US" sz="1100" b="1" dirty="0">
                <a:solidFill>
                  <a:schemeClr val="tx1"/>
                </a:solidFill>
              </a:rPr>
              <a:t>believe that an increase in federal funding for infrastructure would have a positive impact on the economy</a:t>
            </a:r>
          </a:p>
        </p:txBody>
      </p:sp>
      <p:grpSp>
        <p:nvGrpSpPr>
          <p:cNvPr id="9228" name="Group 2"/>
          <p:cNvGrpSpPr>
            <a:grpSpLocks/>
          </p:cNvGrpSpPr>
          <p:nvPr/>
        </p:nvGrpSpPr>
        <p:grpSpPr bwMode="auto">
          <a:xfrm>
            <a:off x="3729038" y="4813300"/>
            <a:ext cx="5143500" cy="1144588"/>
            <a:chOff x="3728348" y="4812753"/>
            <a:chExt cx="5143872" cy="1145817"/>
          </a:xfrm>
        </p:grpSpPr>
        <p:graphicFrame>
          <p:nvGraphicFramePr>
            <p:cNvPr id="9237" name="Chart 6"/>
            <p:cNvGraphicFramePr>
              <a:graphicFrameLocks/>
            </p:cNvGraphicFramePr>
            <p:nvPr/>
          </p:nvGraphicFramePr>
          <p:xfrm>
            <a:off x="3677548" y="4761953"/>
            <a:ext cx="5245472" cy="1199267"/>
          </p:xfrm>
          <a:graphic>
            <a:graphicData uri="http://schemas.openxmlformats.org/presentationml/2006/ole">
              <mc:AlternateContent xmlns:mc="http://schemas.openxmlformats.org/markup-compatibility/2006">
                <mc:Choice xmlns:v="urn:schemas-microsoft-com:vml" Requires="v">
                  <p:oleObj spid="_x0000_s3123" name="Chart" r:id="rId4" imgW="5249111" imgH="1201016" progId="Excel.Chart.8">
                    <p:embed/>
                  </p:oleObj>
                </mc:Choice>
                <mc:Fallback>
                  <p:oleObj name="Chart" r:id="rId4" imgW="5249111" imgH="1201016" progId="Excel.Chart.8">
                    <p:embed/>
                    <p:pic>
                      <p:nvPicPr>
                        <p:cNvPr id="9237" name="Char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7548" y="4761953"/>
                          <a:ext cx="5245472" cy="11992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20"/>
            <p:cNvSpPr/>
            <p:nvPr/>
          </p:nvSpPr>
          <p:spPr>
            <a:xfrm>
              <a:off x="5641423" y="5662978"/>
              <a:ext cx="943043" cy="295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b="1" dirty="0">
                  <a:solidFill>
                    <a:schemeClr val="tx1"/>
                  </a:solidFill>
                </a:rPr>
                <a:t>(68% overall)</a:t>
              </a:r>
            </a:p>
          </p:txBody>
        </p:sp>
      </p:grpSp>
      <p:grpSp>
        <p:nvGrpSpPr>
          <p:cNvPr id="9229" name="Group 3"/>
          <p:cNvGrpSpPr>
            <a:grpSpLocks/>
          </p:cNvGrpSpPr>
          <p:nvPr/>
        </p:nvGrpSpPr>
        <p:grpSpPr bwMode="auto">
          <a:xfrm>
            <a:off x="3729038" y="3435350"/>
            <a:ext cx="5143500" cy="1147763"/>
            <a:chOff x="3728349" y="3434640"/>
            <a:chExt cx="5143871" cy="1148295"/>
          </a:xfrm>
        </p:grpSpPr>
        <p:graphicFrame>
          <p:nvGraphicFramePr>
            <p:cNvPr id="9235" name="Chart 6"/>
            <p:cNvGraphicFramePr>
              <a:graphicFrameLocks/>
            </p:cNvGraphicFramePr>
            <p:nvPr/>
          </p:nvGraphicFramePr>
          <p:xfrm>
            <a:off x="3677549" y="3383840"/>
            <a:ext cx="5245471" cy="1199267"/>
          </p:xfrm>
          <a:graphic>
            <a:graphicData uri="http://schemas.openxmlformats.org/presentationml/2006/ole">
              <mc:AlternateContent xmlns:mc="http://schemas.openxmlformats.org/markup-compatibility/2006">
                <mc:Choice xmlns:v="urn:schemas-microsoft-com:vml" Requires="v">
                  <p:oleObj spid="_x0000_s3124" name="Chart" r:id="rId6" imgW="5249111" imgH="1201016" progId="Excel.Chart.8">
                    <p:embed/>
                  </p:oleObj>
                </mc:Choice>
                <mc:Fallback>
                  <p:oleObj name="Chart" r:id="rId6" imgW="5249111" imgH="1201016" progId="Excel.Chart.8">
                    <p:embed/>
                    <p:pic>
                      <p:nvPicPr>
                        <p:cNvPr id="9235" name="Chart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7549" y="3383840"/>
                          <a:ext cx="5245471" cy="11992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21"/>
            <p:cNvSpPr/>
            <p:nvPr/>
          </p:nvSpPr>
          <p:spPr>
            <a:xfrm>
              <a:off x="4571372" y="4287523"/>
              <a:ext cx="943043" cy="295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b="1" dirty="0">
                  <a:solidFill>
                    <a:schemeClr val="tx1"/>
                  </a:solidFill>
                </a:rPr>
                <a:t>(35% overall)</a:t>
              </a:r>
            </a:p>
          </p:txBody>
        </p:sp>
      </p:grpSp>
      <p:grpSp>
        <p:nvGrpSpPr>
          <p:cNvPr id="9230" name="Group 4"/>
          <p:cNvGrpSpPr>
            <a:grpSpLocks/>
          </p:cNvGrpSpPr>
          <p:nvPr/>
        </p:nvGrpSpPr>
        <p:grpSpPr bwMode="auto">
          <a:xfrm>
            <a:off x="3729038" y="2176463"/>
            <a:ext cx="5143500" cy="1165225"/>
            <a:chOff x="3728348" y="2176950"/>
            <a:chExt cx="5143871" cy="1164150"/>
          </a:xfrm>
        </p:grpSpPr>
        <p:graphicFrame>
          <p:nvGraphicFramePr>
            <p:cNvPr id="9233" name="Chart 6"/>
            <p:cNvGraphicFramePr>
              <a:graphicFrameLocks/>
            </p:cNvGraphicFramePr>
            <p:nvPr/>
          </p:nvGraphicFramePr>
          <p:xfrm>
            <a:off x="3677548" y="2126150"/>
            <a:ext cx="5245471" cy="1211328"/>
          </p:xfrm>
          <a:graphic>
            <a:graphicData uri="http://schemas.openxmlformats.org/presentationml/2006/ole">
              <mc:AlternateContent xmlns:mc="http://schemas.openxmlformats.org/markup-compatibility/2006">
                <mc:Choice xmlns:v="urn:schemas-microsoft-com:vml" Requires="v">
                  <p:oleObj spid="_x0000_s3125" name="Chart" r:id="rId8" imgW="5249111" imgH="1219306" progId="Excel.Chart.8">
                    <p:embed/>
                  </p:oleObj>
                </mc:Choice>
                <mc:Fallback>
                  <p:oleObj name="Chart" r:id="rId8" imgW="5249111" imgH="1219306" progId="Excel.Chart.8">
                    <p:embed/>
                    <p:pic>
                      <p:nvPicPr>
                        <p:cNvPr id="9233" name="Chart 6"/>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7548" y="2126150"/>
                          <a:ext cx="5245471" cy="12113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22"/>
            <p:cNvSpPr/>
            <p:nvPr/>
          </p:nvSpPr>
          <p:spPr>
            <a:xfrm>
              <a:off x="4926996" y="3044511"/>
              <a:ext cx="943043" cy="296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b="1" dirty="0">
                  <a:solidFill>
                    <a:schemeClr val="tx1"/>
                  </a:solidFill>
                </a:rPr>
                <a:t>(46% overall)</a:t>
              </a:r>
            </a:p>
          </p:txBody>
        </p:sp>
      </p:grpSp>
      <p:sp>
        <p:nvSpPr>
          <p:cNvPr id="25" name="TextBox 12"/>
          <p:cNvSpPr txBox="1">
            <a:spLocks noChangeArrowheads="1"/>
          </p:cNvSpPr>
          <p:nvPr/>
        </p:nvSpPr>
        <p:spPr bwMode="auto">
          <a:xfrm>
            <a:off x="6700838" y="233363"/>
            <a:ext cx="2425700" cy="230187"/>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PUBLIC OPINION ON INFRASTRUCTURE</a:t>
            </a:r>
          </a:p>
        </p:txBody>
      </p:sp>
      <p:sp>
        <p:nvSpPr>
          <p:cNvPr id="9232"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22</a:t>
            </a:r>
          </a:p>
        </p:txBody>
      </p:sp>
    </p:spTree>
    <p:extLst>
      <p:ext uri="{BB962C8B-B14F-4D97-AF65-F5344CB8AC3E}">
        <p14:creationId xmlns:p14="http://schemas.microsoft.com/office/powerpoint/2010/main" val="39275647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28600" y="630238"/>
            <a:ext cx="8420100" cy="854075"/>
          </a:xfrm>
        </p:spPr>
        <p:txBody>
          <a:bodyPr/>
          <a:lstStyle/>
          <a:p>
            <a:r>
              <a:rPr lang="en-US" altLang="en-US">
                <a:latin typeface="Georgia" charset="0"/>
                <a:ea typeface="MS PGothic" charset="-128"/>
              </a:rPr>
              <a:t>United States receives D+ grade on infrastructure</a:t>
            </a: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13"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April 20, 2017  |  Justin C. Brown &amp; Libbie Wilcox</a:t>
            </a:r>
            <a:endParaRPr lang="en-US" sz="1000" dirty="0">
              <a:solidFill>
                <a:schemeClr val="tx1">
                  <a:lumMod val="65000"/>
                  <a:lumOff val="35000"/>
                </a:schemeClr>
              </a:solidFill>
              <a:latin typeface="+mn-lt"/>
              <a:cs typeface="ＭＳ Ｐゴシック" charset="0"/>
            </a:endParaRPr>
          </a:p>
        </p:txBody>
      </p:sp>
      <p:graphicFrame>
        <p:nvGraphicFramePr>
          <p:cNvPr id="118" name="Table 117"/>
          <p:cNvGraphicFramePr>
            <a:graphicFrameLocks noGrp="1"/>
          </p:cNvGraphicFramePr>
          <p:nvPr>
            <p:extLst>
              <p:ext uri="{D42A27DB-BD31-4B8C-83A1-F6EECF244321}">
                <p14:modId xmlns:p14="http://schemas.microsoft.com/office/powerpoint/2010/main" val="808631116"/>
              </p:ext>
            </p:extLst>
          </p:nvPr>
        </p:nvGraphicFramePr>
        <p:xfrm>
          <a:off x="419100" y="2116026"/>
          <a:ext cx="4887912" cy="2453136"/>
        </p:xfrm>
        <a:graphic>
          <a:graphicData uri="http://schemas.openxmlformats.org/drawingml/2006/table">
            <a:tbl>
              <a:tblPr/>
              <a:tblGrid>
                <a:gridCol w="1286458">
                  <a:extLst>
                    <a:ext uri="{9D8B030D-6E8A-4147-A177-3AD203B41FA5}">
                      <a16:colId xmlns:a16="http://schemas.microsoft.com/office/drawing/2014/main" val="20000"/>
                    </a:ext>
                  </a:extLst>
                </a:gridCol>
                <a:gridCol w="807584">
                  <a:extLst>
                    <a:ext uri="{9D8B030D-6E8A-4147-A177-3AD203B41FA5}">
                      <a16:colId xmlns:a16="http://schemas.microsoft.com/office/drawing/2014/main" val="20001"/>
                    </a:ext>
                  </a:extLst>
                </a:gridCol>
                <a:gridCol w="1972939">
                  <a:extLst>
                    <a:ext uri="{9D8B030D-6E8A-4147-A177-3AD203B41FA5}">
                      <a16:colId xmlns:a16="http://schemas.microsoft.com/office/drawing/2014/main" val="20002"/>
                    </a:ext>
                  </a:extLst>
                </a:gridCol>
                <a:gridCol w="820931">
                  <a:extLst>
                    <a:ext uri="{9D8B030D-6E8A-4147-A177-3AD203B41FA5}">
                      <a16:colId xmlns:a16="http://schemas.microsoft.com/office/drawing/2014/main" val="20003"/>
                    </a:ext>
                  </a:extLst>
                </a:gridCol>
              </a:tblGrid>
              <a:tr h="248821">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Sector</a:t>
                      </a:r>
                    </a:p>
                  </a:txBody>
                  <a:tcPr marL="91453" marR="91453" marT="45692" marB="456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Grade</a:t>
                      </a:r>
                    </a:p>
                  </a:txBody>
                  <a:tcPr marL="91453" marR="91453" marT="45692" marB="456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Sector</a:t>
                      </a:r>
                    </a:p>
                  </a:txBody>
                  <a:tcPr marL="91453" marR="91453" marT="45692" marB="456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Grade</a:t>
                      </a:r>
                    </a:p>
                  </a:txBody>
                  <a:tcPr marL="91453" marR="91453" marT="45692" marB="456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extLst>
                  <a:ext uri="{0D108BD9-81ED-4DB2-BD59-A6C34878D82A}">
                    <a16:rowId xmlns:a16="http://schemas.microsoft.com/office/drawing/2014/main" val="10000"/>
                  </a:ext>
                </a:extLst>
              </a:tr>
              <a:tr h="263461">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Aviation</a:t>
                      </a:r>
                    </a:p>
                  </a:txBody>
                  <a:tcPr marL="91453" marR="91453" marT="45692" marB="45692"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3" marR="91453" marT="45692" marB="45692"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Ports</a:t>
                      </a:r>
                    </a:p>
                  </a:txBody>
                  <a:tcPr marL="91453" marR="91453" marT="45692" marB="45692"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3" marR="91453" marT="45692" marB="45692"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3461">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Bridges</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Public Parks and Rec.</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3461">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Dams</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Rail</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B</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63461">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Drinking Water</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Roads</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3391">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Energy</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Schools</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3461">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Hazardous Waste</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Solid Waste</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634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Inland Waterways</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Transit</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634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Levees</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Wastewater</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0297"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charset="0"/>
              <a:buChar char="•"/>
              <a:defRPr sz="2800">
                <a:solidFill>
                  <a:schemeClr val="tx1"/>
                </a:solidFill>
                <a:latin typeface="Georgia" charset="0"/>
                <a:ea typeface="MS PGothic" charset="-128"/>
              </a:defRPr>
            </a:lvl1pPr>
            <a:lvl2pPr marL="742950" indent="-285750" defTabSz="811213">
              <a:lnSpc>
                <a:spcPct val="90000"/>
              </a:lnSpc>
              <a:spcBef>
                <a:spcPts val="500"/>
              </a:spcBef>
              <a:buFont typeface="Arial" charset="0"/>
              <a:buChar char="•"/>
              <a:defRPr sz="2400">
                <a:solidFill>
                  <a:schemeClr val="tx1"/>
                </a:solidFill>
                <a:latin typeface="Georgia" charset="0"/>
                <a:ea typeface="MS PGothic" charset="-128"/>
              </a:defRPr>
            </a:lvl2pPr>
            <a:lvl3pPr marL="1143000" indent="-228600" defTabSz="811213">
              <a:lnSpc>
                <a:spcPct val="90000"/>
              </a:lnSpc>
              <a:spcBef>
                <a:spcPts val="500"/>
              </a:spcBef>
              <a:buFont typeface="Arial" charset="0"/>
              <a:buChar char="•"/>
              <a:defRPr sz="2000">
                <a:solidFill>
                  <a:schemeClr val="tx1"/>
                </a:solidFill>
                <a:latin typeface="Georgia" charset="0"/>
                <a:ea typeface="MS PGothic" charset="-128"/>
              </a:defRPr>
            </a:lvl3pPr>
            <a:lvl4pPr marL="1600200" indent="-228600" defTabSz="811213">
              <a:lnSpc>
                <a:spcPct val="90000"/>
              </a:lnSpc>
              <a:spcBef>
                <a:spcPts val="500"/>
              </a:spcBef>
              <a:buFont typeface="Arial" charset="0"/>
              <a:buChar char="•"/>
              <a:defRPr>
                <a:solidFill>
                  <a:schemeClr val="tx1"/>
                </a:solidFill>
                <a:latin typeface="Georgia" charset="0"/>
                <a:ea typeface="MS PGothic" charset="-128"/>
              </a:defRPr>
            </a:lvl4pPr>
            <a:lvl5pPr marL="2057400" indent="-228600" defTabSz="811213">
              <a:lnSpc>
                <a:spcPct val="90000"/>
              </a:lnSpc>
              <a:spcBef>
                <a:spcPts val="500"/>
              </a:spcBef>
              <a:buFont typeface="Arial" charset="0"/>
              <a:buChar char="•"/>
              <a:defRPr>
                <a:solidFill>
                  <a:schemeClr val="tx1"/>
                </a:solidFill>
                <a:latin typeface="Georgia" charset="0"/>
                <a:ea typeface="MS PGothic" charset="-128"/>
              </a:defRPr>
            </a:lvl5pPr>
            <a:lvl6pPr marL="25146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buFontTx/>
              <a:buNone/>
            </a:pPr>
            <a:r>
              <a:rPr lang="en-US" altLang="en-US" sz="1600" b="1" dirty="0" smtClean="0">
                <a:solidFill>
                  <a:srgbClr val="7F7F7F"/>
                </a:solidFill>
              </a:rPr>
              <a:t>2017 </a:t>
            </a:r>
            <a:r>
              <a:rPr lang="en-US" altLang="en-US" sz="1600" b="1" dirty="0">
                <a:solidFill>
                  <a:srgbClr val="7F7F7F"/>
                </a:solidFill>
              </a:rPr>
              <a:t>report card for America’s infrastructure</a:t>
            </a:r>
          </a:p>
        </p:txBody>
      </p:sp>
      <p:sp>
        <p:nvSpPr>
          <p:cNvPr id="12" name="Rectangle 14"/>
          <p:cNvSpPr>
            <a:spLocks noChangeArrowheads="1"/>
          </p:cNvSpPr>
          <p:nvPr/>
        </p:nvSpPr>
        <p:spPr bwMode="auto">
          <a:xfrm>
            <a:off x="419100" y="1801813"/>
            <a:ext cx="8229600"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dirty="0" smtClean="0">
                <a:solidFill>
                  <a:srgbClr val="7F7F7F"/>
                </a:solidFill>
                <a:latin typeface="+mn-lt"/>
              </a:rPr>
              <a:t>Conducted by the American Society of Civil Engineers</a:t>
            </a:r>
            <a:endParaRPr lang="en-US" altLang="en-US" sz="1400" i="1" dirty="0">
              <a:solidFill>
                <a:srgbClr val="7F7F7F"/>
              </a:solidFill>
              <a:latin typeface="+mn-lt"/>
            </a:endParaRPr>
          </a:p>
        </p:txBody>
      </p:sp>
      <p:pic>
        <p:nvPicPr>
          <p:cNvPr id="10299" name="Picture 12"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5585851" y="2121942"/>
            <a:ext cx="3224213" cy="2467004"/>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b="1" dirty="0">
                <a:solidFill>
                  <a:schemeClr val="tx1"/>
                </a:solidFill>
                <a:latin typeface="+mj-lt"/>
              </a:rPr>
              <a:t>Grading system</a:t>
            </a:r>
          </a:p>
          <a:p>
            <a:pPr>
              <a:spcAft>
                <a:spcPts val="50"/>
              </a:spcAft>
              <a:defRPr/>
            </a:pPr>
            <a:r>
              <a:rPr lang="en-US" sz="1200" b="1" dirty="0">
                <a:solidFill>
                  <a:schemeClr val="tx1"/>
                </a:solidFill>
                <a:latin typeface="+mj-lt"/>
              </a:rPr>
              <a:t>A</a:t>
            </a:r>
            <a:r>
              <a:rPr lang="en-US" sz="1100" dirty="0">
                <a:solidFill>
                  <a:schemeClr val="tx1"/>
                </a:solidFill>
              </a:rPr>
              <a:t>: Exceptional/Fit </a:t>
            </a:r>
            <a:r>
              <a:rPr lang="en-US" sz="1100" dirty="0" smtClean="0">
                <a:solidFill>
                  <a:schemeClr val="tx1"/>
                </a:solidFill>
              </a:rPr>
              <a:t>for </a:t>
            </a:r>
            <a:r>
              <a:rPr lang="en-US" sz="1100" dirty="0">
                <a:solidFill>
                  <a:schemeClr val="tx1"/>
                </a:solidFill>
              </a:rPr>
              <a:t>the Future</a:t>
            </a:r>
          </a:p>
          <a:p>
            <a:pPr>
              <a:spcAft>
                <a:spcPts val="50"/>
              </a:spcAft>
              <a:defRPr/>
            </a:pPr>
            <a:r>
              <a:rPr lang="en-US" sz="1200" b="1" dirty="0">
                <a:solidFill>
                  <a:schemeClr val="tx1"/>
                </a:solidFill>
                <a:latin typeface="+mj-lt"/>
              </a:rPr>
              <a:t>B</a:t>
            </a:r>
            <a:r>
              <a:rPr lang="en-US" sz="1100" dirty="0">
                <a:solidFill>
                  <a:schemeClr val="tx1"/>
                </a:solidFill>
              </a:rPr>
              <a:t>: Good/Adequate for Now</a:t>
            </a:r>
          </a:p>
          <a:p>
            <a:pPr>
              <a:spcAft>
                <a:spcPts val="50"/>
              </a:spcAft>
              <a:defRPr/>
            </a:pPr>
            <a:r>
              <a:rPr lang="en-US" sz="1200" b="1" dirty="0">
                <a:solidFill>
                  <a:schemeClr val="tx1"/>
                </a:solidFill>
                <a:latin typeface="+mj-lt"/>
              </a:rPr>
              <a:t>C</a:t>
            </a:r>
            <a:r>
              <a:rPr lang="en-US" sz="1100" dirty="0">
                <a:solidFill>
                  <a:schemeClr val="tx1"/>
                </a:solidFill>
              </a:rPr>
              <a:t>: Mediocre/Requires Attention</a:t>
            </a:r>
          </a:p>
          <a:p>
            <a:pPr>
              <a:spcAft>
                <a:spcPts val="50"/>
              </a:spcAft>
              <a:defRPr/>
            </a:pPr>
            <a:r>
              <a:rPr lang="en-US" sz="1200" b="1" dirty="0">
                <a:solidFill>
                  <a:schemeClr val="tx1"/>
                </a:solidFill>
                <a:latin typeface="+mj-lt"/>
              </a:rPr>
              <a:t>D</a:t>
            </a:r>
            <a:r>
              <a:rPr lang="en-US" sz="1100" dirty="0">
                <a:solidFill>
                  <a:schemeClr val="tx1"/>
                </a:solidFill>
              </a:rPr>
              <a:t>: Poor/At Risk</a:t>
            </a:r>
          </a:p>
          <a:p>
            <a:pPr>
              <a:spcAft>
                <a:spcPts val="50"/>
              </a:spcAft>
              <a:defRPr/>
            </a:pPr>
            <a:r>
              <a:rPr lang="en-US" sz="1200" b="1" dirty="0">
                <a:solidFill>
                  <a:schemeClr val="tx1"/>
                </a:solidFill>
                <a:latin typeface="+mj-lt"/>
              </a:rPr>
              <a:t>F</a:t>
            </a:r>
            <a:r>
              <a:rPr lang="en-US" sz="1100" dirty="0">
                <a:solidFill>
                  <a:schemeClr val="tx1"/>
                </a:solidFill>
              </a:rPr>
              <a:t>: Failing/Critical/Unfit for Purpose</a:t>
            </a:r>
          </a:p>
          <a:p>
            <a:pPr>
              <a:spcAft>
                <a:spcPts val="50"/>
              </a:spcAft>
              <a:defRPr/>
            </a:pPr>
            <a:endParaRPr lang="en-US" sz="1100" dirty="0">
              <a:solidFill>
                <a:schemeClr val="tx1"/>
              </a:solidFill>
            </a:endParaRPr>
          </a:p>
          <a:p>
            <a:pPr>
              <a:spcAft>
                <a:spcPts val="50"/>
              </a:spcAft>
              <a:defRPr/>
            </a:pPr>
            <a:r>
              <a:rPr lang="en-US" sz="1100" dirty="0">
                <a:solidFill>
                  <a:schemeClr val="tx1"/>
                </a:solidFill>
              </a:rPr>
              <a:t>The ASCE takes into account </a:t>
            </a:r>
            <a:r>
              <a:rPr lang="en-US" sz="1100" b="1" dirty="0" smtClean="0">
                <a:solidFill>
                  <a:schemeClr val="tx1"/>
                </a:solidFill>
              </a:rPr>
              <a:t>capacity</a:t>
            </a:r>
            <a:r>
              <a:rPr lang="en-US" sz="1100" b="1" dirty="0">
                <a:solidFill>
                  <a:schemeClr val="tx1"/>
                </a:solidFill>
              </a:rPr>
              <a:t>, condition, funding, public safety, innovation, operation and maintenance</a:t>
            </a:r>
            <a:r>
              <a:rPr lang="en-US" sz="1100" dirty="0">
                <a:solidFill>
                  <a:schemeClr val="tx1"/>
                </a:solidFill>
              </a:rPr>
              <a:t>. The purpose behind the report card is to inform the public of the current condition of America’s infrastructure in a concise, easily accessible manner. </a:t>
            </a:r>
          </a:p>
        </p:txBody>
      </p:sp>
      <p:sp>
        <p:nvSpPr>
          <p:cNvPr id="13" name="Text Placeholder 18"/>
          <p:cNvSpPr txBox="1">
            <a:spLocks/>
          </p:cNvSpPr>
          <p:nvPr/>
        </p:nvSpPr>
        <p:spPr bwMode="auto">
          <a:xfrm>
            <a:off x="7938" y="6207650"/>
            <a:ext cx="9144000" cy="375713"/>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endParaRPr lang="en-US" sz="900" i="1" dirty="0" smtClean="0">
              <a:solidFill>
                <a:schemeClr val="tx1">
                  <a:lumMod val="65000"/>
                  <a:lumOff val="35000"/>
                </a:schemeClr>
              </a:solidFill>
              <a:latin typeface="+mn-lt"/>
            </a:endParaRPr>
          </a:p>
          <a:p>
            <a:pPr marL="0" indent="0">
              <a:lnSpc>
                <a:spcPct val="100000"/>
              </a:lnSpc>
              <a:spcBef>
                <a:spcPts val="0"/>
              </a:spcBef>
              <a:buFont typeface="Arial" panose="020B0604020202020204" pitchFamily="34" charset="0"/>
              <a:buNone/>
              <a:defRPr/>
            </a:pPr>
            <a:r>
              <a:rPr lang="en-US" sz="900" i="1" dirty="0" smtClean="0">
                <a:solidFill>
                  <a:schemeClr val="tx1">
                    <a:lumMod val="65000"/>
                    <a:lumOff val="35000"/>
                  </a:schemeClr>
                </a:solidFill>
                <a:latin typeface="+mn-lt"/>
              </a:rPr>
              <a:t>Sources: American Society of Civil Engineers, 2017..</a:t>
            </a:r>
            <a:endParaRPr lang="en-US" sz="900" i="1" dirty="0">
              <a:solidFill>
                <a:schemeClr val="tx1">
                  <a:lumMod val="65000"/>
                  <a:lumOff val="35000"/>
                </a:schemeClr>
              </a:solidFill>
              <a:latin typeface="+mn-lt"/>
            </a:endParaRPr>
          </a:p>
        </p:txBody>
      </p:sp>
      <p:grpSp>
        <p:nvGrpSpPr>
          <p:cNvPr id="10302" name="Group 3"/>
          <p:cNvGrpSpPr>
            <a:grpSpLocks/>
          </p:cNvGrpSpPr>
          <p:nvPr/>
        </p:nvGrpSpPr>
        <p:grpSpPr bwMode="auto">
          <a:xfrm>
            <a:off x="1180572" y="4791005"/>
            <a:ext cx="3987866" cy="1292954"/>
            <a:chOff x="2708817" y="5093690"/>
            <a:chExt cx="4321175" cy="1294613"/>
          </a:xfrm>
        </p:grpSpPr>
        <p:sp>
          <p:nvSpPr>
            <p:cNvPr id="2" name="Rectangle 1"/>
            <p:cNvSpPr/>
            <p:nvPr/>
          </p:nvSpPr>
          <p:spPr>
            <a:xfrm>
              <a:off x="3642920" y="5093690"/>
              <a:ext cx="2452968" cy="462258"/>
            </a:xfrm>
            <a:prstGeom prst="rect">
              <a:avLst/>
            </a:prstGeom>
          </p:spPr>
          <p:txBody>
            <a:bodyPr wrap="none">
              <a:spAutoFit/>
            </a:bodyPr>
            <a:lstStyle/>
            <a:p>
              <a:pPr>
                <a:spcAft>
                  <a:spcPts val="50"/>
                </a:spcAft>
                <a:defRPr/>
              </a:pPr>
              <a:r>
                <a:rPr lang="en-US" sz="2400" b="1" dirty="0" smtClean="0">
                  <a:latin typeface="+mj-lt"/>
                  <a:ea typeface="MS PGothic" panose="020B0600070205080204" pitchFamily="34" charset="-128"/>
                </a:rPr>
                <a:t>$4.59 </a:t>
              </a:r>
              <a:r>
                <a:rPr lang="en-US" sz="2400" b="1" dirty="0">
                  <a:latin typeface="+mj-lt"/>
                  <a:ea typeface="MS PGothic" panose="020B0600070205080204" pitchFamily="34" charset="-128"/>
                </a:rPr>
                <a:t>trillion</a:t>
              </a:r>
            </a:p>
          </p:txBody>
        </p:sp>
        <p:sp>
          <p:nvSpPr>
            <p:cNvPr id="10305" name="Rectangle 2"/>
            <p:cNvSpPr>
              <a:spLocks noChangeArrowheads="1"/>
            </p:cNvSpPr>
            <p:nvPr/>
          </p:nvSpPr>
          <p:spPr bwMode="auto">
            <a:xfrm>
              <a:off x="2708817" y="5617874"/>
              <a:ext cx="4321175" cy="770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spcAft>
                  <a:spcPts val="50"/>
                </a:spcAft>
                <a:buFontTx/>
                <a:buNone/>
              </a:pPr>
              <a:r>
                <a:rPr lang="en-US" altLang="en-US" sz="1100" dirty="0" smtClean="0">
                  <a:latin typeface="Calibri Light" charset="0"/>
                </a:rPr>
                <a:t>In 2017, the ASCE </a:t>
              </a:r>
              <a:r>
                <a:rPr lang="en-US" altLang="en-US" sz="1100" dirty="0">
                  <a:latin typeface="Calibri Light" charset="0"/>
                </a:rPr>
                <a:t>estimated that a total of </a:t>
              </a:r>
              <a:r>
                <a:rPr lang="en-US" altLang="en-US" sz="1100" dirty="0" smtClean="0">
                  <a:latin typeface="Calibri Light" charset="0"/>
                </a:rPr>
                <a:t>$4.59 trillion is needed by 2025 to maintain highways, bridges, trains, water and electrical facilities, but President Trump has only proposed a $1 trillion spending plan, which is unlikely to be approved in full by Congress</a:t>
              </a:r>
              <a:endParaRPr lang="en-US" altLang="en-US" sz="1100" dirty="0">
                <a:latin typeface="Calibri Light" charset="0"/>
              </a:endParaRPr>
            </a:p>
          </p:txBody>
        </p:sp>
      </p:grpSp>
      <p:sp>
        <p:nvSpPr>
          <p:cNvPr id="16" name="TextBox 12"/>
          <p:cNvSpPr txBox="1">
            <a:spLocks noChangeArrowheads="1"/>
          </p:cNvSpPr>
          <p:nvPr/>
        </p:nvSpPr>
        <p:spPr bwMode="auto">
          <a:xfrm>
            <a:off x="6364243" y="233363"/>
            <a:ext cx="2762295"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 AMERICA’S INFRASTRUCTURE REPORT CARD</a:t>
            </a:r>
            <a:endParaRPr lang="en-US" altLang="en-US" sz="900" dirty="0">
              <a:solidFill>
                <a:schemeClr val="bg2">
                  <a:lumMod val="25000"/>
                </a:schemeClr>
              </a:solidFill>
            </a:endParaRPr>
          </a:p>
        </p:txBody>
      </p:sp>
      <p:graphicFrame>
        <p:nvGraphicFramePr>
          <p:cNvPr id="3" name="Chart 2"/>
          <p:cNvGraphicFramePr/>
          <p:nvPr>
            <p:extLst>
              <p:ext uri="{D42A27DB-BD31-4B8C-83A1-F6EECF244321}">
                <p14:modId xmlns:p14="http://schemas.microsoft.com/office/powerpoint/2010/main" val="2032769045"/>
              </p:ext>
            </p:extLst>
          </p:nvPr>
        </p:nvGraphicFramePr>
        <p:xfrm>
          <a:off x="4833889" y="4690214"/>
          <a:ext cx="2323871" cy="1537220"/>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Box 13"/>
          <p:cNvSpPr txBox="1">
            <a:spLocks noChangeArrowheads="1"/>
          </p:cNvSpPr>
          <p:nvPr/>
        </p:nvSpPr>
        <p:spPr bwMode="auto">
          <a:xfrm>
            <a:off x="3925387" y="6112303"/>
            <a:ext cx="41408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buFontTx/>
              <a:buNone/>
            </a:pPr>
            <a:r>
              <a:rPr lang="en-US" altLang="en-US" sz="1100" b="1" dirty="0">
                <a:solidFill>
                  <a:srgbClr val="A0B277"/>
                </a:solidFill>
                <a:latin typeface="Calibri Light" charset="0"/>
              </a:rPr>
              <a:t>■</a:t>
            </a:r>
            <a:r>
              <a:rPr lang="en-US" altLang="en-US" sz="1100" b="1" dirty="0">
                <a:latin typeface="Calibri Light" charset="0"/>
              </a:rPr>
              <a:t> </a:t>
            </a:r>
            <a:r>
              <a:rPr lang="en-US" altLang="en-US" sz="1100" dirty="0" smtClean="0">
                <a:latin typeface="Calibri Light" charset="0"/>
              </a:rPr>
              <a:t>Proposed infrastructure spending     </a:t>
            </a:r>
            <a:r>
              <a:rPr lang="en-US" altLang="en-US" sz="1100" b="1" dirty="0" smtClean="0">
                <a:solidFill>
                  <a:srgbClr val="E0A39E"/>
                </a:solidFill>
                <a:latin typeface="Calibri Light" charset="0"/>
              </a:rPr>
              <a:t>■</a:t>
            </a:r>
            <a:r>
              <a:rPr lang="en-US" altLang="en-US" sz="1100" b="1" dirty="0" smtClean="0">
                <a:latin typeface="Calibri Light" charset="0"/>
              </a:rPr>
              <a:t> </a:t>
            </a:r>
            <a:r>
              <a:rPr lang="en-US" altLang="en-US" sz="1100" dirty="0" smtClean="0">
                <a:latin typeface="Calibri Light" charset="0"/>
              </a:rPr>
              <a:t>Remaining funding needed </a:t>
            </a:r>
            <a:endParaRPr lang="en-US" altLang="en-US" sz="1100" dirty="0">
              <a:latin typeface="Calibri Light" charset="0"/>
            </a:endParaRPr>
          </a:p>
        </p:txBody>
      </p:sp>
      <p:sp>
        <p:nvSpPr>
          <p:cNvPr id="18" name="Slide Number Placeholder 1"/>
          <p:cNvSpPr>
            <a:spLocks noGrp="1"/>
          </p:cNvSpPr>
          <p:nvPr>
            <p:ph type="sldNum" sz="quarter" idx="10"/>
          </p:nvPr>
        </p:nvSpPr>
        <p:spPr>
          <a:xfrm>
            <a:off x="8382000" y="6610350"/>
            <a:ext cx="533400" cy="247650"/>
          </a:xfrm>
        </p:spPr>
        <p:txBody>
          <a:bodyPr/>
          <a:lstStyle/>
          <a:p>
            <a:pPr>
              <a:defRPr/>
            </a:pPr>
            <a:r>
              <a:rPr lang="en-US" altLang="en-US" dirty="0"/>
              <a:t>3</a:t>
            </a:r>
            <a:endParaRPr lang="en-US" altLang="en-US" dirty="0"/>
          </a:p>
        </p:txBody>
      </p:sp>
    </p:spTree>
    <p:extLst>
      <p:ext uri="{BB962C8B-B14F-4D97-AF65-F5344CB8AC3E}">
        <p14:creationId xmlns:p14="http://schemas.microsoft.com/office/powerpoint/2010/main" val="14949373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411137482"/>
              </p:ext>
            </p:extLst>
          </p:nvPr>
        </p:nvGraphicFramePr>
        <p:xfrm>
          <a:off x="228600" y="1871470"/>
          <a:ext cx="8553450" cy="4757162"/>
        </p:xfrm>
        <a:graphic>
          <a:graphicData uri="http://schemas.openxmlformats.org/drawingml/2006/chart">
            <c:chart xmlns:c="http://schemas.openxmlformats.org/drawingml/2006/chart" xmlns:r="http://schemas.openxmlformats.org/officeDocument/2006/relationships" r:id="rId2"/>
          </a:graphicData>
        </a:graphic>
      </p:graphicFrame>
      <p:sp>
        <p:nvSpPr>
          <p:cNvPr id="9218" name="Title 1"/>
          <p:cNvSpPr>
            <a:spLocks noGrp="1"/>
          </p:cNvSpPr>
          <p:nvPr>
            <p:ph type="title"/>
          </p:nvPr>
        </p:nvSpPr>
        <p:spPr/>
        <p:txBody>
          <a:bodyPr/>
          <a:lstStyle/>
          <a:p>
            <a:r>
              <a:rPr lang="en-US" altLang="en-US" dirty="0" smtClean="0"/>
              <a:t>Infrastructure spending polls as Trump’s most important promise</a:t>
            </a:r>
          </a:p>
        </p:txBody>
      </p:sp>
      <p:sp>
        <p:nvSpPr>
          <p:cNvPr id="18"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April 20, 2017 |  Libbie Wilcox </a:t>
            </a:r>
            <a:endParaRPr lang="en-US" sz="1000" dirty="0">
              <a:solidFill>
                <a:schemeClr val="tx1">
                  <a:lumMod val="65000"/>
                  <a:lumOff val="35000"/>
                </a:schemeClr>
              </a:solidFill>
              <a:latin typeface="+mn-lt"/>
              <a:cs typeface="ＭＳ Ｐゴシック" charset="0"/>
            </a:endParaRPr>
          </a:p>
        </p:txBody>
      </p:sp>
      <p:sp>
        <p:nvSpPr>
          <p:cNvPr id="19" name="Text Placeholder 18"/>
          <p:cNvSpPr>
            <a:spLocks noGrp="1"/>
          </p:cNvSpPr>
          <p:nvPr>
            <p:ph type="body" sz="quarter" idx="4294967295"/>
          </p:nvPr>
        </p:nvSpPr>
        <p:spPr>
          <a:xfrm>
            <a:off x="0" y="6310313"/>
            <a:ext cx="9144000" cy="271462"/>
          </a:xfrm>
          <a:solidFill>
            <a:schemeClr val="bg1"/>
          </a:solidFill>
        </p:spPr>
        <p:txBody>
          <a:body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cs typeface="ＭＳ Ｐゴシック" charset="0"/>
              </a:rPr>
              <a:t>Source: Gallup, January 9-10, 2017. </a:t>
            </a:r>
            <a:endParaRPr lang="en-US" sz="1000" i="1" dirty="0">
              <a:solidFill>
                <a:schemeClr val="tx1">
                  <a:lumMod val="65000"/>
                  <a:lumOff val="35000"/>
                </a:schemeClr>
              </a:solidFill>
              <a:latin typeface="+mn-lt"/>
              <a:cs typeface="ＭＳ Ｐゴシック" charset="0"/>
            </a:endParaRP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9224" name="Rectangle 14"/>
          <p:cNvSpPr>
            <a:spLocks noChangeArrowheads="1"/>
          </p:cNvSpPr>
          <p:nvPr/>
        </p:nvSpPr>
        <p:spPr bwMode="auto">
          <a:xfrm>
            <a:off x="419100" y="1500188"/>
            <a:ext cx="822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dirty="0" smtClean="0">
                <a:solidFill>
                  <a:srgbClr val="7F7F7F"/>
                </a:solidFill>
              </a:rPr>
              <a:t>Percent of Americans who say it is “very important” that Trump keep specific campaign promises</a:t>
            </a:r>
            <a:endParaRPr lang="en-US" altLang="en-US" sz="1600" b="1" dirty="0">
              <a:solidFill>
                <a:srgbClr val="7F7F7F"/>
              </a:solidFill>
            </a:endParaRPr>
          </a:p>
        </p:txBody>
      </p:sp>
      <p:pic>
        <p:nvPicPr>
          <p:cNvPr id="9225" name="Picture 14"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12"/>
          <p:cNvSpPr txBox="1">
            <a:spLocks noChangeArrowheads="1"/>
          </p:cNvSpPr>
          <p:nvPr/>
        </p:nvSpPr>
        <p:spPr bwMode="auto">
          <a:xfrm>
            <a:off x="6700838" y="233363"/>
            <a:ext cx="2425700" cy="230187"/>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PUBLIC OPINION ON INFRASTRUCTURE</a:t>
            </a:r>
          </a:p>
        </p:txBody>
      </p:sp>
      <p:sp>
        <p:nvSpPr>
          <p:cNvPr id="9232"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22</a:t>
            </a:r>
          </a:p>
        </p:txBody>
      </p:sp>
    </p:spTree>
    <p:extLst>
      <p:ext uri="{BB962C8B-B14F-4D97-AF65-F5344CB8AC3E}">
        <p14:creationId xmlns:p14="http://schemas.microsoft.com/office/powerpoint/2010/main" val="14356444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Content Placeholder 2"/>
          <p:cNvSpPr txBox="1">
            <a:spLocks/>
          </p:cNvSpPr>
          <p:nvPr/>
        </p:nvSpPr>
        <p:spPr bwMode="auto">
          <a:xfrm>
            <a:off x="3261290" y="3964813"/>
            <a:ext cx="3719802" cy="646331"/>
          </a:xfrm>
          <a:prstGeom prst="rect">
            <a:avLst/>
          </a:prstGeom>
          <a:solidFill>
            <a:srgbClr val="D9D9D9"/>
          </a:solid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American infrastructure in the global economy</a:t>
            </a:r>
            <a:endParaRPr lang="en-US" altLang="en-US" sz="1800" dirty="0" smtClean="0">
              <a:latin typeface="+mj-lt"/>
            </a:endParaRPr>
          </a:p>
        </p:txBody>
      </p:sp>
      <p:sp>
        <p:nvSpPr>
          <p:cNvPr id="8195" name="Title 1"/>
          <p:cNvSpPr>
            <a:spLocks noGrp="1"/>
          </p:cNvSpPr>
          <p:nvPr>
            <p:ph type="title"/>
          </p:nvPr>
        </p:nvSpPr>
        <p:spPr/>
        <p:txBody>
          <a:bodyPr/>
          <a:lstStyle/>
          <a:p>
            <a:r>
              <a:rPr lang="en-US" altLang="en-US" dirty="0" smtClean="0"/>
              <a:t>Roadmap for the presentation</a:t>
            </a:r>
          </a:p>
        </p:txBody>
      </p:sp>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pic>
        <p:nvPicPr>
          <p:cNvPr id="8197" name="Picture 10"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txBox="1">
            <a:spLocks/>
          </p:cNvSpPr>
          <p:nvPr/>
        </p:nvSpPr>
        <p:spPr bwMode="auto">
          <a:xfrm>
            <a:off x="1030405" y="1592994"/>
            <a:ext cx="6995746" cy="369332"/>
          </a:xfrm>
          <a:prstGeom prst="rect">
            <a:avLst/>
          </a:prstGeom>
          <a:solidFill>
            <a:schemeClr val="bg1"/>
          </a:solid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a:solidFill>
                  <a:prstClr val="black"/>
                </a:solidFill>
                <a:latin typeface="Georgia"/>
                <a:ea typeface="MS PGothic" charset="-128"/>
              </a:rPr>
              <a:t> America’s </a:t>
            </a:r>
            <a:r>
              <a:rPr lang="en-US" altLang="en-US" sz="1800" b="1" dirty="0" smtClean="0">
                <a:solidFill>
                  <a:prstClr val="black"/>
                </a:solidFill>
                <a:latin typeface="Georgia"/>
                <a:ea typeface="MS PGothic" charset="-128"/>
              </a:rPr>
              <a:t>infrastructure report card</a:t>
            </a:r>
            <a:endParaRPr lang="en-US" altLang="en-US" sz="1800" dirty="0" smtClean="0">
              <a:latin typeface="+mj-lt"/>
            </a:endParaRPr>
          </a:p>
        </p:txBody>
      </p:sp>
      <p:sp>
        <p:nvSpPr>
          <p:cNvPr id="14" name="Content Placeholder 2"/>
          <p:cNvSpPr txBox="1">
            <a:spLocks/>
          </p:cNvSpPr>
          <p:nvPr/>
        </p:nvSpPr>
        <p:spPr bwMode="auto">
          <a:xfrm>
            <a:off x="1669411" y="2199119"/>
            <a:ext cx="5997452" cy="369332"/>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Financial and regulatory hurdles</a:t>
            </a:r>
            <a:endParaRPr lang="en-US" altLang="en-US" sz="1800" dirty="0" smtClean="0">
              <a:latin typeface="+mj-lt"/>
            </a:endParaRPr>
          </a:p>
        </p:txBody>
      </p:sp>
      <p:sp>
        <p:nvSpPr>
          <p:cNvPr id="75" name="TextBox 12"/>
          <p:cNvSpPr txBox="1">
            <a:spLocks noChangeArrowheads="1"/>
          </p:cNvSpPr>
          <p:nvPr/>
        </p:nvSpPr>
        <p:spPr bwMode="auto">
          <a:xfrm>
            <a:off x="7689926" y="233363"/>
            <a:ext cx="1436612"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101</a:t>
            </a:r>
          </a:p>
        </p:txBody>
      </p:sp>
      <p:sp>
        <p:nvSpPr>
          <p:cNvPr id="44" name="Content Placeholder 2"/>
          <p:cNvSpPr txBox="1">
            <a:spLocks/>
          </p:cNvSpPr>
          <p:nvPr/>
        </p:nvSpPr>
        <p:spPr bwMode="auto">
          <a:xfrm>
            <a:off x="2671202" y="3445343"/>
            <a:ext cx="5778206" cy="369332"/>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a:solidFill>
                  <a:prstClr val="black"/>
                </a:solidFill>
                <a:latin typeface="Georgia"/>
                <a:ea typeface="MS PGothic" charset="-128"/>
              </a:rPr>
              <a:t> </a:t>
            </a:r>
            <a:r>
              <a:rPr lang="en-US" altLang="en-US" sz="1800" b="1" dirty="0" smtClean="0">
                <a:solidFill>
                  <a:prstClr val="black"/>
                </a:solidFill>
                <a:latin typeface="Georgia"/>
                <a:ea typeface="MS PGothic" charset="-128"/>
              </a:rPr>
              <a:t>Public opinion on American infrastructure</a:t>
            </a:r>
            <a:endParaRPr lang="en-US" altLang="en-US" sz="1800" dirty="0" smtClean="0">
              <a:latin typeface="+mj-lt"/>
            </a:endParaRPr>
          </a:p>
        </p:txBody>
      </p:sp>
      <p:sp>
        <p:nvSpPr>
          <p:cNvPr id="52" name="Content Placeholder 2"/>
          <p:cNvSpPr txBox="1">
            <a:spLocks/>
          </p:cNvSpPr>
          <p:nvPr/>
        </p:nvSpPr>
        <p:spPr bwMode="auto">
          <a:xfrm>
            <a:off x="2190684" y="2776985"/>
            <a:ext cx="5202237" cy="369332"/>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Infrastructure under Trump</a:t>
            </a:r>
            <a:endParaRPr lang="en-US" altLang="en-US" sz="1800" dirty="0" smtClean="0">
              <a:latin typeface="+mj-lt"/>
            </a:endParaRPr>
          </a:p>
        </p:txBody>
      </p:sp>
      <p:sp>
        <p:nvSpPr>
          <p:cNvPr id="53" name="Content Placeholder 2"/>
          <p:cNvSpPr txBox="1">
            <a:spLocks/>
          </p:cNvSpPr>
          <p:nvPr/>
        </p:nvSpPr>
        <p:spPr bwMode="auto">
          <a:xfrm>
            <a:off x="3833445" y="4704429"/>
            <a:ext cx="4192706" cy="646331"/>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latin typeface="+mj-lt"/>
              </a:rPr>
              <a:t>Examples of </a:t>
            </a:r>
            <a:r>
              <a:rPr lang="en-US" altLang="en-US" sz="1800" b="1" dirty="0">
                <a:latin typeface="+mj-lt"/>
              </a:rPr>
              <a:t>i</a:t>
            </a:r>
            <a:r>
              <a:rPr lang="en-US" altLang="en-US" sz="1800" b="1" dirty="0" smtClean="0">
                <a:latin typeface="+mj-lt"/>
              </a:rPr>
              <a:t>nfrastructure needs and emergencies</a:t>
            </a:r>
          </a:p>
        </p:txBody>
      </p:sp>
      <p:grpSp>
        <p:nvGrpSpPr>
          <p:cNvPr id="54" name="Group 18"/>
          <p:cNvGrpSpPr>
            <a:grpSpLocks/>
          </p:cNvGrpSpPr>
          <p:nvPr/>
        </p:nvGrpSpPr>
        <p:grpSpPr bwMode="auto">
          <a:xfrm>
            <a:off x="3054896" y="4576485"/>
            <a:ext cx="261777" cy="452715"/>
            <a:chOff x="2638425" y="3965575"/>
            <a:chExt cx="315913" cy="838200"/>
          </a:xfrm>
        </p:grpSpPr>
        <p:cxnSp>
          <p:nvCxnSpPr>
            <p:cNvPr id="55" name="Straight Arrow Connector 54"/>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flipH="1" flipV="1">
              <a:off x="2223193" y="4382395"/>
              <a:ext cx="835229"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194" name="Group 18"/>
          <p:cNvGrpSpPr>
            <a:grpSpLocks/>
          </p:cNvGrpSpPr>
          <p:nvPr/>
        </p:nvGrpSpPr>
        <p:grpSpPr bwMode="auto">
          <a:xfrm>
            <a:off x="1965390" y="3261501"/>
            <a:ext cx="261776" cy="370960"/>
            <a:chOff x="2638425" y="3965575"/>
            <a:chExt cx="315913" cy="838200"/>
          </a:xfrm>
        </p:grpSpPr>
        <p:cxnSp>
          <p:nvCxnSpPr>
            <p:cNvPr id="42" name="Straight Arrow Connector 41"/>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flipH="1" flipV="1">
              <a:off x="2223192" y="4382395"/>
              <a:ext cx="835229" cy="1588"/>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198" name="Group 5"/>
          <p:cNvGrpSpPr>
            <a:grpSpLocks/>
          </p:cNvGrpSpPr>
          <p:nvPr/>
        </p:nvGrpSpPr>
        <p:grpSpPr bwMode="auto">
          <a:xfrm>
            <a:off x="864349" y="2006551"/>
            <a:ext cx="261777" cy="369645"/>
            <a:chOff x="1970088" y="2784475"/>
            <a:chExt cx="315912" cy="836613"/>
          </a:xfrm>
        </p:grpSpPr>
        <p:cxnSp>
          <p:nvCxnSpPr>
            <p:cNvPr id="11" name="Straight Arrow Connector 10"/>
            <p:cNvCxnSpPr/>
            <p:nvPr/>
          </p:nvCxnSpPr>
          <p:spPr>
            <a:xfrm>
              <a:off x="1970088" y="3618110"/>
              <a:ext cx="315912" cy="2978"/>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flipH="1" flipV="1">
              <a:off x="1555653" y="3200498"/>
              <a:ext cx="833635"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201" name="Group 18"/>
          <p:cNvGrpSpPr>
            <a:grpSpLocks/>
          </p:cNvGrpSpPr>
          <p:nvPr/>
        </p:nvGrpSpPr>
        <p:grpSpPr bwMode="auto">
          <a:xfrm>
            <a:off x="1407635" y="2616925"/>
            <a:ext cx="261776" cy="370960"/>
            <a:chOff x="2638425" y="3965575"/>
            <a:chExt cx="315913" cy="838200"/>
          </a:xfrm>
        </p:grpSpPr>
        <p:cxnSp>
          <p:nvCxnSpPr>
            <p:cNvPr id="16" name="Straight Arrow Connector 15"/>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flipV="1">
              <a:off x="2223192" y="4382395"/>
              <a:ext cx="835229" cy="1588"/>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sp>
        <p:nvSpPr>
          <p:cNvPr id="25" name="Oval 24"/>
          <p:cNvSpPr/>
          <p:nvPr/>
        </p:nvSpPr>
        <p:spPr bwMode="auto">
          <a:xfrm>
            <a:off x="576263" y="1484313"/>
            <a:ext cx="598535" cy="597220"/>
          </a:xfrm>
          <a:prstGeom prst="ellipse">
            <a:avLst/>
          </a:prstGeom>
          <a:solidFill>
            <a:srgbClr val="005596"/>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7" name="Oval 26"/>
          <p:cNvSpPr/>
          <p:nvPr/>
        </p:nvSpPr>
        <p:spPr bwMode="auto">
          <a:xfrm>
            <a:off x="1132703" y="2082848"/>
            <a:ext cx="598535" cy="598536"/>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0" name="Oval 29"/>
          <p:cNvSpPr/>
          <p:nvPr/>
        </p:nvSpPr>
        <p:spPr bwMode="auto">
          <a:xfrm>
            <a:off x="1681251" y="2674806"/>
            <a:ext cx="597220" cy="597220"/>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8" name="Oval 37"/>
          <p:cNvSpPr/>
          <p:nvPr/>
        </p:nvSpPr>
        <p:spPr bwMode="auto">
          <a:xfrm>
            <a:off x="2225852" y="3331221"/>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nvGrpSpPr>
          <p:cNvPr id="8210" name="Group 18"/>
          <p:cNvGrpSpPr>
            <a:grpSpLocks/>
          </p:cNvGrpSpPr>
          <p:nvPr/>
        </p:nvGrpSpPr>
        <p:grpSpPr bwMode="auto">
          <a:xfrm>
            <a:off x="2513938" y="3927125"/>
            <a:ext cx="261777" cy="370960"/>
            <a:chOff x="2638425" y="3965575"/>
            <a:chExt cx="315913" cy="838200"/>
          </a:xfrm>
        </p:grpSpPr>
        <p:cxnSp>
          <p:nvCxnSpPr>
            <p:cNvPr id="46" name="Straight Arrow Connector 45"/>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flipH="1" flipV="1">
              <a:off x="2223193" y="4382395"/>
              <a:ext cx="835229"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sp>
        <p:nvSpPr>
          <p:cNvPr id="51" name="Oval 50"/>
          <p:cNvSpPr/>
          <p:nvPr/>
        </p:nvSpPr>
        <p:spPr bwMode="auto">
          <a:xfrm>
            <a:off x="2773084" y="3988952"/>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7" name="Oval 56"/>
          <p:cNvSpPr/>
          <p:nvPr/>
        </p:nvSpPr>
        <p:spPr bwMode="auto">
          <a:xfrm>
            <a:off x="3314042" y="4700660"/>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 name="Rectangle 2"/>
          <p:cNvSpPr/>
          <p:nvPr/>
        </p:nvSpPr>
        <p:spPr>
          <a:xfrm>
            <a:off x="603351" y="1577605"/>
            <a:ext cx="579005" cy="400110"/>
          </a:xfrm>
          <a:prstGeom prst="rect">
            <a:avLst/>
          </a:prstGeom>
        </p:spPr>
        <p:txBody>
          <a:bodyPr wrap="none">
            <a:spAutoFit/>
          </a:bodyPr>
          <a:lstStyle/>
          <a:p>
            <a:pPr lvl="0" eaLnBrk="1" hangingPunct="1"/>
            <a:r>
              <a:rPr lang="en-US" altLang="en-US" sz="2000" b="1" dirty="0" smtClean="0">
                <a:solidFill>
                  <a:schemeClr val="bg1"/>
                </a:solidFill>
                <a:latin typeface="+mj-lt"/>
                <a:ea typeface="ＭＳ Ｐゴシック" panose="020B0600070205080204" pitchFamily="34" charset="-128"/>
              </a:rPr>
              <a:t>D+</a:t>
            </a:r>
            <a:endParaRPr lang="en-US" altLang="en-US" sz="2000" b="1" dirty="0">
              <a:solidFill>
                <a:schemeClr val="bg1"/>
              </a:solidFill>
              <a:latin typeface="+mj-lt"/>
              <a:ea typeface="ＭＳ Ｐゴシック" panose="020B0600070205080204" pitchFamily="34" charset="-128"/>
            </a:endParaRPr>
          </a:p>
        </p:txBody>
      </p:sp>
      <p:sp>
        <p:nvSpPr>
          <p:cNvPr id="59" name="Rectangle 58"/>
          <p:cNvSpPr/>
          <p:nvPr/>
        </p:nvSpPr>
        <p:spPr>
          <a:xfrm>
            <a:off x="1137435" y="2137268"/>
            <a:ext cx="579005" cy="461665"/>
          </a:xfrm>
          <a:prstGeom prst="rect">
            <a:avLst/>
          </a:prstGeom>
        </p:spPr>
        <p:txBody>
          <a:bodyPr wrap="none">
            <a:spAutoFit/>
          </a:bodyPr>
          <a:lstStyle/>
          <a:p>
            <a:pPr lvl="0" eaLnBrk="1" hangingPunct="1"/>
            <a:r>
              <a:rPr lang="en-US" altLang="en-US" sz="2400" b="1" dirty="0" smtClean="0">
                <a:solidFill>
                  <a:schemeClr val="bg1"/>
                </a:solidFill>
                <a:latin typeface="+mj-lt"/>
                <a:ea typeface="ＭＳ Ｐゴシック" panose="020B0600070205080204" pitchFamily="34" charset="-128"/>
              </a:rPr>
              <a:t>$$</a:t>
            </a:r>
            <a:endParaRPr lang="en-US" altLang="en-US" sz="2400" b="1" dirty="0">
              <a:solidFill>
                <a:schemeClr val="bg1"/>
              </a:solidFill>
              <a:latin typeface="+mj-lt"/>
              <a:ea typeface="ＭＳ Ｐゴシック" panose="020B0600070205080204" pitchFamily="34" charset="-128"/>
            </a:endParaRPr>
          </a:p>
        </p:txBody>
      </p:sp>
      <p:sp>
        <p:nvSpPr>
          <p:cNvPr id="4" name="Rectangle 3"/>
          <p:cNvSpPr/>
          <p:nvPr/>
        </p:nvSpPr>
        <p:spPr>
          <a:xfrm>
            <a:off x="3434414" y="4691567"/>
            <a:ext cx="357790" cy="646331"/>
          </a:xfrm>
          <a:prstGeom prst="rect">
            <a:avLst/>
          </a:prstGeom>
        </p:spPr>
        <p:txBody>
          <a:bodyPr wrap="none">
            <a:spAutoFit/>
          </a:bodyPr>
          <a:lstStyle/>
          <a:p>
            <a:r>
              <a:rPr lang="en-US" sz="3600" b="1" dirty="0">
                <a:solidFill>
                  <a:schemeClr val="bg1"/>
                </a:solidFill>
                <a:latin typeface="+mj-lt"/>
                <a:ea typeface="ＭＳ Ｐゴシック" panose="020B0600070205080204" pitchFamily="34" charset="-128"/>
              </a:rPr>
              <a:t>!</a:t>
            </a:r>
            <a:endParaRPr lang="en-US" sz="3600" dirty="0">
              <a:latin typeface="+mj-lt"/>
            </a:endParaRPr>
          </a:p>
        </p:txBody>
      </p:sp>
      <p:pic>
        <p:nvPicPr>
          <p:cNvPr id="60" name="Picture 59"/>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t="30086" b="28034"/>
          <a:stretch/>
        </p:blipFill>
        <p:spPr bwMode="auto">
          <a:xfrm>
            <a:off x="1713654" y="2870592"/>
            <a:ext cx="521273" cy="217830"/>
          </a:xfrm>
          <a:prstGeom prst="rect">
            <a:avLst/>
          </a:prstGeom>
          <a:solidFill>
            <a:srgbClr val="005596"/>
          </a:solidFill>
        </p:spPr>
      </p:pic>
      <p:pic>
        <p:nvPicPr>
          <p:cNvPr id="5" name="Picture 4"/>
          <p:cNvPicPr>
            <a:picLocks noChangeAspect="1"/>
          </p:cNvPicPr>
          <p:nvPr/>
        </p:nvPicPr>
        <p:blipFill rotWithShape="1">
          <a:blip r:embed="rId5" cstate="hqprint">
            <a:lum bright="70000" contrast="-70000"/>
            <a:extLst>
              <a:ext uri="{28A0092B-C50C-407E-A947-70E740481C1C}">
                <a14:useLocalDpi xmlns:a14="http://schemas.microsoft.com/office/drawing/2010/main" val="0"/>
              </a:ext>
            </a:extLst>
          </a:blip>
          <a:srcRect b="13205"/>
          <a:stretch/>
        </p:blipFill>
        <p:spPr>
          <a:xfrm>
            <a:off x="2843782" y="4099311"/>
            <a:ext cx="457137" cy="396772"/>
          </a:xfrm>
          <a:prstGeom prst="rect">
            <a:avLst/>
          </a:prstGeom>
        </p:spPr>
      </p:pic>
      <p:pic>
        <p:nvPicPr>
          <p:cNvPr id="39" name="Picture 38"/>
          <p:cNvPicPr>
            <a:picLocks noChangeAspect="1"/>
          </p:cNvPicPr>
          <p:nvPr/>
        </p:nvPicPr>
        <p:blipFill rotWithShape="1">
          <a:blip r:embed="rId6" cstate="hqprint">
            <a:lum bright="70000" contrast="-70000"/>
            <a:extLst>
              <a:ext uri="{28A0092B-C50C-407E-A947-70E740481C1C}">
                <a14:useLocalDpi xmlns:a14="http://schemas.microsoft.com/office/drawing/2010/main" val="0"/>
              </a:ext>
            </a:extLst>
          </a:blip>
          <a:srcRect t="2949" b="18204"/>
          <a:stretch/>
        </p:blipFill>
        <p:spPr>
          <a:xfrm>
            <a:off x="2327393" y="3474109"/>
            <a:ext cx="395452" cy="311799"/>
          </a:xfrm>
          <a:prstGeom prst="rect">
            <a:avLst/>
          </a:prstGeom>
        </p:spPr>
      </p:pic>
      <p:sp>
        <p:nvSpPr>
          <p:cNvPr id="2" name="Slide Number Placeholder 1"/>
          <p:cNvSpPr>
            <a:spLocks noGrp="1"/>
          </p:cNvSpPr>
          <p:nvPr>
            <p:ph type="sldNum" sz="quarter" idx="10"/>
          </p:nvPr>
        </p:nvSpPr>
        <p:spPr/>
        <p:txBody>
          <a:bodyPr/>
          <a:lstStyle/>
          <a:p>
            <a:pPr>
              <a:defRPr/>
            </a:pPr>
            <a:fld id="{F3261934-41CF-CB44-9D23-0EE9285AD301}" type="slidenum">
              <a:rPr lang="en-US" altLang="en-US" smtClean="0"/>
              <a:pPr>
                <a:defRPr/>
              </a:pPr>
              <a:t>31</a:t>
            </a:fld>
            <a:endParaRPr lang="en-US" altLang="en-US"/>
          </a:p>
        </p:txBody>
      </p:sp>
    </p:spTree>
    <p:extLst>
      <p:ext uri="{BB962C8B-B14F-4D97-AF65-F5344CB8AC3E}">
        <p14:creationId xmlns:p14="http://schemas.microsoft.com/office/powerpoint/2010/main" val="22694564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28600" y="630238"/>
            <a:ext cx="8420100" cy="854075"/>
          </a:xfrm>
        </p:spPr>
        <p:txBody>
          <a:bodyPr/>
          <a:lstStyle/>
          <a:p>
            <a:r>
              <a:rPr lang="en-US" altLang="en-US" smtClean="0"/>
              <a:t>The United States’ transportation system has industry titans, but faces hurdles to remain competitive </a:t>
            </a:r>
          </a:p>
        </p:txBody>
      </p:sp>
      <p:sp>
        <p:nvSpPr>
          <p:cNvPr id="109" name="TextBox 12"/>
          <p:cNvSpPr txBox="1">
            <a:spLocks noChangeArrowheads="1"/>
          </p:cNvSpPr>
          <p:nvPr/>
        </p:nvSpPr>
        <p:spPr bwMode="auto">
          <a:xfrm>
            <a:off x="5702203" y="233363"/>
            <a:ext cx="3424335"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AMERICAN INFRASTRUCTURE IN THE GLOBAL ECONOMY</a:t>
            </a: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13"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October 24, 2016  |  Libbie Wilcox</a:t>
            </a:r>
            <a:endParaRPr lang="en-US" sz="1000" dirty="0">
              <a:solidFill>
                <a:schemeClr val="tx1">
                  <a:lumMod val="65000"/>
                  <a:lumOff val="35000"/>
                </a:schemeClr>
              </a:solidFill>
              <a:latin typeface="+mn-lt"/>
              <a:cs typeface="ＭＳ Ｐゴシック" charset="0"/>
            </a:endParaRPr>
          </a:p>
        </p:txBody>
      </p:sp>
      <p:sp>
        <p:nvSpPr>
          <p:cNvPr id="8198"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a:solidFill>
                  <a:srgbClr val="7F7F7F"/>
                </a:solidFill>
              </a:rPr>
              <a:t>Rail freight transport in million ton-km </a:t>
            </a:r>
          </a:p>
        </p:txBody>
      </p:sp>
      <p:sp>
        <p:nvSpPr>
          <p:cNvPr id="12" name="Rectangle 14"/>
          <p:cNvSpPr>
            <a:spLocks noChangeArrowheads="1"/>
          </p:cNvSpPr>
          <p:nvPr/>
        </p:nvSpPr>
        <p:spPr bwMode="auto">
          <a:xfrm>
            <a:off x="419100" y="1801813"/>
            <a:ext cx="8229600"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dirty="0" smtClean="0">
                <a:solidFill>
                  <a:srgbClr val="7F7F7F"/>
                </a:solidFill>
                <a:latin typeface="+mn-lt"/>
              </a:rPr>
              <a:t>World Bank, 2014</a:t>
            </a:r>
            <a:endParaRPr lang="en-US" altLang="en-US" sz="1400" i="1" dirty="0">
              <a:solidFill>
                <a:srgbClr val="7F7F7F"/>
              </a:solidFill>
              <a:latin typeface="+mn-lt"/>
            </a:endParaRPr>
          </a:p>
        </p:txBody>
      </p:sp>
      <p:pic>
        <p:nvPicPr>
          <p:cNvPr id="8200" name="Picture 12"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6319838" y="2095500"/>
            <a:ext cx="2328862" cy="1812925"/>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b="1" dirty="0">
                <a:solidFill>
                  <a:schemeClr val="tx1"/>
                </a:solidFill>
                <a:latin typeface="+mj-lt"/>
              </a:rPr>
              <a:t>Analysis </a:t>
            </a:r>
          </a:p>
          <a:p>
            <a:pPr marL="171450" indent="-171450">
              <a:spcAft>
                <a:spcPts val="50"/>
              </a:spcAft>
              <a:buFont typeface="Arial" panose="020B0604020202020204" pitchFamily="34" charset="0"/>
              <a:buChar char="•"/>
              <a:defRPr/>
            </a:pPr>
            <a:r>
              <a:rPr lang="en-US" sz="1100" dirty="0">
                <a:solidFill>
                  <a:schemeClr val="tx1"/>
                </a:solidFill>
              </a:rPr>
              <a:t>U.S. railroads transport about a fourth of the world’s total rail freight </a:t>
            </a:r>
          </a:p>
          <a:p>
            <a:pPr marL="171450" indent="-171450">
              <a:spcAft>
                <a:spcPts val="50"/>
              </a:spcAft>
              <a:buFont typeface="Arial" panose="020B0604020202020204" pitchFamily="34" charset="0"/>
              <a:buChar char="•"/>
              <a:defRPr/>
            </a:pPr>
            <a:r>
              <a:rPr lang="en-US" sz="1100" dirty="0">
                <a:solidFill>
                  <a:schemeClr val="tx1"/>
                </a:solidFill>
              </a:rPr>
              <a:t>However, the U.S is far behind in the development of high-speed passenger trains</a:t>
            </a:r>
          </a:p>
          <a:p>
            <a:pPr marL="171450" indent="-171450">
              <a:spcAft>
                <a:spcPts val="50"/>
              </a:spcAft>
              <a:buFont typeface="Arial" panose="020B0604020202020204" pitchFamily="34" charset="0"/>
              <a:buChar char="•"/>
              <a:defRPr/>
            </a:pPr>
            <a:r>
              <a:rPr lang="en-US" sz="1100" dirty="0">
                <a:solidFill>
                  <a:schemeClr val="tx1"/>
                </a:solidFill>
              </a:rPr>
              <a:t>Germany, China, Spain, Japan and France have the top five high speed rail networks </a:t>
            </a:r>
          </a:p>
        </p:txBody>
      </p:sp>
      <p:sp>
        <p:nvSpPr>
          <p:cNvPr id="13" name="Text Placeholder 18"/>
          <p:cNvSpPr txBox="1">
            <a:spLocks/>
          </p:cNvSpPr>
          <p:nvPr/>
        </p:nvSpPr>
        <p:spPr bwMode="auto">
          <a:xfrm>
            <a:off x="7938" y="6354763"/>
            <a:ext cx="9144000" cy="228600"/>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rPr>
              <a:t>Source: Ed </a:t>
            </a:r>
            <a:r>
              <a:rPr lang="en-US" sz="1000" i="1" dirty="0" err="1" smtClean="0">
                <a:solidFill>
                  <a:schemeClr val="tx1">
                    <a:lumMod val="65000"/>
                    <a:lumOff val="35000"/>
                  </a:schemeClr>
                </a:solidFill>
                <a:latin typeface="+mn-lt"/>
              </a:rPr>
              <a:t>Maixner</a:t>
            </a:r>
            <a:r>
              <a:rPr lang="en-US" sz="1000" i="1" dirty="0" smtClean="0">
                <a:solidFill>
                  <a:schemeClr val="tx1">
                    <a:lumMod val="65000"/>
                    <a:lumOff val="35000"/>
                  </a:schemeClr>
                </a:solidFill>
                <a:latin typeface="+mn-lt"/>
              </a:rPr>
              <a:t>, “Keeping up with the international competitors: How U.S. infrastructure stacks up,” </a:t>
            </a:r>
            <a:r>
              <a:rPr lang="en-US" sz="1000" i="1" dirty="0" err="1" smtClean="0">
                <a:solidFill>
                  <a:schemeClr val="tx1">
                    <a:lumMod val="65000"/>
                    <a:lumOff val="35000"/>
                  </a:schemeClr>
                </a:solidFill>
                <a:latin typeface="+mn-lt"/>
              </a:rPr>
              <a:t>AgriPulse</a:t>
            </a:r>
            <a:r>
              <a:rPr lang="en-US" sz="1000" i="1" dirty="0" smtClean="0">
                <a:solidFill>
                  <a:schemeClr val="tx1">
                    <a:lumMod val="65000"/>
                    <a:lumOff val="35000"/>
                  </a:schemeClr>
                </a:solidFill>
                <a:latin typeface="+mn-lt"/>
              </a:rPr>
              <a:t>, October 2016; World Bank, 2016. </a:t>
            </a:r>
            <a:endParaRPr lang="en-US" sz="1000" i="1" dirty="0">
              <a:solidFill>
                <a:schemeClr val="tx1">
                  <a:lumMod val="65000"/>
                  <a:lumOff val="35000"/>
                </a:schemeClr>
              </a:solidFill>
              <a:latin typeface="+mn-lt"/>
            </a:endParaRPr>
          </a:p>
        </p:txBody>
      </p:sp>
      <p:sp>
        <p:nvSpPr>
          <p:cNvPr id="8203"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24</a:t>
            </a:r>
          </a:p>
        </p:txBody>
      </p:sp>
      <p:graphicFrame>
        <p:nvGraphicFramePr>
          <p:cNvPr id="8204" name="Chart 4"/>
          <p:cNvGraphicFramePr>
            <a:graphicFrameLocks/>
          </p:cNvGraphicFramePr>
          <p:nvPr/>
        </p:nvGraphicFramePr>
        <p:xfrm>
          <a:off x="177800" y="2006600"/>
          <a:ext cx="6197600" cy="4165600"/>
        </p:xfrm>
        <a:graphic>
          <a:graphicData uri="http://schemas.openxmlformats.org/presentationml/2006/ole">
            <mc:AlternateContent xmlns:mc="http://schemas.openxmlformats.org/markup-compatibility/2006">
              <mc:Choice xmlns:v="urn:schemas-microsoft-com:vml" Requires="v">
                <p:oleObj spid="_x0000_s5138" name="Chart" r:id="rId4" imgW="6200169" imgH="4170025" progId="Excel.Chart.8">
                  <p:embed/>
                </p:oleObj>
              </mc:Choice>
              <mc:Fallback>
                <p:oleObj name="Chart" r:id="rId4" imgW="6200169" imgH="4170025" progId="Excel.Chart.8">
                  <p:embed/>
                  <p:pic>
                    <p:nvPicPr>
                      <p:cNvPr id="8204" name="Char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00" y="2006600"/>
                        <a:ext cx="61976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6440737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28600" y="630238"/>
            <a:ext cx="8420100" cy="854075"/>
          </a:xfrm>
        </p:spPr>
        <p:txBody>
          <a:bodyPr/>
          <a:lstStyle/>
          <a:p>
            <a:r>
              <a:rPr lang="en-US" altLang="en-US" dirty="0" smtClean="0"/>
              <a:t>While the U.S. ranks high in economic competitiveness, it slips in transportation infrastructure rankings </a:t>
            </a: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9221" name="Rectangle 14"/>
          <p:cNvSpPr>
            <a:spLocks noChangeArrowheads="1"/>
          </p:cNvSpPr>
          <p:nvPr/>
        </p:nvSpPr>
        <p:spPr bwMode="auto">
          <a:xfrm>
            <a:off x="358775" y="1484313"/>
            <a:ext cx="3033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a:solidFill>
                  <a:srgbClr val="7F7F7F"/>
                </a:solidFill>
              </a:rPr>
              <a:t>World’s most competitive economy ranking</a:t>
            </a:r>
          </a:p>
        </p:txBody>
      </p:sp>
      <p:sp>
        <p:nvSpPr>
          <p:cNvPr id="12" name="Rectangle 14"/>
          <p:cNvSpPr>
            <a:spLocks noChangeArrowheads="1"/>
          </p:cNvSpPr>
          <p:nvPr/>
        </p:nvSpPr>
        <p:spPr bwMode="auto">
          <a:xfrm>
            <a:off x="358775" y="2078038"/>
            <a:ext cx="3727450"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dirty="0" smtClean="0">
                <a:solidFill>
                  <a:srgbClr val="7F7F7F"/>
                </a:solidFill>
                <a:latin typeface="+mn-lt"/>
              </a:rPr>
              <a:t>World Economic Forum, 2016-2017</a:t>
            </a:r>
            <a:endParaRPr lang="en-US" altLang="en-US" sz="1400" i="1" dirty="0">
              <a:solidFill>
                <a:srgbClr val="7F7F7F"/>
              </a:solidFill>
              <a:latin typeface="+mn-lt"/>
            </a:endParaRPr>
          </a:p>
        </p:txBody>
      </p:sp>
      <p:pic>
        <p:nvPicPr>
          <p:cNvPr id="9223" name="Picture 12"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25</a:t>
            </a:r>
          </a:p>
        </p:txBody>
      </p:sp>
      <p:sp>
        <p:nvSpPr>
          <p:cNvPr id="9225" name="Rectangle 14"/>
          <p:cNvSpPr>
            <a:spLocks noChangeArrowheads="1"/>
          </p:cNvSpPr>
          <p:nvPr/>
        </p:nvSpPr>
        <p:spPr bwMode="auto">
          <a:xfrm>
            <a:off x="4572000" y="1490663"/>
            <a:ext cx="34940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a:solidFill>
                  <a:srgbClr val="7F7F7F"/>
                </a:solidFill>
              </a:rPr>
              <a:t>Transportation infrastructure ranking</a:t>
            </a:r>
          </a:p>
        </p:txBody>
      </p:sp>
      <p:sp>
        <p:nvSpPr>
          <p:cNvPr id="15" name="Rectangle 14"/>
          <p:cNvSpPr>
            <a:spLocks noChangeArrowheads="1"/>
          </p:cNvSpPr>
          <p:nvPr/>
        </p:nvSpPr>
        <p:spPr bwMode="auto">
          <a:xfrm>
            <a:off x="4572000" y="2076450"/>
            <a:ext cx="3729038"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dirty="0" smtClean="0">
                <a:solidFill>
                  <a:srgbClr val="7F7F7F"/>
                </a:solidFill>
                <a:latin typeface="+mn-lt"/>
              </a:rPr>
              <a:t>World Economic Forum, 2015-2016</a:t>
            </a:r>
            <a:endParaRPr lang="en-US" altLang="en-US" sz="1400" i="1" dirty="0">
              <a:solidFill>
                <a:srgbClr val="7F7F7F"/>
              </a:solidFill>
              <a:latin typeface="+mn-lt"/>
            </a:endParaRPr>
          </a:p>
        </p:txBody>
      </p:sp>
      <p:graphicFrame>
        <p:nvGraphicFramePr>
          <p:cNvPr id="9227" name="Chart 3"/>
          <p:cNvGraphicFramePr>
            <a:graphicFrameLocks/>
          </p:cNvGraphicFramePr>
          <p:nvPr/>
        </p:nvGraphicFramePr>
        <p:xfrm>
          <a:off x="66675" y="2420938"/>
          <a:ext cx="4202113" cy="3554412"/>
        </p:xfrm>
        <a:graphic>
          <a:graphicData uri="http://schemas.openxmlformats.org/presentationml/2006/ole">
            <mc:AlternateContent xmlns:mc="http://schemas.openxmlformats.org/markup-compatibility/2006">
              <mc:Choice xmlns:v="urn:schemas-microsoft-com:vml" Requires="v">
                <p:oleObj spid="_x0000_s6175" name="Chart" r:id="rId4" imgW="4212701" imgH="3560373" progId="Excel.Chart.8">
                  <p:embed/>
                </p:oleObj>
              </mc:Choice>
              <mc:Fallback>
                <p:oleObj name="Chart" r:id="rId4" imgW="4212701" imgH="3560373" progId="Excel.Chart.8">
                  <p:embed/>
                  <p:pic>
                    <p:nvPicPr>
                      <p:cNvPr id="9227" name="Char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 y="2420938"/>
                        <a:ext cx="4202113" cy="35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8" name="TextBox 1"/>
          <p:cNvSpPr txBox="1">
            <a:spLocks noChangeArrowheads="1"/>
          </p:cNvSpPr>
          <p:nvPr/>
        </p:nvSpPr>
        <p:spPr bwMode="auto">
          <a:xfrm>
            <a:off x="1536700" y="5916613"/>
            <a:ext cx="58039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 typeface="Arial" panose="020B0604020202020204" pitchFamily="34" charset="0"/>
              <a:buNone/>
            </a:pPr>
            <a:r>
              <a:rPr lang="en-US" altLang="en-US" sz="1100" b="1">
                <a:solidFill>
                  <a:srgbClr val="63914A"/>
                </a:solidFill>
                <a:latin typeface="Calibri Light" panose="020F0302020204030204" pitchFamily="34" charset="0"/>
              </a:rPr>
              <a:t>■</a:t>
            </a:r>
            <a:r>
              <a:rPr lang="en-US" altLang="en-US" sz="1100" b="1">
                <a:latin typeface="Calibri Light" panose="020F0302020204030204" pitchFamily="34" charset="0"/>
              </a:rPr>
              <a:t> </a:t>
            </a:r>
            <a:r>
              <a:rPr lang="en-US" altLang="en-US" sz="1100">
                <a:latin typeface="Calibri Light" panose="020F0302020204030204" pitchFamily="34" charset="0"/>
              </a:rPr>
              <a:t>Europe       </a:t>
            </a:r>
            <a:r>
              <a:rPr lang="en-US" altLang="en-US" sz="1100">
                <a:solidFill>
                  <a:srgbClr val="A0B277"/>
                </a:solidFill>
                <a:latin typeface="Calibri Light" panose="020F0302020204030204" pitchFamily="34" charset="0"/>
              </a:rPr>
              <a:t>■</a:t>
            </a:r>
            <a:r>
              <a:rPr lang="en-US" altLang="en-US" sz="1100">
                <a:latin typeface="Calibri Light" panose="020F0302020204030204" pitchFamily="34" charset="0"/>
              </a:rPr>
              <a:t> East Asia and the Pacific      </a:t>
            </a:r>
            <a:r>
              <a:rPr lang="en-US" altLang="en-US" sz="1100">
                <a:solidFill>
                  <a:srgbClr val="D9C58B"/>
                </a:solidFill>
                <a:latin typeface="Calibri Light" panose="020F0302020204030204" pitchFamily="34" charset="0"/>
              </a:rPr>
              <a:t>■ </a:t>
            </a:r>
            <a:r>
              <a:rPr lang="en-US" altLang="en-US" sz="1100">
                <a:latin typeface="Calibri Light" panose="020F0302020204030204" pitchFamily="34" charset="0"/>
              </a:rPr>
              <a:t>North America      </a:t>
            </a:r>
            <a:r>
              <a:rPr lang="en-US" altLang="en-US" sz="1100" b="1">
                <a:solidFill>
                  <a:srgbClr val="E0A39E"/>
                </a:solidFill>
                <a:latin typeface="Calibri Light" panose="020F0302020204030204" pitchFamily="34" charset="0"/>
              </a:rPr>
              <a:t>■</a:t>
            </a:r>
            <a:r>
              <a:rPr lang="en-US" altLang="en-US" sz="1100" b="1">
                <a:latin typeface="Calibri Light" panose="020F0302020204030204" pitchFamily="34" charset="0"/>
              </a:rPr>
              <a:t>  </a:t>
            </a:r>
            <a:r>
              <a:rPr lang="en-US" altLang="en-US" sz="1100">
                <a:latin typeface="Calibri Light" panose="020F0302020204030204" pitchFamily="34" charset="0"/>
              </a:rPr>
              <a:t>Middle East and North Africa </a:t>
            </a:r>
          </a:p>
        </p:txBody>
      </p:sp>
      <p:graphicFrame>
        <p:nvGraphicFramePr>
          <p:cNvPr id="9229" name="Chart 7"/>
          <p:cNvGraphicFramePr>
            <a:graphicFrameLocks/>
          </p:cNvGraphicFramePr>
          <p:nvPr/>
        </p:nvGraphicFramePr>
        <p:xfrm>
          <a:off x="4529138" y="2454275"/>
          <a:ext cx="4384675" cy="3449638"/>
        </p:xfrm>
        <a:graphic>
          <a:graphicData uri="http://schemas.openxmlformats.org/presentationml/2006/ole">
            <mc:AlternateContent xmlns:mc="http://schemas.openxmlformats.org/markup-compatibility/2006">
              <mc:Choice xmlns:v="urn:schemas-microsoft-com:vml" Requires="v">
                <p:oleObj spid="_x0000_s6176" name="Chart" r:id="rId6" imgW="4395597" imgH="3456732" progId="Excel.Chart.8">
                  <p:embed/>
                </p:oleObj>
              </mc:Choice>
              <mc:Fallback>
                <p:oleObj name="Chart" r:id="rId6" imgW="4395597" imgH="3456732" progId="Excel.Chart.8">
                  <p:embed/>
                  <p:pic>
                    <p:nvPicPr>
                      <p:cNvPr id="9229" name="Chart 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9138" y="2454275"/>
                        <a:ext cx="4384675"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October 24, 2016  |  Libbie Wilcox</a:t>
            </a:r>
            <a:endParaRPr lang="en-US" sz="1000" dirty="0">
              <a:solidFill>
                <a:schemeClr val="tx1">
                  <a:lumMod val="65000"/>
                  <a:lumOff val="35000"/>
                </a:schemeClr>
              </a:solidFill>
              <a:latin typeface="+mn-lt"/>
              <a:cs typeface="ＭＳ Ｐゴシック" charset="0"/>
            </a:endParaRPr>
          </a:p>
        </p:txBody>
      </p:sp>
      <p:sp>
        <p:nvSpPr>
          <p:cNvPr id="26" name="Text Placeholder 18"/>
          <p:cNvSpPr txBox="1">
            <a:spLocks/>
          </p:cNvSpPr>
          <p:nvPr/>
        </p:nvSpPr>
        <p:spPr bwMode="auto">
          <a:xfrm>
            <a:off x="7938" y="6354763"/>
            <a:ext cx="9144000" cy="228600"/>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rPr>
              <a:t>Source: Ed </a:t>
            </a:r>
            <a:r>
              <a:rPr lang="en-US" sz="1000" i="1" dirty="0" err="1" smtClean="0">
                <a:solidFill>
                  <a:schemeClr val="tx1">
                    <a:lumMod val="65000"/>
                    <a:lumOff val="35000"/>
                  </a:schemeClr>
                </a:solidFill>
                <a:latin typeface="+mn-lt"/>
              </a:rPr>
              <a:t>Maixner</a:t>
            </a:r>
            <a:r>
              <a:rPr lang="en-US" sz="1000" i="1" dirty="0" smtClean="0">
                <a:solidFill>
                  <a:schemeClr val="tx1">
                    <a:lumMod val="65000"/>
                    <a:lumOff val="35000"/>
                  </a:schemeClr>
                </a:solidFill>
                <a:latin typeface="+mn-lt"/>
              </a:rPr>
              <a:t>, “Keeping up with the international competitors: How U.S. infrastructure stacks up,” </a:t>
            </a:r>
            <a:r>
              <a:rPr lang="en-US" sz="1000" i="1" dirty="0" err="1" smtClean="0">
                <a:solidFill>
                  <a:schemeClr val="tx1">
                    <a:lumMod val="65000"/>
                    <a:lumOff val="35000"/>
                  </a:schemeClr>
                </a:solidFill>
                <a:latin typeface="+mn-lt"/>
              </a:rPr>
              <a:t>AgriPulse</a:t>
            </a:r>
            <a:r>
              <a:rPr lang="en-US" sz="1000" i="1" dirty="0" smtClean="0">
                <a:solidFill>
                  <a:schemeClr val="tx1">
                    <a:lumMod val="65000"/>
                    <a:lumOff val="35000"/>
                  </a:schemeClr>
                </a:solidFill>
                <a:latin typeface="+mn-lt"/>
              </a:rPr>
              <a:t>, October 2016; World Economic Forum, 2016. </a:t>
            </a:r>
            <a:endParaRPr lang="en-US" sz="1000" i="1" dirty="0">
              <a:solidFill>
                <a:schemeClr val="tx1">
                  <a:lumMod val="65000"/>
                  <a:lumOff val="35000"/>
                </a:schemeClr>
              </a:solidFill>
              <a:latin typeface="+mn-lt"/>
            </a:endParaRPr>
          </a:p>
        </p:txBody>
      </p:sp>
      <p:sp>
        <p:nvSpPr>
          <p:cNvPr id="16" name="TextBox 12"/>
          <p:cNvSpPr txBox="1">
            <a:spLocks noChangeArrowheads="1"/>
          </p:cNvSpPr>
          <p:nvPr/>
        </p:nvSpPr>
        <p:spPr bwMode="auto">
          <a:xfrm>
            <a:off x="5702203" y="233363"/>
            <a:ext cx="3424335"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AMERICAN INFRASTRUCTURE IN THE GLOBAL ECONOMY</a:t>
            </a:r>
          </a:p>
        </p:txBody>
      </p:sp>
    </p:spTree>
    <p:extLst>
      <p:ext uri="{BB962C8B-B14F-4D97-AF65-F5344CB8AC3E}">
        <p14:creationId xmlns:p14="http://schemas.microsoft.com/office/powerpoint/2010/main" val="39910130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fontScale="90000"/>
          </a:bodyPr>
          <a:lstStyle/>
          <a:p>
            <a:pPr>
              <a:defRPr/>
            </a:pPr>
            <a:r>
              <a:rPr lang="en-US" altLang="en-US" dirty="0" smtClean="0"/>
              <a:t>The U.S. is among many countries that are on infrastructure investment trajectories that will produce shortfalls</a:t>
            </a: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1269"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a:solidFill>
                  <a:srgbClr val="7F7F7F"/>
                </a:solidFill>
              </a:rPr>
              <a:t>Economic infrastructure spending, % of GDP</a:t>
            </a:r>
          </a:p>
        </p:txBody>
      </p:sp>
      <p:pic>
        <p:nvPicPr>
          <p:cNvPr id="11270" name="Picture 217"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 name="Rectangle 14"/>
          <p:cNvSpPr>
            <a:spLocks noChangeArrowheads="1"/>
          </p:cNvSpPr>
          <p:nvPr/>
        </p:nvSpPr>
        <p:spPr bwMode="auto">
          <a:xfrm>
            <a:off x="419100" y="1758950"/>
            <a:ext cx="8229600"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dirty="0" smtClean="0">
                <a:solidFill>
                  <a:srgbClr val="7F7F7F"/>
                </a:solidFill>
                <a:latin typeface="+mn-lt"/>
              </a:rPr>
              <a:t>McKinsey Global Institute </a:t>
            </a:r>
            <a:endParaRPr lang="en-US" altLang="en-US" sz="1400" i="1" dirty="0">
              <a:solidFill>
                <a:srgbClr val="7F7F7F"/>
              </a:solidFill>
              <a:latin typeface="+mn-lt"/>
            </a:endParaRPr>
          </a:p>
        </p:txBody>
      </p:sp>
      <p:sp>
        <p:nvSpPr>
          <p:cNvPr id="11272"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26</a:t>
            </a:r>
          </a:p>
        </p:txBody>
      </p:sp>
      <p:grpSp>
        <p:nvGrpSpPr>
          <p:cNvPr id="11273" name="Group 13"/>
          <p:cNvGrpSpPr>
            <a:grpSpLocks/>
          </p:cNvGrpSpPr>
          <p:nvPr/>
        </p:nvGrpSpPr>
        <p:grpSpPr bwMode="auto">
          <a:xfrm>
            <a:off x="7938" y="2012950"/>
            <a:ext cx="9371012" cy="4360863"/>
            <a:chOff x="8792" y="2369033"/>
            <a:chExt cx="9934652" cy="4064000"/>
          </a:xfrm>
        </p:grpSpPr>
        <p:graphicFrame>
          <p:nvGraphicFramePr>
            <p:cNvPr id="11276" name="Chart 11"/>
            <p:cNvGraphicFramePr>
              <a:graphicFrameLocks/>
            </p:cNvGraphicFramePr>
            <p:nvPr/>
          </p:nvGraphicFramePr>
          <p:xfrm>
            <a:off x="4923315" y="2321690"/>
            <a:ext cx="5073983" cy="4158686"/>
          </p:xfrm>
          <a:graphic>
            <a:graphicData uri="http://schemas.openxmlformats.org/presentationml/2006/ole">
              <mc:AlternateContent xmlns:mc="http://schemas.openxmlformats.org/markup-compatibility/2006">
                <mc:Choice xmlns:v="urn:schemas-microsoft-com:vml" Requires="v">
                  <p:oleObj spid="_x0000_s7199" name="Chart" r:id="rId4" imgW="4791871" imgH="4468755" progId="Excel.Chart.8">
                    <p:embed/>
                  </p:oleObj>
                </mc:Choice>
                <mc:Fallback>
                  <p:oleObj name="Chart" r:id="rId4" imgW="4791871" imgH="4468755" progId="Excel.Chart.8">
                    <p:embed/>
                    <p:pic>
                      <p:nvPicPr>
                        <p:cNvPr id="11276" name="Chart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3315" y="2321690"/>
                          <a:ext cx="5073983" cy="415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277" name="Chart 3"/>
            <p:cNvGraphicFramePr>
              <a:graphicFrameLocks/>
            </p:cNvGraphicFramePr>
            <p:nvPr/>
          </p:nvGraphicFramePr>
          <p:xfrm>
            <a:off x="-45062" y="2321690"/>
            <a:ext cx="5899698" cy="4158686"/>
          </p:xfrm>
          <a:graphic>
            <a:graphicData uri="http://schemas.openxmlformats.org/presentationml/2006/ole">
              <mc:AlternateContent xmlns:mc="http://schemas.openxmlformats.org/markup-compatibility/2006">
                <mc:Choice xmlns:v="urn:schemas-microsoft-com:vml" Requires="v">
                  <p:oleObj spid="_x0000_s7200" name="Chart" r:id="rId6" imgW="5572227" imgH="4468755" progId="Excel.Chart.8">
                    <p:embed/>
                  </p:oleObj>
                </mc:Choice>
                <mc:Fallback>
                  <p:oleObj name="Chart" r:id="rId6" imgW="5572227" imgH="4468755" progId="Excel.Chart.8">
                    <p:embed/>
                    <p:pic>
                      <p:nvPicPr>
                        <p:cNvPr id="11277" name="Chart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62" y="2321690"/>
                          <a:ext cx="5899698" cy="415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19"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October 24, 2016  |  Libbie Wilcox</a:t>
            </a:r>
            <a:endParaRPr lang="en-US" sz="1000" dirty="0">
              <a:solidFill>
                <a:schemeClr val="tx1">
                  <a:lumMod val="65000"/>
                  <a:lumOff val="35000"/>
                </a:schemeClr>
              </a:solidFill>
              <a:latin typeface="+mn-lt"/>
              <a:cs typeface="ＭＳ Ｐゴシック" charset="0"/>
            </a:endParaRPr>
          </a:p>
        </p:txBody>
      </p:sp>
      <p:sp>
        <p:nvSpPr>
          <p:cNvPr id="220" name="Text Placeholder 18"/>
          <p:cNvSpPr txBox="1">
            <a:spLocks/>
          </p:cNvSpPr>
          <p:nvPr/>
        </p:nvSpPr>
        <p:spPr bwMode="auto">
          <a:xfrm>
            <a:off x="7938" y="6354763"/>
            <a:ext cx="9144000" cy="228600"/>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rPr>
              <a:t>Source: McKinsey Global Institute, “Bridging global infrastructure gaps,” June 2016. </a:t>
            </a:r>
            <a:endParaRPr lang="en-US" sz="1000" i="1" dirty="0">
              <a:solidFill>
                <a:schemeClr val="tx1">
                  <a:lumMod val="65000"/>
                  <a:lumOff val="35000"/>
                </a:schemeClr>
              </a:solidFill>
              <a:latin typeface="+mn-lt"/>
            </a:endParaRPr>
          </a:p>
        </p:txBody>
      </p:sp>
      <p:sp>
        <p:nvSpPr>
          <p:cNvPr id="14" name="TextBox 12"/>
          <p:cNvSpPr txBox="1">
            <a:spLocks noChangeArrowheads="1"/>
          </p:cNvSpPr>
          <p:nvPr/>
        </p:nvSpPr>
        <p:spPr bwMode="auto">
          <a:xfrm>
            <a:off x="5702203" y="233363"/>
            <a:ext cx="3424335"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AMERICAN INFRASTRUCTURE IN THE GLOBAL ECONOMY</a:t>
            </a:r>
          </a:p>
        </p:txBody>
      </p:sp>
    </p:spTree>
    <p:extLst>
      <p:ext uri="{BB962C8B-B14F-4D97-AF65-F5344CB8AC3E}">
        <p14:creationId xmlns:p14="http://schemas.microsoft.com/office/powerpoint/2010/main" val="15224978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Content Placeholder 2"/>
          <p:cNvSpPr txBox="1">
            <a:spLocks/>
          </p:cNvSpPr>
          <p:nvPr/>
        </p:nvSpPr>
        <p:spPr bwMode="auto">
          <a:xfrm>
            <a:off x="3261290" y="3964813"/>
            <a:ext cx="3719802" cy="646331"/>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American infrastructure in the global economy</a:t>
            </a:r>
            <a:endParaRPr lang="en-US" altLang="en-US" sz="1800" dirty="0" smtClean="0">
              <a:latin typeface="+mj-lt"/>
            </a:endParaRPr>
          </a:p>
        </p:txBody>
      </p:sp>
      <p:sp>
        <p:nvSpPr>
          <p:cNvPr id="8195" name="Title 1"/>
          <p:cNvSpPr>
            <a:spLocks noGrp="1"/>
          </p:cNvSpPr>
          <p:nvPr>
            <p:ph type="title"/>
          </p:nvPr>
        </p:nvSpPr>
        <p:spPr/>
        <p:txBody>
          <a:bodyPr/>
          <a:lstStyle/>
          <a:p>
            <a:r>
              <a:rPr lang="en-US" altLang="en-US" dirty="0" smtClean="0"/>
              <a:t>Roadmap for the presentation</a:t>
            </a:r>
          </a:p>
        </p:txBody>
      </p:sp>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pic>
        <p:nvPicPr>
          <p:cNvPr id="8197" name="Picture 10"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txBox="1">
            <a:spLocks/>
          </p:cNvSpPr>
          <p:nvPr/>
        </p:nvSpPr>
        <p:spPr bwMode="auto">
          <a:xfrm>
            <a:off x="1030405" y="1592994"/>
            <a:ext cx="6995746" cy="369332"/>
          </a:xfrm>
          <a:prstGeom prst="rect">
            <a:avLst/>
          </a:prstGeom>
          <a:solidFill>
            <a:schemeClr val="bg1"/>
          </a:solid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a:solidFill>
                  <a:prstClr val="black"/>
                </a:solidFill>
                <a:latin typeface="Georgia"/>
                <a:ea typeface="MS PGothic" charset="-128"/>
              </a:rPr>
              <a:t> America’s </a:t>
            </a:r>
            <a:r>
              <a:rPr lang="en-US" altLang="en-US" sz="1800" b="1" dirty="0" smtClean="0">
                <a:solidFill>
                  <a:prstClr val="black"/>
                </a:solidFill>
                <a:latin typeface="Georgia"/>
                <a:ea typeface="MS PGothic" charset="-128"/>
              </a:rPr>
              <a:t>infrastructure report card</a:t>
            </a:r>
            <a:endParaRPr lang="en-US" altLang="en-US" sz="1800" dirty="0" smtClean="0">
              <a:latin typeface="+mj-lt"/>
            </a:endParaRPr>
          </a:p>
        </p:txBody>
      </p:sp>
      <p:sp>
        <p:nvSpPr>
          <p:cNvPr id="14" name="Content Placeholder 2"/>
          <p:cNvSpPr txBox="1">
            <a:spLocks/>
          </p:cNvSpPr>
          <p:nvPr/>
        </p:nvSpPr>
        <p:spPr bwMode="auto">
          <a:xfrm>
            <a:off x="1669411" y="2199119"/>
            <a:ext cx="5997452" cy="369332"/>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Financial and regulatory hurdles</a:t>
            </a:r>
            <a:endParaRPr lang="en-US" altLang="en-US" sz="1800" dirty="0" smtClean="0">
              <a:latin typeface="+mj-lt"/>
            </a:endParaRPr>
          </a:p>
        </p:txBody>
      </p:sp>
      <p:sp>
        <p:nvSpPr>
          <p:cNvPr id="75" name="TextBox 12"/>
          <p:cNvSpPr txBox="1">
            <a:spLocks noChangeArrowheads="1"/>
          </p:cNvSpPr>
          <p:nvPr/>
        </p:nvSpPr>
        <p:spPr bwMode="auto">
          <a:xfrm>
            <a:off x="7689926" y="233363"/>
            <a:ext cx="1436612"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101</a:t>
            </a:r>
          </a:p>
        </p:txBody>
      </p:sp>
      <p:sp>
        <p:nvSpPr>
          <p:cNvPr id="44" name="Content Placeholder 2"/>
          <p:cNvSpPr txBox="1">
            <a:spLocks/>
          </p:cNvSpPr>
          <p:nvPr/>
        </p:nvSpPr>
        <p:spPr bwMode="auto">
          <a:xfrm>
            <a:off x="2671202" y="3445343"/>
            <a:ext cx="5778206" cy="369332"/>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a:solidFill>
                  <a:prstClr val="black"/>
                </a:solidFill>
                <a:latin typeface="Georgia"/>
                <a:ea typeface="MS PGothic" charset="-128"/>
              </a:rPr>
              <a:t> </a:t>
            </a:r>
            <a:r>
              <a:rPr lang="en-US" altLang="en-US" sz="1800" b="1" dirty="0" smtClean="0">
                <a:solidFill>
                  <a:prstClr val="black"/>
                </a:solidFill>
                <a:latin typeface="Georgia"/>
                <a:ea typeface="MS PGothic" charset="-128"/>
              </a:rPr>
              <a:t>Public opinion on American infrastructure</a:t>
            </a:r>
            <a:endParaRPr lang="en-US" altLang="en-US" sz="1800" dirty="0" smtClean="0">
              <a:latin typeface="+mj-lt"/>
            </a:endParaRPr>
          </a:p>
        </p:txBody>
      </p:sp>
      <p:sp>
        <p:nvSpPr>
          <p:cNvPr id="52" name="Content Placeholder 2"/>
          <p:cNvSpPr txBox="1">
            <a:spLocks/>
          </p:cNvSpPr>
          <p:nvPr/>
        </p:nvSpPr>
        <p:spPr bwMode="auto">
          <a:xfrm>
            <a:off x="2190684" y="2776985"/>
            <a:ext cx="5202237" cy="369332"/>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Infrastructure under Trump</a:t>
            </a:r>
            <a:endParaRPr lang="en-US" altLang="en-US" sz="1800" dirty="0" smtClean="0">
              <a:latin typeface="+mj-lt"/>
            </a:endParaRPr>
          </a:p>
        </p:txBody>
      </p:sp>
      <p:sp>
        <p:nvSpPr>
          <p:cNvPr id="53" name="Content Placeholder 2"/>
          <p:cNvSpPr txBox="1">
            <a:spLocks/>
          </p:cNvSpPr>
          <p:nvPr/>
        </p:nvSpPr>
        <p:spPr bwMode="auto">
          <a:xfrm>
            <a:off x="3833445" y="4704429"/>
            <a:ext cx="4192706" cy="646331"/>
          </a:xfrm>
          <a:prstGeom prst="rect">
            <a:avLst/>
          </a:prstGeom>
          <a:solidFill>
            <a:srgbClr val="D9D9D9"/>
          </a:solid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latin typeface="+mj-lt"/>
              </a:rPr>
              <a:t>Examples of </a:t>
            </a:r>
            <a:r>
              <a:rPr lang="en-US" altLang="en-US" sz="1800" b="1" dirty="0">
                <a:latin typeface="+mj-lt"/>
              </a:rPr>
              <a:t>i</a:t>
            </a:r>
            <a:r>
              <a:rPr lang="en-US" altLang="en-US" sz="1800" b="1" dirty="0" smtClean="0">
                <a:latin typeface="+mj-lt"/>
              </a:rPr>
              <a:t>nfrastructure needs and emergencies</a:t>
            </a:r>
          </a:p>
        </p:txBody>
      </p:sp>
      <p:grpSp>
        <p:nvGrpSpPr>
          <p:cNvPr id="54" name="Group 18"/>
          <p:cNvGrpSpPr>
            <a:grpSpLocks/>
          </p:cNvGrpSpPr>
          <p:nvPr/>
        </p:nvGrpSpPr>
        <p:grpSpPr bwMode="auto">
          <a:xfrm>
            <a:off x="3054896" y="4576485"/>
            <a:ext cx="261777" cy="452715"/>
            <a:chOff x="2638425" y="3965575"/>
            <a:chExt cx="315913" cy="838200"/>
          </a:xfrm>
        </p:grpSpPr>
        <p:cxnSp>
          <p:nvCxnSpPr>
            <p:cNvPr id="55" name="Straight Arrow Connector 54"/>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flipH="1" flipV="1">
              <a:off x="2223193" y="4382395"/>
              <a:ext cx="835229"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194" name="Group 18"/>
          <p:cNvGrpSpPr>
            <a:grpSpLocks/>
          </p:cNvGrpSpPr>
          <p:nvPr/>
        </p:nvGrpSpPr>
        <p:grpSpPr bwMode="auto">
          <a:xfrm>
            <a:off x="1965390" y="3261501"/>
            <a:ext cx="261776" cy="370960"/>
            <a:chOff x="2638425" y="3965575"/>
            <a:chExt cx="315913" cy="838200"/>
          </a:xfrm>
        </p:grpSpPr>
        <p:cxnSp>
          <p:nvCxnSpPr>
            <p:cNvPr id="42" name="Straight Arrow Connector 41"/>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flipH="1" flipV="1">
              <a:off x="2223192" y="4382395"/>
              <a:ext cx="835229" cy="1588"/>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198" name="Group 5"/>
          <p:cNvGrpSpPr>
            <a:grpSpLocks/>
          </p:cNvGrpSpPr>
          <p:nvPr/>
        </p:nvGrpSpPr>
        <p:grpSpPr bwMode="auto">
          <a:xfrm>
            <a:off x="864349" y="2006551"/>
            <a:ext cx="261777" cy="369645"/>
            <a:chOff x="1970088" y="2784475"/>
            <a:chExt cx="315912" cy="836613"/>
          </a:xfrm>
        </p:grpSpPr>
        <p:cxnSp>
          <p:nvCxnSpPr>
            <p:cNvPr id="11" name="Straight Arrow Connector 10"/>
            <p:cNvCxnSpPr/>
            <p:nvPr/>
          </p:nvCxnSpPr>
          <p:spPr>
            <a:xfrm>
              <a:off x="1970088" y="3618110"/>
              <a:ext cx="315912" cy="2978"/>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flipH="1" flipV="1">
              <a:off x="1555653" y="3200498"/>
              <a:ext cx="833635"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201" name="Group 18"/>
          <p:cNvGrpSpPr>
            <a:grpSpLocks/>
          </p:cNvGrpSpPr>
          <p:nvPr/>
        </p:nvGrpSpPr>
        <p:grpSpPr bwMode="auto">
          <a:xfrm>
            <a:off x="1407635" y="2616925"/>
            <a:ext cx="261776" cy="370960"/>
            <a:chOff x="2638425" y="3965575"/>
            <a:chExt cx="315913" cy="838200"/>
          </a:xfrm>
        </p:grpSpPr>
        <p:cxnSp>
          <p:nvCxnSpPr>
            <p:cNvPr id="16" name="Straight Arrow Connector 15"/>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flipV="1">
              <a:off x="2223192" y="4382395"/>
              <a:ext cx="835229" cy="1588"/>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sp>
        <p:nvSpPr>
          <p:cNvPr id="25" name="Oval 24"/>
          <p:cNvSpPr/>
          <p:nvPr/>
        </p:nvSpPr>
        <p:spPr bwMode="auto">
          <a:xfrm>
            <a:off x="576263" y="1484313"/>
            <a:ext cx="598535" cy="597220"/>
          </a:xfrm>
          <a:prstGeom prst="ellipse">
            <a:avLst/>
          </a:prstGeom>
          <a:solidFill>
            <a:srgbClr val="005596"/>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7" name="Oval 26"/>
          <p:cNvSpPr/>
          <p:nvPr/>
        </p:nvSpPr>
        <p:spPr bwMode="auto">
          <a:xfrm>
            <a:off x="1132703" y="2082848"/>
            <a:ext cx="598535" cy="598536"/>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0" name="Oval 29"/>
          <p:cNvSpPr/>
          <p:nvPr/>
        </p:nvSpPr>
        <p:spPr bwMode="auto">
          <a:xfrm>
            <a:off x="1681251" y="2674806"/>
            <a:ext cx="597220" cy="597220"/>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8" name="Oval 37"/>
          <p:cNvSpPr/>
          <p:nvPr/>
        </p:nvSpPr>
        <p:spPr bwMode="auto">
          <a:xfrm>
            <a:off x="2225852" y="3331221"/>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nvGrpSpPr>
          <p:cNvPr id="8210" name="Group 18"/>
          <p:cNvGrpSpPr>
            <a:grpSpLocks/>
          </p:cNvGrpSpPr>
          <p:nvPr/>
        </p:nvGrpSpPr>
        <p:grpSpPr bwMode="auto">
          <a:xfrm>
            <a:off x="2513938" y="3927125"/>
            <a:ext cx="261777" cy="370960"/>
            <a:chOff x="2638425" y="3965575"/>
            <a:chExt cx="315913" cy="838200"/>
          </a:xfrm>
        </p:grpSpPr>
        <p:cxnSp>
          <p:nvCxnSpPr>
            <p:cNvPr id="46" name="Straight Arrow Connector 45"/>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flipH="1" flipV="1">
              <a:off x="2223193" y="4382395"/>
              <a:ext cx="835229"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sp>
        <p:nvSpPr>
          <p:cNvPr id="51" name="Oval 50"/>
          <p:cNvSpPr/>
          <p:nvPr/>
        </p:nvSpPr>
        <p:spPr bwMode="auto">
          <a:xfrm>
            <a:off x="2773084" y="3988952"/>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7" name="Oval 56"/>
          <p:cNvSpPr/>
          <p:nvPr/>
        </p:nvSpPr>
        <p:spPr bwMode="auto">
          <a:xfrm>
            <a:off x="3314042" y="4700660"/>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 name="Rectangle 2"/>
          <p:cNvSpPr/>
          <p:nvPr/>
        </p:nvSpPr>
        <p:spPr>
          <a:xfrm>
            <a:off x="603351" y="1577605"/>
            <a:ext cx="579005" cy="400110"/>
          </a:xfrm>
          <a:prstGeom prst="rect">
            <a:avLst/>
          </a:prstGeom>
        </p:spPr>
        <p:txBody>
          <a:bodyPr wrap="none">
            <a:spAutoFit/>
          </a:bodyPr>
          <a:lstStyle/>
          <a:p>
            <a:pPr lvl="0" eaLnBrk="1" hangingPunct="1"/>
            <a:r>
              <a:rPr lang="en-US" altLang="en-US" sz="2000" b="1" dirty="0" smtClean="0">
                <a:solidFill>
                  <a:schemeClr val="bg1"/>
                </a:solidFill>
                <a:latin typeface="+mj-lt"/>
                <a:ea typeface="ＭＳ Ｐゴシック" panose="020B0600070205080204" pitchFamily="34" charset="-128"/>
              </a:rPr>
              <a:t>D+</a:t>
            </a:r>
            <a:endParaRPr lang="en-US" altLang="en-US" sz="2000" b="1" dirty="0">
              <a:solidFill>
                <a:schemeClr val="bg1"/>
              </a:solidFill>
              <a:latin typeface="+mj-lt"/>
              <a:ea typeface="ＭＳ Ｐゴシック" panose="020B0600070205080204" pitchFamily="34" charset="-128"/>
            </a:endParaRPr>
          </a:p>
        </p:txBody>
      </p:sp>
      <p:sp>
        <p:nvSpPr>
          <p:cNvPr id="59" name="Rectangle 58"/>
          <p:cNvSpPr/>
          <p:nvPr/>
        </p:nvSpPr>
        <p:spPr>
          <a:xfrm>
            <a:off x="1137435" y="2137268"/>
            <a:ext cx="579005" cy="461665"/>
          </a:xfrm>
          <a:prstGeom prst="rect">
            <a:avLst/>
          </a:prstGeom>
        </p:spPr>
        <p:txBody>
          <a:bodyPr wrap="none">
            <a:spAutoFit/>
          </a:bodyPr>
          <a:lstStyle/>
          <a:p>
            <a:pPr lvl="0" eaLnBrk="1" hangingPunct="1"/>
            <a:r>
              <a:rPr lang="en-US" altLang="en-US" sz="2400" b="1" dirty="0" smtClean="0">
                <a:solidFill>
                  <a:schemeClr val="bg1"/>
                </a:solidFill>
                <a:latin typeface="+mj-lt"/>
                <a:ea typeface="ＭＳ Ｐゴシック" panose="020B0600070205080204" pitchFamily="34" charset="-128"/>
              </a:rPr>
              <a:t>$$</a:t>
            </a:r>
            <a:endParaRPr lang="en-US" altLang="en-US" sz="2400" b="1" dirty="0">
              <a:solidFill>
                <a:schemeClr val="bg1"/>
              </a:solidFill>
              <a:latin typeface="+mj-lt"/>
              <a:ea typeface="ＭＳ Ｐゴシック" panose="020B0600070205080204" pitchFamily="34" charset="-128"/>
            </a:endParaRPr>
          </a:p>
        </p:txBody>
      </p:sp>
      <p:sp>
        <p:nvSpPr>
          <p:cNvPr id="4" name="Rectangle 3"/>
          <p:cNvSpPr/>
          <p:nvPr/>
        </p:nvSpPr>
        <p:spPr>
          <a:xfrm>
            <a:off x="3434414" y="4691567"/>
            <a:ext cx="357790" cy="646331"/>
          </a:xfrm>
          <a:prstGeom prst="rect">
            <a:avLst/>
          </a:prstGeom>
        </p:spPr>
        <p:txBody>
          <a:bodyPr wrap="none">
            <a:spAutoFit/>
          </a:bodyPr>
          <a:lstStyle/>
          <a:p>
            <a:r>
              <a:rPr lang="en-US" sz="3600" b="1" dirty="0">
                <a:solidFill>
                  <a:schemeClr val="bg1"/>
                </a:solidFill>
                <a:latin typeface="+mj-lt"/>
                <a:ea typeface="ＭＳ Ｐゴシック" panose="020B0600070205080204" pitchFamily="34" charset="-128"/>
              </a:rPr>
              <a:t>!</a:t>
            </a:r>
            <a:endParaRPr lang="en-US" sz="3600" dirty="0">
              <a:latin typeface="+mj-lt"/>
            </a:endParaRPr>
          </a:p>
        </p:txBody>
      </p:sp>
      <p:pic>
        <p:nvPicPr>
          <p:cNvPr id="60" name="Picture 59"/>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t="30086" b="28034"/>
          <a:stretch/>
        </p:blipFill>
        <p:spPr bwMode="auto">
          <a:xfrm>
            <a:off x="1713654" y="2870592"/>
            <a:ext cx="521273" cy="217830"/>
          </a:xfrm>
          <a:prstGeom prst="rect">
            <a:avLst/>
          </a:prstGeom>
          <a:solidFill>
            <a:srgbClr val="005596"/>
          </a:solidFill>
        </p:spPr>
      </p:pic>
      <p:pic>
        <p:nvPicPr>
          <p:cNvPr id="5" name="Picture 4"/>
          <p:cNvPicPr>
            <a:picLocks noChangeAspect="1"/>
          </p:cNvPicPr>
          <p:nvPr/>
        </p:nvPicPr>
        <p:blipFill rotWithShape="1">
          <a:blip r:embed="rId5" cstate="hqprint">
            <a:lum bright="70000" contrast="-70000"/>
            <a:extLst>
              <a:ext uri="{28A0092B-C50C-407E-A947-70E740481C1C}">
                <a14:useLocalDpi xmlns:a14="http://schemas.microsoft.com/office/drawing/2010/main" val="0"/>
              </a:ext>
            </a:extLst>
          </a:blip>
          <a:srcRect b="13205"/>
          <a:stretch/>
        </p:blipFill>
        <p:spPr>
          <a:xfrm>
            <a:off x="2843782" y="4099311"/>
            <a:ext cx="457137" cy="396772"/>
          </a:xfrm>
          <a:prstGeom prst="rect">
            <a:avLst/>
          </a:prstGeom>
        </p:spPr>
      </p:pic>
      <p:pic>
        <p:nvPicPr>
          <p:cNvPr id="39" name="Picture 38"/>
          <p:cNvPicPr>
            <a:picLocks noChangeAspect="1"/>
          </p:cNvPicPr>
          <p:nvPr/>
        </p:nvPicPr>
        <p:blipFill rotWithShape="1">
          <a:blip r:embed="rId6" cstate="hqprint">
            <a:lum bright="70000" contrast="-70000"/>
            <a:extLst>
              <a:ext uri="{28A0092B-C50C-407E-A947-70E740481C1C}">
                <a14:useLocalDpi xmlns:a14="http://schemas.microsoft.com/office/drawing/2010/main" val="0"/>
              </a:ext>
            </a:extLst>
          </a:blip>
          <a:srcRect t="2949" b="18204"/>
          <a:stretch/>
        </p:blipFill>
        <p:spPr>
          <a:xfrm>
            <a:off x="2327393" y="3474109"/>
            <a:ext cx="395452" cy="311799"/>
          </a:xfrm>
          <a:prstGeom prst="rect">
            <a:avLst/>
          </a:prstGeom>
        </p:spPr>
      </p:pic>
      <p:sp>
        <p:nvSpPr>
          <p:cNvPr id="2" name="Slide Number Placeholder 1"/>
          <p:cNvSpPr>
            <a:spLocks noGrp="1"/>
          </p:cNvSpPr>
          <p:nvPr>
            <p:ph type="sldNum" sz="quarter" idx="10"/>
          </p:nvPr>
        </p:nvSpPr>
        <p:spPr/>
        <p:txBody>
          <a:bodyPr/>
          <a:lstStyle/>
          <a:p>
            <a:pPr>
              <a:defRPr/>
            </a:pPr>
            <a:fld id="{F3261934-41CF-CB44-9D23-0EE9285AD301}" type="slidenum">
              <a:rPr lang="en-US" altLang="en-US" smtClean="0"/>
              <a:pPr>
                <a:defRPr/>
              </a:pPr>
              <a:t>35</a:t>
            </a:fld>
            <a:endParaRPr lang="en-US" altLang="en-US"/>
          </a:p>
        </p:txBody>
      </p:sp>
    </p:spTree>
    <p:extLst>
      <p:ext uri="{BB962C8B-B14F-4D97-AF65-F5344CB8AC3E}">
        <p14:creationId xmlns:p14="http://schemas.microsoft.com/office/powerpoint/2010/main" val="26399700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dirty="0" smtClean="0"/>
              <a:t>New infrastructure is needed across the US</a:t>
            </a: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24580" name="TextBox 1"/>
          <p:cNvSpPr txBox="1">
            <a:spLocks noChangeArrowheads="1"/>
          </p:cNvSpPr>
          <p:nvPr/>
        </p:nvSpPr>
        <p:spPr bwMode="auto">
          <a:xfrm>
            <a:off x="457200" y="1812925"/>
            <a:ext cx="37529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dirty="0" smtClean="0">
                <a:solidFill>
                  <a:srgbClr val="F9B53D"/>
                </a:solidFill>
                <a:latin typeface="Calibri Light" panose="020F0302020204030204" pitchFamily="34" charset="0"/>
              </a:rPr>
              <a:t>■</a:t>
            </a:r>
            <a:r>
              <a:rPr lang="en-US" altLang="en-US" sz="1100" b="1" dirty="0" smtClean="0">
                <a:latin typeface="Calibri Light" panose="020F0302020204030204" pitchFamily="34" charset="0"/>
              </a:rPr>
              <a:t> </a:t>
            </a:r>
            <a:r>
              <a:rPr lang="en-US" altLang="en-US" sz="1100" dirty="0" smtClean="0">
                <a:latin typeface="Calibri Light" panose="020F0302020204030204" pitchFamily="34" charset="0"/>
              </a:rPr>
              <a:t>Vital infrastructure project   </a:t>
            </a:r>
            <a:r>
              <a:rPr lang="en-US" altLang="en-US" sz="1100" b="1" dirty="0" smtClean="0">
                <a:solidFill>
                  <a:srgbClr val="D27770"/>
                </a:solidFill>
                <a:latin typeface="Calibri Light" panose="020F0302020204030204" pitchFamily="34" charset="0"/>
              </a:rPr>
              <a:t>■</a:t>
            </a:r>
            <a:r>
              <a:rPr lang="en-US" altLang="en-US" sz="1100" b="1" dirty="0" smtClean="0">
                <a:latin typeface="Calibri Light" panose="020F0302020204030204" pitchFamily="34" charset="0"/>
              </a:rPr>
              <a:t> </a:t>
            </a:r>
            <a:r>
              <a:rPr lang="en-US" altLang="en-US" sz="1100" dirty="0">
                <a:latin typeface="Calibri Light" panose="020F0302020204030204" pitchFamily="34" charset="0"/>
              </a:rPr>
              <a:t>P</a:t>
            </a:r>
            <a:r>
              <a:rPr lang="en-US" altLang="en-US" sz="1100" dirty="0" smtClean="0">
                <a:latin typeface="Calibri Light" panose="020F0302020204030204" pitchFamily="34" charset="0"/>
              </a:rPr>
              <a:t>revious infrastructure failure</a:t>
            </a:r>
            <a:endParaRPr lang="en-US" altLang="en-US" sz="1100" dirty="0">
              <a:latin typeface="Calibri Light" panose="020F0302020204030204" pitchFamily="34" charset="0"/>
            </a:endParaRPr>
          </a:p>
        </p:txBody>
      </p:sp>
      <p:sp>
        <p:nvSpPr>
          <p:cNvPr id="24581"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dirty="0" smtClean="0">
                <a:solidFill>
                  <a:srgbClr val="7F7F7F"/>
                </a:solidFill>
              </a:rPr>
              <a:t>Examples of infrastructure projects and failures</a:t>
            </a:r>
            <a:endParaRPr lang="en-US" altLang="en-US" sz="1600" b="1" dirty="0">
              <a:solidFill>
                <a:srgbClr val="7F7F7F"/>
              </a:solidFill>
            </a:endParaRPr>
          </a:p>
        </p:txBody>
      </p:sp>
      <p:pic>
        <p:nvPicPr>
          <p:cNvPr id="24582" name="Picture 217"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3" name="Group 3"/>
          <p:cNvGrpSpPr>
            <a:grpSpLocks/>
          </p:cNvGrpSpPr>
          <p:nvPr/>
        </p:nvGrpSpPr>
        <p:grpSpPr bwMode="auto">
          <a:xfrm>
            <a:off x="1236663" y="2152650"/>
            <a:ext cx="6964362" cy="4241800"/>
            <a:chOff x="1798638" y="2601913"/>
            <a:chExt cx="5799137" cy="3532187"/>
          </a:xfrm>
        </p:grpSpPr>
        <p:grpSp>
          <p:nvGrpSpPr>
            <p:cNvPr id="24587" name="Group 2"/>
            <p:cNvGrpSpPr>
              <a:grpSpLocks/>
            </p:cNvGrpSpPr>
            <p:nvPr/>
          </p:nvGrpSpPr>
          <p:grpSpPr bwMode="auto">
            <a:xfrm>
              <a:off x="1798638" y="2601913"/>
              <a:ext cx="5799137" cy="3532187"/>
              <a:chOff x="1749425" y="1354138"/>
              <a:chExt cx="5799138" cy="3532187"/>
            </a:xfrm>
          </p:grpSpPr>
          <p:sp>
            <p:nvSpPr>
              <p:cNvPr id="114" name="Freeform 26"/>
              <p:cNvSpPr>
                <a:spLocks/>
              </p:cNvSpPr>
              <p:nvPr/>
            </p:nvSpPr>
            <p:spPr bwMode="auto">
              <a:xfrm>
                <a:off x="1889546" y="3867120"/>
                <a:ext cx="872448" cy="701942"/>
              </a:xfrm>
              <a:custGeom>
                <a:avLst/>
                <a:gdLst>
                  <a:gd name="T0" fmla="*/ 913852 w 450"/>
                  <a:gd name="T1" fmla="*/ 622508 h 356"/>
                  <a:gd name="T2" fmla="*/ 840492 w 450"/>
                  <a:gd name="T3" fmla="*/ 565916 h 356"/>
                  <a:gd name="T4" fmla="*/ 773421 w 450"/>
                  <a:gd name="T5" fmla="*/ 507229 h 356"/>
                  <a:gd name="T6" fmla="*/ 714733 w 450"/>
                  <a:gd name="T7" fmla="*/ 528188 h 356"/>
                  <a:gd name="T8" fmla="*/ 641373 w 450"/>
                  <a:gd name="T9" fmla="*/ 496749 h 356"/>
                  <a:gd name="T10" fmla="*/ 563822 w 450"/>
                  <a:gd name="T11" fmla="*/ 301822 h 356"/>
                  <a:gd name="T12" fmla="*/ 503038 w 450"/>
                  <a:gd name="T13" fmla="*/ 46112 h 356"/>
                  <a:gd name="T14" fmla="*/ 459022 w 450"/>
                  <a:gd name="T15" fmla="*/ 35632 h 356"/>
                  <a:gd name="T16" fmla="*/ 396142 w 450"/>
                  <a:gd name="T17" fmla="*/ 35632 h 356"/>
                  <a:gd name="T18" fmla="*/ 337455 w 450"/>
                  <a:gd name="T19" fmla="*/ 29344 h 356"/>
                  <a:gd name="T20" fmla="*/ 291343 w 450"/>
                  <a:gd name="T21" fmla="*/ 10480 h 356"/>
                  <a:gd name="T22" fmla="*/ 241039 w 450"/>
                  <a:gd name="T23" fmla="*/ 0 h 356"/>
                  <a:gd name="T24" fmla="*/ 184447 w 450"/>
                  <a:gd name="T25" fmla="*/ 18864 h 356"/>
                  <a:gd name="T26" fmla="*/ 127855 w 450"/>
                  <a:gd name="T27" fmla="*/ 33536 h 356"/>
                  <a:gd name="T28" fmla="*/ 88032 w 450"/>
                  <a:gd name="T29" fmla="*/ 98511 h 356"/>
                  <a:gd name="T30" fmla="*/ 62880 w 450"/>
                  <a:gd name="T31" fmla="*/ 127855 h 356"/>
                  <a:gd name="T32" fmla="*/ 104800 w 450"/>
                  <a:gd name="T33" fmla="*/ 190735 h 356"/>
                  <a:gd name="T34" fmla="*/ 134143 w 450"/>
                  <a:gd name="T35" fmla="*/ 236846 h 356"/>
                  <a:gd name="T36" fmla="*/ 96416 w 450"/>
                  <a:gd name="T37" fmla="*/ 215887 h 356"/>
                  <a:gd name="T38" fmla="*/ 37728 w 450"/>
                  <a:gd name="T39" fmla="*/ 224270 h 356"/>
                  <a:gd name="T40" fmla="*/ 10480 w 450"/>
                  <a:gd name="T41" fmla="*/ 253614 h 356"/>
                  <a:gd name="T42" fmla="*/ 27248 w 450"/>
                  <a:gd name="T43" fmla="*/ 295534 h 356"/>
                  <a:gd name="T44" fmla="*/ 58688 w 450"/>
                  <a:gd name="T45" fmla="*/ 316494 h 356"/>
                  <a:gd name="T46" fmla="*/ 125759 w 450"/>
                  <a:gd name="T47" fmla="*/ 314398 h 356"/>
                  <a:gd name="T48" fmla="*/ 138335 w 450"/>
                  <a:gd name="T49" fmla="*/ 350030 h 356"/>
                  <a:gd name="T50" fmla="*/ 96416 w 450"/>
                  <a:gd name="T51" fmla="*/ 362606 h 356"/>
                  <a:gd name="T52" fmla="*/ 67072 w 450"/>
                  <a:gd name="T53" fmla="*/ 375181 h 356"/>
                  <a:gd name="T54" fmla="*/ 46112 w 450"/>
                  <a:gd name="T55" fmla="*/ 398237 h 356"/>
                  <a:gd name="T56" fmla="*/ 8384 w 450"/>
                  <a:gd name="T57" fmla="*/ 444349 h 356"/>
                  <a:gd name="T58" fmla="*/ 23056 w 450"/>
                  <a:gd name="T59" fmla="*/ 496749 h 356"/>
                  <a:gd name="T60" fmla="*/ 46112 w 450"/>
                  <a:gd name="T61" fmla="*/ 542860 h 356"/>
                  <a:gd name="T62" fmla="*/ 88032 w 450"/>
                  <a:gd name="T63" fmla="*/ 570108 h 356"/>
                  <a:gd name="T64" fmla="*/ 134143 w 450"/>
                  <a:gd name="T65" fmla="*/ 599452 h 356"/>
                  <a:gd name="T66" fmla="*/ 167679 w 450"/>
                  <a:gd name="T67" fmla="*/ 616220 h 356"/>
                  <a:gd name="T68" fmla="*/ 209599 w 450"/>
                  <a:gd name="T69" fmla="*/ 612028 h 356"/>
                  <a:gd name="T70" fmla="*/ 167679 w 450"/>
                  <a:gd name="T71" fmla="*/ 702155 h 356"/>
                  <a:gd name="T72" fmla="*/ 115280 w 450"/>
                  <a:gd name="T73" fmla="*/ 727307 h 356"/>
                  <a:gd name="T74" fmla="*/ 150911 w 450"/>
                  <a:gd name="T75" fmla="*/ 739883 h 356"/>
                  <a:gd name="T76" fmla="*/ 211695 w 450"/>
                  <a:gd name="T77" fmla="*/ 697963 h 356"/>
                  <a:gd name="T78" fmla="*/ 245231 w 450"/>
                  <a:gd name="T79" fmla="*/ 670716 h 356"/>
                  <a:gd name="T80" fmla="*/ 289247 w 450"/>
                  <a:gd name="T81" fmla="*/ 639276 h 356"/>
                  <a:gd name="T82" fmla="*/ 310207 w 450"/>
                  <a:gd name="T83" fmla="*/ 616220 h 356"/>
                  <a:gd name="T84" fmla="*/ 301823 w 450"/>
                  <a:gd name="T85" fmla="*/ 574300 h 356"/>
                  <a:gd name="T86" fmla="*/ 343743 w 450"/>
                  <a:gd name="T87" fmla="*/ 505133 h 356"/>
                  <a:gd name="T88" fmla="*/ 356318 w 450"/>
                  <a:gd name="T89" fmla="*/ 519805 h 356"/>
                  <a:gd name="T90" fmla="*/ 341647 w 450"/>
                  <a:gd name="T91" fmla="*/ 580588 h 356"/>
                  <a:gd name="T92" fmla="*/ 389854 w 450"/>
                  <a:gd name="T93" fmla="*/ 557532 h 356"/>
                  <a:gd name="T94" fmla="*/ 427582 w 450"/>
                  <a:gd name="T95" fmla="*/ 534476 h 356"/>
                  <a:gd name="T96" fmla="*/ 433870 w 450"/>
                  <a:gd name="T97" fmla="*/ 500941 h 356"/>
                  <a:gd name="T98" fmla="*/ 492558 w 450"/>
                  <a:gd name="T99" fmla="*/ 509325 h 356"/>
                  <a:gd name="T100" fmla="*/ 557534 w 450"/>
                  <a:gd name="T101" fmla="*/ 519805 h 356"/>
                  <a:gd name="T102" fmla="*/ 630893 w 450"/>
                  <a:gd name="T103" fmla="*/ 523996 h 356"/>
                  <a:gd name="T104" fmla="*/ 687485 w 450"/>
                  <a:gd name="T105" fmla="*/ 544956 h 356"/>
                  <a:gd name="T106" fmla="*/ 731501 w 450"/>
                  <a:gd name="T107" fmla="*/ 568012 h 356"/>
                  <a:gd name="T108" fmla="*/ 765037 w 450"/>
                  <a:gd name="T109" fmla="*/ 551244 h 356"/>
                  <a:gd name="T110" fmla="*/ 832108 w 450"/>
                  <a:gd name="T111" fmla="*/ 593164 h 356"/>
                  <a:gd name="T112" fmla="*/ 882412 w 450"/>
                  <a:gd name="T113" fmla="*/ 635084 h 356"/>
                  <a:gd name="T114" fmla="*/ 928524 w 450"/>
                  <a:gd name="T115" fmla="*/ 679099 h 3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50" h="356">
                    <a:moveTo>
                      <a:pt x="443" y="324"/>
                    </a:moveTo>
                    <a:lnTo>
                      <a:pt x="445" y="323"/>
                    </a:lnTo>
                    <a:lnTo>
                      <a:pt x="449" y="318"/>
                    </a:lnTo>
                    <a:lnTo>
                      <a:pt x="450" y="311"/>
                    </a:lnTo>
                    <a:lnTo>
                      <a:pt x="444" y="303"/>
                    </a:lnTo>
                    <a:lnTo>
                      <a:pt x="436" y="297"/>
                    </a:lnTo>
                    <a:lnTo>
                      <a:pt x="430" y="294"/>
                    </a:lnTo>
                    <a:lnTo>
                      <a:pt x="427" y="293"/>
                    </a:lnTo>
                    <a:lnTo>
                      <a:pt x="422" y="290"/>
                    </a:lnTo>
                    <a:lnTo>
                      <a:pt x="417" y="285"/>
                    </a:lnTo>
                    <a:lnTo>
                      <a:pt x="407" y="278"/>
                    </a:lnTo>
                    <a:lnTo>
                      <a:pt x="401" y="270"/>
                    </a:lnTo>
                    <a:lnTo>
                      <a:pt x="396" y="263"/>
                    </a:lnTo>
                    <a:lnTo>
                      <a:pt x="394" y="259"/>
                    </a:lnTo>
                    <a:lnTo>
                      <a:pt x="389" y="255"/>
                    </a:lnTo>
                    <a:lnTo>
                      <a:pt x="383" y="250"/>
                    </a:lnTo>
                    <a:lnTo>
                      <a:pt x="376" y="245"/>
                    </a:lnTo>
                    <a:lnTo>
                      <a:pt x="369" y="242"/>
                    </a:lnTo>
                    <a:lnTo>
                      <a:pt x="364" y="239"/>
                    </a:lnTo>
                    <a:lnTo>
                      <a:pt x="359" y="237"/>
                    </a:lnTo>
                    <a:lnTo>
                      <a:pt x="356" y="237"/>
                    </a:lnTo>
                    <a:lnTo>
                      <a:pt x="352" y="241"/>
                    </a:lnTo>
                    <a:lnTo>
                      <a:pt x="346" y="247"/>
                    </a:lnTo>
                    <a:lnTo>
                      <a:pt x="341" y="252"/>
                    </a:lnTo>
                    <a:lnTo>
                      <a:pt x="335" y="255"/>
                    </a:lnTo>
                    <a:lnTo>
                      <a:pt x="329" y="251"/>
                    </a:lnTo>
                    <a:lnTo>
                      <a:pt x="323" y="244"/>
                    </a:lnTo>
                    <a:lnTo>
                      <a:pt x="318" y="239"/>
                    </a:lnTo>
                    <a:lnTo>
                      <a:pt x="312" y="236"/>
                    </a:lnTo>
                    <a:lnTo>
                      <a:pt x="306" y="237"/>
                    </a:lnTo>
                    <a:lnTo>
                      <a:pt x="299" y="240"/>
                    </a:lnTo>
                    <a:lnTo>
                      <a:pt x="293" y="240"/>
                    </a:lnTo>
                    <a:lnTo>
                      <a:pt x="290" y="236"/>
                    </a:lnTo>
                    <a:lnTo>
                      <a:pt x="285" y="218"/>
                    </a:lnTo>
                    <a:lnTo>
                      <a:pt x="277" y="182"/>
                    </a:lnTo>
                    <a:lnTo>
                      <a:pt x="269" y="144"/>
                    </a:lnTo>
                    <a:lnTo>
                      <a:pt x="263" y="118"/>
                    </a:lnTo>
                    <a:lnTo>
                      <a:pt x="258" y="93"/>
                    </a:lnTo>
                    <a:lnTo>
                      <a:pt x="251" y="61"/>
                    </a:lnTo>
                    <a:lnTo>
                      <a:pt x="244" y="34"/>
                    </a:lnTo>
                    <a:lnTo>
                      <a:pt x="242" y="22"/>
                    </a:lnTo>
                    <a:lnTo>
                      <a:pt x="240" y="22"/>
                    </a:lnTo>
                    <a:lnTo>
                      <a:pt x="237" y="22"/>
                    </a:lnTo>
                    <a:lnTo>
                      <a:pt x="233" y="22"/>
                    </a:lnTo>
                    <a:lnTo>
                      <a:pt x="229" y="21"/>
                    </a:lnTo>
                    <a:lnTo>
                      <a:pt x="225" y="19"/>
                    </a:lnTo>
                    <a:lnTo>
                      <a:pt x="222" y="17"/>
                    </a:lnTo>
                    <a:lnTo>
                      <a:pt x="219" y="17"/>
                    </a:lnTo>
                    <a:lnTo>
                      <a:pt x="213" y="17"/>
                    </a:lnTo>
                    <a:lnTo>
                      <a:pt x="209" y="17"/>
                    </a:lnTo>
                    <a:lnTo>
                      <a:pt x="205" y="17"/>
                    </a:lnTo>
                    <a:lnTo>
                      <a:pt x="200" y="17"/>
                    </a:lnTo>
                    <a:lnTo>
                      <a:pt x="194" y="17"/>
                    </a:lnTo>
                    <a:lnTo>
                      <a:pt x="189" y="17"/>
                    </a:lnTo>
                    <a:lnTo>
                      <a:pt x="183" y="17"/>
                    </a:lnTo>
                    <a:lnTo>
                      <a:pt x="178" y="16"/>
                    </a:lnTo>
                    <a:lnTo>
                      <a:pt x="174" y="15"/>
                    </a:lnTo>
                    <a:lnTo>
                      <a:pt x="168" y="13"/>
                    </a:lnTo>
                    <a:lnTo>
                      <a:pt x="164" y="13"/>
                    </a:lnTo>
                    <a:lnTo>
                      <a:pt x="161" y="14"/>
                    </a:lnTo>
                    <a:lnTo>
                      <a:pt x="157" y="15"/>
                    </a:lnTo>
                    <a:lnTo>
                      <a:pt x="154" y="15"/>
                    </a:lnTo>
                    <a:lnTo>
                      <a:pt x="152" y="13"/>
                    </a:lnTo>
                    <a:lnTo>
                      <a:pt x="149" y="11"/>
                    </a:lnTo>
                    <a:lnTo>
                      <a:pt x="144" y="7"/>
                    </a:lnTo>
                    <a:lnTo>
                      <a:pt x="139" y="5"/>
                    </a:lnTo>
                    <a:lnTo>
                      <a:pt x="139" y="2"/>
                    </a:lnTo>
                    <a:lnTo>
                      <a:pt x="138" y="2"/>
                    </a:lnTo>
                    <a:lnTo>
                      <a:pt x="133" y="2"/>
                    </a:lnTo>
                    <a:lnTo>
                      <a:pt x="126" y="2"/>
                    </a:lnTo>
                    <a:lnTo>
                      <a:pt x="121" y="1"/>
                    </a:lnTo>
                    <a:lnTo>
                      <a:pt x="115" y="0"/>
                    </a:lnTo>
                    <a:lnTo>
                      <a:pt x="111" y="1"/>
                    </a:lnTo>
                    <a:lnTo>
                      <a:pt x="108" y="4"/>
                    </a:lnTo>
                    <a:lnTo>
                      <a:pt x="106" y="5"/>
                    </a:lnTo>
                    <a:lnTo>
                      <a:pt x="101" y="6"/>
                    </a:lnTo>
                    <a:lnTo>
                      <a:pt x="95" y="7"/>
                    </a:lnTo>
                    <a:lnTo>
                      <a:pt x="88" y="9"/>
                    </a:lnTo>
                    <a:lnTo>
                      <a:pt x="83" y="12"/>
                    </a:lnTo>
                    <a:lnTo>
                      <a:pt x="78" y="14"/>
                    </a:lnTo>
                    <a:lnTo>
                      <a:pt x="73" y="15"/>
                    </a:lnTo>
                    <a:lnTo>
                      <a:pt x="68" y="15"/>
                    </a:lnTo>
                    <a:lnTo>
                      <a:pt x="64" y="14"/>
                    </a:lnTo>
                    <a:lnTo>
                      <a:pt x="61" y="16"/>
                    </a:lnTo>
                    <a:lnTo>
                      <a:pt x="60" y="23"/>
                    </a:lnTo>
                    <a:lnTo>
                      <a:pt x="58" y="32"/>
                    </a:lnTo>
                    <a:lnTo>
                      <a:pt x="58" y="40"/>
                    </a:lnTo>
                    <a:lnTo>
                      <a:pt x="55" y="45"/>
                    </a:lnTo>
                    <a:lnTo>
                      <a:pt x="49" y="47"/>
                    </a:lnTo>
                    <a:lnTo>
                      <a:pt x="42" y="47"/>
                    </a:lnTo>
                    <a:lnTo>
                      <a:pt x="38" y="49"/>
                    </a:lnTo>
                    <a:lnTo>
                      <a:pt x="34" y="50"/>
                    </a:lnTo>
                    <a:lnTo>
                      <a:pt x="31" y="52"/>
                    </a:lnTo>
                    <a:lnTo>
                      <a:pt x="28" y="54"/>
                    </a:lnTo>
                    <a:lnTo>
                      <a:pt x="28" y="58"/>
                    </a:lnTo>
                    <a:lnTo>
                      <a:pt x="30" y="61"/>
                    </a:lnTo>
                    <a:lnTo>
                      <a:pt x="32" y="65"/>
                    </a:lnTo>
                    <a:lnTo>
                      <a:pt x="36" y="68"/>
                    </a:lnTo>
                    <a:lnTo>
                      <a:pt x="41" y="73"/>
                    </a:lnTo>
                    <a:lnTo>
                      <a:pt x="46" y="78"/>
                    </a:lnTo>
                    <a:lnTo>
                      <a:pt x="48" y="85"/>
                    </a:lnTo>
                    <a:lnTo>
                      <a:pt x="50" y="91"/>
                    </a:lnTo>
                    <a:lnTo>
                      <a:pt x="55" y="92"/>
                    </a:lnTo>
                    <a:lnTo>
                      <a:pt x="58" y="93"/>
                    </a:lnTo>
                    <a:lnTo>
                      <a:pt x="61" y="97"/>
                    </a:lnTo>
                    <a:lnTo>
                      <a:pt x="63" y="103"/>
                    </a:lnTo>
                    <a:lnTo>
                      <a:pt x="64" y="110"/>
                    </a:lnTo>
                    <a:lnTo>
                      <a:pt x="64" y="113"/>
                    </a:lnTo>
                    <a:lnTo>
                      <a:pt x="61" y="115"/>
                    </a:lnTo>
                    <a:lnTo>
                      <a:pt x="57" y="114"/>
                    </a:lnTo>
                    <a:lnTo>
                      <a:pt x="54" y="112"/>
                    </a:lnTo>
                    <a:lnTo>
                      <a:pt x="50" y="110"/>
                    </a:lnTo>
                    <a:lnTo>
                      <a:pt x="48" y="106"/>
                    </a:lnTo>
                    <a:lnTo>
                      <a:pt x="46" y="103"/>
                    </a:lnTo>
                    <a:lnTo>
                      <a:pt x="45" y="100"/>
                    </a:lnTo>
                    <a:lnTo>
                      <a:pt x="42" y="99"/>
                    </a:lnTo>
                    <a:lnTo>
                      <a:pt x="38" y="100"/>
                    </a:lnTo>
                    <a:lnTo>
                      <a:pt x="31" y="103"/>
                    </a:lnTo>
                    <a:lnTo>
                      <a:pt x="25" y="105"/>
                    </a:lnTo>
                    <a:lnTo>
                      <a:pt x="18" y="107"/>
                    </a:lnTo>
                    <a:lnTo>
                      <a:pt x="11" y="110"/>
                    </a:lnTo>
                    <a:lnTo>
                      <a:pt x="5" y="111"/>
                    </a:lnTo>
                    <a:lnTo>
                      <a:pt x="1" y="114"/>
                    </a:lnTo>
                    <a:lnTo>
                      <a:pt x="0" y="116"/>
                    </a:lnTo>
                    <a:lnTo>
                      <a:pt x="1" y="119"/>
                    </a:lnTo>
                    <a:lnTo>
                      <a:pt x="5" y="121"/>
                    </a:lnTo>
                    <a:lnTo>
                      <a:pt x="10" y="123"/>
                    </a:lnTo>
                    <a:lnTo>
                      <a:pt x="15" y="126"/>
                    </a:lnTo>
                    <a:lnTo>
                      <a:pt x="15" y="129"/>
                    </a:lnTo>
                    <a:lnTo>
                      <a:pt x="12" y="134"/>
                    </a:lnTo>
                    <a:lnTo>
                      <a:pt x="12" y="137"/>
                    </a:lnTo>
                    <a:lnTo>
                      <a:pt x="13" y="141"/>
                    </a:lnTo>
                    <a:lnTo>
                      <a:pt x="16" y="146"/>
                    </a:lnTo>
                    <a:lnTo>
                      <a:pt x="17" y="151"/>
                    </a:lnTo>
                    <a:lnTo>
                      <a:pt x="18" y="154"/>
                    </a:lnTo>
                    <a:lnTo>
                      <a:pt x="20" y="156"/>
                    </a:lnTo>
                    <a:lnTo>
                      <a:pt x="24" y="153"/>
                    </a:lnTo>
                    <a:lnTo>
                      <a:pt x="28" y="151"/>
                    </a:lnTo>
                    <a:lnTo>
                      <a:pt x="33" y="150"/>
                    </a:lnTo>
                    <a:lnTo>
                      <a:pt x="36" y="149"/>
                    </a:lnTo>
                    <a:lnTo>
                      <a:pt x="41" y="150"/>
                    </a:lnTo>
                    <a:lnTo>
                      <a:pt x="47" y="151"/>
                    </a:lnTo>
                    <a:lnTo>
                      <a:pt x="53" y="150"/>
                    </a:lnTo>
                    <a:lnTo>
                      <a:pt x="60" y="150"/>
                    </a:lnTo>
                    <a:lnTo>
                      <a:pt x="64" y="150"/>
                    </a:lnTo>
                    <a:lnTo>
                      <a:pt x="65" y="152"/>
                    </a:lnTo>
                    <a:lnTo>
                      <a:pt x="64" y="156"/>
                    </a:lnTo>
                    <a:lnTo>
                      <a:pt x="63" y="160"/>
                    </a:lnTo>
                    <a:lnTo>
                      <a:pt x="64" y="164"/>
                    </a:lnTo>
                    <a:lnTo>
                      <a:pt x="66" y="167"/>
                    </a:lnTo>
                    <a:lnTo>
                      <a:pt x="65" y="172"/>
                    </a:lnTo>
                    <a:lnTo>
                      <a:pt x="63" y="175"/>
                    </a:lnTo>
                    <a:lnTo>
                      <a:pt x="60" y="176"/>
                    </a:lnTo>
                    <a:lnTo>
                      <a:pt x="55" y="175"/>
                    </a:lnTo>
                    <a:lnTo>
                      <a:pt x="50" y="174"/>
                    </a:lnTo>
                    <a:lnTo>
                      <a:pt x="46" y="173"/>
                    </a:lnTo>
                    <a:lnTo>
                      <a:pt x="45" y="176"/>
                    </a:lnTo>
                    <a:lnTo>
                      <a:pt x="42" y="180"/>
                    </a:lnTo>
                    <a:lnTo>
                      <a:pt x="39" y="181"/>
                    </a:lnTo>
                    <a:lnTo>
                      <a:pt x="34" y="180"/>
                    </a:lnTo>
                    <a:lnTo>
                      <a:pt x="32" y="179"/>
                    </a:lnTo>
                    <a:lnTo>
                      <a:pt x="31" y="178"/>
                    </a:lnTo>
                    <a:lnTo>
                      <a:pt x="28" y="179"/>
                    </a:lnTo>
                    <a:lnTo>
                      <a:pt x="24" y="181"/>
                    </a:lnTo>
                    <a:lnTo>
                      <a:pt x="22" y="184"/>
                    </a:lnTo>
                    <a:lnTo>
                      <a:pt x="22" y="187"/>
                    </a:lnTo>
                    <a:lnTo>
                      <a:pt x="22" y="190"/>
                    </a:lnTo>
                    <a:lnTo>
                      <a:pt x="16" y="195"/>
                    </a:lnTo>
                    <a:lnTo>
                      <a:pt x="9" y="199"/>
                    </a:lnTo>
                    <a:lnTo>
                      <a:pt x="7" y="202"/>
                    </a:lnTo>
                    <a:lnTo>
                      <a:pt x="7" y="204"/>
                    </a:lnTo>
                    <a:lnTo>
                      <a:pt x="5" y="207"/>
                    </a:lnTo>
                    <a:lnTo>
                      <a:pt x="4" y="212"/>
                    </a:lnTo>
                    <a:lnTo>
                      <a:pt x="4" y="217"/>
                    </a:lnTo>
                    <a:lnTo>
                      <a:pt x="5" y="222"/>
                    </a:lnTo>
                    <a:lnTo>
                      <a:pt x="8" y="226"/>
                    </a:lnTo>
                    <a:lnTo>
                      <a:pt x="10" y="229"/>
                    </a:lnTo>
                    <a:lnTo>
                      <a:pt x="11" y="234"/>
                    </a:lnTo>
                    <a:lnTo>
                      <a:pt x="11" y="237"/>
                    </a:lnTo>
                    <a:lnTo>
                      <a:pt x="11" y="239"/>
                    </a:lnTo>
                    <a:lnTo>
                      <a:pt x="15" y="250"/>
                    </a:lnTo>
                    <a:lnTo>
                      <a:pt x="15" y="251"/>
                    </a:lnTo>
                    <a:lnTo>
                      <a:pt x="16" y="255"/>
                    </a:lnTo>
                    <a:lnTo>
                      <a:pt x="18" y="257"/>
                    </a:lnTo>
                    <a:lnTo>
                      <a:pt x="22" y="259"/>
                    </a:lnTo>
                    <a:lnTo>
                      <a:pt x="28" y="260"/>
                    </a:lnTo>
                    <a:lnTo>
                      <a:pt x="35" y="260"/>
                    </a:lnTo>
                    <a:lnTo>
                      <a:pt x="41" y="260"/>
                    </a:lnTo>
                    <a:lnTo>
                      <a:pt x="43" y="260"/>
                    </a:lnTo>
                    <a:lnTo>
                      <a:pt x="43" y="264"/>
                    </a:lnTo>
                    <a:lnTo>
                      <a:pt x="42" y="272"/>
                    </a:lnTo>
                    <a:lnTo>
                      <a:pt x="43" y="280"/>
                    </a:lnTo>
                    <a:lnTo>
                      <a:pt x="45" y="287"/>
                    </a:lnTo>
                    <a:lnTo>
                      <a:pt x="49" y="288"/>
                    </a:lnTo>
                    <a:lnTo>
                      <a:pt x="54" y="287"/>
                    </a:lnTo>
                    <a:lnTo>
                      <a:pt x="60" y="285"/>
                    </a:lnTo>
                    <a:lnTo>
                      <a:pt x="64" y="286"/>
                    </a:lnTo>
                    <a:lnTo>
                      <a:pt x="69" y="290"/>
                    </a:lnTo>
                    <a:lnTo>
                      <a:pt x="73" y="294"/>
                    </a:lnTo>
                    <a:lnTo>
                      <a:pt x="78" y="298"/>
                    </a:lnTo>
                    <a:lnTo>
                      <a:pt x="79" y="300"/>
                    </a:lnTo>
                    <a:lnTo>
                      <a:pt x="79" y="297"/>
                    </a:lnTo>
                    <a:lnTo>
                      <a:pt x="80" y="294"/>
                    </a:lnTo>
                    <a:lnTo>
                      <a:pt x="83" y="290"/>
                    </a:lnTo>
                    <a:lnTo>
                      <a:pt x="86" y="290"/>
                    </a:lnTo>
                    <a:lnTo>
                      <a:pt x="92" y="290"/>
                    </a:lnTo>
                    <a:lnTo>
                      <a:pt x="96" y="289"/>
                    </a:lnTo>
                    <a:lnTo>
                      <a:pt x="100" y="289"/>
                    </a:lnTo>
                    <a:lnTo>
                      <a:pt x="100" y="292"/>
                    </a:lnTo>
                    <a:lnTo>
                      <a:pt x="98" y="297"/>
                    </a:lnTo>
                    <a:lnTo>
                      <a:pt x="96" y="305"/>
                    </a:lnTo>
                    <a:lnTo>
                      <a:pt x="94" y="315"/>
                    </a:lnTo>
                    <a:lnTo>
                      <a:pt x="89" y="323"/>
                    </a:lnTo>
                    <a:lnTo>
                      <a:pt x="84" y="330"/>
                    </a:lnTo>
                    <a:lnTo>
                      <a:pt x="80" y="335"/>
                    </a:lnTo>
                    <a:lnTo>
                      <a:pt x="78" y="340"/>
                    </a:lnTo>
                    <a:lnTo>
                      <a:pt x="75" y="342"/>
                    </a:lnTo>
                    <a:lnTo>
                      <a:pt x="70" y="342"/>
                    </a:lnTo>
                    <a:lnTo>
                      <a:pt x="64" y="342"/>
                    </a:lnTo>
                    <a:lnTo>
                      <a:pt x="58" y="345"/>
                    </a:lnTo>
                    <a:lnTo>
                      <a:pt x="55" y="347"/>
                    </a:lnTo>
                    <a:lnTo>
                      <a:pt x="55" y="350"/>
                    </a:lnTo>
                    <a:lnTo>
                      <a:pt x="57" y="354"/>
                    </a:lnTo>
                    <a:lnTo>
                      <a:pt x="61" y="356"/>
                    </a:lnTo>
                    <a:lnTo>
                      <a:pt x="64" y="356"/>
                    </a:lnTo>
                    <a:lnTo>
                      <a:pt x="68" y="355"/>
                    </a:lnTo>
                    <a:lnTo>
                      <a:pt x="72" y="353"/>
                    </a:lnTo>
                    <a:lnTo>
                      <a:pt x="77" y="349"/>
                    </a:lnTo>
                    <a:lnTo>
                      <a:pt x="84" y="347"/>
                    </a:lnTo>
                    <a:lnTo>
                      <a:pt x="89" y="343"/>
                    </a:lnTo>
                    <a:lnTo>
                      <a:pt x="94" y="339"/>
                    </a:lnTo>
                    <a:lnTo>
                      <a:pt x="98" y="335"/>
                    </a:lnTo>
                    <a:lnTo>
                      <a:pt x="101" y="333"/>
                    </a:lnTo>
                    <a:lnTo>
                      <a:pt x="106" y="333"/>
                    </a:lnTo>
                    <a:lnTo>
                      <a:pt x="109" y="334"/>
                    </a:lnTo>
                    <a:lnTo>
                      <a:pt x="113" y="333"/>
                    </a:lnTo>
                    <a:lnTo>
                      <a:pt x="115" y="330"/>
                    </a:lnTo>
                    <a:lnTo>
                      <a:pt x="116" y="325"/>
                    </a:lnTo>
                    <a:lnTo>
                      <a:pt x="117" y="320"/>
                    </a:lnTo>
                    <a:lnTo>
                      <a:pt x="118" y="318"/>
                    </a:lnTo>
                    <a:lnTo>
                      <a:pt x="121" y="316"/>
                    </a:lnTo>
                    <a:lnTo>
                      <a:pt x="125" y="312"/>
                    </a:lnTo>
                    <a:lnTo>
                      <a:pt x="131" y="309"/>
                    </a:lnTo>
                    <a:lnTo>
                      <a:pt x="136" y="307"/>
                    </a:lnTo>
                    <a:lnTo>
                      <a:pt x="138" y="305"/>
                    </a:lnTo>
                    <a:lnTo>
                      <a:pt x="138" y="304"/>
                    </a:lnTo>
                    <a:lnTo>
                      <a:pt x="137" y="302"/>
                    </a:lnTo>
                    <a:lnTo>
                      <a:pt x="138" y="300"/>
                    </a:lnTo>
                    <a:lnTo>
                      <a:pt x="141" y="297"/>
                    </a:lnTo>
                    <a:lnTo>
                      <a:pt x="145" y="296"/>
                    </a:lnTo>
                    <a:lnTo>
                      <a:pt x="148" y="294"/>
                    </a:lnTo>
                    <a:lnTo>
                      <a:pt x="149" y="290"/>
                    </a:lnTo>
                    <a:lnTo>
                      <a:pt x="148" y="287"/>
                    </a:lnTo>
                    <a:lnTo>
                      <a:pt x="146" y="283"/>
                    </a:lnTo>
                    <a:lnTo>
                      <a:pt x="142" y="281"/>
                    </a:lnTo>
                    <a:lnTo>
                      <a:pt x="142" y="278"/>
                    </a:lnTo>
                    <a:lnTo>
                      <a:pt x="144" y="274"/>
                    </a:lnTo>
                    <a:lnTo>
                      <a:pt x="146" y="271"/>
                    </a:lnTo>
                    <a:lnTo>
                      <a:pt x="148" y="269"/>
                    </a:lnTo>
                    <a:lnTo>
                      <a:pt x="151" y="265"/>
                    </a:lnTo>
                    <a:lnTo>
                      <a:pt x="154" y="258"/>
                    </a:lnTo>
                    <a:lnTo>
                      <a:pt x="159" y="249"/>
                    </a:lnTo>
                    <a:lnTo>
                      <a:pt x="164" y="241"/>
                    </a:lnTo>
                    <a:lnTo>
                      <a:pt x="169" y="235"/>
                    </a:lnTo>
                    <a:lnTo>
                      <a:pt x="175" y="234"/>
                    </a:lnTo>
                    <a:lnTo>
                      <a:pt x="177" y="236"/>
                    </a:lnTo>
                    <a:lnTo>
                      <a:pt x="176" y="240"/>
                    </a:lnTo>
                    <a:lnTo>
                      <a:pt x="174" y="243"/>
                    </a:lnTo>
                    <a:lnTo>
                      <a:pt x="170" y="248"/>
                    </a:lnTo>
                    <a:lnTo>
                      <a:pt x="168" y="254"/>
                    </a:lnTo>
                    <a:lnTo>
                      <a:pt x="167" y="260"/>
                    </a:lnTo>
                    <a:lnTo>
                      <a:pt x="166" y="267"/>
                    </a:lnTo>
                    <a:lnTo>
                      <a:pt x="164" y="270"/>
                    </a:lnTo>
                    <a:lnTo>
                      <a:pt x="163" y="272"/>
                    </a:lnTo>
                    <a:lnTo>
                      <a:pt x="163" y="277"/>
                    </a:lnTo>
                    <a:lnTo>
                      <a:pt x="164" y="280"/>
                    </a:lnTo>
                    <a:lnTo>
                      <a:pt x="168" y="280"/>
                    </a:lnTo>
                    <a:lnTo>
                      <a:pt x="172" y="277"/>
                    </a:lnTo>
                    <a:lnTo>
                      <a:pt x="178" y="273"/>
                    </a:lnTo>
                    <a:lnTo>
                      <a:pt x="183" y="270"/>
                    </a:lnTo>
                    <a:lnTo>
                      <a:pt x="186" y="266"/>
                    </a:lnTo>
                    <a:lnTo>
                      <a:pt x="189" y="264"/>
                    </a:lnTo>
                    <a:lnTo>
                      <a:pt x="189" y="263"/>
                    </a:lnTo>
                    <a:lnTo>
                      <a:pt x="191" y="260"/>
                    </a:lnTo>
                    <a:lnTo>
                      <a:pt x="194" y="260"/>
                    </a:lnTo>
                    <a:lnTo>
                      <a:pt x="199" y="259"/>
                    </a:lnTo>
                    <a:lnTo>
                      <a:pt x="204" y="255"/>
                    </a:lnTo>
                    <a:lnTo>
                      <a:pt x="206" y="251"/>
                    </a:lnTo>
                    <a:lnTo>
                      <a:pt x="207" y="250"/>
                    </a:lnTo>
                    <a:lnTo>
                      <a:pt x="206" y="249"/>
                    </a:lnTo>
                    <a:lnTo>
                      <a:pt x="204" y="245"/>
                    </a:lnTo>
                    <a:lnTo>
                      <a:pt x="204" y="242"/>
                    </a:lnTo>
                    <a:lnTo>
                      <a:pt x="207" y="239"/>
                    </a:lnTo>
                    <a:lnTo>
                      <a:pt x="213" y="237"/>
                    </a:lnTo>
                    <a:lnTo>
                      <a:pt x="219" y="237"/>
                    </a:lnTo>
                    <a:lnTo>
                      <a:pt x="223" y="239"/>
                    </a:lnTo>
                    <a:lnTo>
                      <a:pt x="227" y="240"/>
                    </a:lnTo>
                    <a:lnTo>
                      <a:pt x="230" y="242"/>
                    </a:lnTo>
                    <a:lnTo>
                      <a:pt x="235" y="243"/>
                    </a:lnTo>
                    <a:lnTo>
                      <a:pt x="242" y="245"/>
                    </a:lnTo>
                    <a:lnTo>
                      <a:pt x="250" y="248"/>
                    </a:lnTo>
                    <a:lnTo>
                      <a:pt x="257" y="249"/>
                    </a:lnTo>
                    <a:lnTo>
                      <a:pt x="260" y="249"/>
                    </a:lnTo>
                    <a:lnTo>
                      <a:pt x="262" y="248"/>
                    </a:lnTo>
                    <a:lnTo>
                      <a:pt x="266" y="248"/>
                    </a:lnTo>
                    <a:lnTo>
                      <a:pt x="270" y="248"/>
                    </a:lnTo>
                    <a:lnTo>
                      <a:pt x="275" y="249"/>
                    </a:lnTo>
                    <a:lnTo>
                      <a:pt x="280" y="250"/>
                    </a:lnTo>
                    <a:lnTo>
                      <a:pt x="288" y="250"/>
                    </a:lnTo>
                    <a:lnTo>
                      <a:pt x="296" y="250"/>
                    </a:lnTo>
                    <a:lnTo>
                      <a:pt x="301" y="250"/>
                    </a:lnTo>
                    <a:lnTo>
                      <a:pt x="306" y="251"/>
                    </a:lnTo>
                    <a:lnTo>
                      <a:pt x="311" y="255"/>
                    </a:lnTo>
                    <a:lnTo>
                      <a:pt x="316" y="258"/>
                    </a:lnTo>
                    <a:lnTo>
                      <a:pt x="322" y="259"/>
                    </a:lnTo>
                    <a:lnTo>
                      <a:pt x="327" y="260"/>
                    </a:lnTo>
                    <a:lnTo>
                      <a:pt x="328" y="260"/>
                    </a:lnTo>
                    <a:lnTo>
                      <a:pt x="329" y="262"/>
                    </a:lnTo>
                    <a:lnTo>
                      <a:pt x="330" y="263"/>
                    </a:lnTo>
                    <a:lnTo>
                      <a:pt x="334" y="266"/>
                    </a:lnTo>
                    <a:lnTo>
                      <a:pt x="338" y="269"/>
                    </a:lnTo>
                    <a:lnTo>
                      <a:pt x="344" y="270"/>
                    </a:lnTo>
                    <a:lnTo>
                      <a:pt x="349" y="271"/>
                    </a:lnTo>
                    <a:lnTo>
                      <a:pt x="352" y="271"/>
                    </a:lnTo>
                    <a:lnTo>
                      <a:pt x="354" y="269"/>
                    </a:lnTo>
                    <a:lnTo>
                      <a:pt x="356" y="265"/>
                    </a:lnTo>
                    <a:lnTo>
                      <a:pt x="357" y="262"/>
                    </a:lnTo>
                    <a:lnTo>
                      <a:pt x="359" y="262"/>
                    </a:lnTo>
                    <a:lnTo>
                      <a:pt x="365" y="263"/>
                    </a:lnTo>
                    <a:lnTo>
                      <a:pt x="372" y="265"/>
                    </a:lnTo>
                    <a:lnTo>
                      <a:pt x="377" y="266"/>
                    </a:lnTo>
                    <a:lnTo>
                      <a:pt x="383" y="269"/>
                    </a:lnTo>
                    <a:lnTo>
                      <a:pt x="388" y="273"/>
                    </a:lnTo>
                    <a:lnTo>
                      <a:pt x="392" y="279"/>
                    </a:lnTo>
                    <a:lnTo>
                      <a:pt x="397" y="283"/>
                    </a:lnTo>
                    <a:lnTo>
                      <a:pt x="401" y="286"/>
                    </a:lnTo>
                    <a:lnTo>
                      <a:pt x="402" y="287"/>
                    </a:lnTo>
                    <a:lnTo>
                      <a:pt x="412" y="297"/>
                    </a:lnTo>
                    <a:lnTo>
                      <a:pt x="418" y="303"/>
                    </a:lnTo>
                    <a:lnTo>
                      <a:pt x="419" y="303"/>
                    </a:lnTo>
                    <a:lnTo>
                      <a:pt x="421" y="303"/>
                    </a:lnTo>
                    <a:lnTo>
                      <a:pt x="424" y="304"/>
                    </a:lnTo>
                    <a:lnTo>
                      <a:pt x="427" y="307"/>
                    </a:lnTo>
                    <a:lnTo>
                      <a:pt x="432" y="311"/>
                    </a:lnTo>
                    <a:lnTo>
                      <a:pt x="437" y="317"/>
                    </a:lnTo>
                    <a:lnTo>
                      <a:pt x="441" y="321"/>
                    </a:lnTo>
                    <a:lnTo>
                      <a:pt x="443" y="324"/>
                    </a:lnTo>
                    <a:close/>
                  </a:path>
                </a:pathLst>
              </a:custGeom>
              <a:solidFill>
                <a:srgbClr val="D9D9D9"/>
              </a:solidFill>
              <a:ln w="28575">
                <a:noFill/>
              </a:ln>
            </p:spPr>
            <p:txBody>
              <a:bodyPr/>
              <a:lstStyle/>
              <a:p>
                <a:pPr eaLnBrk="1" fontAlgn="auto" hangingPunct="1">
                  <a:spcBef>
                    <a:spcPts val="0"/>
                  </a:spcBef>
                  <a:spcAft>
                    <a:spcPts val="0"/>
                  </a:spcAft>
                  <a:defRPr/>
                </a:pPr>
                <a:endParaRPr lang="en-US" kern="0">
                  <a:solidFill>
                    <a:prstClr val="black"/>
                  </a:solidFill>
                  <a:latin typeface="+mj-lt"/>
                  <a:ea typeface="Tahoma" panose="020B0604030504040204" pitchFamily="34" charset="0"/>
                  <a:cs typeface="Tahoma" panose="020B0604030504040204" pitchFamily="34" charset="0"/>
                </a:endParaRPr>
              </a:p>
            </p:txBody>
          </p:sp>
          <p:sp>
            <p:nvSpPr>
              <p:cNvPr id="115" name="Freeform 1114"/>
              <p:cNvSpPr>
                <a:spLocks/>
              </p:cNvSpPr>
              <p:nvPr/>
            </p:nvSpPr>
            <p:spPr bwMode="auto">
              <a:xfrm>
                <a:off x="2030987" y="1354138"/>
                <a:ext cx="737616" cy="534058"/>
              </a:xfrm>
              <a:custGeom>
                <a:avLst/>
                <a:gdLst>
                  <a:gd name="T0" fmla="*/ 26 w 730"/>
                  <a:gd name="T1" fmla="*/ 112 h 517"/>
                  <a:gd name="T2" fmla="*/ 17 w 730"/>
                  <a:gd name="T3" fmla="*/ 255 h 517"/>
                  <a:gd name="T4" fmla="*/ 34 w 730"/>
                  <a:gd name="T5" fmla="*/ 255 h 517"/>
                  <a:gd name="T6" fmla="*/ 24 w 730"/>
                  <a:gd name="T7" fmla="*/ 285 h 517"/>
                  <a:gd name="T8" fmla="*/ 11 w 730"/>
                  <a:gd name="T9" fmla="*/ 268 h 517"/>
                  <a:gd name="T10" fmla="*/ 0 w 730"/>
                  <a:gd name="T11" fmla="*/ 304 h 517"/>
                  <a:gd name="T12" fmla="*/ 51 w 730"/>
                  <a:gd name="T13" fmla="*/ 333 h 517"/>
                  <a:gd name="T14" fmla="*/ 53 w 730"/>
                  <a:gd name="T15" fmla="*/ 346 h 517"/>
                  <a:gd name="T16" fmla="*/ 66 w 730"/>
                  <a:gd name="T17" fmla="*/ 348 h 517"/>
                  <a:gd name="T18" fmla="*/ 133 w 730"/>
                  <a:gd name="T19" fmla="*/ 452 h 517"/>
                  <a:gd name="T20" fmla="*/ 207 w 730"/>
                  <a:gd name="T21" fmla="*/ 449 h 517"/>
                  <a:gd name="T22" fmla="*/ 262 w 730"/>
                  <a:gd name="T23" fmla="*/ 473 h 517"/>
                  <a:gd name="T24" fmla="*/ 289 w 730"/>
                  <a:gd name="T25" fmla="*/ 469 h 517"/>
                  <a:gd name="T26" fmla="*/ 456 w 730"/>
                  <a:gd name="T27" fmla="*/ 473 h 517"/>
                  <a:gd name="T28" fmla="*/ 646 w 730"/>
                  <a:gd name="T29" fmla="*/ 517 h 517"/>
                  <a:gd name="T30" fmla="*/ 650 w 730"/>
                  <a:gd name="T31" fmla="*/ 460 h 517"/>
                  <a:gd name="T32" fmla="*/ 730 w 730"/>
                  <a:gd name="T33" fmla="*/ 129 h 517"/>
                  <a:gd name="T34" fmla="*/ 224 w 730"/>
                  <a:gd name="T35" fmla="*/ 0 h 517"/>
                  <a:gd name="T36" fmla="*/ 228 w 730"/>
                  <a:gd name="T37" fmla="*/ 97 h 517"/>
                  <a:gd name="T38" fmla="*/ 203 w 730"/>
                  <a:gd name="T39" fmla="*/ 177 h 517"/>
                  <a:gd name="T40" fmla="*/ 199 w 730"/>
                  <a:gd name="T41" fmla="*/ 219 h 517"/>
                  <a:gd name="T42" fmla="*/ 146 w 730"/>
                  <a:gd name="T43" fmla="*/ 234 h 517"/>
                  <a:gd name="T44" fmla="*/ 142 w 730"/>
                  <a:gd name="T45" fmla="*/ 213 h 517"/>
                  <a:gd name="T46" fmla="*/ 186 w 730"/>
                  <a:gd name="T47" fmla="*/ 186 h 517"/>
                  <a:gd name="T48" fmla="*/ 182 w 730"/>
                  <a:gd name="T49" fmla="*/ 165 h 517"/>
                  <a:gd name="T50" fmla="*/ 144 w 730"/>
                  <a:gd name="T51" fmla="*/ 169 h 517"/>
                  <a:gd name="T52" fmla="*/ 173 w 730"/>
                  <a:gd name="T53" fmla="*/ 144 h 517"/>
                  <a:gd name="T54" fmla="*/ 194 w 730"/>
                  <a:gd name="T55" fmla="*/ 127 h 517"/>
                  <a:gd name="T56" fmla="*/ 30 w 730"/>
                  <a:gd name="T57" fmla="*/ 25 h 517"/>
                  <a:gd name="T58" fmla="*/ 17 w 730"/>
                  <a:gd name="T59" fmla="*/ 53 h 517"/>
                  <a:gd name="T60" fmla="*/ 26 w 730"/>
                  <a:gd name="T61" fmla="*/ 112 h 517"/>
                  <a:gd name="T62" fmla="*/ 26 w 730"/>
                  <a:gd name="T63" fmla="*/ 112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0" h="517">
                    <a:moveTo>
                      <a:pt x="26" y="112"/>
                    </a:moveTo>
                    <a:lnTo>
                      <a:pt x="17" y="255"/>
                    </a:lnTo>
                    <a:lnTo>
                      <a:pt x="34" y="255"/>
                    </a:lnTo>
                    <a:lnTo>
                      <a:pt x="24" y="285"/>
                    </a:lnTo>
                    <a:lnTo>
                      <a:pt x="11" y="268"/>
                    </a:lnTo>
                    <a:lnTo>
                      <a:pt x="0" y="304"/>
                    </a:lnTo>
                    <a:lnTo>
                      <a:pt x="51" y="333"/>
                    </a:lnTo>
                    <a:lnTo>
                      <a:pt x="53" y="346"/>
                    </a:lnTo>
                    <a:lnTo>
                      <a:pt x="66" y="348"/>
                    </a:lnTo>
                    <a:lnTo>
                      <a:pt x="133" y="452"/>
                    </a:lnTo>
                    <a:lnTo>
                      <a:pt x="207" y="449"/>
                    </a:lnTo>
                    <a:lnTo>
                      <a:pt x="262" y="473"/>
                    </a:lnTo>
                    <a:lnTo>
                      <a:pt x="289" y="469"/>
                    </a:lnTo>
                    <a:lnTo>
                      <a:pt x="456" y="473"/>
                    </a:lnTo>
                    <a:lnTo>
                      <a:pt x="646" y="517"/>
                    </a:lnTo>
                    <a:lnTo>
                      <a:pt x="650" y="460"/>
                    </a:lnTo>
                    <a:lnTo>
                      <a:pt x="730" y="129"/>
                    </a:lnTo>
                    <a:lnTo>
                      <a:pt x="224" y="0"/>
                    </a:lnTo>
                    <a:lnTo>
                      <a:pt x="228" y="97"/>
                    </a:lnTo>
                    <a:lnTo>
                      <a:pt x="203" y="177"/>
                    </a:lnTo>
                    <a:lnTo>
                      <a:pt x="199" y="219"/>
                    </a:lnTo>
                    <a:lnTo>
                      <a:pt x="146" y="234"/>
                    </a:lnTo>
                    <a:lnTo>
                      <a:pt x="142" y="213"/>
                    </a:lnTo>
                    <a:lnTo>
                      <a:pt x="186" y="186"/>
                    </a:lnTo>
                    <a:lnTo>
                      <a:pt x="182" y="165"/>
                    </a:lnTo>
                    <a:lnTo>
                      <a:pt x="144" y="169"/>
                    </a:lnTo>
                    <a:lnTo>
                      <a:pt x="173" y="144"/>
                    </a:lnTo>
                    <a:lnTo>
                      <a:pt x="194" y="127"/>
                    </a:lnTo>
                    <a:lnTo>
                      <a:pt x="30" y="25"/>
                    </a:lnTo>
                    <a:lnTo>
                      <a:pt x="17" y="53"/>
                    </a:lnTo>
                    <a:lnTo>
                      <a:pt x="26" y="112"/>
                    </a:lnTo>
                    <a:lnTo>
                      <a:pt x="26" y="112"/>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16" name="Freeform 1116"/>
              <p:cNvSpPr>
                <a:spLocks/>
              </p:cNvSpPr>
              <p:nvPr/>
            </p:nvSpPr>
            <p:spPr bwMode="auto">
              <a:xfrm>
                <a:off x="2713084" y="2484385"/>
                <a:ext cx="626577" cy="779937"/>
              </a:xfrm>
              <a:custGeom>
                <a:avLst/>
                <a:gdLst>
                  <a:gd name="T0" fmla="*/ 135 w 618"/>
                  <a:gd name="T1" fmla="*/ 0 h 752"/>
                  <a:gd name="T2" fmla="*/ 433 w 618"/>
                  <a:gd name="T3" fmla="*/ 55 h 752"/>
                  <a:gd name="T4" fmla="*/ 410 w 618"/>
                  <a:gd name="T5" fmla="*/ 186 h 752"/>
                  <a:gd name="T6" fmla="*/ 618 w 618"/>
                  <a:gd name="T7" fmla="*/ 218 h 752"/>
                  <a:gd name="T8" fmla="*/ 538 w 618"/>
                  <a:gd name="T9" fmla="*/ 752 h 752"/>
                  <a:gd name="T10" fmla="*/ 0 w 618"/>
                  <a:gd name="T11" fmla="*/ 663 h 752"/>
                  <a:gd name="T12" fmla="*/ 135 w 618"/>
                  <a:gd name="T13" fmla="*/ 0 h 752"/>
                  <a:gd name="T14" fmla="*/ 135 w 618"/>
                  <a:gd name="T15" fmla="*/ 0 h 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8" h="752">
                    <a:moveTo>
                      <a:pt x="135" y="0"/>
                    </a:moveTo>
                    <a:lnTo>
                      <a:pt x="433" y="55"/>
                    </a:lnTo>
                    <a:lnTo>
                      <a:pt x="410" y="186"/>
                    </a:lnTo>
                    <a:lnTo>
                      <a:pt x="618" y="218"/>
                    </a:lnTo>
                    <a:lnTo>
                      <a:pt x="538" y="752"/>
                    </a:lnTo>
                    <a:lnTo>
                      <a:pt x="0" y="663"/>
                    </a:lnTo>
                    <a:lnTo>
                      <a:pt x="135" y="0"/>
                    </a:lnTo>
                    <a:lnTo>
                      <a:pt x="135" y="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17" name="Freeform 1117"/>
              <p:cNvSpPr>
                <a:spLocks/>
              </p:cNvSpPr>
              <p:nvPr/>
            </p:nvSpPr>
            <p:spPr bwMode="auto">
              <a:xfrm>
                <a:off x="1831382" y="1679332"/>
                <a:ext cx="884345" cy="740279"/>
              </a:xfrm>
              <a:custGeom>
                <a:avLst/>
                <a:gdLst>
                  <a:gd name="T0" fmla="*/ 0 w 871"/>
                  <a:gd name="T1" fmla="*/ 537 h 720"/>
                  <a:gd name="T2" fmla="*/ 38 w 871"/>
                  <a:gd name="T3" fmla="*/ 355 h 720"/>
                  <a:gd name="T4" fmla="*/ 82 w 871"/>
                  <a:gd name="T5" fmla="*/ 302 h 720"/>
                  <a:gd name="T6" fmla="*/ 188 w 871"/>
                  <a:gd name="T7" fmla="*/ 0 h 720"/>
                  <a:gd name="T8" fmla="*/ 243 w 871"/>
                  <a:gd name="T9" fmla="*/ 15 h 720"/>
                  <a:gd name="T10" fmla="*/ 245 w 871"/>
                  <a:gd name="T11" fmla="*/ 28 h 720"/>
                  <a:gd name="T12" fmla="*/ 258 w 871"/>
                  <a:gd name="T13" fmla="*/ 30 h 720"/>
                  <a:gd name="T14" fmla="*/ 325 w 871"/>
                  <a:gd name="T15" fmla="*/ 134 h 720"/>
                  <a:gd name="T16" fmla="*/ 399 w 871"/>
                  <a:gd name="T17" fmla="*/ 133 h 720"/>
                  <a:gd name="T18" fmla="*/ 454 w 871"/>
                  <a:gd name="T19" fmla="*/ 157 h 720"/>
                  <a:gd name="T20" fmla="*/ 481 w 871"/>
                  <a:gd name="T21" fmla="*/ 152 h 720"/>
                  <a:gd name="T22" fmla="*/ 648 w 871"/>
                  <a:gd name="T23" fmla="*/ 157 h 720"/>
                  <a:gd name="T24" fmla="*/ 838 w 871"/>
                  <a:gd name="T25" fmla="*/ 199 h 720"/>
                  <a:gd name="T26" fmla="*/ 848 w 871"/>
                  <a:gd name="T27" fmla="*/ 224 h 720"/>
                  <a:gd name="T28" fmla="*/ 871 w 871"/>
                  <a:gd name="T29" fmla="*/ 256 h 720"/>
                  <a:gd name="T30" fmla="*/ 806 w 871"/>
                  <a:gd name="T31" fmla="*/ 353 h 720"/>
                  <a:gd name="T32" fmla="*/ 766 w 871"/>
                  <a:gd name="T33" fmla="*/ 389 h 720"/>
                  <a:gd name="T34" fmla="*/ 760 w 871"/>
                  <a:gd name="T35" fmla="*/ 416 h 720"/>
                  <a:gd name="T36" fmla="*/ 783 w 871"/>
                  <a:gd name="T37" fmla="*/ 444 h 720"/>
                  <a:gd name="T38" fmla="*/ 756 w 871"/>
                  <a:gd name="T39" fmla="*/ 503 h 720"/>
                  <a:gd name="T40" fmla="*/ 703 w 871"/>
                  <a:gd name="T41" fmla="*/ 720 h 720"/>
                  <a:gd name="T42" fmla="*/ 410 w 871"/>
                  <a:gd name="T43" fmla="*/ 650 h 720"/>
                  <a:gd name="T44" fmla="*/ 0 w 871"/>
                  <a:gd name="T45" fmla="*/ 537 h 720"/>
                  <a:gd name="T46" fmla="*/ 0 w 871"/>
                  <a:gd name="T47" fmla="*/ 537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71" h="720">
                    <a:moveTo>
                      <a:pt x="0" y="537"/>
                    </a:moveTo>
                    <a:lnTo>
                      <a:pt x="38" y="355"/>
                    </a:lnTo>
                    <a:lnTo>
                      <a:pt x="82" y="302"/>
                    </a:lnTo>
                    <a:lnTo>
                      <a:pt x="188" y="0"/>
                    </a:lnTo>
                    <a:lnTo>
                      <a:pt x="243" y="15"/>
                    </a:lnTo>
                    <a:lnTo>
                      <a:pt x="245" y="28"/>
                    </a:lnTo>
                    <a:lnTo>
                      <a:pt x="258" y="30"/>
                    </a:lnTo>
                    <a:lnTo>
                      <a:pt x="325" y="134"/>
                    </a:lnTo>
                    <a:lnTo>
                      <a:pt x="399" y="133"/>
                    </a:lnTo>
                    <a:lnTo>
                      <a:pt x="454" y="157"/>
                    </a:lnTo>
                    <a:lnTo>
                      <a:pt x="481" y="152"/>
                    </a:lnTo>
                    <a:lnTo>
                      <a:pt x="648" y="157"/>
                    </a:lnTo>
                    <a:lnTo>
                      <a:pt x="838" y="199"/>
                    </a:lnTo>
                    <a:lnTo>
                      <a:pt x="848" y="224"/>
                    </a:lnTo>
                    <a:lnTo>
                      <a:pt x="871" y="256"/>
                    </a:lnTo>
                    <a:lnTo>
                      <a:pt x="806" y="353"/>
                    </a:lnTo>
                    <a:lnTo>
                      <a:pt x="766" y="389"/>
                    </a:lnTo>
                    <a:lnTo>
                      <a:pt x="760" y="416"/>
                    </a:lnTo>
                    <a:lnTo>
                      <a:pt x="783" y="444"/>
                    </a:lnTo>
                    <a:lnTo>
                      <a:pt x="756" y="503"/>
                    </a:lnTo>
                    <a:lnTo>
                      <a:pt x="703" y="720"/>
                    </a:lnTo>
                    <a:lnTo>
                      <a:pt x="410" y="650"/>
                    </a:lnTo>
                    <a:lnTo>
                      <a:pt x="0" y="537"/>
                    </a:lnTo>
                    <a:lnTo>
                      <a:pt x="0" y="537"/>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18" name="Freeform 1118"/>
              <p:cNvSpPr>
                <a:spLocks/>
              </p:cNvSpPr>
              <p:nvPr/>
            </p:nvSpPr>
            <p:spPr bwMode="auto">
              <a:xfrm>
                <a:off x="1749425" y="2234541"/>
                <a:ext cx="879057" cy="1483201"/>
              </a:xfrm>
              <a:custGeom>
                <a:avLst/>
                <a:gdLst>
                  <a:gd name="T0" fmla="*/ 29 w 865"/>
                  <a:gd name="T1" fmla="*/ 293 h 1443"/>
                  <a:gd name="T2" fmla="*/ 4 w 865"/>
                  <a:gd name="T3" fmla="*/ 405 h 1443"/>
                  <a:gd name="T4" fmla="*/ 87 w 865"/>
                  <a:gd name="T5" fmla="*/ 586 h 1443"/>
                  <a:gd name="T6" fmla="*/ 103 w 865"/>
                  <a:gd name="T7" fmla="*/ 574 h 1443"/>
                  <a:gd name="T8" fmla="*/ 129 w 865"/>
                  <a:gd name="T9" fmla="*/ 650 h 1443"/>
                  <a:gd name="T10" fmla="*/ 87 w 865"/>
                  <a:gd name="T11" fmla="*/ 597 h 1443"/>
                  <a:gd name="T12" fmla="*/ 78 w 865"/>
                  <a:gd name="T13" fmla="*/ 681 h 1443"/>
                  <a:gd name="T14" fmla="*/ 125 w 865"/>
                  <a:gd name="T15" fmla="*/ 732 h 1443"/>
                  <a:gd name="T16" fmla="*/ 93 w 865"/>
                  <a:gd name="T17" fmla="*/ 803 h 1443"/>
                  <a:gd name="T18" fmla="*/ 184 w 865"/>
                  <a:gd name="T19" fmla="*/ 994 h 1443"/>
                  <a:gd name="T20" fmla="*/ 164 w 865"/>
                  <a:gd name="T21" fmla="*/ 1065 h 1443"/>
                  <a:gd name="T22" fmla="*/ 283 w 865"/>
                  <a:gd name="T23" fmla="*/ 1120 h 1443"/>
                  <a:gd name="T24" fmla="*/ 327 w 865"/>
                  <a:gd name="T25" fmla="*/ 1177 h 1443"/>
                  <a:gd name="T26" fmla="*/ 378 w 865"/>
                  <a:gd name="T27" fmla="*/ 1196 h 1443"/>
                  <a:gd name="T28" fmla="*/ 378 w 865"/>
                  <a:gd name="T29" fmla="*/ 1230 h 1443"/>
                  <a:gd name="T30" fmla="*/ 411 w 865"/>
                  <a:gd name="T31" fmla="*/ 1238 h 1443"/>
                  <a:gd name="T32" fmla="*/ 481 w 865"/>
                  <a:gd name="T33" fmla="*/ 1348 h 1443"/>
                  <a:gd name="T34" fmla="*/ 481 w 865"/>
                  <a:gd name="T35" fmla="*/ 1426 h 1443"/>
                  <a:gd name="T36" fmla="*/ 789 w 865"/>
                  <a:gd name="T37" fmla="*/ 1443 h 1443"/>
                  <a:gd name="T38" fmla="*/ 770 w 865"/>
                  <a:gd name="T39" fmla="*/ 1413 h 1443"/>
                  <a:gd name="T40" fmla="*/ 779 w 865"/>
                  <a:gd name="T41" fmla="*/ 1365 h 1443"/>
                  <a:gd name="T42" fmla="*/ 829 w 865"/>
                  <a:gd name="T43" fmla="*/ 1287 h 1443"/>
                  <a:gd name="T44" fmla="*/ 865 w 865"/>
                  <a:gd name="T45" fmla="*/ 1264 h 1443"/>
                  <a:gd name="T46" fmla="*/ 844 w 865"/>
                  <a:gd name="T47" fmla="*/ 1236 h 1443"/>
                  <a:gd name="T48" fmla="*/ 831 w 865"/>
                  <a:gd name="T49" fmla="*/ 1160 h 1443"/>
                  <a:gd name="T50" fmla="*/ 388 w 865"/>
                  <a:gd name="T51" fmla="*/ 497 h 1443"/>
                  <a:gd name="T52" fmla="*/ 492 w 865"/>
                  <a:gd name="T53" fmla="*/ 113 h 1443"/>
                  <a:gd name="T54" fmla="*/ 82 w 865"/>
                  <a:gd name="T55" fmla="*/ 0 h 1443"/>
                  <a:gd name="T56" fmla="*/ 70 w 865"/>
                  <a:gd name="T57" fmla="*/ 23 h 1443"/>
                  <a:gd name="T58" fmla="*/ 0 w 865"/>
                  <a:gd name="T59" fmla="*/ 192 h 1443"/>
                  <a:gd name="T60" fmla="*/ 29 w 865"/>
                  <a:gd name="T61" fmla="*/ 293 h 1443"/>
                  <a:gd name="T62" fmla="*/ 29 w 865"/>
                  <a:gd name="T63" fmla="*/ 29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5" h="1443">
                    <a:moveTo>
                      <a:pt x="29" y="293"/>
                    </a:moveTo>
                    <a:lnTo>
                      <a:pt x="4" y="405"/>
                    </a:lnTo>
                    <a:lnTo>
                      <a:pt x="87" y="586"/>
                    </a:lnTo>
                    <a:lnTo>
                      <a:pt x="103" y="574"/>
                    </a:lnTo>
                    <a:lnTo>
                      <a:pt x="129" y="650"/>
                    </a:lnTo>
                    <a:lnTo>
                      <a:pt x="87" y="597"/>
                    </a:lnTo>
                    <a:lnTo>
                      <a:pt x="78" y="681"/>
                    </a:lnTo>
                    <a:lnTo>
                      <a:pt x="125" y="732"/>
                    </a:lnTo>
                    <a:lnTo>
                      <a:pt x="93" y="803"/>
                    </a:lnTo>
                    <a:lnTo>
                      <a:pt x="184" y="994"/>
                    </a:lnTo>
                    <a:lnTo>
                      <a:pt x="164" y="1065"/>
                    </a:lnTo>
                    <a:lnTo>
                      <a:pt x="283" y="1120"/>
                    </a:lnTo>
                    <a:lnTo>
                      <a:pt x="327" y="1177"/>
                    </a:lnTo>
                    <a:lnTo>
                      <a:pt x="378" y="1196"/>
                    </a:lnTo>
                    <a:lnTo>
                      <a:pt x="378" y="1230"/>
                    </a:lnTo>
                    <a:lnTo>
                      <a:pt x="411" y="1238"/>
                    </a:lnTo>
                    <a:lnTo>
                      <a:pt x="481" y="1348"/>
                    </a:lnTo>
                    <a:lnTo>
                      <a:pt x="481" y="1426"/>
                    </a:lnTo>
                    <a:lnTo>
                      <a:pt x="789" y="1443"/>
                    </a:lnTo>
                    <a:lnTo>
                      <a:pt x="770" y="1413"/>
                    </a:lnTo>
                    <a:lnTo>
                      <a:pt x="779" y="1365"/>
                    </a:lnTo>
                    <a:lnTo>
                      <a:pt x="829" y="1287"/>
                    </a:lnTo>
                    <a:lnTo>
                      <a:pt x="865" y="1264"/>
                    </a:lnTo>
                    <a:lnTo>
                      <a:pt x="844" y="1236"/>
                    </a:lnTo>
                    <a:lnTo>
                      <a:pt x="831" y="1160"/>
                    </a:lnTo>
                    <a:lnTo>
                      <a:pt x="388" y="497"/>
                    </a:lnTo>
                    <a:lnTo>
                      <a:pt x="492" y="113"/>
                    </a:lnTo>
                    <a:lnTo>
                      <a:pt x="82" y="0"/>
                    </a:lnTo>
                    <a:lnTo>
                      <a:pt x="70" y="23"/>
                    </a:lnTo>
                    <a:lnTo>
                      <a:pt x="0" y="192"/>
                    </a:lnTo>
                    <a:lnTo>
                      <a:pt x="29" y="293"/>
                    </a:lnTo>
                    <a:lnTo>
                      <a:pt x="29" y="293"/>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19" name="Freeform 1119"/>
              <p:cNvSpPr>
                <a:spLocks/>
              </p:cNvSpPr>
              <p:nvPr/>
            </p:nvSpPr>
            <p:spPr bwMode="auto">
              <a:xfrm>
                <a:off x="2142026" y="2350870"/>
                <a:ext cx="711178" cy="1076048"/>
              </a:xfrm>
              <a:custGeom>
                <a:avLst/>
                <a:gdLst>
                  <a:gd name="T0" fmla="*/ 0 w 696"/>
                  <a:gd name="T1" fmla="*/ 384 h 1047"/>
                  <a:gd name="T2" fmla="*/ 443 w 696"/>
                  <a:gd name="T3" fmla="*/ 1047 h 1047"/>
                  <a:gd name="T4" fmla="*/ 458 w 696"/>
                  <a:gd name="T5" fmla="*/ 904 h 1047"/>
                  <a:gd name="T6" fmla="*/ 483 w 696"/>
                  <a:gd name="T7" fmla="*/ 897 h 1047"/>
                  <a:gd name="T8" fmla="*/ 525 w 696"/>
                  <a:gd name="T9" fmla="*/ 921 h 1047"/>
                  <a:gd name="T10" fmla="*/ 561 w 696"/>
                  <a:gd name="T11" fmla="*/ 796 h 1047"/>
                  <a:gd name="T12" fmla="*/ 696 w 696"/>
                  <a:gd name="T13" fmla="*/ 133 h 1047"/>
                  <a:gd name="T14" fmla="*/ 397 w 696"/>
                  <a:gd name="T15" fmla="*/ 70 h 1047"/>
                  <a:gd name="T16" fmla="*/ 104 w 696"/>
                  <a:gd name="T17" fmla="*/ 0 h 1047"/>
                  <a:gd name="T18" fmla="*/ 0 w 696"/>
                  <a:gd name="T19" fmla="*/ 384 h 1047"/>
                  <a:gd name="T20" fmla="*/ 0 w 696"/>
                  <a:gd name="T21" fmla="*/ 384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1047">
                    <a:moveTo>
                      <a:pt x="0" y="384"/>
                    </a:moveTo>
                    <a:lnTo>
                      <a:pt x="443" y="1047"/>
                    </a:lnTo>
                    <a:lnTo>
                      <a:pt x="458" y="904"/>
                    </a:lnTo>
                    <a:lnTo>
                      <a:pt x="483" y="897"/>
                    </a:lnTo>
                    <a:lnTo>
                      <a:pt x="525" y="921"/>
                    </a:lnTo>
                    <a:lnTo>
                      <a:pt x="561" y="796"/>
                    </a:lnTo>
                    <a:lnTo>
                      <a:pt x="696" y="133"/>
                    </a:lnTo>
                    <a:lnTo>
                      <a:pt x="397" y="70"/>
                    </a:lnTo>
                    <a:lnTo>
                      <a:pt x="104" y="0"/>
                    </a:lnTo>
                    <a:lnTo>
                      <a:pt x="0" y="384"/>
                    </a:lnTo>
                    <a:lnTo>
                      <a:pt x="0" y="384"/>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0" name="Freeform 1120"/>
              <p:cNvSpPr>
                <a:spLocks/>
              </p:cNvSpPr>
              <p:nvPr/>
            </p:nvSpPr>
            <p:spPr bwMode="auto">
              <a:xfrm>
                <a:off x="2546525" y="1483687"/>
                <a:ext cx="663590" cy="1056220"/>
              </a:xfrm>
              <a:custGeom>
                <a:avLst/>
                <a:gdLst>
                  <a:gd name="T0" fmla="*/ 0 w 654"/>
                  <a:gd name="T1" fmla="*/ 909 h 1027"/>
                  <a:gd name="T2" fmla="*/ 53 w 654"/>
                  <a:gd name="T3" fmla="*/ 692 h 1027"/>
                  <a:gd name="T4" fmla="*/ 80 w 654"/>
                  <a:gd name="T5" fmla="*/ 633 h 1027"/>
                  <a:gd name="T6" fmla="*/ 57 w 654"/>
                  <a:gd name="T7" fmla="*/ 605 h 1027"/>
                  <a:gd name="T8" fmla="*/ 63 w 654"/>
                  <a:gd name="T9" fmla="*/ 578 h 1027"/>
                  <a:gd name="T10" fmla="*/ 103 w 654"/>
                  <a:gd name="T11" fmla="*/ 542 h 1027"/>
                  <a:gd name="T12" fmla="*/ 168 w 654"/>
                  <a:gd name="T13" fmla="*/ 445 h 1027"/>
                  <a:gd name="T14" fmla="*/ 145 w 654"/>
                  <a:gd name="T15" fmla="*/ 413 h 1027"/>
                  <a:gd name="T16" fmla="*/ 135 w 654"/>
                  <a:gd name="T17" fmla="*/ 388 h 1027"/>
                  <a:gd name="T18" fmla="*/ 139 w 654"/>
                  <a:gd name="T19" fmla="*/ 333 h 1027"/>
                  <a:gd name="T20" fmla="*/ 219 w 654"/>
                  <a:gd name="T21" fmla="*/ 0 h 1027"/>
                  <a:gd name="T22" fmla="*/ 304 w 654"/>
                  <a:gd name="T23" fmla="*/ 19 h 1027"/>
                  <a:gd name="T24" fmla="*/ 276 w 654"/>
                  <a:gd name="T25" fmla="*/ 149 h 1027"/>
                  <a:gd name="T26" fmla="*/ 295 w 654"/>
                  <a:gd name="T27" fmla="*/ 194 h 1027"/>
                  <a:gd name="T28" fmla="*/ 297 w 654"/>
                  <a:gd name="T29" fmla="*/ 223 h 1027"/>
                  <a:gd name="T30" fmla="*/ 287 w 654"/>
                  <a:gd name="T31" fmla="*/ 228 h 1027"/>
                  <a:gd name="T32" fmla="*/ 320 w 654"/>
                  <a:gd name="T33" fmla="*/ 259 h 1027"/>
                  <a:gd name="T34" fmla="*/ 354 w 654"/>
                  <a:gd name="T35" fmla="*/ 342 h 1027"/>
                  <a:gd name="T36" fmla="*/ 365 w 654"/>
                  <a:gd name="T37" fmla="*/ 417 h 1027"/>
                  <a:gd name="T38" fmla="*/ 371 w 654"/>
                  <a:gd name="T39" fmla="*/ 457 h 1027"/>
                  <a:gd name="T40" fmla="*/ 346 w 654"/>
                  <a:gd name="T41" fmla="*/ 495 h 1027"/>
                  <a:gd name="T42" fmla="*/ 363 w 654"/>
                  <a:gd name="T43" fmla="*/ 512 h 1027"/>
                  <a:gd name="T44" fmla="*/ 409 w 654"/>
                  <a:gd name="T45" fmla="*/ 487 h 1027"/>
                  <a:gd name="T46" fmla="*/ 439 w 654"/>
                  <a:gd name="T47" fmla="*/ 618 h 1027"/>
                  <a:gd name="T48" fmla="*/ 460 w 654"/>
                  <a:gd name="T49" fmla="*/ 626 h 1027"/>
                  <a:gd name="T50" fmla="*/ 464 w 654"/>
                  <a:gd name="T51" fmla="*/ 664 h 1027"/>
                  <a:gd name="T52" fmla="*/ 523 w 654"/>
                  <a:gd name="T53" fmla="*/ 679 h 1027"/>
                  <a:gd name="T54" fmla="*/ 616 w 654"/>
                  <a:gd name="T55" fmla="*/ 679 h 1027"/>
                  <a:gd name="T56" fmla="*/ 654 w 654"/>
                  <a:gd name="T57" fmla="*/ 696 h 1027"/>
                  <a:gd name="T58" fmla="*/ 599 w 654"/>
                  <a:gd name="T59" fmla="*/ 1027 h 1027"/>
                  <a:gd name="T60" fmla="*/ 299 w 654"/>
                  <a:gd name="T61" fmla="*/ 972 h 1027"/>
                  <a:gd name="T62" fmla="*/ 0 w 654"/>
                  <a:gd name="T63" fmla="*/ 909 h 1027"/>
                  <a:gd name="T64" fmla="*/ 0 w 654"/>
                  <a:gd name="T65" fmla="*/ 909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4" h="1027">
                    <a:moveTo>
                      <a:pt x="0" y="909"/>
                    </a:moveTo>
                    <a:lnTo>
                      <a:pt x="53" y="692"/>
                    </a:lnTo>
                    <a:lnTo>
                      <a:pt x="80" y="633"/>
                    </a:lnTo>
                    <a:lnTo>
                      <a:pt x="57" y="605"/>
                    </a:lnTo>
                    <a:lnTo>
                      <a:pt x="63" y="578"/>
                    </a:lnTo>
                    <a:lnTo>
                      <a:pt x="103" y="542"/>
                    </a:lnTo>
                    <a:lnTo>
                      <a:pt x="168" y="445"/>
                    </a:lnTo>
                    <a:lnTo>
                      <a:pt x="145" y="413"/>
                    </a:lnTo>
                    <a:lnTo>
                      <a:pt x="135" y="388"/>
                    </a:lnTo>
                    <a:lnTo>
                      <a:pt x="139" y="333"/>
                    </a:lnTo>
                    <a:lnTo>
                      <a:pt x="219" y="0"/>
                    </a:lnTo>
                    <a:lnTo>
                      <a:pt x="304" y="19"/>
                    </a:lnTo>
                    <a:lnTo>
                      <a:pt x="276" y="149"/>
                    </a:lnTo>
                    <a:lnTo>
                      <a:pt x="295" y="194"/>
                    </a:lnTo>
                    <a:lnTo>
                      <a:pt x="297" y="223"/>
                    </a:lnTo>
                    <a:lnTo>
                      <a:pt x="287" y="228"/>
                    </a:lnTo>
                    <a:lnTo>
                      <a:pt x="320" y="259"/>
                    </a:lnTo>
                    <a:lnTo>
                      <a:pt x="354" y="342"/>
                    </a:lnTo>
                    <a:lnTo>
                      <a:pt x="365" y="417"/>
                    </a:lnTo>
                    <a:lnTo>
                      <a:pt x="371" y="457"/>
                    </a:lnTo>
                    <a:lnTo>
                      <a:pt x="346" y="495"/>
                    </a:lnTo>
                    <a:lnTo>
                      <a:pt x="363" y="512"/>
                    </a:lnTo>
                    <a:lnTo>
                      <a:pt x="409" y="487"/>
                    </a:lnTo>
                    <a:lnTo>
                      <a:pt x="439" y="618"/>
                    </a:lnTo>
                    <a:lnTo>
                      <a:pt x="460" y="626"/>
                    </a:lnTo>
                    <a:lnTo>
                      <a:pt x="464" y="664"/>
                    </a:lnTo>
                    <a:lnTo>
                      <a:pt x="523" y="679"/>
                    </a:lnTo>
                    <a:lnTo>
                      <a:pt x="616" y="679"/>
                    </a:lnTo>
                    <a:lnTo>
                      <a:pt x="654" y="696"/>
                    </a:lnTo>
                    <a:lnTo>
                      <a:pt x="599" y="1027"/>
                    </a:lnTo>
                    <a:lnTo>
                      <a:pt x="299" y="972"/>
                    </a:lnTo>
                    <a:lnTo>
                      <a:pt x="0" y="909"/>
                    </a:lnTo>
                    <a:lnTo>
                      <a:pt x="0" y="909"/>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1" name="Freeform 1121"/>
              <p:cNvSpPr>
                <a:spLocks/>
              </p:cNvSpPr>
              <p:nvPr/>
            </p:nvSpPr>
            <p:spPr bwMode="auto">
              <a:xfrm>
                <a:off x="2825445" y="1504838"/>
                <a:ext cx="1138148" cy="712519"/>
              </a:xfrm>
              <a:custGeom>
                <a:avLst/>
                <a:gdLst>
                  <a:gd name="T0" fmla="*/ 19 w 1118"/>
                  <a:gd name="T1" fmla="*/ 175 h 692"/>
                  <a:gd name="T2" fmla="*/ 21 w 1118"/>
                  <a:gd name="T3" fmla="*/ 204 h 692"/>
                  <a:gd name="T4" fmla="*/ 11 w 1118"/>
                  <a:gd name="T5" fmla="*/ 209 h 692"/>
                  <a:gd name="T6" fmla="*/ 44 w 1118"/>
                  <a:gd name="T7" fmla="*/ 240 h 692"/>
                  <a:gd name="T8" fmla="*/ 78 w 1118"/>
                  <a:gd name="T9" fmla="*/ 323 h 692"/>
                  <a:gd name="T10" fmla="*/ 89 w 1118"/>
                  <a:gd name="T11" fmla="*/ 398 h 692"/>
                  <a:gd name="T12" fmla="*/ 95 w 1118"/>
                  <a:gd name="T13" fmla="*/ 438 h 692"/>
                  <a:gd name="T14" fmla="*/ 70 w 1118"/>
                  <a:gd name="T15" fmla="*/ 476 h 692"/>
                  <a:gd name="T16" fmla="*/ 87 w 1118"/>
                  <a:gd name="T17" fmla="*/ 493 h 692"/>
                  <a:gd name="T18" fmla="*/ 133 w 1118"/>
                  <a:gd name="T19" fmla="*/ 468 h 692"/>
                  <a:gd name="T20" fmla="*/ 163 w 1118"/>
                  <a:gd name="T21" fmla="*/ 599 h 692"/>
                  <a:gd name="T22" fmla="*/ 184 w 1118"/>
                  <a:gd name="T23" fmla="*/ 607 h 692"/>
                  <a:gd name="T24" fmla="*/ 188 w 1118"/>
                  <a:gd name="T25" fmla="*/ 645 h 692"/>
                  <a:gd name="T26" fmla="*/ 205 w 1118"/>
                  <a:gd name="T27" fmla="*/ 662 h 692"/>
                  <a:gd name="T28" fmla="*/ 247 w 1118"/>
                  <a:gd name="T29" fmla="*/ 660 h 692"/>
                  <a:gd name="T30" fmla="*/ 340 w 1118"/>
                  <a:gd name="T31" fmla="*/ 660 h 692"/>
                  <a:gd name="T32" fmla="*/ 378 w 1118"/>
                  <a:gd name="T33" fmla="*/ 677 h 692"/>
                  <a:gd name="T34" fmla="*/ 390 w 1118"/>
                  <a:gd name="T35" fmla="*/ 609 h 692"/>
                  <a:gd name="T36" fmla="*/ 694 w 1118"/>
                  <a:gd name="T37" fmla="*/ 654 h 692"/>
                  <a:gd name="T38" fmla="*/ 1068 w 1118"/>
                  <a:gd name="T39" fmla="*/ 692 h 692"/>
                  <a:gd name="T40" fmla="*/ 1080 w 1118"/>
                  <a:gd name="T41" fmla="*/ 567 h 692"/>
                  <a:gd name="T42" fmla="*/ 1118 w 1118"/>
                  <a:gd name="T43" fmla="*/ 162 h 692"/>
                  <a:gd name="T44" fmla="*/ 622 w 1118"/>
                  <a:gd name="T45" fmla="*/ 105 h 692"/>
                  <a:gd name="T46" fmla="*/ 376 w 1118"/>
                  <a:gd name="T47" fmla="*/ 67 h 692"/>
                  <a:gd name="T48" fmla="*/ 28 w 1118"/>
                  <a:gd name="T49" fmla="*/ 0 h 692"/>
                  <a:gd name="T50" fmla="*/ 0 w 1118"/>
                  <a:gd name="T51" fmla="*/ 130 h 692"/>
                  <a:gd name="T52" fmla="*/ 19 w 1118"/>
                  <a:gd name="T53" fmla="*/ 175 h 692"/>
                  <a:gd name="T54" fmla="*/ 19 w 1118"/>
                  <a:gd name="T55" fmla="*/ 175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8" h="692">
                    <a:moveTo>
                      <a:pt x="19" y="175"/>
                    </a:moveTo>
                    <a:lnTo>
                      <a:pt x="21" y="204"/>
                    </a:lnTo>
                    <a:lnTo>
                      <a:pt x="11" y="209"/>
                    </a:lnTo>
                    <a:lnTo>
                      <a:pt x="44" y="240"/>
                    </a:lnTo>
                    <a:lnTo>
                      <a:pt x="78" y="323"/>
                    </a:lnTo>
                    <a:lnTo>
                      <a:pt x="89" y="398"/>
                    </a:lnTo>
                    <a:lnTo>
                      <a:pt x="95" y="438"/>
                    </a:lnTo>
                    <a:lnTo>
                      <a:pt x="70" y="476"/>
                    </a:lnTo>
                    <a:lnTo>
                      <a:pt x="87" y="493"/>
                    </a:lnTo>
                    <a:lnTo>
                      <a:pt x="133" y="468"/>
                    </a:lnTo>
                    <a:lnTo>
                      <a:pt x="163" y="599"/>
                    </a:lnTo>
                    <a:lnTo>
                      <a:pt x="184" y="607"/>
                    </a:lnTo>
                    <a:lnTo>
                      <a:pt x="188" y="645"/>
                    </a:lnTo>
                    <a:lnTo>
                      <a:pt x="205" y="662"/>
                    </a:lnTo>
                    <a:lnTo>
                      <a:pt x="247" y="660"/>
                    </a:lnTo>
                    <a:lnTo>
                      <a:pt x="340" y="660"/>
                    </a:lnTo>
                    <a:lnTo>
                      <a:pt x="378" y="677"/>
                    </a:lnTo>
                    <a:lnTo>
                      <a:pt x="390" y="609"/>
                    </a:lnTo>
                    <a:lnTo>
                      <a:pt x="694" y="654"/>
                    </a:lnTo>
                    <a:lnTo>
                      <a:pt x="1068" y="692"/>
                    </a:lnTo>
                    <a:lnTo>
                      <a:pt x="1080" y="567"/>
                    </a:lnTo>
                    <a:lnTo>
                      <a:pt x="1118" y="162"/>
                    </a:lnTo>
                    <a:lnTo>
                      <a:pt x="622" y="105"/>
                    </a:lnTo>
                    <a:lnTo>
                      <a:pt x="376" y="67"/>
                    </a:lnTo>
                    <a:lnTo>
                      <a:pt x="28" y="0"/>
                    </a:lnTo>
                    <a:lnTo>
                      <a:pt x="0" y="130"/>
                    </a:lnTo>
                    <a:lnTo>
                      <a:pt x="19" y="175"/>
                    </a:lnTo>
                    <a:lnTo>
                      <a:pt x="19" y="175"/>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2" name="Freeform 1122"/>
              <p:cNvSpPr>
                <a:spLocks/>
              </p:cNvSpPr>
              <p:nvPr/>
            </p:nvSpPr>
            <p:spPr bwMode="auto">
              <a:xfrm>
                <a:off x="2505547" y="3170465"/>
                <a:ext cx="754800" cy="863218"/>
              </a:xfrm>
              <a:custGeom>
                <a:avLst/>
                <a:gdLst>
                  <a:gd name="T0" fmla="*/ 48 w 746"/>
                  <a:gd name="T1" fmla="*/ 534 h 840"/>
                  <a:gd name="T2" fmla="*/ 29 w 746"/>
                  <a:gd name="T3" fmla="*/ 504 h 840"/>
                  <a:gd name="T4" fmla="*/ 38 w 746"/>
                  <a:gd name="T5" fmla="*/ 456 h 840"/>
                  <a:gd name="T6" fmla="*/ 88 w 746"/>
                  <a:gd name="T7" fmla="*/ 378 h 840"/>
                  <a:gd name="T8" fmla="*/ 124 w 746"/>
                  <a:gd name="T9" fmla="*/ 355 h 840"/>
                  <a:gd name="T10" fmla="*/ 103 w 746"/>
                  <a:gd name="T11" fmla="*/ 327 h 840"/>
                  <a:gd name="T12" fmla="*/ 90 w 746"/>
                  <a:gd name="T13" fmla="*/ 251 h 840"/>
                  <a:gd name="T14" fmla="*/ 105 w 746"/>
                  <a:gd name="T15" fmla="*/ 108 h 840"/>
                  <a:gd name="T16" fmla="*/ 130 w 746"/>
                  <a:gd name="T17" fmla="*/ 101 h 840"/>
                  <a:gd name="T18" fmla="*/ 172 w 746"/>
                  <a:gd name="T19" fmla="*/ 125 h 840"/>
                  <a:gd name="T20" fmla="*/ 208 w 746"/>
                  <a:gd name="T21" fmla="*/ 0 h 840"/>
                  <a:gd name="T22" fmla="*/ 746 w 746"/>
                  <a:gd name="T23" fmla="*/ 89 h 840"/>
                  <a:gd name="T24" fmla="*/ 634 w 746"/>
                  <a:gd name="T25" fmla="*/ 840 h 840"/>
                  <a:gd name="T26" fmla="*/ 468 w 746"/>
                  <a:gd name="T27" fmla="*/ 817 h 840"/>
                  <a:gd name="T28" fmla="*/ 366 w 746"/>
                  <a:gd name="T29" fmla="*/ 789 h 840"/>
                  <a:gd name="T30" fmla="*/ 154 w 746"/>
                  <a:gd name="T31" fmla="*/ 705 h 840"/>
                  <a:gd name="T32" fmla="*/ 0 w 746"/>
                  <a:gd name="T33" fmla="*/ 576 h 840"/>
                  <a:gd name="T34" fmla="*/ 48 w 746"/>
                  <a:gd name="T35" fmla="*/ 534 h 840"/>
                  <a:gd name="T36" fmla="*/ 48 w 746"/>
                  <a:gd name="T37" fmla="*/ 534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6" h="840">
                    <a:moveTo>
                      <a:pt x="48" y="534"/>
                    </a:moveTo>
                    <a:lnTo>
                      <a:pt x="29" y="504"/>
                    </a:lnTo>
                    <a:lnTo>
                      <a:pt x="38" y="456"/>
                    </a:lnTo>
                    <a:lnTo>
                      <a:pt x="88" y="378"/>
                    </a:lnTo>
                    <a:lnTo>
                      <a:pt x="124" y="355"/>
                    </a:lnTo>
                    <a:lnTo>
                      <a:pt x="103" y="327"/>
                    </a:lnTo>
                    <a:lnTo>
                      <a:pt x="90" y="251"/>
                    </a:lnTo>
                    <a:lnTo>
                      <a:pt x="105" y="108"/>
                    </a:lnTo>
                    <a:lnTo>
                      <a:pt x="130" y="101"/>
                    </a:lnTo>
                    <a:lnTo>
                      <a:pt x="172" y="125"/>
                    </a:lnTo>
                    <a:lnTo>
                      <a:pt x="208" y="0"/>
                    </a:lnTo>
                    <a:lnTo>
                      <a:pt x="746" y="89"/>
                    </a:lnTo>
                    <a:lnTo>
                      <a:pt x="634" y="840"/>
                    </a:lnTo>
                    <a:lnTo>
                      <a:pt x="468" y="817"/>
                    </a:lnTo>
                    <a:lnTo>
                      <a:pt x="366" y="789"/>
                    </a:lnTo>
                    <a:lnTo>
                      <a:pt x="154" y="705"/>
                    </a:lnTo>
                    <a:lnTo>
                      <a:pt x="0" y="576"/>
                    </a:lnTo>
                    <a:lnTo>
                      <a:pt x="48" y="534"/>
                    </a:lnTo>
                    <a:lnTo>
                      <a:pt x="48" y="534"/>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3" name="Freeform 1123"/>
              <p:cNvSpPr>
                <a:spLocks/>
              </p:cNvSpPr>
              <p:nvPr/>
            </p:nvSpPr>
            <p:spPr bwMode="auto">
              <a:xfrm>
                <a:off x="3130801" y="2131431"/>
                <a:ext cx="782560" cy="637168"/>
              </a:xfrm>
              <a:custGeom>
                <a:avLst/>
                <a:gdLst>
                  <a:gd name="T0" fmla="*/ 0 w 770"/>
                  <a:gd name="T1" fmla="*/ 530 h 619"/>
                  <a:gd name="T2" fmla="*/ 92 w 770"/>
                  <a:gd name="T3" fmla="*/ 0 h 619"/>
                  <a:gd name="T4" fmla="*/ 396 w 770"/>
                  <a:gd name="T5" fmla="*/ 45 h 619"/>
                  <a:gd name="T6" fmla="*/ 770 w 770"/>
                  <a:gd name="T7" fmla="*/ 83 h 619"/>
                  <a:gd name="T8" fmla="*/ 744 w 770"/>
                  <a:gd name="T9" fmla="*/ 351 h 619"/>
                  <a:gd name="T10" fmla="*/ 719 w 770"/>
                  <a:gd name="T11" fmla="*/ 619 h 619"/>
                  <a:gd name="T12" fmla="*/ 208 w 770"/>
                  <a:gd name="T13" fmla="*/ 562 h 619"/>
                  <a:gd name="T14" fmla="*/ 0 w 770"/>
                  <a:gd name="T15" fmla="*/ 530 h 619"/>
                  <a:gd name="T16" fmla="*/ 0 w 770"/>
                  <a:gd name="T17" fmla="*/ 53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0" h="619">
                    <a:moveTo>
                      <a:pt x="0" y="530"/>
                    </a:moveTo>
                    <a:lnTo>
                      <a:pt x="92" y="0"/>
                    </a:lnTo>
                    <a:lnTo>
                      <a:pt x="396" y="45"/>
                    </a:lnTo>
                    <a:lnTo>
                      <a:pt x="770" y="83"/>
                    </a:lnTo>
                    <a:lnTo>
                      <a:pt x="744" y="351"/>
                    </a:lnTo>
                    <a:lnTo>
                      <a:pt x="719" y="619"/>
                    </a:lnTo>
                    <a:lnTo>
                      <a:pt x="208" y="562"/>
                    </a:lnTo>
                    <a:lnTo>
                      <a:pt x="0" y="530"/>
                    </a:lnTo>
                    <a:lnTo>
                      <a:pt x="0" y="53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4" name="Freeform 1124"/>
              <p:cNvSpPr>
                <a:spLocks/>
              </p:cNvSpPr>
              <p:nvPr/>
            </p:nvSpPr>
            <p:spPr bwMode="auto">
              <a:xfrm>
                <a:off x="3260347" y="2710434"/>
                <a:ext cx="810320" cy="631881"/>
              </a:xfrm>
              <a:custGeom>
                <a:avLst/>
                <a:gdLst>
                  <a:gd name="T0" fmla="*/ 80 w 796"/>
                  <a:gd name="T1" fmla="*/ 0 h 612"/>
                  <a:gd name="T2" fmla="*/ 591 w 796"/>
                  <a:gd name="T3" fmla="*/ 57 h 612"/>
                  <a:gd name="T4" fmla="*/ 796 w 796"/>
                  <a:gd name="T5" fmla="*/ 74 h 612"/>
                  <a:gd name="T6" fmla="*/ 789 w 796"/>
                  <a:gd name="T7" fmla="*/ 207 h 612"/>
                  <a:gd name="T8" fmla="*/ 760 w 796"/>
                  <a:gd name="T9" fmla="*/ 612 h 612"/>
                  <a:gd name="T10" fmla="*/ 656 w 796"/>
                  <a:gd name="T11" fmla="*/ 605 h 612"/>
                  <a:gd name="T12" fmla="*/ 331 w 796"/>
                  <a:gd name="T13" fmla="*/ 576 h 612"/>
                  <a:gd name="T14" fmla="*/ 0 w 796"/>
                  <a:gd name="T15" fmla="*/ 534 h 612"/>
                  <a:gd name="T16" fmla="*/ 80 w 796"/>
                  <a:gd name="T17" fmla="*/ 0 h 612"/>
                  <a:gd name="T18" fmla="*/ 80 w 796"/>
                  <a:gd name="T19"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6" h="612">
                    <a:moveTo>
                      <a:pt x="80" y="0"/>
                    </a:moveTo>
                    <a:lnTo>
                      <a:pt x="591" y="57"/>
                    </a:lnTo>
                    <a:lnTo>
                      <a:pt x="796" y="74"/>
                    </a:lnTo>
                    <a:lnTo>
                      <a:pt x="789" y="207"/>
                    </a:lnTo>
                    <a:lnTo>
                      <a:pt x="760" y="612"/>
                    </a:lnTo>
                    <a:lnTo>
                      <a:pt x="656" y="605"/>
                    </a:lnTo>
                    <a:lnTo>
                      <a:pt x="331" y="576"/>
                    </a:lnTo>
                    <a:lnTo>
                      <a:pt x="0" y="534"/>
                    </a:lnTo>
                    <a:lnTo>
                      <a:pt x="80" y="0"/>
                    </a:lnTo>
                    <a:lnTo>
                      <a:pt x="80" y="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5" name="Freeform 1125"/>
              <p:cNvSpPr>
                <a:spLocks/>
              </p:cNvSpPr>
              <p:nvPr/>
            </p:nvSpPr>
            <p:spPr bwMode="auto">
              <a:xfrm>
                <a:off x="3142699" y="3260356"/>
                <a:ext cx="782560" cy="786547"/>
              </a:xfrm>
              <a:custGeom>
                <a:avLst/>
                <a:gdLst>
                  <a:gd name="T0" fmla="*/ 97 w 768"/>
                  <a:gd name="T1" fmla="*/ 764 h 764"/>
                  <a:gd name="T2" fmla="*/ 106 w 768"/>
                  <a:gd name="T3" fmla="*/ 707 h 764"/>
                  <a:gd name="T4" fmla="*/ 298 w 768"/>
                  <a:gd name="T5" fmla="*/ 732 h 764"/>
                  <a:gd name="T6" fmla="*/ 290 w 768"/>
                  <a:gd name="T7" fmla="*/ 704 h 764"/>
                  <a:gd name="T8" fmla="*/ 705 w 768"/>
                  <a:gd name="T9" fmla="*/ 742 h 764"/>
                  <a:gd name="T10" fmla="*/ 768 w 768"/>
                  <a:gd name="T11" fmla="*/ 71 h 764"/>
                  <a:gd name="T12" fmla="*/ 443 w 768"/>
                  <a:gd name="T13" fmla="*/ 42 h 764"/>
                  <a:gd name="T14" fmla="*/ 112 w 768"/>
                  <a:gd name="T15" fmla="*/ 0 h 764"/>
                  <a:gd name="T16" fmla="*/ 0 w 768"/>
                  <a:gd name="T17" fmla="*/ 751 h 764"/>
                  <a:gd name="T18" fmla="*/ 97 w 768"/>
                  <a:gd name="T19" fmla="*/ 764 h 764"/>
                  <a:gd name="T20" fmla="*/ 97 w 768"/>
                  <a:gd name="T21"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764">
                    <a:moveTo>
                      <a:pt x="97" y="764"/>
                    </a:moveTo>
                    <a:lnTo>
                      <a:pt x="106" y="707"/>
                    </a:lnTo>
                    <a:lnTo>
                      <a:pt x="298" y="732"/>
                    </a:lnTo>
                    <a:lnTo>
                      <a:pt x="290" y="704"/>
                    </a:lnTo>
                    <a:lnTo>
                      <a:pt x="705" y="742"/>
                    </a:lnTo>
                    <a:lnTo>
                      <a:pt x="768" y="71"/>
                    </a:lnTo>
                    <a:lnTo>
                      <a:pt x="443" y="42"/>
                    </a:lnTo>
                    <a:lnTo>
                      <a:pt x="112" y="0"/>
                    </a:lnTo>
                    <a:lnTo>
                      <a:pt x="0" y="751"/>
                    </a:lnTo>
                    <a:lnTo>
                      <a:pt x="97" y="764"/>
                    </a:lnTo>
                    <a:lnTo>
                      <a:pt x="97" y="764"/>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6" name="Freeform 1126"/>
              <p:cNvSpPr>
                <a:spLocks/>
              </p:cNvSpPr>
              <p:nvPr/>
            </p:nvSpPr>
            <p:spPr bwMode="auto">
              <a:xfrm>
                <a:off x="3441446" y="3403124"/>
                <a:ext cx="1547935" cy="1483201"/>
              </a:xfrm>
              <a:custGeom>
                <a:avLst/>
                <a:gdLst>
                  <a:gd name="T0" fmla="*/ 0 w 1527"/>
                  <a:gd name="T1" fmla="*/ 563 h 1439"/>
                  <a:gd name="T2" fmla="*/ 415 w 1527"/>
                  <a:gd name="T3" fmla="*/ 601 h 1439"/>
                  <a:gd name="T4" fmla="*/ 472 w 1527"/>
                  <a:gd name="T5" fmla="*/ 0 h 1439"/>
                  <a:gd name="T6" fmla="*/ 803 w 1527"/>
                  <a:gd name="T7" fmla="*/ 19 h 1439"/>
                  <a:gd name="T8" fmla="*/ 791 w 1527"/>
                  <a:gd name="T9" fmla="*/ 277 h 1439"/>
                  <a:gd name="T10" fmla="*/ 824 w 1527"/>
                  <a:gd name="T11" fmla="*/ 304 h 1439"/>
                  <a:gd name="T12" fmla="*/ 854 w 1527"/>
                  <a:gd name="T13" fmla="*/ 304 h 1439"/>
                  <a:gd name="T14" fmla="*/ 879 w 1527"/>
                  <a:gd name="T15" fmla="*/ 329 h 1439"/>
                  <a:gd name="T16" fmla="*/ 928 w 1527"/>
                  <a:gd name="T17" fmla="*/ 340 h 1439"/>
                  <a:gd name="T18" fmla="*/ 1029 w 1527"/>
                  <a:gd name="T19" fmla="*/ 384 h 1439"/>
                  <a:gd name="T20" fmla="*/ 1046 w 1527"/>
                  <a:gd name="T21" fmla="*/ 365 h 1439"/>
                  <a:gd name="T22" fmla="*/ 1111 w 1527"/>
                  <a:gd name="T23" fmla="*/ 403 h 1439"/>
                  <a:gd name="T24" fmla="*/ 1196 w 1527"/>
                  <a:gd name="T25" fmla="*/ 401 h 1439"/>
                  <a:gd name="T26" fmla="*/ 1255 w 1527"/>
                  <a:gd name="T27" fmla="*/ 384 h 1439"/>
                  <a:gd name="T28" fmla="*/ 1337 w 1527"/>
                  <a:gd name="T29" fmla="*/ 369 h 1439"/>
                  <a:gd name="T30" fmla="*/ 1411 w 1527"/>
                  <a:gd name="T31" fmla="*/ 409 h 1439"/>
                  <a:gd name="T32" fmla="*/ 1423 w 1527"/>
                  <a:gd name="T33" fmla="*/ 422 h 1439"/>
                  <a:gd name="T34" fmla="*/ 1463 w 1527"/>
                  <a:gd name="T35" fmla="*/ 422 h 1439"/>
                  <a:gd name="T36" fmla="*/ 1470 w 1527"/>
                  <a:gd name="T37" fmla="*/ 635 h 1439"/>
                  <a:gd name="T38" fmla="*/ 1527 w 1527"/>
                  <a:gd name="T39" fmla="*/ 739 h 1439"/>
                  <a:gd name="T40" fmla="*/ 1506 w 1527"/>
                  <a:gd name="T41" fmla="*/ 821 h 1439"/>
                  <a:gd name="T42" fmla="*/ 1510 w 1527"/>
                  <a:gd name="T43" fmla="*/ 889 h 1439"/>
                  <a:gd name="T44" fmla="*/ 1485 w 1527"/>
                  <a:gd name="T45" fmla="*/ 924 h 1439"/>
                  <a:gd name="T46" fmla="*/ 1495 w 1527"/>
                  <a:gd name="T47" fmla="*/ 935 h 1439"/>
                  <a:gd name="T48" fmla="*/ 1432 w 1527"/>
                  <a:gd name="T49" fmla="*/ 954 h 1439"/>
                  <a:gd name="T50" fmla="*/ 1383 w 1527"/>
                  <a:gd name="T51" fmla="*/ 960 h 1439"/>
                  <a:gd name="T52" fmla="*/ 1392 w 1527"/>
                  <a:gd name="T53" fmla="*/ 924 h 1439"/>
                  <a:gd name="T54" fmla="*/ 1366 w 1527"/>
                  <a:gd name="T55" fmla="*/ 945 h 1439"/>
                  <a:gd name="T56" fmla="*/ 1367 w 1527"/>
                  <a:gd name="T57" fmla="*/ 986 h 1439"/>
                  <a:gd name="T58" fmla="*/ 1333 w 1527"/>
                  <a:gd name="T59" fmla="*/ 1030 h 1439"/>
                  <a:gd name="T60" fmla="*/ 1153 w 1527"/>
                  <a:gd name="T61" fmla="*/ 1121 h 1439"/>
                  <a:gd name="T62" fmla="*/ 1096 w 1527"/>
                  <a:gd name="T63" fmla="*/ 1180 h 1439"/>
                  <a:gd name="T64" fmla="*/ 1042 w 1527"/>
                  <a:gd name="T65" fmla="*/ 1308 h 1439"/>
                  <a:gd name="T66" fmla="*/ 1086 w 1527"/>
                  <a:gd name="T67" fmla="*/ 1439 h 1439"/>
                  <a:gd name="T68" fmla="*/ 1044 w 1527"/>
                  <a:gd name="T69" fmla="*/ 1439 h 1439"/>
                  <a:gd name="T70" fmla="*/ 848 w 1527"/>
                  <a:gd name="T71" fmla="*/ 1370 h 1439"/>
                  <a:gd name="T72" fmla="*/ 827 w 1527"/>
                  <a:gd name="T73" fmla="*/ 1313 h 1439"/>
                  <a:gd name="T74" fmla="*/ 807 w 1527"/>
                  <a:gd name="T75" fmla="*/ 1289 h 1439"/>
                  <a:gd name="T76" fmla="*/ 801 w 1527"/>
                  <a:gd name="T77" fmla="*/ 1213 h 1439"/>
                  <a:gd name="T78" fmla="*/ 763 w 1527"/>
                  <a:gd name="T79" fmla="*/ 1186 h 1439"/>
                  <a:gd name="T80" fmla="*/ 658 w 1527"/>
                  <a:gd name="T81" fmla="*/ 984 h 1439"/>
                  <a:gd name="T82" fmla="*/ 607 w 1527"/>
                  <a:gd name="T83" fmla="*/ 946 h 1439"/>
                  <a:gd name="T84" fmla="*/ 592 w 1527"/>
                  <a:gd name="T85" fmla="*/ 914 h 1439"/>
                  <a:gd name="T86" fmla="*/ 438 w 1527"/>
                  <a:gd name="T87" fmla="*/ 907 h 1439"/>
                  <a:gd name="T88" fmla="*/ 356 w 1527"/>
                  <a:gd name="T89" fmla="*/ 1002 h 1439"/>
                  <a:gd name="T90" fmla="*/ 217 w 1527"/>
                  <a:gd name="T91" fmla="*/ 903 h 1439"/>
                  <a:gd name="T92" fmla="*/ 175 w 1527"/>
                  <a:gd name="T93" fmla="*/ 766 h 1439"/>
                  <a:gd name="T94" fmla="*/ 42 w 1527"/>
                  <a:gd name="T95" fmla="*/ 639 h 1439"/>
                  <a:gd name="T96" fmla="*/ 27 w 1527"/>
                  <a:gd name="T97" fmla="*/ 597 h 1439"/>
                  <a:gd name="T98" fmla="*/ 8 w 1527"/>
                  <a:gd name="T99" fmla="*/ 591 h 1439"/>
                  <a:gd name="T100" fmla="*/ 0 w 1527"/>
                  <a:gd name="T101" fmla="*/ 563 h 1439"/>
                  <a:gd name="T102" fmla="*/ 0 w 1527"/>
                  <a:gd name="T103" fmla="*/ 563 h 1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27" h="1439">
                    <a:moveTo>
                      <a:pt x="0" y="563"/>
                    </a:moveTo>
                    <a:lnTo>
                      <a:pt x="415" y="601"/>
                    </a:lnTo>
                    <a:lnTo>
                      <a:pt x="472" y="0"/>
                    </a:lnTo>
                    <a:lnTo>
                      <a:pt x="803" y="19"/>
                    </a:lnTo>
                    <a:lnTo>
                      <a:pt x="791" y="277"/>
                    </a:lnTo>
                    <a:lnTo>
                      <a:pt x="824" y="304"/>
                    </a:lnTo>
                    <a:lnTo>
                      <a:pt x="854" y="304"/>
                    </a:lnTo>
                    <a:lnTo>
                      <a:pt x="879" y="329"/>
                    </a:lnTo>
                    <a:lnTo>
                      <a:pt x="928" y="340"/>
                    </a:lnTo>
                    <a:lnTo>
                      <a:pt x="1029" y="384"/>
                    </a:lnTo>
                    <a:lnTo>
                      <a:pt x="1046" y="365"/>
                    </a:lnTo>
                    <a:lnTo>
                      <a:pt x="1111" y="403"/>
                    </a:lnTo>
                    <a:lnTo>
                      <a:pt x="1196" y="401"/>
                    </a:lnTo>
                    <a:lnTo>
                      <a:pt x="1255" y="384"/>
                    </a:lnTo>
                    <a:lnTo>
                      <a:pt x="1337" y="369"/>
                    </a:lnTo>
                    <a:lnTo>
                      <a:pt x="1411" y="409"/>
                    </a:lnTo>
                    <a:lnTo>
                      <a:pt x="1423" y="422"/>
                    </a:lnTo>
                    <a:lnTo>
                      <a:pt x="1463" y="422"/>
                    </a:lnTo>
                    <a:lnTo>
                      <a:pt x="1470" y="635"/>
                    </a:lnTo>
                    <a:lnTo>
                      <a:pt x="1527" y="739"/>
                    </a:lnTo>
                    <a:lnTo>
                      <a:pt x="1506" y="821"/>
                    </a:lnTo>
                    <a:lnTo>
                      <a:pt x="1510" y="889"/>
                    </a:lnTo>
                    <a:lnTo>
                      <a:pt x="1485" y="924"/>
                    </a:lnTo>
                    <a:lnTo>
                      <a:pt x="1495" y="935"/>
                    </a:lnTo>
                    <a:lnTo>
                      <a:pt x="1432" y="954"/>
                    </a:lnTo>
                    <a:lnTo>
                      <a:pt x="1383" y="960"/>
                    </a:lnTo>
                    <a:lnTo>
                      <a:pt x="1392" y="924"/>
                    </a:lnTo>
                    <a:lnTo>
                      <a:pt x="1366" y="945"/>
                    </a:lnTo>
                    <a:lnTo>
                      <a:pt x="1367" y="986"/>
                    </a:lnTo>
                    <a:lnTo>
                      <a:pt x="1333" y="1030"/>
                    </a:lnTo>
                    <a:lnTo>
                      <a:pt x="1153" y="1121"/>
                    </a:lnTo>
                    <a:lnTo>
                      <a:pt x="1096" y="1180"/>
                    </a:lnTo>
                    <a:lnTo>
                      <a:pt x="1042" y="1308"/>
                    </a:lnTo>
                    <a:lnTo>
                      <a:pt x="1086" y="1439"/>
                    </a:lnTo>
                    <a:lnTo>
                      <a:pt x="1044" y="1439"/>
                    </a:lnTo>
                    <a:lnTo>
                      <a:pt x="848" y="1370"/>
                    </a:lnTo>
                    <a:lnTo>
                      <a:pt x="827" y="1313"/>
                    </a:lnTo>
                    <a:lnTo>
                      <a:pt x="807" y="1289"/>
                    </a:lnTo>
                    <a:lnTo>
                      <a:pt x="801" y="1213"/>
                    </a:lnTo>
                    <a:lnTo>
                      <a:pt x="763" y="1186"/>
                    </a:lnTo>
                    <a:lnTo>
                      <a:pt x="658" y="984"/>
                    </a:lnTo>
                    <a:lnTo>
                      <a:pt x="607" y="946"/>
                    </a:lnTo>
                    <a:lnTo>
                      <a:pt x="592" y="914"/>
                    </a:lnTo>
                    <a:lnTo>
                      <a:pt x="438" y="907"/>
                    </a:lnTo>
                    <a:lnTo>
                      <a:pt x="356" y="1002"/>
                    </a:lnTo>
                    <a:lnTo>
                      <a:pt x="217" y="903"/>
                    </a:lnTo>
                    <a:lnTo>
                      <a:pt x="175" y="766"/>
                    </a:lnTo>
                    <a:lnTo>
                      <a:pt x="42" y="639"/>
                    </a:lnTo>
                    <a:lnTo>
                      <a:pt x="27" y="597"/>
                    </a:lnTo>
                    <a:lnTo>
                      <a:pt x="8" y="591"/>
                    </a:lnTo>
                    <a:lnTo>
                      <a:pt x="0" y="563"/>
                    </a:lnTo>
                    <a:lnTo>
                      <a:pt x="0" y="563"/>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7" name="Freeform 1127"/>
              <p:cNvSpPr>
                <a:spLocks/>
              </p:cNvSpPr>
              <p:nvPr/>
            </p:nvSpPr>
            <p:spPr bwMode="auto">
              <a:xfrm>
                <a:off x="3921292" y="1671400"/>
                <a:ext cx="733650" cy="450777"/>
              </a:xfrm>
              <a:custGeom>
                <a:avLst/>
                <a:gdLst>
                  <a:gd name="T0" fmla="*/ 38 w 718"/>
                  <a:gd name="T1" fmla="*/ 0 h 441"/>
                  <a:gd name="T2" fmla="*/ 663 w 718"/>
                  <a:gd name="T3" fmla="*/ 32 h 441"/>
                  <a:gd name="T4" fmla="*/ 667 w 718"/>
                  <a:gd name="T5" fmla="*/ 142 h 441"/>
                  <a:gd name="T6" fmla="*/ 696 w 718"/>
                  <a:gd name="T7" fmla="*/ 234 h 441"/>
                  <a:gd name="T8" fmla="*/ 699 w 718"/>
                  <a:gd name="T9" fmla="*/ 348 h 441"/>
                  <a:gd name="T10" fmla="*/ 718 w 718"/>
                  <a:gd name="T11" fmla="*/ 441 h 441"/>
                  <a:gd name="T12" fmla="*/ 340 w 718"/>
                  <a:gd name="T13" fmla="*/ 429 h 441"/>
                  <a:gd name="T14" fmla="*/ 0 w 718"/>
                  <a:gd name="T15" fmla="*/ 405 h 441"/>
                  <a:gd name="T16" fmla="*/ 38 w 718"/>
                  <a:gd name="T17" fmla="*/ 0 h 441"/>
                  <a:gd name="T18" fmla="*/ 38 w 718"/>
                  <a:gd name="T19"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8" h="441">
                    <a:moveTo>
                      <a:pt x="38" y="0"/>
                    </a:moveTo>
                    <a:lnTo>
                      <a:pt x="663" y="32"/>
                    </a:lnTo>
                    <a:lnTo>
                      <a:pt x="667" y="142"/>
                    </a:lnTo>
                    <a:lnTo>
                      <a:pt x="696" y="234"/>
                    </a:lnTo>
                    <a:lnTo>
                      <a:pt x="699" y="348"/>
                    </a:lnTo>
                    <a:lnTo>
                      <a:pt x="718" y="441"/>
                    </a:lnTo>
                    <a:lnTo>
                      <a:pt x="340" y="429"/>
                    </a:lnTo>
                    <a:lnTo>
                      <a:pt x="0" y="405"/>
                    </a:lnTo>
                    <a:lnTo>
                      <a:pt x="38" y="0"/>
                    </a:lnTo>
                    <a:lnTo>
                      <a:pt x="38" y="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8" name="Freeform 1128"/>
              <p:cNvSpPr>
                <a:spLocks/>
              </p:cNvSpPr>
              <p:nvPr/>
            </p:nvSpPr>
            <p:spPr bwMode="auto">
              <a:xfrm>
                <a:off x="3882958" y="2086485"/>
                <a:ext cx="782560" cy="515551"/>
              </a:xfrm>
              <a:custGeom>
                <a:avLst/>
                <a:gdLst>
                  <a:gd name="T0" fmla="*/ 38 w 768"/>
                  <a:gd name="T1" fmla="*/ 0 h 502"/>
                  <a:gd name="T2" fmla="*/ 378 w 768"/>
                  <a:gd name="T3" fmla="*/ 24 h 502"/>
                  <a:gd name="T4" fmla="*/ 756 w 768"/>
                  <a:gd name="T5" fmla="*/ 36 h 502"/>
                  <a:gd name="T6" fmla="*/ 732 w 768"/>
                  <a:gd name="T7" fmla="*/ 83 h 502"/>
                  <a:gd name="T8" fmla="*/ 768 w 768"/>
                  <a:gd name="T9" fmla="*/ 118 h 502"/>
                  <a:gd name="T10" fmla="*/ 766 w 768"/>
                  <a:gd name="T11" fmla="*/ 365 h 502"/>
                  <a:gd name="T12" fmla="*/ 751 w 768"/>
                  <a:gd name="T13" fmla="*/ 363 h 502"/>
                  <a:gd name="T14" fmla="*/ 753 w 768"/>
                  <a:gd name="T15" fmla="*/ 395 h 502"/>
                  <a:gd name="T16" fmla="*/ 764 w 768"/>
                  <a:gd name="T17" fmla="*/ 420 h 502"/>
                  <a:gd name="T18" fmla="*/ 756 w 768"/>
                  <a:gd name="T19" fmla="*/ 443 h 502"/>
                  <a:gd name="T20" fmla="*/ 764 w 768"/>
                  <a:gd name="T21" fmla="*/ 502 h 502"/>
                  <a:gd name="T22" fmla="*/ 747 w 768"/>
                  <a:gd name="T23" fmla="*/ 496 h 502"/>
                  <a:gd name="T24" fmla="*/ 728 w 768"/>
                  <a:gd name="T25" fmla="*/ 473 h 502"/>
                  <a:gd name="T26" fmla="*/ 659 w 768"/>
                  <a:gd name="T27" fmla="*/ 450 h 502"/>
                  <a:gd name="T28" fmla="*/ 593 w 768"/>
                  <a:gd name="T29" fmla="*/ 454 h 502"/>
                  <a:gd name="T30" fmla="*/ 555 w 768"/>
                  <a:gd name="T31" fmla="*/ 426 h 502"/>
                  <a:gd name="T32" fmla="*/ 0 w 768"/>
                  <a:gd name="T33" fmla="*/ 393 h 502"/>
                  <a:gd name="T34" fmla="*/ 38 w 768"/>
                  <a:gd name="T35" fmla="*/ 0 h 502"/>
                  <a:gd name="T36" fmla="*/ 38 w 768"/>
                  <a:gd name="T37"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8" h="502">
                    <a:moveTo>
                      <a:pt x="38" y="0"/>
                    </a:moveTo>
                    <a:lnTo>
                      <a:pt x="378" y="24"/>
                    </a:lnTo>
                    <a:lnTo>
                      <a:pt x="756" y="36"/>
                    </a:lnTo>
                    <a:lnTo>
                      <a:pt x="732" y="83"/>
                    </a:lnTo>
                    <a:lnTo>
                      <a:pt x="768" y="118"/>
                    </a:lnTo>
                    <a:lnTo>
                      <a:pt x="766" y="365"/>
                    </a:lnTo>
                    <a:lnTo>
                      <a:pt x="751" y="363"/>
                    </a:lnTo>
                    <a:lnTo>
                      <a:pt x="753" y="395"/>
                    </a:lnTo>
                    <a:lnTo>
                      <a:pt x="764" y="420"/>
                    </a:lnTo>
                    <a:lnTo>
                      <a:pt x="756" y="443"/>
                    </a:lnTo>
                    <a:lnTo>
                      <a:pt x="764" y="502"/>
                    </a:lnTo>
                    <a:lnTo>
                      <a:pt x="747" y="496"/>
                    </a:lnTo>
                    <a:lnTo>
                      <a:pt x="728" y="473"/>
                    </a:lnTo>
                    <a:lnTo>
                      <a:pt x="659" y="450"/>
                    </a:lnTo>
                    <a:lnTo>
                      <a:pt x="593" y="454"/>
                    </a:lnTo>
                    <a:lnTo>
                      <a:pt x="555" y="426"/>
                    </a:lnTo>
                    <a:lnTo>
                      <a:pt x="0" y="393"/>
                    </a:lnTo>
                    <a:lnTo>
                      <a:pt x="38" y="0"/>
                    </a:lnTo>
                    <a:lnTo>
                      <a:pt x="38" y="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9" name="Freeform 1129"/>
              <p:cNvSpPr>
                <a:spLocks/>
              </p:cNvSpPr>
              <p:nvPr/>
            </p:nvSpPr>
            <p:spPr bwMode="auto">
              <a:xfrm>
                <a:off x="3860485" y="2490995"/>
                <a:ext cx="914749" cy="456065"/>
              </a:xfrm>
              <a:custGeom>
                <a:avLst/>
                <a:gdLst>
                  <a:gd name="T0" fmla="*/ 25 w 901"/>
                  <a:gd name="T1" fmla="*/ 0 h 439"/>
                  <a:gd name="T2" fmla="*/ 580 w 901"/>
                  <a:gd name="T3" fmla="*/ 33 h 439"/>
                  <a:gd name="T4" fmla="*/ 618 w 901"/>
                  <a:gd name="T5" fmla="*/ 61 h 439"/>
                  <a:gd name="T6" fmla="*/ 684 w 901"/>
                  <a:gd name="T7" fmla="*/ 57 h 439"/>
                  <a:gd name="T8" fmla="*/ 753 w 901"/>
                  <a:gd name="T9" fmla="*/ 80 h 439"/>
                  <a:gd name="T10" fmla="*/ 772 w 901"/>
                  <a:gd name="T11" fmla="*/ 103 h 439"/>
                  <a:gd name="T12" fmla="*/ 789 w 901"/>
                  <a:gd name="T13" fmla="*/ 109 h 439"/>
                  <a:gd name="T14" fmla="*/ 819 w 901"/>
                  <a:gd name="T15" fmla="*/ 192 h 439"/>
                  <a:gd name="T16" fmla="*/ 819 w 901"/>
                  <a:gd name="T17" fmla="*/ 217 h 439"/>
                  <a:gd name="T18" fmla="*/ 840 w 901"/>
                  <a:gd name="T19" fmla="*/ 257 h 439"/>
                  <a:gd name="T20" fmla="*/ 850 w 901"/>
                  <a:gd name="T21" fmla="*/ 320 h 439"/>
                  <a:gd name="T22" fmla="*/ 844 w 901"/>
                  <a:gd name="T23" fmla="*/ 339 h 439"/>
                  <a:gd name="T24" fmla="*/ 857 w 901"/>
                  <a:gd name="T25" fmla="*/ 359 h 439"/>
                  <a:gd name="T26" fmla="*/ 901 w 901"/>
                  <a:gd name="T27" fmla="*/ 439 h 439"/>
                  <a:gd name="T28" fmla="*/ 500 w 901"/>
                  <a:gd name="T29" fmla="*/ 435 h 439"/>
                  <a:gd name="T30" fmla="*/ 198 w 901"/>
                  <a:gd name="T31" fmla="*/ 418 h 439"/>
                  <a:gd name="T32" fmla="*/ 205 w 901"/>
                  <a:gd name="T33" fmla="*/ 285 h 439"/>
                  <a:gd name="T34" fmla="*/ 0 w 901"/>
                  <a:gd name="T35" fmla="*/ 268 h 439"/>
                  <a:gd name="T36" fmla="*/ 25 w 901"/>
                  <a:gd name="T37" fmla="*/ 0 h 439"/>
                  <a:gd name="T38" fmla="*/ 25 w 901"/>
                  <a:gd name="T39"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1" h="439">
                    <a:moveTo>
                      <a:pt x="25" y="0"/>
                    </a:moveTo>
                    <a:lnTo>
                      <a:pt x="580" y="33"/>
                    </a:lnTo>
                    <a:lnTo>
                      <a:pt x="618" y="61"/>
                    </a:lnTo>
                    <a:lnTo>
                      <a:pt x="684" y="57"/>
                    </a:lnTo>
                    <a:lnTo>
                      <a:pt x="753" y="80"/>
                    </a:lnTo>
                    <a:lnTo>
                      <a:pt x="772" y="103"/>
                    </a:lnTo>
                    <a:lnTo>
                      <a:pt x="789" y="109"/>
                    </a:lnTo>
                    <a:lnTo>
                      <a:pt x="819" y="192"/>
                    </a:lnTo>
                    <a:lnTo>
                      <a:pt x="819" y="217"/>
                    </a:lnTo>
                    <a:lnTo>
                      <a:pt x="840" y="257"/>
                    </a:lnTo>
                    <a:lnTo>
                      <a:pt x="850" y="320"/>
                    </a:lnTo>
                    <a:lnTo>
                      <a:pt x="844" y="339"/>
                    </a:lnTo>
                    <a:lnTo>
                      <a:pt x="857" y="359"/>
                    </a:lnTo>
                    <a:lnTo>
                      <a:pt x="901" y="439"/>
                    </a:lnTo>
                    <a:lnTo>
                      <a:pt x="500" y="435"/>
                    </a:lnTo>
                    <a:lnTo>
                      <a:pt x="198" y="418"/>
                    </a:lnTo>
                    <a:lnTo>
                      <a:pt x="205" y="285"/>
                    </a:lnTo>
                    <a:lnTo>
                      <a:pt x="0" y="268"/>
                    </a:lnTo>
                    <a:lnTo>
                      <a:pt x="25" y="0"/>
                    </a:lnTo>
                    <a:lnTo>
                      <a:pt x="25" y="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0" name="Freeform 1130"/>
              <p:cNvSpPr>
                <a:spLocks/>
              </p:cNvSpPr>
              <p:nvPr/>
            </p:nvSpPr>
            <p:spPr bwMode="auto">
              <a:xfrm>
                <a:off x="4034975" y="2925909"/>
                <a:ext cx="822217" cy="436236"/>
              </a:xfrm>
              <a:custGeom>
                <a:avLst/>
                <a:gdLst>
                  <a:gd name="T0" fmla="*/ 29 w 812"/>
                  <a:gd name="T1" fmla="*/ 0 h 426"/>
                  <a:gd name="T2" fmla="*/ 331 w 812"/>
                  <a:gd name="T3" fmla="*/ 17 h 426"/>
                  <a:gd name="T4" fmla="*/ 732 w 812"/>
                  <a:gd name="T5" fmla="*/ 21 h 426"/>
                  <a:gd name="T6" fmla="*/ 755 w 812"/>
                  <a:gd name="T7" fmla="*/ 40 h 426"/>
                  <a:gd name="T8" fmla="*/ 766 w 812"/>
                  <a:gd name="T9" fmla="*/ 36 h 426"/>
                  <a:gd name="T10" fmla="*/ 782 w 812"/>
                  <a:gd name="T11" fmla="*/ 57 h 426"/>
                  <a:gd name="T12" fmla="*/ 768 w 812"/>
                  <a:gd name="T13" fmla="*/ 57 h 426"/>
                  <a:gd name="T14" fmla="*/ 755 w 812"/>
                  <a:gd name="T15" fmla="*/ 86 h 426"/>
                  <a:gd name="T16" fmla="*/ 787 w 812"/>
                  <a:gd name="T17" fmla="*/ 132 h 426"/>
                  <a:gd name="T18" fmla="*/ 812 w 812"/>
                  <a:gd name="T19" fmla="*/ 137 h 426"/>
                  <a:gd name="T20" fmla="*/ 808 w 812"/>
                  <a:gd name="T21" fmla="*/ 424 h 426"/>
                  <a:gd name="T22" fmla="*/ 464 w 812"/>
                  <a:gd name="T23" fmla="*/ 426 h 426"/>
                  <a:gd name="T24" fmla="*/ 0 w 812"/>
                  <a:gd name="T25" fmla="*/ 405 h 426"/>
                  <a:gd name="T26" fmla="*/ 29 w 812"/>
                  <a:gd name="T27" fmla="*/ 0 h 426"/>
                  <a:gd name="T28" fmla="*/ 29 w 812"/>
                  <a:gd name="T29"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2" h="426">
                    <a:moveTo>
                      <a:pt x="29" y="0"/>
                    </a:moveTo>
                    <a:lnTo>
                      <a:pt x="331" y="17"/>
                    </a:lnTo>
                    <a:lnTo>
                      <a:pt x="732" y="21"/>
                    </a:lnTo>
                    <a:lnTo>
                      <a:pt x="755" y="40"/>
                    </a:lnTo>
                    <a:lnTo>
                      <a:pt x="766" y="36"/>
                    </a:lnTo>
                    <a:lnTo>
                      <a:pt x="782" y="57"/>
                    </a:lnTo>
                    <a:lnTo>
                      <a:pt x="768" y="57"/>
                    </a:lnTo>
                    <a:lnTo>
                      <a:pt x="755" y="86"/>
                    </a:lnTo>
                    <a:lnTo>
                      <a:pt x="787" y="132"/>
                    </a:lnTo>
                    <a:lnTo>
                      <a:pt x="812" y="137"/>
                    </a:lnTo>
                    <a:lnTo>
                      <a:pt x="808" y="424"/>
                    </a:lnTo>
                    <a:lnTo>
                      <a:pt x="464" y="426"/>
                    </a:lnTo>
                    <a:lnTo>
                      <a:pt x="0" y="405"/>
                    </a:lnTo>
                    <a:lnTo>
                      <a:pt x="29" y="0"/>
                    </a:lnTo>
                    <a:lnTo>
                      <a:pt x="29" y="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1" name="Freeform 1131"/>
              <p:cNvSpPr>
                <a:spLocks/>
              </p:cNvSpPr>
              <p:nvPr/>
            </p:nvSpPr>
            <p:spPr bwMode="auto">
              <a:xfrm>
                <a:off x="3917327" y="3335706"/>
                <a:ext cx="959693" cy="490434"/>
              </a:xfrm>
              <a:custGeom>
                <a:avLst/>
                <a:gdLst>
                  <a:gd name="T0" fmla="*/ 6 w 943"/>
                  <a:gd name="T1" fmla="*/ 0 h 479"/>
                  <a:gd name="T2" fmla="*/ 110 w 943"/>
                  <a:gd name="T3" fmla="*/ 7 h 479"/>
                  <a:gd name="T4" fmla="*/ 574 w 943"/>
                  <a:gd name="T5" fmla="*/ 28 h 479"/>
                  <a:gd name="T6" fmla="*/ 918 w 943"/>
                  <a:gd name="T7" fmla="*/ 26 h 479"/>
                  <a:gd name="T8" fmla="*/ 922 w 943"/>
                  <a:gd name="T9" fmla="*/ 97 h 479"/>
                  <a:gd name="T10" fmla="*/ 943 w 943"/>
                  <a:gd name="T11" fmla="*/ 247 h 479"/>
                  <a:gd name="T12" fmla="*/ 939 w 943"/>
                  <a:gd name="T13" fmla="*/ 479 h 479"/>
                  <a:gd name="T14" fmla="*/ 865 w 943"/>
                  <a:gd name="T15" fmla="*/ 439 h 479"/>
                  <a:gd name="T16" fmla="*/ 783 w 943"/>
                  <a:gd name="T17" fmla="*/ 454 h 479"/>
                  <a:gd name="T18" fmla="*/ 724 w 943"/>
                  <a:gd name="T19" fmla="*/ 471 h 479"/>
                  <a:gd name="T20" fmla="*/ 639 w 943"/>
                  <a:gd name="T21" fmla="*/ 473 h 479"/>
                  <a:gd name="T22" fmla="*/ 574 w 943"/>
                  <a:gd name="T23" fmla="*/ 435 h 479"/>
                  <a:gd name="T24" fmla="*/ 557 w 943"/>
                  <a:gd name="T25" fmla="*/ 454 h 479"/>
                  <a:gd name="T26" fmla="*/ 456 w 943"/>
                  <a:gd name="T27" fmla="*/ 410 h 479"/>
                  <a:gd name="T28" fmla="*/ 407 w 943"/>
                  <a:gd name="T29" fmla="*/ 399 h 479"/>
                  <a:gd name="T30" fmla="*/ 382 w 943"/>
                  <a:gd name="T31" fmla="*/ 376 h 479"/>
                  <a:gd name="T32" fmla="*/ 352 w 943"/>
                  <a:gd name="T33" fmla="*/ 374 h 479"/>
                  <a:gd name="T34" fmla="*/ 319 w 943"/>
                  <a:gd name="T35" fmla="*/ 347 h 479"/>
                  <a:gd name="T36" fmla="*/ 331 w 943"/>
                  <a:gd name="T37" fmla="*/ 89 h 479"/>
                  <a:gd name="T38" fmla="*/ 0 w 943"/>
                  <a:gd name="T39" fmla="*/ 70 h 479"/>
                  <a:gd name="T40" fmla="*/ 6 w 943"/>
                  <a:gd name="T41" fmla="*/ 0 h 479"/>
                  <a:gd name="T42" fmla="*/ 6 w 943"/>
                  <a:gd name="T43"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43" h="479">
                    <a:moveTo>
                      <a:pt x="6" y="0"/>
                    </a:moveTo>
                    <a:lnTo>
                      <a:pt x="110" y="7"/>
                    </a:lnTo>
                    <a:lnTo>
                      <a:pt x="574" y="28"/>
                    </a:lnTo>
                    <a:lnTo>
                      <a:pt x="918" y="26"/>
                    </a:lnTo>
                    <a:lnTo>
                      <a:pt x="922" y="97"/>
                    </a:lnTo>
                    <a:lnTo>
                      <a:pt x="943" y="247"/>
                    </a:lnTo>
                    <a:lnTo>
                      <a:pt x="939" y="479"/>
                    </a:lnTo>
                    <a:lnTo>
                      <a:pt x="865" y="439"/>
                    </a:lnTo>
                    <a:lnTo>
                      <a:pt x="783" y="454"/>
                    </a:lnTo>
                    <a:lnTo>
                      <a:pt x="724" y="471"/>
                    </a:lnTo>
                    <a:lnTo>
                      <a:pt x="639" y="473"/>
                    </a:lnTo>
                    <a:lnTo>
                      <a:pt x="574" y="435"/>
                    </a:lnTo>
                    <a:lnTo>
                      <a:pt x="557" y="454"/>
                    </a:lnTo>
                    <a:lnTo>
                      <a:pt x="456" y="410"/>
                    </a:lnTo>
                    <a:lnTo>
                      <a:pt x="407" y="399"/>
                    </a:lnTo>
                    <a:lnTo>
                      <a:pt x="382" y="376"/>
                    </a:lnTo>
                    <a:lnTo>
                      <a:pt x="352" y="374"/>
                    </a:lnTo>
                    <a:lnTo>
                      <a:pt x="319" y="347"/>
                    </a:lnTo>
                    <a:lnTo>
                      <a:pt x="331" y="89"/>
                    </a:lnTo>
                    <a:lnTo>
                      <a:pt x="0" y="70"/>
                    </a:lnTo>
                    <a:lnTo>
                      <a:pt x="6" y="0"/>
                    </a:lnTo>
                    <a:lnTo>
                      <a:pt x="6" y="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2" name="Freeform 1132"/>
              <p:cNvSpPr>
                <a:spLocks/>
              </p:cNvSpPr>
              <p:nvPr/>
            </p:nvSpPr>
            <p:spPr bwMode="auto">
              <a:xfrm>
                <a:off x="4596779" y="1668756"/>
                <a:ext cx="725718" cy="798443"/>
              </a:xfrm>
              <a:custGeom>
                <a:avLst/>
                <a:gdLst>
                  <a:gd name="T0" fmla="*/ 4 w 711"/>
                  <a:gd name="T1" fmla="*/ 146 h 774"/>
                  <a:gd name="T2" fmla="*/ 33 w 711"/>
                  <a:gd name="T3" fmla="*/ 238 h 774"/>
                  <a:gd name="T4" fmla="*/ 36 w 711"/>
                  <a:gd name="T5" fmla="*/ 352 h 774"/>
                  <a:gd name="T6" fmla="*/ 55 w 711"/>
                  <a:gd name="T7" fmla="*/ 445 h 774"/>
                  <a:gd name="T8" fmla="*/ 31 w 711"/>
                  <a:gd name="T9" fmla="*/ 492 h 774"/>
                  <a:gd name="T10" fmla="*/ 67 w 711"/>
                  <a:gd name="T11" fmla="*/ 527 h 774"/>
                  <a:gd name="T12" fmla="*/ 65 w 711"/>
                  <a:gd name="T13" fmla="*/ 774 h 774"/>
                  <a:gd name="T14" fmla="*/ 584 w 711"/>
                  <a:gd name="T15" fmla="*/ 764 h 774"/>
                  <a:gd name="T16" fmla="*/ 576 w 711"/>
                  <a:gd name="T17" fmla="*/ 715 h 774"/>
                  <a:gd name="T18" fmla="*/ 519 w 711"/>
                  <a:gd name="T19" fmla="*/ 673 h 774"/>
                  <a:gd name="T20" fmla="*/ 493 w 711"/>
                  <a:gd name="T21" fmla="*/ 643 h 774"/>
                  <a:gd name="T22" fmla="*/ 422 w 711"/>
                  <a:gd name="T23" fmla="*/ 599 h 774"/>
                  <a:gd name="T24" fmla="*/ 424 w 711"/>
                  <a:gd name="T25" fmla="*/ 529 h 774"/>
                  <a:gd name="T26" fmla="*/ 409 w 711"/>
                  <a:gd name="T27" fmla="*/ 481 h 774"/>
                  <a:gd name="T28" fmla="*/ 466 w 711"/>
                  <a:gd name="T29" fmla="*/ 413 h 774"/>
                  <a:gd name="T30" fmla="*/ 462 w 711"/>
                  <a:gd name="T31" fmla="*/ 344 h 774"/>
                  <a:gd name="T32" fmla="*/ 557 w 711"/>
                  <a:gd name="T33" fmla="*/ 274 h 774"/>
                  <a:gd name="T34" fmla="*/ 580 w 711"/>
                  <a:gd name="T35" fmla="*/ 234 h 774"/>
                  <a:gd name="T36" fmla="*/ 711 w 711"/>
                  <a:gd name="T37" fmla="*/ 165 h 774"/>
                  <a:gd name="T38" fmla="*/ 652 w 711"/>
                  <a:gd name="T39" fmla="*/ 141 h 774"/>
                  <a:gd name="T40" fmla="*/ 601 w 711"/>
                  <a:gd name="T41" fmla="*/ 146 h 774"/>
                  <a:gd name="T42" fmla="*/ 590 w 711"/>
                  <a:gd name="T43" fmla="*/ 127 h 774"/>
                  <a:gd name="T44" fmla="*/ 495 w 711"/>
                  <a:gd name="T45" fmla="*/ 126 h 774"/>
                  <a:gd name="T46" fmla="*/ 432 w 711"/>
                  <a:gd name="T47" fmla="*/ 107 h 774"/>
                  <a:gd name="T48" fmla="*/ 301 w 711"/>
                  <a:gd name="T49" fmla="*/ 93 h 774"/>
                  <a:gd name="T50" fmla="*/ 282 w 711"/>
                  <a:gd name="T51" fmla="*/ 70 h 774"/>
                  <a:gd name="T52" fmla="*/ 228 w 711"/>
                  <a:gd name="T53" fmla="*/ 50 h 774"/>
                  <a:gd name="T54" fmla="*/ 219 w 711"/>
                  <a:gd name="T55" fmla="*/ 0 h 774"/>
                  <a:gd name="T56" fmla="*/ 187 w 711"/>
                  <a:gd name="T57" fmla="*/ 0 h 774"/>
                  <a:gd name="T58" fmla="*/ 187 w 711"/>
                  <a:gd name="T59" fmla="*/ 36 h 774"/>
                  <a:gd name="T60" fmla="*/ 0 w 711"/>
                  <a:gd name="T61" fmla="*/ 36 h 774"/>
                  <a:gd name="T62" fmla="*/ 4 w 711"/>
                  <a:gd name="T63" fmla="*/ 146 h 774"/>
                  <a:gd name="T64" fmla="*/ 4 w 711"/>
                  <a:gd name="T65" fmla="*/ 146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1" h="774">
                    <a:moveTo>
                      <a:pt x="4" y="146"/>
                    </a:moveTo>
                    <a:lnTo>
                      <a:pt x="33" y="238"/>
                    </a:lnTo>
                    <a:lnTo>
                      <a:pt x="36" y="352"/>
                    </a:lnTo>
                    <a:lnTo>
                      <a:pt x="55" y="445"/>
                    </a:lnTo>
                    <a:lnTo>
                      <a:pt x="31" y="492"/>
                    </a:lnTo>
                    <a:lnTo>
                      <a:pt x="67" y="527"/>
                    </a:lnTo>
                    <a:lnTo>
                      <a:pt x="65" y="774"/>
                    </a:lnTo>
                    <a:lnTo>
                      <a:pt x="584" y="764"/>
                    </a:lnTo>
                    <a:lnTo>
                      <a:pt x="576" y="715"/>
                    </a:lnTo>
                    <a:lnTo>
                      <a:pt x="519" y="673"/>
                    </a:lnTo>
                    <a:lnTo>
                      <a:pt x="493" y="643"/>
                    </a:lnTo>
                    <a:lnTo>
                      <a:pt x="422" y="599"/>
                    </a:lnTo>
                    <a:lnTo>
                      <a:pt x="424" y="529"/>
                    </a:lnTo>
                    <a:lnTo>
                      <a:pt x="409" y="481"/>
                    </a:lnTo>
                    <a:lnTo>
                      <a:pt x="466" y="413"/>
                    </a:lnTo>
                    <a:lnTo>
                      <a:pt x="462" y="344"/>
                    </a:lnTo>
                    <a:lnTo>
                      <a:pt x="557" y="274"/>
                    </a:lnTo>
                    <a:lnTo>
                      <a:pt x="580" y="234"/>
                    </a:lnTo>
                    <a:lnTo>
                      <a:pt x="711" y="165"/>
                    </a:lnTo>
                    <a:lnTo>
                      <a:pt x="652" y="141"/>
                    </a:lnTo>
                    <a:lnTo>
                      <a:pt x="601" y="146"/>
                    </a:lnTo>
                    <a:lnTo>
                      <a:pt x="590" y="127"/>
                    </a:lnTo>
                    <a:lnTo>
                      <a:pt x="495" y="126"/>
                    </a:lnTo>
                    <a:lnTo>
                      <a:pt x="432" y="107"/>
                    </a:lnTo>
                    <a:lnTo>
                      <a:pt x="301" y="93"/>
                    </a:lnTo>
                    <a:lnTo>
                      <a:pt x="282" y="70"/>
                    </a:lnTo>
                    <a:lnTo>
                      <a:pt x="228" y="50"/>
                    </a:lnTo>
                    <a:lnTo>
                      <a:pt x="219" y="0"/>
                    </a:lnTo>
                    <a:lnTo>
                      <a:pt x="187" y="0"/>
                    </a:lnTo>
                    <a:lnTo>
                      <a:pt x="187" y="36"/>
                    </a:lnTo>
                    <a:lnTo>
                      <a:pt x="0" y="36"/>
                    </a:lnTo>
                    <a:lnTo>
                      <a:pt x="4" y="146"/>
                    </a:lnTo>
                    <a:lnTo>
                      <a:pt x="4" y="146"/>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3" name="Freeform 1133"/>
              <p:cNvSpPr>
                <a:spLocks/>
              </p:cNvSpPr>
              <p:nvPr/>
            </p:nvSpPr>
            <p:spPr bwMode="auto">
              <a:xfrm>
                <a:off x="4650977" y="2453981"/>
                <a:ext cx="660946" cy="432270"/>
              </a:xfrm>
              <a:custGeom>
                <a:avLst/>
                <a:gdLst>
                  <a:gd name="T0" fmla="*/ 2 w 652"/>
                  <a:gd name="T1" fmla="*/ 40 h 420"/>
                  <a:gd name="T2" fmla="*/ 13 w 652"/>
                  <a:gd name="T3" fmla="*/ 65 h 420"/>
                  <a:gd name="T4" fmla="*/ 5 w 652"/>
                  <a:gd name="T5" fmla="*/ 88 h 420"/>
                  <a:gd name="T6" fmla="*/ 13 w 652"/>
                  <a:gd name="T7" fmla="*/ 147 h 420"/>
                  <a:gd name="T8" fmla="*/ 43 w 652"/>
                  <a:gd name="T9" fmla="*/ 230 h 420"/>
                  <a:gd name="T10" fmla="*/ 43 w 652"/>
                  <a:gd name="T11" fmla="*/ 255 h 420"/>
                  <a:gd name="T12" fmla="*/ 64 w 652"/>
                  <a:gd name="T13" fmla="*/ 295 h 420"/>
                  <a:gd name="T14" fmla="*/ 74 w 652"/>
                  <a:gd name="T15" fmla="*/ 358 h 420"/>
                  <a:gd name="T16" fmla="*/ 68 w 652"/>
                  <a:gd name="T17" fmla="*/ 377 h 420"/>
                  <a:gd name="T18" fmla="*/ 81 w 652"/>
                  <a:gd name="T19" fmla="*/ 397 h 420"/>
                  <a:gd name="T20" fmla="*/ 504 w 652"/>
                  <a:gd name="T21" fmla="*/ 388 h 420"/>
                  <a:gd name="T22" fmla="*/ 534 w 652"/>
                  <a:gd name="T23" fmla="*/ 420 h 420"/>
                  <a:gd name="T24" fmla="*/ 578 w 652"/>
                  <a:gd name="T25" fmla="*/ 325 h 420"/>
                  <a:gd name="T26" fmla="*/ 564 w 652"/>
                  <a:gd name="T27" fmla="*/ 289 h 420"/>
                  <a:gd name="T28" fmla="*/ 639 w 652"/>
                  <a:gd name="T29" fmla="*/ 232 h 420"/>
                  <a:gd name="T30" fmla="*/ 652 w 652"/>
                  <a:gd name="T31" fmla="*/ 190 h 420"/>
                  <a:gd name="T32" fmla="*/ 599 w 652"/>
                  <a:gd name="T33" fmla="*/ 129 h 420"/>
                  <a:gd name="T34" fmla="*/ 545 w 652"/>
                  <a:gd name="T35" fmla="*/ 67 h 420"/>
                  <a:gd name="T36" fmla="*/ 534 w 652"/>
                  <a:gd name="T37" fmla="*/ 0 h 420"/>
                  <a:gd name="T38" fmla="*/ 15 w 652"/>
                  <a:gd name="T39" fmla="*/ 10 h 420"/>
                  <a:gd name="T40" fmla="*/ 0 w 652"/>
                  <a:gd name="T41" fmla="*/ 8 h 420"/>
                  <a:gd name="T42" fmla="*/ 2 w 652"/>
                  <a:gd name="T43" fmla="*/ 40 h 420"/>
                  <a:gd name="T44" fmla="*/ 2 w 652"/>
                  <a:gd name="T45" fmla="*/ 4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2" h="420">
                    <a:moveTo>
                      <a:pt x="2" y="40"/>
                    </a:moveTo>
                    <a:lnTo>
                      <a:pt x="13" y="65"/>
                    </a:lnTo>
                    <a:lnTo>
                      <a:pt x="5" y="88"/>
                    </a:lnTo>
                    <a:lnTo>
                      <a:pt x="13" y="147"/>
                    </a:lnTo>
                    <a:lnTo>
                      <a:pt x="43" y="230"/>
                    </a:lnTo>
                    <a:lnTo>
                      <a:pt x="43" y="255"/>
                    </a:lnTo>
                    <a:lnTo>
                      <a:pt x="64" y="295"/>
                    </a:lnTo>
                    <a:lnTo>
                      <a:pt x="74" y="358"/>
                    </a:lnTo>
                    <a:lnTo>
                      <a:pt x="68" y="377"/>
                    </a:lnTo>
                    <a:lnTo>
                      <a:pt x="81" y="397"/>
                    </a:lnTo>
                    <a:lnTo>
                      <a:pt x="504" y="388"/>
                    </a:lnTo>
                    <a:lnTo>
                      <a:pt x="534" y="420"/>
                    </a:lnTo>
                    <a:lnTo>
                      <a:pt x="578" y="325"/>
                    </a:lnTo>
                    <a:lnTo>
                      <a:pt x="564" y="289"/>
                    </a:lnTo>
                    <a:lnTo>
                      <a:pt x="639" y="232"/>
                    </a:lnTo>
                    <a:lnTo>
                      <a:pt x="652" y="190"/>
                    </a:lnTo>
                    <a:lnTo>
                      <a:pt x="599" y="129"/>
                    </a:lnTo>
                    <a:lnTo>
                      <a:pt x="545" y="67"/>
                    </a:lnTo>
                    <a:lnTo>
                      <a:pt x="534" y="0"/>
                    </a:lnTo>
                    <a:lnTo>
                      <a:pt x="15" y="10"/>
                    </a:lnTo>
                    <a:lnTo>
                      <a:pt x="0" y="8"/>
                    </a:lnTo>
                    <a:lnTo>
                      <a:pt x="2" y="40"/>
                    </a:lnTo>
                    <a:lnTo>
                      <a:pt x="2" y="4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4" name="Freeform 1134"/>
              <p:cNvSpPr>
                <a:spLocks/>
              </p:cNvSpPr>
              <p:nvPr/>
            </p:nvSpPr>
            <p:spPr bwMode="auto">
              <a:xfrm>
                <a:off x="4734256" y="2850559"/>
                <a:ext cx="737616" cy="637168"/>
              </a:xfrm>
              <a:custGeom>
                <a:avLst/>
                <a:gdLst>
                  <a:gd name="T0" fmla="*/ 44 w 727"/>
                  <a:gd name="T1" fmla="*/ 89 h 616"/>
                  <a:gd name="T2" fmla="*/ 67 w 727"/>
                  <a:gd name="T3" fmla="*/ 108 h 616"/>
                  <a:gd name="T4" fmla="*/ 78 w 727"/>
                  <a:gd name="T5" fmla="*/ 104 h 616"/>
                  <a:gd name="T6" fmla="*/ 94 w 727"/>
                  <a:gd name="T7" fmla="*/ 125 h 616"/>
                  <a:gd name="T8" fmla="*/ 80 w 727"/>
                  <a:gd name="T9" fmla="*/ 125 h 616"/>
                  <a:gd name="T10" fmla="*/ 67 w 727"/>
                  <a:gd name="T11" fmla="*/ 154 h 616"/>
                  <a:gd name="T12" fmla="*/ 99 w 727"/>
                  <a:gd name="T13" fmla="*/ 200 h 616"/>
                  <a:gd name="T14" fmla="*/ 124 w 727"/>
                  <a:gd name="T15" fmla="*/ 205 h 616"/>
                  <a:gd name="T16" fmla="*/ 120 w 727"/>
                  <a:gd name="T17" fmla="*/ 492 h 616"/>
                  <a:gd name="T18" fmla="*/ 124 w 727"/>
                  <a:gd name="T19" fmla="*/ 563 h 616"/>
                  <a:gd name="T20" fmla="*/ 607 w 727"/>
                  <a:gd name="T21" fmla="*/ 547 h 616"/>
                  <a:gd name="T22" fmla="*/ 613 w 727"/>
                  <a:gd name="T23" fmla="*/ 589 h 616"/>
                  <a:gd name="T24" fmla="*/ 592 w 727"/>
                  <a:gd name="T25" fmla="*/ 616 h 616"/>
                  <a:gd name="T26" fmla="*/ 666 w 727"/>
                  <a:gd name="T27" fmla="*/ 612 h 616"/>
                  <a:gd name="T28" fmla="*/ 679 w 727"/>
                  <a:gd name="T29" fmla="*/ 589 h 616"/>
                  <a:gd name="T30" fmla="*/ 679 w 727"/>
                  <a:gd name="T31" fmla="*/ 563 h 616"/>
                  <a:gd name="T32" fmla="*/ 698 w 727"/>
                  <a:gd name="T33" fmla="*/ 544 h 616"/>
                  <a:gd name="T34" fmla="*/ 702 w 727"/>
                  <a:gd name="T35" fmla="*/ 523 h 616"/>
                  <a:gd name="T36" fmla="*/ 721 w 727"/>
                  <a:gd name="T37" fmla="*/ 521 h 616"/>
                  <a:gd name="T38" fmla="*/ 727 w 727"/>
                  <a:gd name="T39" fmla="*/ 479 h 616"/>
                  <a:gd name="T40" fmla="*/ 700 w 727"/>
                  <a:gd name="T41" fmla="*/ 473 h 616"/>
                  <a:gd name="T42" fmla="*/ 683 w 727"/>
                  <a:gd name="T43" fmla="*/ 443 h 616"/>
                  <a:gd name="T44" fmla="*/ 656 w 727"/>
                  <a:gd name="T45" fmla="*/ 369 h 616"/>
                  <a:gd name="T46" fmla="*/ 626 w 727"/>
                  <a:gd name="T47" fmla="*/ 359 h 616"/>
                  <a:gd name="T48" fmla="*/ 592 w 727"/>
                  <a:gd name="T49" fmla="*/ 331 h 616"/>
                  <a:gd name="T50" fmla="*/ 578 w 727"/>
                  <a:gd name="T51" fmla="*/ 293 h 616"/>
                  <a:gd name="T52" fmla="*/ 599 w 727"/>
                  <a:gd name="T53" fmla="*/ 234 h 616"/>
                  <a:gd name="T54" fmla="*/ 582 w 727"/>
                  <a:gd name="T55" fmla="*/ 222 h 616"/>
                  <a:gd name="T56" fmla="*/ 540 w 727"/>
                  <a:gd name="T57" fmla="*/ 222 h 616"/>
                  <a:gd name="T58" fmla="*/ 531 w 727"/>
                  <a:gd name="T59" fmla="*/ 186 h 616"/>
                  <a:gd name="T60" fmla="*/ 462 w 727"/>
                  <a:gd name="T61" fmla="*/ 114 h 616"/>
                  <a:gd name="T62" fmla="*/ 445 w 727"/>
                  <a:gd name="T63" fmla="*/ 55 h 616"/>
                  <a:gd name="T64" fmla="*/ 453 w 727"/>
                  <a:gd name="T65" fmla="*/ 32 h 616"/>
                  <a:gd name="T66" fmla="*/ 423 w 727"/>
                  <a:gd name="T67" fmla="*/ 0 h 616"/>
                  <a:gd name="T68" fmla="*/ 0 w 727"/>
                  <a:gd name="T69" fmla="*/ 9 h 616"/>
                  <a:gd name="T70" fmla="*/ 44 w 727"/>
                  <a:gd name="T71" fmla="*/ 89 h 616"/>
                  <a:gd name="T72" fmla="*/ 44 w 727"/>
                  <a:gd name="T73" fmla="*/ 89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7" h="616">
                    <a:moveTo>
                      <a:pt x="44" y="89"/>
                    </a:moveTo>
                    <a:lnTo>
                      <a:pt x="67" y="108"/>
                    </a:lnTo>
                    <a:lnTo>
                      <a:pt x="78" y="104"/>
                    </a:lnTo>
                    <a:lnTo>
                      <a:pt x="94" y="125"/>
                    </a:lnTo>
                    <a:lnTo>
                      <a:pt x="80" y="125"/>
                    </a:lnTo>
                    <a:lnTo>
                      <a:pt x="67" y="154"/>
                    </a:lnTo>
                    <a:lnTo>
                      <a:pt x="99" y="200"/>
                    </a:lnTo>
                    <a:lnTo>
                      <a:pt x="124" y="205"/>
                    </a:lnTo>
                    <a:lnTo>
                      <a:pt x="120" y="492"/>
                    </a:lnTo>
                    <a:lnTo>
                      <a:pt x="124" y="563"/>
                    </a:lnTo>
                    <a:lnTo>
                      <a:pt x="607" y="547"/>
                    </a:lnTo>
                    <a:lnTo>
                      <a:pt x="613" y="589"/>
                    </a:lnTo>
                    <a:lnTo>
                      <a:pt x="592" y="616"/>
                    </a:lnTo>
                    <a:lnTo>
                      <a:pt x="666" y="612"/>
                    </a:lnTo>
                    <a:lnTo>
                      <a:pt x="679" y="589"/>
                    </a:lnTo>
                    <a:lnTo>
                      <a:pt x="679" y="563"/>
                    </a:lnTo>
                    <a:lnTo>
                      <a:pt x="698" y="544"/>
                    </a:lnTo>
                    <a:lnTo>
                      <a:pt x="702" y="523"/>
                    </a:lnTo>
                    <a:lnTo>
                      <a:pt x="721" y="521"/>
                    </a:lnTo>
                    <a:lnTo>
                      <a:pt x="727" y="479"/>
                    </a:lnTo>
                    <a:lnTo>
                      <a:pt x="700" y="473"/>
                    </a:lnTo>
                    <a:lnTo>
                      <a:pt x="683" y="443"/>
                    </a:lnTo>
                    <a:lnTo>
                      <a:pt x="656" y="369"/>
                    </a:lnTo>
                    <a:lnTo>
                      <a:pt x="626" y="359"/>
                    </a:lnTo>
                    <a:lnTo>
                      <a:pt x="592" y="331"/>
                    </a:lnTo>
                    <a:lnTo>
                      <a:pt x="578" y="293"/>
                    </a:lnTo>
                    <a:lnTo>
                      <a:pt x="599" y="234"/>
                    </a:lnTo>
                    <a:lnTo>
                      <a:pt x="582" y="222"/>
                    </a:lnTo>
                    <a:lnTo>
                      <a:pt x="540" y="222"/>
                    </a:lnTo>
                    <a:lnTo>
                      <a:pt x="531" y="186"/>
                    </a:lnTo>
                    <a:lnTo>
                      <a:pt x="462" y="114"/>
                    </a:lnTo>
                    <a:lnTo>
                      <a:pt x="445" y="55"/>
                    </a:lnTo>
                    <a:lnTo>
                      <a:pt x="453" y="32"/>
                    </a:lnTo>
                    <a:lnTo>
                      <a:pt x="423" y="0"/>
                    </a:lnTo>
                    <a:lnTo>
                      <a:pt x="0" y="9"/>
                    </a:lnTo>
                    <a:lnTo>
                      <a:pt x="44" y="89"/>
                    </a:lnTo>
                    <a:lnTo>
                      <a:pt x="44" y="89"/>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5" name="Freeform 1135"/>
              <p:cNvSpPr>
                <a:spLocks/>
              </p:cNvSpPr>
              <p:nvPr/>
            </p:nvSpPr>
            <p:spPr bwMode="auto">
              <a:xfrm>
                <a:off x="4857192" y="3418987"/>
                <a:ext cx="559161" cy="495723"/>
              </a:xfrm>
              <a:custGeom>
                <a:avLst/>
                <a:gdLst>
                  <a:gd name="T0" fmla="*/ 21 w 551"/>
                  <a:gd name="T1" fmla="*/ 166 h 481"/>
                  <a:gd name="T2" fmla="*/ 17 w 551"/>
                  <a:gd name="T3" fmla="*/ 398 h 481"/>
                  <a:gd name="T4" fmla="*/ 29 w 551"/>
                  <a:gd name="T5" fmla="*/ 411 h 481"/>
                  <a:gd name="T6" fmla="*/ 69 w 551"/>
                  <a:gd name="T7" fmla="*/ 411 h 481"/>
                  <a:gd name="T8" fmla="*/ 70 w 551"/>
                  <a:gd name="T9" fmla="*/ 481 h 481"/>
                  <a:gd name="T10" fmla="*/ 397 w 551"/>
                  <a:gd name="T11" fmla="*/ 477 h 481"/>
                  <a:gd name="T12" fmla="*/ 392 w 551"/>
                  <a:gd name="T13" fmla="*/ 405 h 481"/>
                  <a:gd name="T14" fmla="*/ 418 w 551"/>
                  <a:gd name="T15" fmla="*/ 325 h 481"/>
                  <a:gd name="T16" fmla="*/ 460 w 551"/>
                  <a:gd name="T17" fmla="*/ 270 h 481"/>
                  <a:gd name="T18" fmla="*/ 456 w 551"/>
                  <a:gd name="T19" fmla="*/ 255 h 481"/>
                  <a:gd name="T20" fmla="*/ 487 w 551"/>
                  <a:gd name="T21" fmla="*/ 204 h 481"/>
                  <a:gd name="T22" fmla="*/ 504 w 551"/>
                  <a:gd name="T23" fmla="*/ 149 h 481"/>
                  <a:gd name="T24" fmla="*/ 498 w 551"/>
                  <a:gd name="T25" fmla="*/ 145 h 481"/>
                  <a:gd name="T26" fmla="*/ 525 w 551"/>
                  <a:gd name="T27" fmla="*/ 124 h 481"/>
                  <a:gd name="T28" fmla="*/ 551 w 551"/>
                  <a:gd name="T29" fmla="*/ 76 h 481"/>
                  <a:gd name="T30" fmla="*/ 542 w 551"/>
                  <a:gd name="T31" fmla="*/ 65 h 481"/>
                  <a:gd name="T32" fmla="*/ 468 w 551"/>
                  <a:gd name="T33" fmla="*/ 69 h 481"/>
                  <a:gd name="T34" fmla="*/ 489 w 551"/>
                  <a:gd name="T35" fmla="*/ 42 h 481"/>
                  <a:gd name="T36" fmla="*/ 483 w 551"/>
                  <a:gd name="T37" fmla="*/ 0 h 481"/>
                  <a:gd name="T38" fmla="*/ 0 w 551"/>
                  <a:gd name="T39" fmla="*/ 16 h 481"/>
                  <a:gd name="T40" fmla="*/ 21 w 551"/>
                  <a:gd name="T41" fmla="*/ 166 h 481"/>
                  <a:gd name="T42" fmla="*/ 21 w 551"/>
                  <a:gd name="T43" fmla="*/ 16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1" h="481">
                    <a:moveTo>
                      <a:pt x="21" y="166"/>
                    </a:moveTo>
                    <a:lnTo>
                      <a:pt x="17" y="398"/>
                    </a:lnTo>
                    <a:lnTo>
                      <a:pt x="29" y="411"/>
                    </a:lnTo>
                    <a:lnTo>
                      <a:pt x="69" y="411"/>
                    </a:lnTo>
                    <a:lnTo>
                      <a:pt x="70" y="481"/>
                    </a:lnTo>
                    <a:lnTo>
                      <a:pt x="397" y="477"/>
                    </a:lnTo>
                    <a:lnTo>
                      <a:pt x="392" y="405"/>
                    </a:lnTo>
                    <a:lnTo>
                      <a:pt x="418" y="325"/>
                    </a:lnTo>
                    <a:lnTo>
                      <a:pt x="460" y="270"/>
                    </a:lnTo>
                    <a:lnTo>
                      <a:pt x="456" y="255"/>
                    </a:lnTo>
                    <a:lnTo>
                      <a:pt x="487" y="204"/>
                    </a:lnTo>
                    <a:lnTo>
                      <a:pt x="504" y="149"/>
                    </a:lnTo>
                    <a:lnTo>
                      <a:pt x="498" y="145"/>
                    </a:lnTo>
                    <a:lnTo>
                      <a:pt x="525" y="124"/>
                    </a:lnTo>
                    <a:lnTo>
                      <a:pt x="551" y="76"/>
                    </a:lnTo>
                    <a:lnTo>
                      <a:pt x="542" y="65"/>
                    </a:lnTo>
                    <a:lnTo>
                      <a:pt x="468" y="69"/>
                    </a:lnTo>
                    <a:lnTo>
                      <a:pt x="489" y="42"/>
                    </a:lnTo>
                    <a:lnTo>
                      <a:pt x="483" y="0"/>
                    </a:lnTo>
                    <a:lnTo>
                      <a:pt x="0" y="16"/>
                    </a:lnTo>
                    <a:lnTo>
                      <a:pt x="21" y="166"/>
                    </a:lnTo>
                    <a:lnTo>
                      <a:pt x="21" y="166"/>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6" name="Freeform 1136"/>
              <p:cNvSpPr>
                <a:spLocks/>
              </p:cNvSpPr>
              <p:nvPr/>
            </p:nvSpPr>
            <p:spPr bwMode="auto">
              <a:xfrm>
                <a:off x="4931218" y="3909422"/>
                <a:ext cx="634508" cy="544634"/>
              </a:xfrm>
              <a:custGeom>
                <a:avLst/>
                <a:gdLst>
                  <a:gd name="T0" fmla="*/ 0 w 624"/>
                  <a:gd name="T1" fmla="*/ 4 h 529"/>
                  <a:gd name="T2" fmla="*/ 6 w 624"/>
                  <a:gd name="T3" fmla="*/ 147 h 529"/>
                  <a:gd name="T4" fmla="*/ 63 w 624"/>
                  <a:gd name="T5" fmla="*/ 251 h 529"/>
                  <a:gd name="T6" fmla="*/ 42 w 624"/>
                  <a:gd name="T7" fmla="*/ 333 h 529"/>
                  <a:gd name="T8" fmla="*/ 46 w 624"/>
                  <a:gd name="T9" fmla="*/ 401 h 529"/>
                  <a:gd name="T10" fmla="*/ 21 w 624"/>
                  <a:gd name="T11" fmla="*/ 436 h 529"/>
                  <a:gd name="T12" fmla="*/ 31 w 624"/>
                  <a:gd name="T13" fmla="*/ 447 h 529"/>
                  <a:gd name="T14" fmla="*/ 114 w 624"/>
                  <a:gd name="T15" fmla="*/ 438 h 529"/>
                  <a:gd name="T16" fmla="*/ 217 w 624"/>
                  <a:gd name="T17" fmla="*/ 464 h 529"/>
                  <a:gd name="T18" fmla="*/ 251 w 624"/>
                  <a:gd name="T19" fmla="*/ 438 h 529"/>
                  <a:gd name="T20" fmla="*/ 352 w 624"/>
                  <a:gd name="T21" fmla="*/ 479 h 529"/>
                  <a:gd name="T22" fmla="*/ 360 w 624"/>
                  <a:gd name="T23" fmla="*/ 502 h 529"/>
                  <a:gd name="T24" fmla="*/ 398 w 624"/>
                  <a:gd name="T25" fmla="*/ 519 h 529"/>
                  <a:gd name="T26" fmla="*/ 419 w 624"/>
                  <a:gd name="T27" fmla="*/ 498 h 529"/>
                  <a:gd name="T28" fmla="*/ 466 w 624"/>
                  <a:gd name="T29" fmla="*/ 517 h 529"/>
                  <a:gd name="T30" fmla="*/ 497 w 624"/>
                  <a:gd name="T31" fmla="*/ 502 h 529"/>
                  <a:gd name="T32" fmla="*/ 491 w 624"/>
                  <a:gd name="T33" fmla="*/ 472 h 529"/>
                  <a:gd name="T34" fmla="*/ 573 w 624"/>
                  <a:gd name="T35" fmla="*/ 498 h 529"/>
                  <a:gd name="T36" fmla="*/ 569 w 624"/>
                  <a:gd name="T37" fmla="*/ 529 h 529"/>
                  <a:gd name="T38" fmla="*/ 624 w 624"/>
                  <a:gd name="T39" fmla="*/ 491 h 529"/>
                  <a:gd name="T40" fmla="*/ 575 w 624"/>
                  <a:gd name="T41" fmla="*/ 485 h 529"/>
                  <a:gd name="T42" fmla="*/ 538 w 624"/>
                  <a:gd name="T43" fmla="*/ 445 h 529"/>
                  <a:gd name="T44" fmla="*/ 584 w 624"/>
                  <a:gd name="T45" fmla="*/ 396 h 529"/>
                  <a:gd name="T46" fmla="*/ 584 w 624"/>
                  <a:gd name="T47" fmla="*/ 367 h 529"/>
                  <a:gd name="T48" fmla="*/ 533 w 624"/>
                  <a:gd name="T49" fmla="*/ 409 h 529"/>
                  <a:gd name="T50" fmla="*/ 508 w 624"/>
                  <a:gd name="T51" fmla="*/ 396 h 529"/>
                  <a:gd name="T52" fmla="*/ 529 w 624"/>
                  <a:gd name="T53" fmla="*/ 373 h 529"/>
                  <a:gd name="T54" fmla="*/ 472 w 624"/>
                  <a:gd name="T55" fmla="*/ 390 h 529"/>
                  <a:gd name="T56" fmla="*/ 436 w 624"/>
                  <a:gd name="T57" fmla="*/ 375 h 529"/>
                  <a:gd name="T58" fmla="*/ 445 w 624"/>
                  <a:gd name="T59" fmla="*/ 350 h 529"/>
                  <a:gd name="T60" fmla="*/ 542 w 624"/>
                  <a:gd name="T61" fmla="*/ 367 h 529"/>
                  <a:gd name="T62" fmla="*/ 504 w 624"/>
                  <a:gd name="T63" fmla="*/ 305 h 529"/>
                  <a:gd name="T64" fmla="*/ 510 w 624"/>
                  <a:gd name="T65" fmla="*/ 259 h 529"/>
                  <a:gd name="T66" fmla="*/ 289 w 624"/>
                  <a:gd name="T67" fmla="*/ 268 h 529"/>
                  <a:gd name="T68" fmla="*/ 316 w 624"/>
                  <a:gd name="T69" fmla="*/ 170 h 529"/>
                  <a:gd name="T70" fmla="*/ 354 w 624"/>
                  <a:gd name="T71" fmla="*/ 120 h 529"/>
                  <a:gd name="T72" fmla="*/ 343 w 624"/>
                  <a:gd name="T73" fmla="*/ 107 h 529"/>
                  <a:gd name="T74" fmla="*/ 327 w 624"/>
                  <a:gd name="T75" fmla="*/ 0 h 529"/>
                  <a:gd name="T76" fmla="*/ 0 w 624"/>
                  <a:gd name="T77" fmla="*/ 4 h 529"/>
                  <a:gd name="T78" fmla="*/ 0 w 624"/>
                  <a:gd name="T79" fmla="*/ 4 h 529"/>
                  <a:gd name="T80" fmla="*/ 0 w 624"/>
                  <a:gd name="T81" fmla="*/ 4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529">
                    <a:moveTo>
                      <a:pt x="0" y="4"/>
                    </a:moveTo>
                    <a:lnTo>
                      <a:pt x="6" y="147"/>
                    </a:lnTo>
                    <a:lnTo>
                      <a:pt x="63" y="251"/>
                    </a:lnTo>
                    <a:lnTo>
                      <a:pt x="42" y="333"/>
                    </a:lnTo>
                    <a:lnTo>
                      <a:pt x="46" y="401"/>
                    </a:lnTo>
                    <a:lnTo>
                      <a:pt x="21" y="436"/>
                    </a:lnTo>
                    <a:lnTo>
                      <a:pt x="31" y="447"/>
                    </a:lnTo>
                    <a:lnTo>
                      <a:pt x="114" y="438"/>
                    </a:lnTo>
                    <a:lnTo>
                      <a:pt x="217" y="464"/>
                    </a:lnTo>
                    <a:lnTo>
                      <a:pt x="251" y="438"/>
                    </a:lnTo>
                    <a:lnTo>
                      <a:pt x="352" y="479"/>
                    </a:lnTo>
                    <a:lnTo>
                      <a:pt x="360" y="502"/>
                    </a:lnTo>
                    <a:lnTo>
                      <a:pt x="398" y="519"/>
                    </a:lnTo>
                    <a:lnTo>
                      <a:pt x="419" y="498"/>
                    </a:lnTo>
                    <a:lnTo>
                      <a:pt x="466" y="517"/>
                    </a:lnTo>
                    <a:lnTo>
                      <a:pt x="497" y="502"/>
                    </a:lnTo>
                    <a:lnTo>
                      <a:pt x="491" y="472"/>
                    </a:lnTo>
                    <a:lnTo>
                      <a:pt x="573" y="498"/>
                    </a:lnTo>
                    <a:lnTo>
                      <a:pt x="569" y="529"/>
                    </a:lnTo>
                    <a:lnTo>
                      <a:pt x="624" y="491"/>
                    </a:lnTo>
                    <a:lnTo>
                      <a:pt x="575" y="485"/>
                    </a:lnTo>
                    <a:lnTo>
                      <a:pt x="538" y="445"/>
                    </a:lnTo>
                    <a:lnTo>
                      <a:pt x="584" y="396"/>
                    </a:lnTo>
                    <a:lnTo>
                      <a:pt x="584" y="367"/>
                    </a:lnTo>
                    <a:lnTo>
                      <a:pt x="533" y="409"/>
                    </a:lnTo>
                    <a:lnTo>
                      <a:pt x="508" y="396"/>
                    </a:lnTo>
                    <a:lnTo>
                      <a:pt x="529" y="373"/>
                    </a:lnTo>
                    <a:lnTo>
                      <a:pt x="472" y="390"/>
                    </a:lnTo>
                    <a:lnTo>
                      <a:pt x="436" y="375"/>
                    </a:lnTo>
                    <a:lnTo>
                      <a:pt x="445" y="350"/>
                    </a:lnTo>
                    <a:lnTo>
                      <a:pt x="542" y="367"/>
                    </a:lnTo>
                    <a:lnTo>
                      <a:pt x="504" y="305"/>
                    </a:lnTo>
                    <a:lnTo>
                      <a:pt x="510" y="259"/>
                    </a:lnTo>
                    <a:lnTo>
                      <a:pt x="289" y="268"/>
                    </a:lnTo>
                    <a:lnTo>
                      <a:pt x="316" y="170"/>
                    </a:lnTo>
                    <a:lnTo>
                      <a:pt x="354" y="120"/>
                    </a:lnTo>
                    <a:lnTo>
                      <a:pt x="343" y="107"/>
                    </a:lnTo>
                    <a:lnTo>
                      <a:pt x="327" y="0"/>
                    </a:lnTo>
                    <a:lnTo>
                      <a:pt x="0" y="4"/>
                    </a:lnTo>
                    <a:lnTo>
                      <a:pt x="0" y="4"/>
                    </a:lnTo>
                    <a:lnTo>
                      <a:pt x="0" y="4"/>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7" name="Freeform 1137"/>
              <p:cNvSpPr>
                <a:spLocks/>
              </p:cNvSpPr>
              <p:nvPr/>
            </p:nvSpPr>
            <p:spPr bwMode="auto">
              <a:xfrm>
                <a:off x="5251115" y="1889519"/>
                <a:ext cx="631864" cy="317262"/>
              </a:xfrm>
              <a:custGeom>
                <a:avLst/>
                <a:gdLst>
                  <a:gd name="T0" fmla="*/ 224 w 622"/>
                  <a:gd name="T1" fmla="*/ 203 h 310"/>
                  <a:gd name="T2" fmla="*/ 232 w 622"/>
                  <a:gd name="T3" fmla="*/ 222 h 310"/>
                  <a:gd name="T4" fmla="*/ 253 w 622"/>
                  <a:gd name="T5" fmla="*/ 228 h 310"/>
                  <a:gd name="T6" fmla="*/ 283 w 622"/>
                  <a:gd name="T7" fmla="*/ 310 h 310"/>
                  <a:gd name="T8" fmla="*/ 338 w 622"/>
                  <a:gd name="T9" fmla="*/ 197 h 310"/>
                  <a:gd name="T10" fmla="*/ 367 w 622"/>
                  <a:gd name="T11" fmla="*/ 201 h 310"/>
                  <a:gd name="T12" fmla="*/ 403 w 622"/>
                  <a:gd name="T13" fmla="*/ 184 h 310"/>
                  <a:gd name="T14" fmla="*/ 462 w 622"/>
                  <a:gd name="T15" fmla="*/ 184 h 310"/>
                  <a:gd name="T16" fmla="*/ 483 w 622"/>
                  <a:gd name="T17" fmla="*/ 158 h 310"/>
                  <a:gd name="T18" fmla="*/ 599 w 622"/>
                  <a:gd name="T19" fmla="*/ 161 h 310"/>
                  <a:gd name="T20" fmla="*/ 622 w 622"/>
                  <a:gd name="T21" fmla="*/ 144 h 310"/>
                  <a:gd name="T22" fmla="*/ 584 w 622"/>
                  <a:gd name="T23" fmla="*/ 101 h 310"/>
                  <a:gd name="T24" fmla="*/ 513 w 622"/>
                  <a:gd name="T25" fmla="*/ 102 h 310"/>
                  <a:gd name="T26" fmla="*/ 456 w 622"/>
                  <a:gd name="T27" fmla="*/ 95 h 310"/>
                  <a:gd name="T28" fmla="*/ 384 w 622"/>
                  <a:gd name="T29" fmla="*/ 95 h 310"/>
                  <a:gd name="T30" fmla="*/ 359 w 622"/>
                  <a:gd name="T31" fmla="*/ 131 h 310"/>
                  <a:gd name="T32" fmla="*/ 323 w 622"/>
                  <a:gd name="T33" fmla="*/ 110 h 310"/>
                  <a:gd name="T34" fmla="*/ 285 w 622"/>
                  <a:gd name="T35" fmla="*/ 114 h 310"/>
                  <a:gd name="T36" fmla="*/ 272 w 622"/>
                  <a:gd name="T37" fmla="*/ 76 h 310"/>
                  <a:gd name="T38" fmla="*/ 190 w 622"/>
                  <a:gd name="T39" fmla="*/ 70 h 310"/>
                  <a:gd name="T40" fmla="*/ 181 w 622"/>
                  <a:gd name="T41" fmla="*/ 57 h 310"/>
                  <a:gd name="T42" fmla="*/ 217 w 622"/>
                  <a:gd name="T43" fmla="*/ 17 h 310"/>
                  <a:gd name="T44" fmla="*/ 247 w 622"/>
                  <a:gd name="T45" fmla="*/ 15 h 310"/>
                  <a:gd name="T46" fmla="*/ 217 w 622"/>
                  <a:gd name="T47" fmla="*/ 0 h 310"/>
                  <a:gd name="T48" fmla="*/ 171 w 622"/>
                  <a:gd name="T49" fmla="*/ 11 h 310"/>
                  <a:gd name="T50" fmla="*/ 95 w 622"/>
                  <a:gd name="T51" fmla="*/ 87 h 310"/>
                  <a:gd name="T52" fmla="*/ 57 w 622"/>
                  <a:gd name="T53" fmla="*/ 95 h 310"/>
                  <a:gd name="T54" fmla="*/ 0 w 622"/>
                  <a:gd name="T55" fmla="*/ 133 h 310"/>
                  <a:gd name="T56" fmla="*/ 224 w 622"/>
                  <a:gd name="T57" fmla="*/ 203 h 310"/>
                  <a:gd name="T58" fmla="*/ 224 w 622"/>
                  <a:gd name="T59" fmla="*/ 20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2" h="310">
                    <a:moveTo>
                      <a:pt x="224" y="203"/>
                    </a:moveTo>
                    <a:lnTo>
                      <a:pt x="232" y="222"/>
                    </a:lnTo>
                    <a:lnTo>
                      <a:pt x="253" y="228"/>
                    </a:lnTo>
                    <a:lnTo>
                      <a:pt x="283" y="310"/>
                    </a:lnTo>
                    <a:lnTo>
                      <a:pt x="338" y="197"/>
                    </a:lnTo>
                    <a:lnTo>
                      <a:pt x="367" y="201"/>
                    </a:lnTo>
                    <a:lnTo>
                      <a:pt x="403" y="184"/>
                    </a:lnTo>
                    <a:lnTo>
                      <a:pt x="462" y="184"/>
                    </a:lnTo>
                    <a:lnTo>
                      <a:pt x="483" y="158"/>
                    </a:lnTo>
                    <a:lnTo>
                      <a:pt x="599" y="161"/>
                    </a:lnTo>
                    <a:lnTo>
                      <a:pt x="622" y="144"/>
                    </a:lnTo>
                    <a:lnTo>
                      <a:pt x="584" y="101"/>
                    </a:lnTo>
                    <a:lnTo>
                      <a:pt x="513" y="102"/>
                    </a:lnTo>
                    <a:lnTo>
                      <a:pt x="456" y="95"/>
                    </a:lnTo>
                    <a:lnTo>
                      <a:pt x="384" y="95"/>
                    </a:lnTo>
                    <a:lnTo>
                      <a:pt x="359" y="131"/>
                    </a:lnTo>
                    <a:lnTo>
                      <a:pt x="323" y="110"/>
                    </a:lnTo>
                    <a:lnTo>
                      <a:pt x="285" y="114"/>
                    </a:lnTo>
                    <a:lnTo>
                      <a:pt x="272" y="76"/>
                    </a:lnTo>
                    <a:lnTo>
                      <a:pt x="190" y="70"/>
                    </a:lnTo>
                    <a:lnTo>
                      <a:pt x="181" y="57"/>
                    </a:lnTo>
                    <a:lnTo>
                      <a:pt x="217" y="17"/>
                    </a:lnTo>
                    <a:lnTo>
                      <a:pt x="247" y="15"/>
                    </a:lnTo>
                    <a:lnTo>
                      <a:pt x="217" y="0"/>
                    </a:lnTo>
                    <a:lnTo>
                      <a:pt x="171" y="11"/>
                    </a:lnTo>
                    <a:lnTo>
                      <a:pt x="95" y="87"/>
                    </a:lnTo>
                    <a:lnTo>
                      <a:pt x="57" y="95"/>
                    </a:lnTo>
                    <a:lnTo>
                      <a:pt x="0" y="133"/>
                    </a:lnTo>
                    <a:lnTo>
                      <a:pt x="224" y="203"/>
                    </a:lnTo>
                    <a:lnTo>
                      <a:pt x="224" y="203"/>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8" name="Freeform 1138"/>
              <p:cNvSpPr>
                <a:spLocks/>
              </p:cNvSpPr>
              <p:nvPr/>
            </p:nvSpPr>
            <p:spPr bwMode="auto">
              <a:xfrm>
                <a:off x="5658258" y="2086485"/>
                <a:ext cx="426971" cy="577682"/>
              </a:xfrm>
              <a:custGeom>
                <a:avLst/>
                <a:gdLst>
                  <a:gd name="T0" fmla="*/ 48 w 422"/>
                  <a:gd name="T1" fmla="*/ 464 h 559"/>
                  <a:gd name="T2" fmla="*/ 42 w 422"/>
                  <a:gd name="T3" fmla="*/ 370 h 559"/>
                  <a:gd name="T4" fmla="*/ 6 w 422"/>
                  <a:gd name="T5" fmla="*/ 302 h 559"/>
                  <a:gd name="T6" fmla="*/ 21 w 422"/>
                  <a:gd name="T7" fmla="*/ 159 h 559"/>
                  <a:gd name="T8" fmla="*/ 82 w 422"/>
                  <a:gd name="T9" fmla="*/ 85 h 559"/>
                  <a:gd name="T10" fmla="*/ 78 w 422"/>
                  <a:gd name="T11" fmla="*/ 140 h 559"/>
                  <a:gd name="T12" fmla="*/ 97 w 422"/>
                  <a:gd name="T13" fmla="*/ 129 h 559"/>
                  <a:gd name="T14" fmla="*/ 97 w 422"/>
                  <a:gd name="T15" fmla="*/ 83 h 559"/>
                  <a:gd name="T16" fmla="*/ 120 w 422"/>
                  <a:gd name="T17" fmla="*/ 57 h 559"/>
                  <a:gd name="T18" fmla="*/ 127 w 422"/>
                  <a:gd name="T19" fmla="*/ 7 h 559"/>
                  <a:gd name="T20" fmla="*/ 148 w 422"/>
                  <a:gd name="T21" fmla="*/ 0 h 559"/>
                  <a:gd name="T22" fmla="*/ 276 w 422"/>
                  <a:gd name="T23" fmla="*/ 43 h 559"/>
                  <a:gd name="T24" fmla="*/ 287 w 422"/>
                  <a:gd name="T25" fmla="*/ 80 h 559"/>
                  <a:gd name="T26" fmla="*/ 304 w 422"/>
                  <a:gd name="T27" fmla="*/ 114 h 559"/>
                  <a:gd name="T28" fmla="*/ 308 w 422"/>
                  <a:gd name="T29" fmla="*/ 175 h 559"/>
                  <a:gd name="T30" fmla="*/ 264 w 422"/>
                  <a:gd name="T31" fmla="*/ 228 h 559"/>
                  <a:gd name="T32" fmla="*/ 262 w 422"/>
                  <a:gd name="T33" fmla="*/ 268 h 559"/>
                  <a:gd name="T34" fmla="*/ 287 w 422"/>
                  <a:gd name="T35" fmla="*/ 281 h 559"/>
                  <a:gd name="T36" fmla="*/ 321 w 422"/>
                  <a:gd name="T37" fmla="*/ 226 h 559"/>
                  <a:gd name="T38" fmla="*/ 356 w 422"/>
                  <a:gd name="T39" fmla="*/ 207 h 559"/>
                  <a:gd name="T40" fmla="*/ 378 w 422"/>
                  <a:gd name="T41" fmla="*/ 218 h 559"/>
                  <a:gd name="T42" fmla="*/ 422 w 422"/>
                  <a:gd name="T43" fmla="*/ 342 h 559"/>
                  <a:gd name="T44" fmla="*/ 392 w 422"/>
                  <a:gd name="T45" fmla="*/ 395 h 559"/>
                  <a:gd name="T46" fmla="*/ 384 w 422"/>
                  <a:gd name="T47" fmla="*/ 433 h 559"/>
                  <a:gd name="T48" fmla="*/ 367 w 422"/>
                  <a:gd name="T49" fmla="*/ 445 h 559"/>
                  <a:gd name="T50" fmla="*/ 367 w 422"/>
                  <a:gd name="T51" fmla="*/ 479 h 559"/>
                  <a:gd name="T52" fmla="*/ 344 w 422"/>
                  <a:gd name="T53" fmla="*/ 524 h 559"/>
                  <a:gd name="T54" fmla="*/ 205 w 422"/>
                  <a:gd name="T55" fmla="*/ 543 h 559"/>
                  <a:gd name="T56" fmla="*/ 202 w 422"/>
                  <a:gd name="T57" fmla="*/ 536 h 559"/>
                  <a:gd name="T58" fmla="*/ 0 w 422"/>
                  <a:gd name="T59" fmla="*/ 559 h 559"/>
                  <a:gd name="T60" fmla="*/ 48 w 422"/>
                  <a:gd name="T61" fmla="*/ 464 h 559"/>
                  <a:gd name="T62" fmla="*/ 48 w 422"/>
                  <a:gd name="T63" fmla="*/ 46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2" h="559">
                    <a:moveTo>
                      <a:pt x="48" y="464"/>
                    </a:moveTo>
                    <a:lnTo>
                      <a:pt x="42" y="370"/>
                    </a:lnTo>
                    <a:lnTo>
                      <a:pt x="6" y="302"/>
                    </a:lnTo>
                    <a:lnTo>
                      <a:pt x="21" y="159"/>
                    </a:lnTo>
                    <a:lnTo>
                      <a:pt x="82" y="85"/>
                    </a:lnTo>
                    <a:lnTo>
                      <a:pt x="78" y="140"/>
                    </a:lnTo>
                    <a:lnTo>
                      <a:pt x="97" y="129"/>
                    </a:lnTo>
                    <a:lnTo>
                      <a:pt x="97" y="83"/>
                    </a:lnTo>
                    <a:lnTo>
                      <a:pt x="120" y="57"/>
                    </a:lnTo>
                    <a:lnTo>
                      <a:pt x="127" y="7"/>
                    </a:lnTo>
                    <a:lnTo>
                      <a:pt x="148" y="0"/>
                    </a:lnTo>
                    <a:lnTo>
                      <a:pt x="276" y="43"/>
                    </a:lnTo>
                    <a:lnTo>
                      <a:pt x="287" y="80"/>
                    </a:lnTo>
                    <a:lnTo>
                      <a:pt x="304" y="114"/>
                    </a:lnTo>
                    <a:lnTo>
                      <a:pt x="308" y="175"/>
                    </a:lnTo>
                    <a:lnTo>
                      <a:pt x="264" y="228"/>
                    </a:lnTo>
                    <a:lnTo>
                      <a:pt x="262" y="268"/>
                    </a:lnTo>
                    <a:lnTo>
                      <a:pt x="287" y="281"/>
                    </a:lnTo>
                    <a:lnTo>
                      <a:pt x="321" y="226"/>
                    </a:lnTo>
                    <a:lnTo>
                      <a:pt x="356" y="207"/>
                    </a:lnTo>
                    <a:lnTo>
                      <a:pt x="378" y="218"/>
                    </a:lnTo>
                    <a:lnTo>
                      <a:pt x="422" y="342"/>
                    </a:lnTo>
                    <a:lnTo>
                      <a:pt x="392" y="395"/>
                    </a:lnTo>
                    <a:lnTo>
                      <a:pt x="384" y="433"/>
                    </a:lnTo>
                    <a:lnTo>
                      <a:pt x="367" y="445"/>
                    </a:lnTo>
                    <a:lnTo>
                      <a:pt x="367" y="479"/>
                    </a:lnTo>
                    <a:lnTo>
                      <a:pt x="344" y="524"/>
                    </a:lnTo>
                    <a:lnTo>
                      <a:pt x="205" y="543"/>
                    </a:lnTo>
                    <a:lnTo>
                      <a:pt x="202" y="536"/>
                    </a:lnTo>
                    <a:lnTo>
                      <a:pt x="0" y="559"/>
                    </a:lnTo>
                    <a:lnTo>
                      <a:pt x="48" y="464"/>
                    </a:lnTo>
                    <a:lnTo>
                      <a:pt x="48" y="464"/>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9" name="Freeform 1139"/>
              <p:cNvSpPr>
                <a:spLocks/>
              </p:cNvSpPr>
              <p:nvPr/>
            </p:nvSpPr>
            <p:spPr bwMode="auto">
              <a:xfrm>
                <a:off x="5011853" y="1978087"/>
                <a:ext cx="590885" cy="609408"/>
              </a:xfrm>
              <a:custGeom>
                <a:avLst/>
                <a:gdLst>
                  <a:gd name="T0" fmla="*/ 15 w 578"/>
                  <a:gd name="T1" fmla="*/ 227 h 591"/>
                  <a:gd name="T2" fmla="*/ 13 w 578"/>
                  <a:gd name="T3" fmla="*/ 297 h 591"/>
                  <a:gd name="T4" fmla="*/ 84 w 578"/>
                  <a:gd name="T5" fmla="*/ 341 h 591"/>
                  <a:gd name="T6" fmla="*/ 110 w 578"/>
                  <a:gd name="T7" fmla="*/ 371 h 591"/>
                  <a:gd name="T8" fmla="*/ 167 w 578"/>
                  <a:gd name="T9" fmla="*/ 413 h 591"/>
                  <a:gd name="T10" fmla="*/ 175 w 578"/>
                  <a:gd name="T11" fmla="*/ 462 h 591"/>
                  <a:gd name="T12" fmla="*/ 186 w 578"/>
                  <a:gd name="T13" fmla="*/ 529 h 591"/>
                  <a:gd name="T14" fmla="*/ 240 w 578"/>
                  <a:gd name="T15" fmla="*/ 591 h 591"/>
                  <a:gd name="T16" fmla="*/ 527 w 578"/>
                  <a:gd name="T17" fmla="*/ 574 h 591"/>
                  <a:gd name="T18" fmla="*/ 511 w 578"/>
                  <a:gd name="T19" fmla="*/ 483 h 591"/>
                  <a:gd name="T20" fmla="*/ 536 w 578"/>
                  <a:gd name="T21" fmla="*/ 344 h 591"/>
                  <a:gd name="T22" fmla="*/ 536 w 578"/>
                  <a:gd name="T23" fmla="*/ 306 h 591"/>
                  <a:gd name="T24" fmla="*/ 578 w 578"/>
                  <a:gd name="T25" fmla="*/ 198 h 591"/>
                  <a:gd name="T26" fmla="*/ 567 w 578"/>
                  <a:gd name="T27" fmla="*/ 194 h 591"/>
                  <a:gd name="T28" fmla="*/ 540 w 578"/>
                  <a:gd name="T29" fmla="*/ 257 h 591"/>
                  <a:gd name="T30" fmla="*/ 517 w 578"/>
                  <a:gd name="T31" fmla="*/ 261 h 591"/>
                  <a:gd name="T32" fmla="*/ 508 w 578"/>
                  <a:gd name="T33" fmla="*/ 287 h 591"/>
                  <a:gd name="T34" fmla="*/ 483 w 578"/>
                  <a:gd name="T35" fmla="*/ 304 h 591"/>
                  <a:gd name="T36" fmla="*/ 500 w 578"/>
                  <a:gd name="T37" fmla="*/ 247 h 591"/>
                  <a:gd name="T38" fmla="*/ 517 w 578"/>
                  <a:gd name="T39" fmla="*/ 225 h 591"/>
                  <a:gd name="T40" fmla="*/ 487 w 578"/>
                  <a:gd name="T41" fmla="*/ 143 h 591"/>
                  <a:gd name="T42" fmla="*/ 466 w 578"/>
                  <a:gd name="T43" fmla="*/ 137 h 591"/>
                  <a:gd name="T44" fmla="*/ 458 w 578"/>
                  <a:gd name="T45" fmla="*/ 118 h 591"/>
                  <a:gd name="T46" fmla="*/ 234 w 578"/>
                  <a:gd name="T47" fmla="*/ 48 h 591"/>
                  <a:gd name="T48" fmla="*/ 205 w 578"/>
                  <a:gd name="T49" fmla="*/ 35 h 591"/>
                  <a:gd name="T50" fmla="*/ 190 w 578"/>
                  <a:gd name="T51" fmla="*/ 48 h 591"/>
                  <a:gd name="T52" fmla="*/ 184 w 578"/>
                  <a:gd name="T53" fmla="*/ 44 h 591"/>
                  <a:gd name="T54" fmla="*/ 192 w 578"/>
                  <a:gd name="T55" fmla="*/ 19 h 591"/>
                  <a:gd name="T56" fmla="*/ 198 w 578"/>
                  <a:gd name="T57" fmla="*/ 4 h 591"/>
                  <a:gd name="T58" fmla="*/ 190 w 578"/>
                  <a:gd name="T59" fmla="*/ 0 h 591"/>
                  <a:gd name="T60" fmla="*/ 99 w 578"/>
                  <a:gd name="T61" fmla="*/ 38 h 591"/>
                  <a:gd name="T62" fmla="*/ 89 w 578"/>
                  <a:gd name="T63" fmla="*/ 40 h 591"/>
                  <a:gd name="T64" fmla="*/ 70 w 578"/>
                  <a:gd name="T65" fmla="*/ 31 h 591"/>
                  <a:gd name="T66" fmla="*/ 53 w 578"/>
                  <a:gd name="T67" fmla="*/ 42 h 591"/>
                  <a:gd name="T68" fmla="*/ 57 w 578"/>
                  <a:gd name="T69" fmla="*/ 111 h 591"/>
                  <a:gd name="T70" fmla="*/ 0 w 578"/>
                  <a:gd name="T71" fmla="*/ 179 h 591"/>
                  <a:gd name="T72" fmla="*/ 15 w 578"/>
                  <a:gd name="T73" fmla="*/ 227 h 591"/>
                  <a:gd name="T74" fmla="*/ 15 w 578"/>
                  <a:gd name="T75" fmla="*/ 22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8" h="591">
                    <a:moveTo>
                      <a:pt x="15" y="227"/>
                    </a:moveTo>
                    <a:lnTo>
                      <a:pt x="13" y="297"/>
                    </a:lnTo>
                    <a:lnTo>
                      <a:pt x="84" y="341"/>
                    </a:lnTo>
                    <a:lnTo>
                      <a:pt x="110" y="371"/>
                    </a:lnTo>
                    <a:lnTo>
                      <a:pt x="167" y="413"/>
                    </a:lnTo>
                    <a:lnTo>
                      <a:pt x="175" y="462"/>
                    </a:lnTo>
                    <a:lnTo>
                      <a:pt x="186" y="529"/>
                    </a:lnTo>
                    <a:lnTo>
                      <a:pt x="240" y="591"/>
                    </a:lnTo>
                    <a:lnTo>
                      <a:pt x="527" y="574"/>
                    </a:lnTo>
                    <a:lnTo>
                      <a:pt x="511" y="483"/>
                    </a:lnTo>
                    <a:lnTo>
                      <a:pt x="536" y="344"/>
                    </a:lnTo>
                    <a:lnTo>
                      <a:pt x="536" y="306"/>
                    </a:lnTo>
                    <a:lnTo>
                      <a:pt x="578" y="198"/>
                    </a:lnTo>
                    <a:lnTo>
                      <a:pt x="567" y="194"/>
                    </a:lnTo>
                    <a:lnTo>
                      <a:pt x="540" y="257"/>
                    </a:lnTo>
                    <a:lnTo>
                      <a:pt x="517" y="261"/>
                    </a:lnTo>
                    <a:lnTo>
                      <a:pt x="508" y="287"/>
                    </a:lnTo>
                    <a:lnTo>
                      <a:pt x="483" y="304"/>
                    </a:lnTo>
                    <a:lnTo>
                      <a:pt x="500" y="247"/>
                    </a:lnTo>
                    <a:lnTo>
                      <a:pt x="517" y="225"/>
                    </a:lnTo>
                    <a:lnTo>
                      <a:pt x="487" y="143"/>
                    </a:lnTo>
                    <a:lnTo>
                      <a:pt x="466" y="137"/>
                    </a:lnTo>
                    <a:lnTo>
                      <a:pt x="458" y="118"/>
                    </a:lnTo>
                    <a:lnTo>
                      <a:pt x="234" y="48"/>
                    </a:lnTo>
                    <a:lnTo>
                      <a:pt x="205" y="35"/>
                    </a:lnTo>
                    <a:lnTo>
                      <a:pt x="190" y="48"/>
                    </a:lnTo>
                    <a:lnTo>
                      <a:pt x="184" y="44"/>
                    </a:lnTo>
                    <a:lnTo>
                      <a:pt x="192" y="19"/>
                    </a:lnTo>
                    <a:lnTo>
                      <a:pt x="198" y="4"/>
                    </a:lnTo>
                    <a:lnTo>
                      <a:pt x="190" y="0"/>
                    </a:lnTo>
                    <a:lnTo>
                      <a:pt x="99" y="38"/>
                    </a:lnTo>
                    <a:lnTo>
                      <a:pt x="89" y="40"/>
                    </a:lnTo>
                    <a:lnTo>
                      <a:pt x="70" y="31"/>
                    </a:lnTo>
                    <a:lnTo>
                      <a:pt x="53" y="42"/>
                    </a:lnTo>
                    <a:lnTo>
                      <a:pt x="57" y="111"/>
                    </a:lnTo>
                    <a:lnTo>
                      <a:pt x="0" y="179"/>
                    </a:lnTo>
                    <a:lnTo>
                      <a:pt x="15" y="227"/>
                    </a:lnTo>
                    <a:lnTo>
                      <a:pt x="15" y="227"/>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0" name="Freeform 1140"/>
              <p:cNvSpPr>
                <a:spLocks/>
              </p:cNvSpPr>
              <p:nvPr/>
            </p:nvSpPr>
            <p:spPr bwMode="auto">
              <a:xfrm>
                <a:off x="5183699" y="2568989"/>
                <a:ext cx="437546" cy="778614"/>
              </a:xfrm>
              <a:custGeom>
                <a:avLst/>
                <a:gdLst>
                  <a:gd name="T0" fmla="*/ 8 w 430"/>
                  <a:gd name="T1" fmla="*/ 308 h 753"/>
                  <a:gd name="T2" fmla="*/ 52 w 430"/>
                  <a:gd name="T3" fmla="*/ 213 h 753"/>
                  <a:gd name="T4" fmla="*/ 38 w 430"/>
                  <a:gd name="T5" fmla="*/ 177 h 753"/>
                  <a:gd name="T6" fmla="*/ 113 w 430"/>
                  <a:gd name="T7" fmla="*/ 120 h 753"/>
                  <a:gd name="T8" fmla="*/ 126 w 430"/>
                  <a:gd name="T9" fmla="*/ 78 h 753"/>
                  <a:gd name="T10" fmla="*/ 73 w 430"/>
                  <a:gd name="T11" fmla="*/ 17 h 753"/>
                  <a:gd name="T12" fmla="*/ 360 w 430"/>
                  <a:gd name="T13" fmla="*/ 0 h 753"/>
                  <a:gd name="T14" fmla="*/ 367 w 430"/>
                  <a:gd name="T15" fmla="*/ 44 h 753"/>
                  <a:gd name="T16" fmla="*/ 396 w 430"/>
                  <a:gd name="T17" fmla="*/ 101 h 753"/>
                  <a:gd name="T18" fmla="*/ 421 w 430"/>
                  <a:gd name="T19" fmla="*/ 388 h 753"/>
                  <a:gd name="T20" fmla="*/ 415 w 430"/>
                  <a:gd name="T21" fmla="*/ 447 h 753"/>
                  <a:gd name="T22" fmla="*/ 430 w 430"/>
                  <a:gd name="T23" fmla="*/ 481 h 753"/>
                  <a:gd name="T24" fmla="*/ 413 w 430"/>
                  <a:gd name="T25" fmla="*/ 546 h 753"/>
                  <a:gd name="T26" fmla="*/ 390 w 430"/>
                  <a:gd name="T27" fmla="*/ 574 h 753"/>
                  <a:gd name="T28" fmla="*/ 379 w 430"/>
                  <a:gd name="T29" fmla="*/ 622 h 753"/>
                  <a:gd name="T30" fmla="*/ 392 w 430"/>
                  <a:gd name="T31" fmla="*/ 637 h 753"/>
                  <a:gd name="T32" fmla="*/ 381 w 430"/>
                  <a:gd name="T33" fmla="*/ 664 h 753"/>
                  <a:gd name="T34" fmla="*/ 386 w 430"/>
                  <a:gd name="T35" fmla="*/ 673 h 753"/>
                  <a:gd name="T36" fmla="*/ 352 w 430"/>
                  <a:gd name="T37" fmla="*/ 686 h 753"/>
                  <a:gd name="T38" fmla="*/ 344 w 430"/>
                  <a:gd name="T39" fmla="*/ 734 h 753"/>
                  <a:gd name="T40" fmla="*/ 295 w 430"/>
                  <a:gd name="T41" fmla="*/ 719 h 753"/>
                  <a:gd name="T42" fmla="*/ 270 w 430"/>
                  <a:gd name="T43" fmla="*/ 753 h 753"/>
                  <a:gd name="T44" fmla="*/ 255 w 430"/>
                  <a:gd name="T45" fmla="*/ 749 h 753"/>
                  <a:gd name="T46" fmla="*/ 238 w 430"/>
                  <a:gd name="T47" fmla="*/ 719 h 753"/>
                  <a:gd name="T48" fmla="*/ 211 w 430"/>
                  <a:gd name="T49" fmla="*/ 645 h 753"/>
                  <a:gd name="T50" fmla="*/ 147 w 430"/>
                  <a:gd name="T51" fmla="*/ 607 h 753"/>
                  <a:gd name="T52" fmla="*/ 133 w 430"/>
                  <a:gd name="T53" fmla="*/ 569 h 753"/>
                  <a:gd name="T54" fmla="*/ 154 w 430"/>
                  <a:gd name="T55" fmla="*/ 510 h 753"/>
                  <a:gd name="T56" fmla="*/ 137 w 430"/>
                  <a:gd name="T57" fmla="*/ 498 h 753"/>
                  <a:gd name="T58" fmla="*/ 95 w 430"/>
                  <a:gd name="T59" fmla="*/ 498 h 753"/>
                  <a:gd name="T60" fmla="*/ 86 w 430"/>
                  <a:gd name="T61" fmla="*/ 462 h 753"/>
                  <a:gd name="T62" fmla="*/ 17 w 430"/>
                  <a:gd name="T63" fmla="*/ 390 h 753"/>
                  <a:gd name="T64" fmla="*/ 0 w 430"/>
                  <a:gd name="T65" fmla="*/ 331 h 753"/>
                  <a:gd name="T66" fmla="*/ 8 w 430"/>
                  <a:gd name="T67" fmla="*/ 308 h 753"/>
                  <a:gd name="T68" fmla="*/ 8 w 430"/>
                  <a:gd name="T69" fmla="*/ 308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0" h="753">
                    <a:moveTo>
                      <a:pt x="8" y="308"/>
                    </a:moveTo>
                    <a:lnTo>
                      <a:pt x="52" y="213"/>
                    </a:lnTo>
                    <a:lnTo>
                      <a:pt x="38" y="177"/>
                    </a:lnTo>
                    <a:lnTo>
                      <a:pt x="113" y="120"/>
                    </a:lnTo>
                    <a:lnTo>
                      <a:pt x="126" y="78"/>
                    </a:lnTo>
                    <a:lnTo>
                      <a:pt x="73" y="17"/>
                    </a:lnTo>
                    <a:lnTo>
                      <a:pt x="360" y="0"/>
                    </a:lnTo>
                    <a:lnTo>
                      <a:pt x="367" y="44"/>
                    </a:lnTo>
                    <a:lnTo>
                      <a:pt x="396" y="101"/>
                    </a:lnTo>
                    <a:lnTo>
                      <a:pt x="421" y="388"/>
                    </a:lnTo>
                    <a:lnTo>
                      <a:pt x="415" y="447"/>
                    </a:lnTo>
                    <a:lnTo>
                      <a:pt x="430" y="481"/>
                    </a:lnTo>
                    <a:lnTo>
                      <a:pt x="413" y="546"/>
                    </a:lnTo>
                    <a:lnTo>
                      <a:pt x="390" y="574"/>
                    </a:lnTo>
                    <a:lnTo>
                      <a:pt x="379" y="622"/>
                    </a:lnTo>
                    <a:lnTo>
                      <a:pt x="392" y="637"/>
                    </a:lnTo>
                    <a:lnTo>
                      <a:pt x="381" y="664"/>
                    </a:lnTo>
                    <a:lnTo>
                      <a:pt x="386" y="673"/>
                    </a:lnTo>
                    <a:lnTo>
                      <a:pt x="352" y="686"/>
                    </a:lnTo>
                    <a:lnTo>
                      <a:pt x="344" y="734"/>
                    </a:lnTo>
                    <a:lnTo>
                      <a:pt x="295" y="719"/>
                    </a:lnTo>
                    <a:lnTo>
                      <a:pt x="270" y="753"/>
                    </a:lnTo>
                    <a:lnTo>
                      <a:pt x="255" y="749"/>
                    </a:lnTo>
                    <a:lnTo>
                      <a:pt x="238" y="719"/>
                    </a:lnTo>
                    <a:lnTo>
                      <a:pt x="211" y="645"/>
                    </a:lnTo>
                    <a:lnTo>
                      <a:pt x="147" y="607"/>
                    </a:lnTo>
                    <a:lnTo>
                      <a:pt x="133" y="569"/>
                    </a:lnTo>
                    <a:lnTo>
                      <a:pt x="154" y="510"/>
                    </a:lnTo>
                    <a:lnTo>
                      <a:pt x="137" y="498"/>
                    </a:lnTo>
                    <a:lnTo>
                      <a:pt x="95" y="498"/>
                    </a:lnTo>
                    <a:lnTo>
                      <a:pt x="86" y="462"/>
                    </a:lnTo>
                    <a:lnTo>
                      <a:pt x="17" y="390"/>
                    </a:lnTo>
                    <a:lnTo>
                      <a:pt x="0" y="331"/>
                    </a:lnTo>
                    <a:lnTo>
                      <a:pt x="8" y="308"/>
                    </a:lnTo>
                    <a:lnTo>
                      <a:pt x="8" y="308"/>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1" name="Freeform 1141"/>
              <p:cNvSpPr>
                <a:spLocks/>
              </p:cNvSpPr>
              <p:nvPr/>
            </p:nvSpPr>
            <p:spPr bwMode="auto">
              <a:xfrm>
                <a:off x="5568369" y="2636406"/>
                <a:ext cx="343692" cy="588258"/>
              </a:xfrm>
              <a:custGeom>
                <a:avLst/>
                <a:gdLst>
                  <a:gd name="T0" fmla="*/ 11 w 338"/>
                  <a:gd name="T1" fmla="*/ 566 h 566"/>
                  <a:gd name="T2" fmla="*/ 21 w 338"/>
                  <a:gd name="T3" fmla="*/ 549 h 566"/>
                  <a:gd name="T4" fmla="*/ 85 w 338"/>
                  <a:gd name="T5" fmla="*/ 545 h 566"/>
                  <a:gd name="T6" fmla="*/ 138 w 338"/>
                  <a:gd name="T7" fmla="*/ 528 h 566"/>
                  <a:gd name="T8" fmla="*/ 192 w 338"/>
                  <a:gd name="T9" fmla="*/ 496 h 566"/>
                  <a:gd name="T10" fmla="*/ 235 w 338"/>
                  <a:gd name="T11" fmla="*/ 494 h 566"/>
                  <a:gd name="T12" fmla="*/ 285 w 338"/>
                  <a:gd name="T13" fmla="*/ 412 h 566"/>
                  <a:gd name="T14" fmla="*/ 300 w 338"/>
                  <a:gd name="T15" fmla="*/ 418 h 566"/>
                  <a:gd name="T16" fmla="*/ 338 w 338"/>
                  <a:gd name="T17" fmla="*/ 389 h 566"/>
                  <a:gd name="T18" fmla="*/ 329 w 338"/>
                  <a:gd name="T19" fmla="*/ 368 h 566"/>
                  <a:gd name="T20" fmla="*/ 332 w 338"/>
                  <a:gd name="T21" fmla="*/ 357 h 566"/>
                  <a:gd name="T22" fmla="*/ 294 w 338"/>
                  <a:gd name="T23" fmla="*/ 7 h 566"/>
                  <a:gd name="T24" fmla="*/ 291 w 338"/>
                  <a:gd name="T25" fmla="*/ 0 h 566"/>
                  <a:gd name="T26" fmla="*/ 89 w 338"/>
                  <a:gd name="T27" fmla="*/ 23 h 566"/>
                  <a:gd name="T28" fmla="*/ 51 w 338"/>
                  <a:gd name="T29" fmla="*/ 42 h 566"/>
                  <a:gd name="T30" fmla="*/ 17 w 338"/>
                  <a:gd name="T31" fmla="*/ 32 h 566"/>
                  <a:gd name="T32" fmla="*/ 42 w 338"/>
                  <a:gd name="T33" fmla="*/ 319 h 566"/>
                  <a:gd name="T34" fmla="*/ 36 w 338"/>
                  <a:gd name="T35" fmla="*/ 378 h 566"/>
                  <a:gd name="T36" fmla="*/ 51 w 338"/>
                  <a:gd name="T37" fmla="*/ 412 h 566"/>
                  <a:gd name="T38" fmla="*/ 34 w 338"/>
                  <a:gd name="T39" fmla="*/ 477 h 566"/>
                  <a:gd name="T40" fmla="*/ 11 w 338"/>
                  <a:gd name="T41" fmla="*/ 505 h 566"/>
                  <a:gd name="T42" fmla="*/ 0 w 338"/>
                  <a:gd name="T43" fmla="*/ 553 h 566"/>
                  <a:gd name="T44" fmla="*/ 11 w 338"/>
                  <a:gd name="T45" fmla="*/ 566 h 566"/>
                  <a:gd name="T46" fmla="*/ 11 w 338"/>
                  <a:gd name="T47" fmla="*/ 56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8" h="566">
                    <a:moveTo>
                      <a:pt x="11" y="566"/>
                    </a:moveTo>
                    <a:lnTo>
                      <a:pt x="21" y="549"/>
                    </a:lnTo>
                    <a:lnTo>
                      <a:pt x="85" y="545"/>
                    </a:lnTo>
                    <a:lnTo>
                      <a:pt x="138" y="528"/>
                    </a:lnTo>
                    <a:lnTo>
                      <a:pt x="192" y="496"/>
                    </a:lnTo>
                    <a:lnTo>
                      <a:pt x="235" y="494"/>
                    </a:lnTo>
                    <a:lnTo>
                      <a:pt x="285" y="412"/>
                    </a:lnTo>
                    <a:lnTo>
                      <a:pt x="300" y="418"/>
                    </a:lnTo>
                    <a:lnTo>
                      <a:pt x="338" y="389"/>
                    </a:lnTo>
                    <a:lnTo>
                      <a:pt x="329" y="368"/>
                    </a:lnTo>
                    <a:lnTo>
                      <a:pt x="332" y="357"/>
                    </a:lnTo>
                    <a:lnTo>
                      <a:pt x="294" y="7"/>
                    </a:lnTo>
                    <a:lnTo>
                      <a:pt x="291" y="0"/>
                    </a:lnTo>
                    <a:lnTo>
                      <a:pt x="89" y="23"/>
                    </a:lnTo>
                    <a:lnTo>
                      <a:pt x="51" y="42"/>
                    </a:lnTo>
                    <a:lnTo>
                      <a:pt x="17" y="32"/>
                    </a:lnTo>
                    <a:lnTo>
                      <a:pt x="42" y="319"/>
                    </a:lnTo>
                    <a:lnTo>
                      <a:pt x="36" y="378"/>
                    </a:lnTo>
                    <a:lnTo>
                      <a:pt x="51" y="412"/>
                    </a:lnTo>
                    <a:lnTo>
                      <a:pt x="34" y="477"/>
                    </a:lnTo>
                    <a:lnTo>
                      <a:pt x="11" y="505"/>
                    </a:lnTo>
                    <a:lnTo>
                      <a:pt x="0" y="553"/>
                    </a:lnTo>
                    <a:lnTo>
                      <a:pt x="11" y="566"/>
                    </a:lnTo>
                    <a:lnTo>
                      <a:pt x="11" y="566"/>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2" name="Freeform 1142"/>
              <p:cNvSpPr>
                <a:spLocks/>
              </p:cNvSpPr>
              <p:nvPr/>
            </p:nvSpPr>
            <p:spPr bwMode="auto">
              <a:xfrm>
                <a:off x="5452043" y="2995970"/>
                <a:ext cx="803710" cy="409797"/>
              </a:xfrm>
              <a:custGeom>
                <a:avLst/>
                <a:gdLst>
                  <a:gd name="T0" fmla="*/ 4 w 791"/>
                  <a:gd name="T1" fmla="*/ 375 h 396"/>
                  <a:gd name="T2" fmla="*/ 23 w 791"/>
                  <a:gd name="T3" fmla="*/ 373 h 396"/>
                  <a:gd name="T4" fmla="*/ 29 w 791"/>
                  <a:gd name="T5" fmla="*/ 331 h 396"/>
                  <a:gd name="T6" fmla="*/ 17 w 791"/>
                  <a:gd name="T7" fmla="*/ 329 h 396"/>
                  <a:gd name="T8" fmla="*/ 42 w 791"/>
                  <a:gd name="T9" fmla="*/ 295 h 396"/>
                  <a:gd name="T10" fmla="*/ 91 w 791"/>
                  <a:gd name="T11" fmla="*/ 310 h 396"/>
                  <a:gd name="T12" fmla="*/ 99 w 791"/>
                  <a:gd name="T13" fmla="*/ 262 h 396"/>
                  <a:gd name="T14" fmla="*/ 133 w 791"/>
                  <a:gd name="T15" fmla="*/ 249 h 396"/>
                  <a:gd name="T16" fmla="*/ 128 w 791"/>
                  <a:gd name="T17" fmla="*/ 240 h 396"/>
                  <a:gd name="T18" fmla="*/ 147 w 791"/>
                  <a:gd name="T19" fmla="*/ 194 h 396"/>
                  <a:gd name="T20" fmla="*/ 211 w 791"/>
                  <a:gd name="T21" fmla="*/ 190 h 396"/>
                  <a:gd name="T22" fmla="*/ 264 w 791"/>
                  <a:gd name="T23" fmla="*/ 173 h 396"/>
                  <a:gd name="T24" fmla="*/ 299 w 791"/>
                  <a:gd name="T25" fmla="*/ 150 h 396"/>
                  <a:gd name="T26" fmla="*/ 318 w 791"/>
                  <a:gd name="T27" fmla="*/ 141 h 396"/>
                  <a:gd name="T28" fmla="*/ 361 w 791"/>
                  <a:gd name="T29" fmla="*/ 139 h 396"/>
                  <a:gd name="T30" fmla="*/ 411 w 791"/>
                  <a:gd name="T31" fmla="*/ 57 h 396"/>
                  <a:gd name="T32" fmla="*/ 426 w 791"/>
                  <a:gd name="T33" fmla="*/ 63 h 396"/>
                  <a:gd name="T34" fmla="*/ 464 w 791"/>
                  <a:gd name="T35" fmla="*/ 34 h 396"/>
                  <a:gd name="T36" fmla="*/ 455 w 791"/>
                  <a:gd name="T37" fmla="*/ 13 h 396"/>
                  <a:gd name="T38" fmla="*/ 458 w 791"/>
                  <a:gd name="T39" fmla="*/ 2 h 396"/>
                  <a:gd name="T40" fmla="*/ 493 w 791"/>
                  <a:gd name="T41" fmla="*/ 0 h 396"/>
                  <a:gd name="T42" fmla="*/ 515 w 791"/>
                  <a:gd name="T43" fmla="*/ 8 h 396"/>
                  <a:gd name="T44" fmla="*/ 584 w 791"/>
                  <a:gd name="T45" fmla="*/ 48 h 396"/>
                  <a:gd name="T46" fmla="*/ 633 w 791"/>
                  <a:gd name="T47" fmla="*/ 46 h 396"/>
                  <a:gd name="T48" fmla="*/ 656 w 791"/>
                  <a:gd name="T49" fmla="*/ 31 h 396"/>
                  <a:gd name="T50" fmla="*/ 711 w 791"/>
                  <a:gd name="T51" fmla="*/ 65 h 396"/>
                  <a:gd name="T52" fmla="*/ 728 w 791"/>
                  <a:gd name="T53" fmla="*/ 129 h 396"/>
                  <a:gd name="T54" fmla="*/ 791 w 791"/>
                  <a:gd name="T55" fmla="*/ 175 h 396"/>
                  <a:gd name="T56" fmla="*/ 761 w 791"/>
                  <a:gd name="T57" fmla="*/ 211 h 396"/>
                  <a:gd name="T58" fmla="*/ 707 w 791"/>
                  <a:gd name="T59" fmla="*/ 262 h 396"/>
                  <a:gd name="T60" fmla="*/ 706 w 791"/>
                  <a:gd name="T61" fmla="*/ 274 h 396"/>
                  <a:gd name="T62" fmla="*/ 628 w 791"/>
                  <a:gd name="T63" fmla="*/ 323 h 396"/>
                  <a:gd name="T64" fmla="*/ 190 w 791"/>
                  <a:gd name="T65" fmla="*/ 365 h 396"/>
                  <a:gd name="T66" fmla="*/ 143 w 791"/>
                  <a:gd name="T67" fmla="*/ 361 h 396"/>
                  <a:gd name="T68" fmla="*/ 145 w 791"/>
                  <a:gd name="T69" fmla="*/ 384 h 396"/>
                  <a:gd name="T70" fmla="*/ 0 w 791"/>
                  <a:gd name="T71" fmla="*/ 396 h 396"/>
                  <a:gd name="T72" fmla="*/ 4 w 791"/>
                  <a:gd name="T73" fmla="*/ 375 h 396"/>
                  <a:gd name="T74" fmla="*/ 4 w 791"/>
                  <a:gd name="T75" fmla="*/ 37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1" h="396">
                    <a:moveTo>
                      <a:pt x="4" y="375"/>
                    </a:moveTo>
                    <a:lnTo>
                      <a:pt x="23" y="373"/>
                    </a:lnTo>
                    <a:lnTo>
                      <a:pt x="29" y="331"/>
                    </a:lnTo>
                    <a:lnTo>
                      <a:pt x="17" y="329"/>
                    </a:lnTo>
                    <a:lnTo>
                      <a:pt x="42" y="295"/>
                    </a:lnTo>
                    <a:lnTo>
                      <a:pt x="91" y="310"/>
                    </a:lnTo>
                    <a:lnTo>
                      <a:pt x="99" y="262"/>
                    </a:lnTo>
                    <a:lnTo>
                      <a:pt x="133" y="249"/>
                    </a:lnTo>
                    <a:lnTo>
                      <a:pt x="128" y="240"/>
                    </a:lnTo>
                    <a:lnTo>
                      <a:pt x="147" y="194"/>
                    </a:lnTo>
                    <a:lnTo>
                      <a:pt x="211" y="190"/>
                    </a:lnTo>
                    <a:lnTo>
                      <a:pt x="264" y="173"/>
                    </a:lnTo>
                    <a:lnTo>
                      <a:pt x="299" y="150"/>
                    </a:lnTo>
                    <a:lnTo>
                      <a:pt x="318" y="141"/>
                    </a:lnTo>
                    <a:lnTo>
                      <a:pt x="361" y="139"/>
                    </a:lnTo>
                    <a:lnTo>
                      <a:pt x="411" y="57"/>
                    </a:lnTo>
                    <a:lnTo>
                      <a:pt x="426" y="63"/>
                    </a:lnTo>
                    <a:lnTo>
                      <a:pt x="464" y="34"/>
                    </a:lnTo>
                    <a:lnTo>
                      <a:pt x="455" y="13"/>
                    </a:lnTo>
                    <a:lnTo>
                      <a:pt x="458" y="2"/>
                    </a:lnTo>
                    <a:lnTo>
                      <a:pt x="493" y="0"/>
                    </a:lnTo>
                    <a:lnTo>
                      <a:pt x="515" y="8"/>
                    </a:lnTo>
                    <a:lnTo>
                      <a:pt x="584" y="48"/>
                    </a:lnTo>
                    <a:lnTo>
                      <a:pt x="633" y="46"/>
                    </a:lnTo>
                    <a:lnTo>
                      <a:pt x="656" y="31"/>
                    </a:lnTo>
                    <a:lnTo>
                      <a:pt x="711" y="65"/>
                    </a:lnTo>
                    <a:lnTo>
                      <a:pt x="728" y="129"/>
                    </a:lnTo>
                    <a:lnTo>
                      <a:pt x="791" y="175"/>
                    </a:lnTo>
                    <a:lnTo>
                      <a:pt x="761" y="211"/>
                    </a:lnTo>
                    <a:lnTo>
                      <a:pt x="707" y="262"/>
                    </a:lnTo>
                    <a:lnTo>
                      <a:pt x="706" y="274"/>
                    </a:lnTo>
                    <a:lnTo>
                      <a:pt x="628" y="323"/>
                    </a:lnTo>
                    <a:lnTo>
                      <a:pt x="190" y="365"/>
                    </a:lnTo>
                    <a:lnTo>
                      <a:pt x="143" y="361"/>
                    </a:lnTo>
                    <a:lnTo>
                      <a:pt x="145" y="384"/>
                    </a:lnTo>
                    <a:lnTo>
                      <a:pt x="0" y="396"/>
                    </a:lnTo>
                    <a:lnTo>
                      <a:pt x="4" y="375"/>
                    </a:lnTo>
                    <a:lnTo>
                      <a:pt x="4" y="375"/>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3" name="Freeform 1143"/>
              <p:cNvSpPr>
                <a:spLocks/>
              </p:cNvSpPr>
              <p:nvPr/>
            </p:nvSpPr>
            <p:spPr bwMode="auto">
              <a:xfrm>
                <a:off x="5352901" y="3307945"/>
                <a:ext cx="946474" cy="317262"/>
              </a:xfrm>
              <a:custGeom>
                <a:avLst/>
                <a:gdLst>
                  <a:gd name="T0" fmla="*/ 17 w 931"/>
                  <a:gd name="T1" fmla="*/ 253 h 308"/>
                  <a:gd name="T2" fmla="*/ 11 w 931"/>
                  <a:gd name="T3" fmla="*/ 249 h 308"/>
                  <a:gd name="T4" fmla="*/ 38 w 931"/>
                  <a:gd name="T5" fmla="*/ 228 h 308"/>
                  <a:gd name="T6" fmla="*/ 64 w 931"/>
                  <a:gd name="T7" fmla="*/ 180 h 308"/>
                  <a:gd name="T8" fmla="*/ 55 w 931"/>
                  <a:gd name="T9" fmla="*/ 169 h 308"/>
                  <a:gd name="T10" fmla="*/ 68 w 931"/>
                  <a:gd name="T11" fmla="*/ 146 h 308"/>
                  <a:gd name="T12" fmla="*/ 68 w 931"/>
                  <a:gd name="T13" fmla="*/ 120 h 308"/>
                  <a:gd name="T14" fmla="*/ 87 w 931"/>
                  <a:gd name="T15" fmla="*/ 101 h 308"/>
                  <a:gd name="T16" fmla="*/ 232 w 931"/>
                  <a:gd name="T17" fmla="*/ 89 h 308"/>
                  <a:gd name="T18" fmla="*/ 230 w 931"/>
                  <a:gd name="T19" fmla="*/ 66 h 308"/>
                  <a:gd name="T20" fmla="*/ 277 w 931"/>
                  <a:gd name="T21" fmla="*/ 70 h 308"/>
                  <a:gd name="T22" fmla="*/ 715 w 931"/>
                  <a:gd name="T23" fmla="*/ 28 h 308"/>
                  <a:gd name="T24" fmla="*/ 931 w 931"/>
                  <a:gd name="T25" fmla="*/ 0 h 308"/>
                  <a:gd name="T26" fmla="*/ 893 w 931"/>
                  <a:gd name="T27" fmla="*/ 74 h 308"/>
                  <a:gd name="T28" fmla="*/ 834 w 931"/>
                  <a:gd name="T29" fmla="*/ 87 h 308"/>
                  <a:gd name="T30" fmla="*/ 806 w 931"/>
                  <a:gd name="T31" fmla="*/ 125 h 308"/>
                  <a:gd name="T32" fmla="*/ 699 w 931"/>
                  <a:gd name="T33" fmla="*/ 186 h 308"/>
                  <a:gd name="T34" fmla="*/ 694 w 931"/>
                  <a:gd name="T35" fmla="*/ 209 h 308"/>
                  <a:gd name="T36" fmla="*/ 667 w 931"/>
                  <a:gd name="T37" fmla="*/ 222 h 308"/>
                  <a:gd name="T38" fmla="*/ 667 w 931"/>
                  <a:gd name="T39" fmla="*/ 253 h 308"/>
                  <a:gd name="T40" fmla="*/ 523 w 931"/>
                  <a:gd name="T41" fmla="*/ 270 h 308"/>
                  <a:gd name="T42" fmla="*/ 234 w 931"/>
                  <a:gd name="T43" fmla="*/ 294 h 308"/>
                  <a:gd name="T44" fmla="*/ 0 w 931"/>
                  <a:gd name="T45" fmla="*/ 308 h 308"/>
                  <a:gd name="T46" fmla="*/ 17 w 931"/>
                  <a:gd name="T47" fmla="*/ 253 h 308"/>
                  <a:gd name="T48" fmla="*/ 17 w 931"/>
                  <a:gd name="T49" fmla="*/ 25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1" h="308">
                    <a:moveTo>
                      <a:pt x="17" y="253"/>
                    </a:moveTo>
                    <a:lnTo>
                      <a:pt x="11" y="249"/>
                    </a:lnTo>
                    <a:lnTo>
                      <a:pt x="38" y="228"/>
                    </a:lnTo>
                    <a:lnTo>
                      <a:pt x="64" y="180"/>
                    </a:lnTo>
                    <a:lnTo>
                      <a:pt x="55" y="169"/>
                    </a:lnTo>
                    <a:lnTo>
                      <a:pt x="68" y="146"/>
                    </a:lnTo>
                    <a:lnTo>
                      <a:pt x="68" y="120"/>
                    </a:lnTo>
                    <a:lnTo>
                      <a:pt x="87" y="101"/>
                    </a:lnTo>
                    <a:lnTo>
                      <a:pt x="232" y="89"/>
                    </a:lnTo>
                    <a:lnTo>
                      <a:pt x="230" y="66"/>
                    </a:lnTo>
                    <a:lnTo>
                      <a:pt x="277" y="70"/>
                    </a:lnTo>
                    <a:lnTo>
                      <a:pt x="715" y="28"/>
                    </a:lnTo>
                    <a:lnTo>
                      <a:pt x="931" y="0"/>
                    </a:lnTo>
                    <a:lnTo>
                      <a:pt x="893" y="74"/>
                    </a:lnTo>
                    <a:lnTo>
                      <a:pt x="834" y="87"/>
                    </a:lnTo>
                    <a:lnTo>
                      <a:pt x="806" y="125"/>
                    </a:lnTo>
                    <a:lnTo>
                      <a:pt x="699" y="186"/>
                    </a:lnTo>
                    <a:lnTo>
                      <a:pt x="694" y="209"/>
                    </a:lnTo>
                    <a:lnTo>
                      <a:pt x="667" y="222"/>
                    </a:lnTo>
                    <a:lnTo>
                      <a:pt x="667" y="253"/>
                    </a:lnTo>
                    <a:lnTo>
                      <a:pt x="523" y="270"/>
                    </a:lnTo>
                    <a:lnTo>
                      <a:pt x="234" y="294"/>
                    </a:lnTo>
                    <a:lnTo>
                      <a:pt x="0" y="308"/>
                    </a:lnTo>
                    <a:lnTo>
                      <a:pt x="17" y="253"/>
                    </a:lnTo>
                    <a:lnTo>
                      <a:pt x="17" y="253"/>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4" name="Freeform 1144"/>
              <p:cNvSpPr>
                <a:spLocks/>
              </p:cNvSpPr>
              <p:nvPr/>
            </p:nvSpPr>
            <p:spPr bwMode="auto">
              <a:xfrm>
                <a:off x="5220712" y="3613310"/>
                <a:ext cx="397889" cy="672860"/>
              </a:xfrm>
              <a:custGeom>
                <a:avLst/>
                <a:gdLst>
                  <a:gd name="T0" fmla="*/ 27 w 388"/>
                  <a:gd name="T1" fmla="*/ 457 h 654"/>
                  <a:gd name="T2" fmla="*/ 65 w 388"/>
                  <a:gd name="T3" fmla="*/ 407 h 654"/>
                  <a:gd name="T4" fmla="*/ 54 w 388"/>
                  <a:gd name="T5" fmla="*/ 394 h 654"/>
                  <a:gd name="T6" fmla="*/ 38 w 388"/>
                  <a:gd name="T7" fmla="*/ 287 h 654"/>
                  <a:gd name="T8" fmla="*/ 33 w 388"/>
                  <a:gd name="T9" fmla="*/ 215 h 654"/>
                  <a:gd name="T10" fmla="*/ 59 w 388"/>
                  <a:gd name="T11" fmla="*/ 135 h 654"/>
                  <a:gd name="T12" fmla="*/ 101 w 388"/>
                  <a:gd name="T13" fmla="*/ 80 h 654"/>
                  <a:gd name="T14" fmla="*/ 97 w 388"/>
                  <a:gd name="T15" fmla="*/ 65 h 654"/>
                  <a:gd name="T16" fmla="*/ 128 w 388"/>
                  <a:gd name="T17" fmla="*/ 14 h 654"/>
                  <a:gd name="T18" fmla="*/ 362 w 388"/>
                  <a:gd name="T19" fmla="*/ 0 h 654"/>
                  <a:gd name="T20" fmla="*/ 373 w 388"/>
                  <a:gd name="T21" fmla="*/ 12 h 654"/>
                  <a:gd name="T22" fmla="*/ 362 w 388"/>
                  <a:gd name="T23" fmla="*/ 419 h 654"/>
                  <a:gd name="T24" fmla="*/ 388 w 388"/>
                  <a:gd name="T25" fmla="*/ 614 h 654"/>
                  <a:gd name="T26" fmla="*/ 379 w 388"/>
                  <a:gd name="T27" fmla="*/ 624 h 654"/>
                  <a:gd name="T28" fmla="*/ 329 w 388"/>
                  <a:gd name="T29" fmla="*/ 612 h 654"/>
                  <a:gd name="T30" fmla="*/ 253 w 388"/>
                  <a:gd name="T31" fmla="*/ 654 h 654"/>
                  <a:gd name="T32" fmla="*/ 215 w 388"/>
                  <a:gd name="T33" fmla="*/ 592 h 654"/>
                  <a:gd name="T34" fmla="*/ 221 w 388"/>
                  <a:gd name="T35" fmla="*/ 546 h 654"/>
                  <a:gd name="T36" fmla="*/ 0 w 388"/>
                  <a:gd name="T37" fmla="*/ 555 h 654"/>
                  <a:gd name="T38" fmla="*/ 27 w 388"/>
                  <a:gd name="T39" fmla="*/ 457 h 654"/>
                  <a:gd name="T40" fmla="*/ 27 w 388"/>
                  <a:gd name="T41" fmla="*/ 457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654">
                    <a:moveTo>
                      <a:pt x="27" y="457"/>
                    </a:moveTo>
                    <a:lnTo>
                      <a:pt x="65" y="407"/>
                    </a:lnTo>
                    <a:lnTo>
                      <a:pt x="54" y="394"/>
                    </a:lnTo>
                    <a:lnTo>
                      <a:pt x="38" y="287"/>
                    </a:lnTo>
                    <a:lnTo>
                      <a:pt x="33" y="215"/>
                    </a:lnTo>
                    <a:lnTo>
                      <a:pt x="59" y="135"/>
                    </a:lnTo>
                    <a:lnTo>
                      <a:pt x="101" y="80"/>
                    </a:lnTo>
                    <a:lnTo>
                      <a:pt x="97" y="65"/>
                    </a:lnTo>
                    <a:lnTo>
                      <a:pt x="128" y="14"/>
                    </a:lnTo>
                    <a:lnTo>
                      <a:pt x="362" y="0"/>
                    </a:lnTo>
                    <a:lnTo>
                      <a:pt x="373" y="12"/>
                    </a:lnTo>
                    <a:lnTo>
                      <a:pt x="362" y="419"/>
                    </a:lnTo>
                    <a:lnTo>
                      <a:pt x="388" y="614"/>
                    </a:lnTo>
                    <a:lnTo>
                      <a:pt x="379" y="624"/>
                    </a:lnTo>
                    <a:lnTo>
                      <a:pt x="329" y="612"/>
                    </a:lnTo>
                    <a:lnTo>
                      <a:pt x="253" y="654"/>
                    </a:lnTo>
                    <a:lnTo>
                      <a:pt x="215" y="592"/>
                    </a:lnTo>
                    <a:lnTo>
                      <a:pt x="221" y="546"/>
                    </a:lnTo>
                    <a:lnTo>
                      <a:pt x="0" y="555"/>
                    </a:lnTo>
                    <a:lnTo>
                      <a:pt x="27" y="457"/>
                    </a:lnTo>
                    <a:lnTo>
                      <a:pt x="27" y="457"/>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5" name="Freeform 1145"/>
              <p:cNvSpPr>
                <a:spLocks/>
              </p:cNvSpPr>
              <p:nvPr/>
            </p:nvSpPr>
            <p:spPr bwMode="auto">
              <a:xfrm>
                <a:off x="5590842" y="3585550"/>
                <a:ext cx="419039" cy="678149"/>
              </a:xfrm>
              <a:custGeom>
                <a:avLst/>
                <a:gdLst>
                  <a:gd name="T0" fmla="*/ 11 w 416"/>
                  <a:gd name="T1" fmla="*/ 36 h 659"/>
                  <a:gd name="T2" fmla="*/ 0 w 416"/>
                  <a:gd name="T3" fmla="*/ 443 h 659"/>
                  <a:gd name="T4" fmla="*/ 26 w 416"/>
                  <a:gd name="T5" fmla="*/ 638 h 659"/>
                  <a:gd name="T6" fmla="*/ 55 w 416"/>
                  <a:gd name="T7" fmla="*/ 646 h 659"/>
                  <a:gd name="T8" fmla="*/ 81 w 416"/>
                  <a:gd name="T9" fmla="*/ 631 h 659"/>
                  <a:gd name="T10" fmla="*/ 97 w 416"/>
                  <a:gd name="T11" fmla="*/ 646 h 659"/>
                  <a:gd name="T12" fmla="*/ 74 w 416"/>
                  <a:gd name="T13" fmla="*/ 659 h 659"/>
                  <a:gd name="T14" fmla="*/ 131 w 416"/>
                  <a:gd name="T15" fmla="*/ 644 h 659"/>
                  <a:gd name="T16" fmla="*/ 142 w 416"/>
                  <a:gd name="T17" fmla="*/ 627 h 659"/>
                  <a:gd name="T18" fmla="*/ 135 w 416"/>
                  <a:gd name="T19" fmla="*/ 616 h 659"/>
                  <a:gd name="T20" fmla="*/ 138 w 416"/>
                  <a:gd name="T21" fmla="*/ 598 h 659"/>
                  <a:gd name="T22" fmla="*/ 112 w 416"/>
                  <a:gd name="T23" fmla="*/ 574 h 659"/>
                  <a:gd name="T24" fmla="*/ 112 w 416"/>
                  <a:gd name="T25" fmla="*/ 553 h 659"/>
                  <a:gd name="T26" fmla="*/ 416 w 416"/>
                  <a:gd name="T27" fmla="*/ 526 h 659"/>
                  <a:gd name="T28" fmla="*/ 391 w 416"/>
                  <a:gd name="T29" fmla="*/ 422 h 659"/>
                  <a:gd name="T30" fmla="*/ 406 w 416"/>
                  <a:gd name="T31" fmla="*/ 359 h 659"/>
                  <a:gd name="T32" fmla="*/ 368 w 416"/>
                  <a:gd name="T33" fmla="*/ 277 h 659"/>
                  <a:gd name="T34" fmla="*/ 289 w 416"/>
                  <a:gd name="T35" fmla="*/ 0 h 659"/>
                  <a:gd name="T36" fmla="*/ 0 w 416"/>
                  <a:gd name="T37" fmla="*/ 24 h 659"/>
                  <a:gd name="T38" fmla="*/ 11 w 416"/>
                  <a:gd name="T39" fmla="*/ 36 h 659"/>
                  <a:gd name="T40" fmla="*/ 11 w 416"/>
                  <a:gd name="T41" fmla="*/ 36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6" h="659">
                    <a:moveTo>
                      <a:pt x="11" y="36"/>
                    </a:moveTo>
                    <a:lnTo>
                      <a:pt x="0" y="443"/>
                    </a:lnTo>
                    <a:lnTo>
                      <a:pt x="26" y="638"/>
                    </a:lnTo>
                    <a:lnTo>
                      <a:pt x="55" y="646"/>
                    </a:lnTo>
                    <a:lnTo>
                      <a:pt x="81" y="631"/>
                    </a:lnTo>
                    <a:lnTo>
                      <a:pt x="97" y="646"/>
                    </a:lnTo>
                    <a:lnTo>
                      <a:pt x="74" y="659"/>
                    </a:lnTo>
                    <a:lnTo>
                      <a:pt x="131" y="644"/>
                    </a:lnTo>
                    <a:lnTo>
                      <a:pt x="142" y="627"/>
                    </a:lnTo>
                    <a:lnTo>
                      <a:pt x="135" y="616"/>
                    </a:lnTo>
                    <a:lnTo>
                      <a:pt x="138" y="598"/>
                    </a:lnTo>
                    <a:lnTo>
                      <a:pt x="112" y="574"/>
                    </a:lnTo>
                    <a:lnTo>
                      <a:pt x="112" y="553"/>
                    </a:lnTo>
                    <a:lnTo>
                      <a:pt x="416" y="526"/>
                    </a:lnTo>
                    <a:lnTo>
                      <a:pt x="391" y="422"/>
                    </a:lnTo>
                    <a:lnTo>
                      <a:pt x="406" y="359"/>
                    </a:lnTo>
                    <a:lnTo>
                      <a:pt x="368" y="277"/>
                    </a:lnTo>
                    <a:lnTo>
                      <a:pt x="289" y="0"/>
                    </a:lnTo>
                    <a:lnTo>
                      <a:pt x="0" y="24"/>
                    </a:lnTo>
                    <a:lnTo>
                      <a:pt x="11" y="36"/>
                    </a:lnTo>
                    <a:lnTo>
                      <a:pt x="11" y="36"/>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6" name="Freeform 1146"/>
              <p:cNvSpPr>
                <a:spLocks/>
              </p:cNvSpPr>
              <p:nvPr/>
            </p:nvSpPr>
            <p:spPr bwMode="auto">
              <a:xfrm>
                <a:off x="5881658" y="3553823"/>
                <a:ext cx="597495" cy="619984"/>
              </a:xfrm>
              <a:custGeom>
                <a:avLst/>
                <a:gdLst>
                  <a:gd name="T0" fmla="*/ 79 w 587"/>
                  <a:gd name="T1" fmla="*/ 312 h 603"/>
                  <a:gd name="T2" fmla="*/ 117 w 587"/>
                  <a:gd name="T3" fmla="*/ 394 h 603"/>
                  <a:gd name="T4" fmla="*/ 102 w 587"/>
                  <a:gd name="T5" fmla="*/ 457 h 603"/>
                  <a:gd name="T6" fmla="*/ 127 w 587"/>
                  <a:gd name="T7" fmla="*/ 561 h 603"/>
                  <a:gd name="T8" fmla="*/ 150 w 587"/>
                  <a:gd name="T9" fmla="*/ 595 h 603"/>
                  <a:gd name="T10" fmla="*/ 464 w 587"/>
                  <a:gd name="T11" fmla="*/ 578 h 603"/>
                  <a:gd name="T12" fmla="*/ 467 w 587"/>
                  <a:gd name="T13" fmla="*/ 599 h 603"/>
                  <a:gd name="T14" fmla="*/ 486 w 587"/>
                  <a:gd name="T15" fmla="*/ 603 h 603"/>
                  <a:gd name="T16" fmla="*/ 479 w 587"/>
                  <a:gd name="T17" fmla="*/ 552 h 603"/>
                  <a:gd name="T18" fmla="*/ 492 w 587"/>
                  <a:gd name="T19" fmla="*/ 538 h 603"/>
                  <a:gd name="T20" fmla="*/ 538 w 587"/>
                  <a:gd name="T21" fmla="*/ 548 h 603"/>
                  <a:gd name="T22" fmla="*/ 545 w 587"/>
                  <a:gd name="T23" fmla="*/ 512 h 603"/>
                  <a:gd name="T24" fmla="*/ 540 w 587"/>
                  <a:gd name="T25" fmla="*/ 464 h 603"/>
                  <a:gd name="T26" fmla="*/ 559 w 587"/>
                  <a:gd name="T27" fmla="*/ 451 h 603"/>
                  <a:gd name="T28" fmla="*/ 587 w 587"/>
                  <a:gd name="T29" fmla="*/ 360 h 603"/>
                  <a:gd name="T30" fmla="*/ 568 w 587"/>
                  <a:gd name="T31" fmla="*/ 356 h 603"/>
                  <a:gd name="T32" fmla="*/ 492 w 587"/>
                  <a:gd name="T33" fmla="*/ 238 h 603"/>
                  <a:gd name="T34" fmla="*/ 327 w 587"/>
                  <a:gd name="T35" fmla="*/ 90 h 603"/>
                  <a:gd name="T36" fmla="*/ 254 w 587"/>
                  <a:gd name="T37" fmla="*/ 44 h 603"/>
                  <a:gd name="T38" fmla="*/ 279 w 587"/>
                  <a:gd name="T39" fmla="*/ 0 h 603"/>
                  <a:gd name="T40" fmla="*/ 144 w 587"/>
                  <a:gd name="T41" fmla="*/ 18 h 603"/>
                  <a:gd name="T42" fmla="*/ 0 w 587"/>
                  <a:gd name="T43" fmla="*/ 35 h 603"/>
                  <a:gd name="T44" fmla="*/ 79 w 587"/>
                  <a:gd name="T45" fmla="*/ 312 h 603"/>
                  <a:gd name="T46" fmla="*/ 79 w 587"/>
                  <a:gd name="T47" fmla="*/ 31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7" h="603">
                    <a:moveTo>
                      <a:pt x="79" y="312"/>
                    </a:moveTo>
                    <a:lnTo>
                      <a:pt x="117" y="394"/>
                    </a:lnTo>
                    <a:lnTo>
                      <a:pt x="102" y="457"/>
                    </a:lnTo>
                    <a:lnTo>
                      <a:pt x="127" y="561"/>
                    </a:lnTo>
                    <a:lnTo>
                      <a:pt x="150" y="595"/>
                    </a:lnTo>
                    <a:lnTo>
                      <a:pt x="464" y="578"/>
                    </a:lnTo>
                    <a:lnTo>
                      <a:pt x="467" y="599"/>
                    </a:lnTo>
                    <a:lnTo>
                      <a:pt x="486" y="603"/>
                    </a:lnTo>
                    <a:lnTo>
                      <a:pt x="479" y="552"/>
                    </a:lnTo>
                    <a:lnTo>
                      <a:pt x="492" y="538"/>
                    </a:lnTo>
                    <a:lnTo>
                      <a:pt x="538" y="548"/>
                    </a:lnTo>
                    <a:lnTo>
                      <a:pt x="545" y="512"/>
                    </a:lnTo>
                    <a:lnTo>
                      <a:pt x="540" y="464"/>
                    </a:lnTo>
                    <a:lnTo>
                      <a:pt x="559" y="451"/>
                    </a:lnTo>
                    <a:lnTo>
                      <a:pt x="587" y="360"/>
                    </a:lnTo>
                    <a:lnTo>
                      <a:pt x="568" y="356"/>
                    </a:lnTo>
                    <a:lnTo>
                      <a:pt x="492" y="238"/>
                    </a:lnTo>
                    <a:lnTo>
                      <a:pt x="327" y="90"/>
                    </a:lnTo>
                    <a:lnTo>
                      <a:pt x="254" y="44"/>
                    </a:lnTo>
                    <a:lnTo>
                      <a:pt x="279" y="0"/>
                    </a:lnTo>
                    <a:lnTo>
                      <a:pt x="144" y="18"/>
                    </a:lnTo>
                    <a:lnTo>
                      <a:pt x="0" y="35"/>
                    </a:lnTo>
                    <a:lnTo>
                      <a:pt x="79" y="312"/>
                    </a:lnTo>
                    <a:lnTo>
                      <a:pt x="79" y="312"/>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7" name="Freeform 1147"/>
              <p:cNvSpPr>
                <a:spLocks/>
              </p:cNvSpPr>
              <p:nvPr/>
            </p:nvSpPr>
            <p:spPr bwMode="auto">
              <a:xfrm>
                <a:off x="5705846" y="4105067"/>
                <a:ext cx="1004638" cy="754819"/>
              </a:xfrm>
              <a:custGeom>
                <a:avLst/>
                <a:gdLst>
                  <a:gd name="T0" fmla="*/ 0 w 990"/>
                  <a:gd name="T1" fmla="*/ 71 h 732"/>
                  <a:gd name="T2" fmla="*/ 26 w 990"/>
                  <a:gd name="T3" fmla="*/ 95 h 732"/>
                  <a:gd name="T4" fmla="*/ 23 w 990"/>
                  <a:gd name="T5" fmla="*/ 113 h 732"/>
                  <a:gd name="T6" fmla="*/ 30 w 990"/>
                  <a:gd name="T7" fmla="*/ 124 h 732"/>
                  <a:gd name="T8" fmla="*/ 19 w 990"/>
                  <a:gd name="T9" fmla="*/ 141 h 732"/>
                  <a:gd name="T10" fmla="*/ 135 w 990"/>
                  <a:gd name="T11" fmla="*/ 101 h 732"/>
                  <a:gd name="T12" fmla="*/ 283 w 990"/>
                  <a:gd name="T13" fmla="*/ 194 h 732"/>
                  <a:gd name="T14" fmla="*/ 405 w 990"/>
                  <a:gd name="T15" fmla="*/ 130 h 732"/>
                  <a:gd name="T16" fmla="*/ 475 w 990"/>
                  <a:gd name="T17" fmla="*/ 145 h 732"/>
                  <a:gd name="T18" fmla="*/ 564 w 990"/>
                  <a:gd name="T19" fmla="*/ 232 h 732"/>
                  <a:gd name="T20" fmla="*/ 597 w 990"/>
                  <a:gd name="T21" fmla="*/ 232 h 732"/>
                  <a:gd name="T22" fmla="*/ 625 w 990"/>
                  <a:gd name="T23" fmla="*/ 293 h 732"/>
                  <a:gd name="T24" fmla="*/ 618 w 990"/>
                  <a:gd name="T25" fmla="*/ 409 h 732"/>
                  <a:gd name="T26" fmla="*/ 639 w 990"/>
                  <a:gd name="T27" fmla="*/ 422 h 732"/>
                  <a:gd name="T28" fmla="*/ 642 w 990"/>
                  <a:gd name="T29" fmla="*/ 401 h 732"/>
                  <a:gd name="T30" fmla="*/ 671 w 990"/>
                  <a:gd name="T31" fmla="*/ 401 h 732"/>
                  <a:gd name="T32" fmla="*/ 642 w 990"/>
                  <a:gd name="T33" fmla="*/ 457 h 732"/>
                  <a:gd name="T34" fmla="*/ 718 w 990"/>
                  <a:gd name="T35" fmla="*/ 533 h 732"/>
                  <a:gd name="T36" fmla="*/ 730 w 990"/>
                  <a:gd name="T37" fmla="*/ 512 h 732"/>
                  <a:gd name="T38" fmla="*/ 736 w 990"/>
                  <a:gd name="T39" fmla="*/ 565 h 732"/>
                  <a:gd name="T40" fmla="*/ 760 w 990"/>
                  <a:gd name="T41" fmla="*/ 576 h 732"/>
                  <a:gd name="T42" fmla="*/ 787 w 990"/>
                  <a:gd name="T43" fmla="*/ 641 h 732"/>
                  <a:gd name="T44" fmla="*/ 814 w 990"/>
                  <a:gd name="T45" fmla="*/ 641 h 732"/>
                  <a:gd name="T46" fmla="*/ 871 w 990"/>
                  <a:gd name="T47" fmla="*/ 702 h 732"/>
                  <a:gd name="T48" fmla="*/ 903 w 990"/>
                  <a:gd name="T49" fmla="*/ 706 h 732"/>
                  <a:gd name="T50" fmla="*/ 903 w 990"/>
                  <a:gd name="T51" fmla="*/ 715 h 732"/>
                  <a:gd name="T52" fmla="*/ 880 w 990"/>
                  <a:gd name="T53" fmla="*/ 732 h 732"/>
                  <a:gd name="T54" fmla="*/ 931 w 990"/>
                  <a:gd name="T55" fmla="*/ 725 h 732"/>
                  <a:gd name="T56" fmla="*/ 964 w 990"/>
                  <a:gd name="T57" fmla="*/ 711 h 732"/>
                  <a:gd name="T58" fmla="*/ 981 w 990"/>
                  <a:gd name="T59" fmla="*/ 626 h 732"/>
                  <a:gd name="T60" fmla="*/ 990 w 990"/>
                  <a:gd name="T61" fmla="*/ 630 h 732"/>
                  <a:gd name="T62" fmla="*/ 983 w 990"/>
                  <a:gd name="T63" fmla="*/ 512 h 732"/>
                  <a:gd name="T64" fmla="*/ 969 w 990"/>
                  <a:gd name="T65" fmla="*/ 477 h 732"/>
                  <a:gd name="T66" fmla="*/ 863 w 990"/>
                  <a:gd name="T67" fmla="*/ 306 h 732"/>
                  <a:gd name="T68" fmla="*/ 779 w 990"/>
                  <a:gd name="T69" fmla="*/ 145 h 732"/>
                  <a:gd name="T70" fmla="*/ 728 w 990"/>
                  <a:gd name="T71" fmla="*/ 12 h 732"/>
                  <a:gd name="T72" fmla="*/ 715 w 990"/>
                  <a:gd name="T73" fmla="*/ 10 h 732"/>
                  <a:gd name="T74" fmla="*/ 669 w 990"/>
                  <a:gd name="T75" fmla="*/ 0 h 732"/>
                  <a:gd name="T76" fmla="*/ 656 w 990"/>
                  <a:gd name="T77" fmla="*/ 14 h 732"/>
                  <a:gd name="T78" fmla="*/ 663 w 990"/>
                  <a:gd name="T79" fmla="*/ 65 h 732"/>
                  <a:gd name="T80" fmla="*/ 644 w 990"/>
                  <a:gd name="T81" fmla="*/ 61 h 732"/>
                  <a:gd name="T82" fmla="*/ 641 w 990"/>
                  <a:gd name="T83" fmla="*/ 40 h 732"/>
                  <a:gd name="T84" fmla="*/ 327 w 990"/>
                  <a:gd name="T85" fmla="*/ 57 h 732"/>
                  <a:gd name="T86" fmla="*/ 304 w 990"/>
                  <a:gd name="T87" fmla="*/ 23 h 732"/>
                  <a:gd name="T88" fmla="*/ 0 w 990"/>
                  <a:gd name="T89" fmla="*/ 50 h 732"/>
                  <a:gd name="T90" fmla="*/ 0 w 990"/>
                  <a:gd name="T91" fmla="*/ 71 h 732"/>
                  <a:gd name="T92" fmla="*/ 0 w 990"/>
                  <a:gd name="T93" fmla="*/ 7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90" h="732">
                    <a:moveTo>
                      <a:pt x="0" y="71"/>
                    </a:moveTo>
                    <a:lnTo>
                      <a:pt x="26" y="95"/>
                    </a:lnTo>
                    <a:lnTo>
                      <a:pt x="23" y="113"/>
                    </a:lnTo>
                    <a:lnTo>
                      <a:pt x="30" y="124"/>
                    </a:lnTo>
                    <a:lnTo>
                      <a:pt x="19" y="141"/>
                    </a:lnTo>
                    <a:lnTo>
                      <a:pt x="135" y="101"/>
                    </a:lnTo>
                    <a:lnTo>
                      <a:pt x="283" y="194"/>
                    </a:lnTo>
                    <a:lnTo>
                      <a:pt x="405" y="130"/>
                    </a:lnTo>
                    <a:lnTo>
                      <a:pt x="475" y="145"/>
                    </a:lnTo>
                    <a:lnTo>
                      <a:pt x="564" y="232"/>
                    </a:lnTo>
                    <a:lnTo>
                      <a:pt x="597" y="232"/>
                    </a:lnTo>
                    <a:lnTo>
                      <a:pt x="625" y="293"/>
                    </a:lnTo>
                    <a:lnTo>
                      <a:pt x="618" y="409"/>
                    </a:lnTo>
                    <a:lnTo>
                      <a:pt x="639" y="422"/>
                    </a:lnTo>
                    <a:lnTo>
                      <a:pt x="642" y="401"/>
                    </a:lnTo>
                    <a:lnTo>
                      <a:pt x="671" y="401"/>
                    </a:lnTo>
                    <a:lnTo>
                      <a:pt x="642" y="457"/>
                    </a:lnTo>
                    <a:lnTo>
                      <a:pt x="718" y="533"/>
                    </a:lnTo>
                    <a:lnTo>
                      <a:pt x="730" y="512"/>
                    </a:lnTo>
                    <a:lnTo>
                      <a:pt x="736" y="565"/>
                    </a:lnTo>
                    <a:lnTo>
                      <a:pt x="760" y="576"/>
                    </a:lnTo>
                    <a:lnTo>
                      <a:pt x="787" y="641"/>
                    </a:lnTo>
                    <a:lnTo>
                      <a:pt x="814" y="641"/>
                    </a:lnTo>
                    <a:lnTo>
                      <a:pt x="871" y="702"/>
                    </a:lnTo>
                    <a:lnTo>
                      <a:pt x="903" y="706"/>
                    </a:lnTo>
                    <a:lnTo>
                      <a:pt x="903" y="715"/>
                    </a:lnTo>
                    <a:lnTo>
                      <a:pt x="880" y="732"/>
                    </a:lnTo>
                    <a:lnTo>
                      <a:pt x="931" y="725"/>
                    </a:lnTo>
                    <a:lnTo>
                      <a:pt x="964" y="711"/>
                    </a:lnTo>
                    <a:lnTo>
                      <a:pt x="981" y="626"/>
                    </a:lnTo>
                    <a:lnTo>
                      <a:pt x="990" y="630"/>
                    </a:lnTo>
                    <a:lnTo>
                      <a:pt x="983" y="512"/>
                    </a:lnTo>
                    <a:lnTo>
                      <a:pt x="969" y="477"/>
                    </a:lnTo>
                    <a:lnTo>
                      <a:pt x="863" y="306"/>
                    </a:lnTo>
                    <a:lnTo>
                      <a:pt x="779" y="145"/>
                    </a:lnTo>
                    <a:lnTo>
                      <a:pt x="728" y="12"/>
                    </a:lnTo>
                    <a:lnTo>
                      <a:pt x="715" y="10"/>
                    </a:lnTo>
                    <a:lnTo>
                      <a:pt x="669" y="0"/>
                    </a:lnTo>
                    <a:lnTo>
                      <a:pt x="656" y="14"/>
                    </a:lnTo>
                    <a:lnTo>
                      <a:pt x="663" y="65"/>
                    </a:lnTo>
                    <a:lnTo>
                      <a:pt x="644" y="61"/>
                    </a:lnTo>
                    <a:lnTo>
                      <a:pt x="641" y="40"/>
                    </a:lnTo>
                    <a:lnTo>
                      <a:pt x="327" y="57"/>
                    </a:lnTo>
                    <a:lnTo>
                      <a:pt x="304" y="23"/>
                    </a:lnTo>
                    <a:lnTo>
                      <a:pt x="0" y="50"/>
                    </a:lnTo>
                    <a:lnTo>
                      <a:pt x="0" y="71"/>
                    </a:lnTo>
                    <a:lnTo>
                      <a:pt x="0" y="71"/>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8" name="Freeform 1151"/>
              <p:cNvSpPr>
                <a:spLocks/>
              </p:cNvSpPr>
              <p:nvPr/>
            </p:nvSpPr>
            <p:spPr bwMode="auto">
              <a:xfrm>
                <a:off x="5867117" y="2553126"/>
                <a:ext cx="465306" cy="516873"/>
              </a:xfrm>
              <a:custGeom>
                <a:avLst/>
                <a:gdLst>
                  <a:gd name="T0" fmla="*/ 0 w 459"/>
                  <a:gd name="T1" fmla="*/ 91 h 504"/>
                  <a:gd name="T2" fmla="*/ 38 w 459"/>
                  <a:gd name="T3" fmla="*/ 441 h 504"/>
                  <a:gd name="T4" fmla="*/ 95 w 459"/>
                  <a:gd name="T5" fmla="*/ 447 h 504"/>
                  <a:gd name="T6" fmla="*/ 164 w 459"/>
                  <a:gd name="T7" fmla="*/ 487 h 504"/>
                  <a:gd name="T8" fmla="*/ 213 w 459"/>
                  <a:gd name="T9" fmla="*/ 485 h 504"/>
                  <a:gd name="T10" fmla="*/ 236 w 459"/>
                  <a:gd name="T11" fmla="*/ 470 h 504"/>
                  <a:gd name="T12" fmla="*/ 291 w 459"/>
                  <a:gd name="T13" fmla="*/ 504 h 504"/>
                  <a:gd name="T14" fmla="*/ 324 w 459"/>
                  <a:gd name="T15" fmla="*/ 475 h 504"/>
                  <a:gd name="T16" fmla="*/ 331 w 459"/>
                  <a:gd name="T17" fmla="*/ 420 h 504"/>
                  <a:gd name="T18" fmla="*/ 352 w 459"/>
                  <a:gd name="T19" fmla="*/ 432 h 504"/>
                  <a:gd name="T20" fmla="*/ 364 w 459"/>
                  <a:gd name="T21" fmla="*/ 386 h 504"/>
                  <a:gd name="T22" fmla="*/ 440 w 459"/>
                  <a:gd name="T23" fmla="*/ 319 h 504"/>
                  <a:gd name="T24" fmla="*/ 453 w 459"/>
                  <a:gd name="T25" fmla="*/ 211 h 504"/>
                  <a:gd name="T26" fmla="*/ 443 w 459"/>
                  <a:gd name="T27" fmla="*/ 188 h 504"/>
                  <a:gd name="T28" fmla="*/ 459 w 459"/>
                  <a:gd name="T29" fmla="*/ 177 h 504"/>
                  <a:gd name="T30" fmla="*/ 430 w 459"/>
                  <a:gd name="T31" fmla="*/ 0 h 504"/>
                  <a:gd name="T32" fmla="*/ 352 w 459"/>
                  <a:gd name="T33" fmla="*/ 40 h 504"/>
                  <a:gd name="T34" fmla="*/ 312 w 459"/>
                  <a:gd name="T35" fmla="*/ 82 h 504"/>
                  <a:gd name="T36" fmla="*/ 284 w 459"/>
                  <a:gd name="T37" fmla="*/ 84 h 504"/>
                  <a:gd name="T38" fmla="*/ 240 w 459"/>
                  <a:gd name="T39" fmla="*/ 107 h 504"/>
                  <a:gd name="T40" fmla="*/ 139 w 459"/>
                  <a:gd name="T41" fmla="*/ 72 h 504"/>
                  <a:gd name="T42" fmla="*/ 0 w 459"/>
                  <a:gd name="T43" fmla="*/ 91 h 504"/>
                  <a:gd name="T44" fmla="*/ 0 w 459"/>
                  <a:gd name="T45" fmla="*/ 9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9" h="504">
                    <a:moveTo>
                      <a:pt x="0" y="91"/>
                    </a:moveTo>
                    <a:lnTo>
                      <a:pt x="38" y="441"/>
                    </a:lnTo>
                    <a:lnTo>
                      <a:pt x="95" y="447"/>
                    </a:lnTo>
                    <a:lnTo>
                      <a:pt x="164" y="487"/>
                    </a:lnTo>
                    <a:lnTo>
                      <a:pt x="213" y="485"/>
                    </a:lnTo>
                    <a:lnTo>
                      <a:pt x="236" y="470"/>
                    </a:lnTo>
                    <a:lnTo>
                      <a:pt x="291" y="504"/>
                    </a:lnTo>
                    <a:lnTo>
                      <a:pt x="324" y="475"/>
                    </a:lnTo>
                    <a:lnTo>
                      <a:pt x="331" y="420"/>
                    </a:lnTo>
                    <a:lnTo>
                      <a:pt x="352" y="432"/>
                    </a:lnTo>
                    <a:lnTo>
                      <a:pt x="364" y="386"/>
                    </a:lnTo>
                    <a:lnTo>
                      <a:pt x="440" y="319"/>
                    </a:lnTo>
                    <a:lnTo>
                      <a:pt x="453" y="211"/>
                    </a:lnTo>
                    <a:lnTo>
                      <a:pt x="443" y="188"/>
                    </a:lnTo>
                    <a:lnTo>
                      <a:pt x="459" y="177"/>
                    </a:lnTo>
                    <a:lnTo>
                      <a:pt x="430" y="0"/>
                    </a:lnTo>
                    <a:lnTo>
                      <a:pt x="352" y="40"/>
                    </a:lnTo>
                    <a:lnTo>
                      <a:pt x="312" y="82"/>
                    </a:lnTo>
                    <a:lnTo>
                      <a:pt x="284" y="84"/>
                    </a:lnTo>
                    <a:lnTo>
                      <a:pt x="240" y="107"/>
                    </a:lnTo>
                    <a:lnTo>
                      <a:pt x="139" y="72"/>
                    </a:lnTo>
                    <a:lnTo>
                      <a:pt x="0" y="91"/>
                    </a:lnTo>
                    <a:lnTo>
                      <a:pt x="0" y="91"/>
                    </a:lnTo>
                    <a:close/>
                  </a:path>
                </a:pathLst>
              </a:custGeom>
              <a:solidFill>
                <a:srgbClr val="D9D9D9"/>
              </a:solid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49" name="Freeform 1152"/>
              <p:cNvSpPr>
                <a:spLocks/>
              </p:cNvSpPr>
              <p:nvPr/>
            </p:nvSpPr>
            <p:spPr bwMode="auto">
              <a:xfrm>
                <a:off x="6163221" y="2736873"/>
                <a:ext cx="494387" cy="485147"/>
              </a:xfrm>
              <a:custGeom>
                <a:avLst/>
                <a:gdLst>
                  <a:gd name="T0" fmla="*/ 0 w 489"/>
                  <a:gd name="T1" fmla="*/ 327 h 473"/>
                  <a:gd name="T2" fmla="*/ 17 w 489"/>
                  <a:gd name="T3" fmla="*/ 391 h 473"/>
                  <a:gd name="T4" fmla="*/ 80 w 489"/>
                  <a:gd name="T5" fmla="*/ 437 h 473"/>
                  <a:gd name="T6" fmla="*/ 111 w 489"/>
                  <a:gd name="T7" fmla="*/ 473 h 473"/>
                  <a:gd name="T8" fmla="*/ 204 w 489"/>
                  <a:gd name="T9" fmla="*/ 435 h 473"/>
                  <a:gd name="T10" fmla="*/ 246 w 489"/>
                  <a:gd name="T11" fmla="*/ 429 h 473"/>
                  <a:gd name="T12" fmla="*/ 268 w 489"/>
                  <a:gd name="T13" fmla="*/ 401 h 473"/>
                  <a:gd name="T14" fmla="*/ 304 w 489"/>
                  <a:gd name="T15" fmla="*/ 258 h 473"/>
                  <a:gd name="T16" fmla="*/ 344 w 489"/>
                  <a:gd name="T17" fmla="*/ 275 h 473"/>
                  <a:gd name="T18" fmla="*/ 420 w 489"/>
                  <a:gd name="T19" fmla="*/ 122 h 473"/>
                  <a:gd name="T20" fmla="*/ 479 w 489"/>
                  <a:gd name="T21" fmla="*/ 154 h 473"/>
                  <a:gd name="T22" fmla="*/ 489 w 489"/>
                  <a:gd name="T23" fmla="*/ 127 h 473"/>
                  <a:gd name="T24" fmla="*/ 447 w 489"/>
                  <a:gd name="T25" fmla="*/ 93 h 473"/>
                  <a:gd name="T26" fmla="*/ 415 w 489"/>
                  <a:gd name="T27" fmla="*/ 97 h 473"/>
                  <a:gd name="T28" fmla="*/ 403 w 489"/>
                  <a:gd name="T29" fmla="*/ 114 h 473"/>
                  <a:gd name="T30" fmla="*/ 344 w 489"/>
                  <a:gd name="T31" fmla="*/ 131 h 473"/>
                  <a:gd name="T32" fmla="*/ 306 w 489"/>
                  <a:gd name="T33" fmla="*/ 173 h 473"/>
                  <a:gd name="T34" fmla="*/ 295 w 489"/>
                  <a:gd name="T35" fmla="*/ 106 h 473"/>
                  <a:gd name="T36" fmla="*/ 189 w 489"/>
                  <a:gd name="T37" fmla="*/ 123 h 473"/>
                  <a:gd name="T38" fmla="*/ 168 w 489"/>
                  <a:gd name="T39" fmla="*/ 0 h 473"/>
                  <a:gd name="T40" fmla="*/ 152 w 489"/>
                  <a:gd name="T41" fmla="*/ 11 h 473"/>
                  <a:gd name="T42" fmla="*/ 162 w 489"/>
                  <a:gd name="T43" fmla="*/ 34 h 473"/>
                  <a:gd name="T44" fmla="*/ 149 w 489"/>
                  <a:gd name="T45" fmla="*/ 142 h 473"/>
                  <a:gd name="T46" fmla="*/ 73 w 489"/>
                  <a:gd name="T47" fmla="*/ 209 h 473"/>
                  <a:gd name="T48" fmla="*/ 61 w 489"/>
                  <a:gd name="T49" fmla="*/ 255 h 473"/>
                  <a:gd name="T50" fmla="*/ 40 w 489"/>
                  <a:gd name="T51" fmla="*/ 243 h 473"/>
                  <a:gd name="T52" fmla="*/ 33 w 489"/>
                  <a:gd name="T53" fmla="*/ 298 h 473"/>
                  <a:gd name="T54" fmla="*/ 0 w 489"/>
                  <a:gd name="T55" fmla="*/ 327 h 473"/>
                  <a:gd name="T56" fmla="*/ 0 w 489"/>
                  <a:gd name="T57" fmla="*/ 327 h 473"/>
                  <a:gd name="T58" fmla="*/ 0 w 489"/>
                  <a:gd name="T59" fmla="*/ 327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9" h="473">
                    <a:moveTo>
                      <a:pt x="0" y="327"/>
                    </a:moveTo>
                    <a:lnTo>
                      <a:pt x="17" y="391"/>
                    </a:lnTo>
                    <a:lnTo>
                      <a:pt x="80" y="437"/>
                    </a:lnTo>
                    <a:lnTo>
                      <a:pt x="111" y="473"/>
                    </a:lnTo>
                    <a:lnTo>
                      <a:pt x="204" y="435"/>
                    </a:lnTo>
                    <a:lnTo>
                      <a:pt x="246" y="429"/>
                    </a:lnTo>
                    <a:lnTo>
                      <a:pt x="268" y="401"/>
                    </a:lnTo>
                    <a:lnTo>
                      <a:pt x="304" y="258"/>
                    </a:lnTo>
                    <a:lnTo>
                      <a:pt x="344" y="275"/>
                    </a:lnTo>
                    <a:lnTo>
                      <a:pt x="420" y="122"/>
                    </a:lnTo>
                    <a:lnTo>
                      <a:pt x="479" y="154"/>
                    </a:lnTo>
                    <a:lnTo>
                      <a:pt x="489" y="127"/>
                    </a:lnTo>
                    <a:lnTo>
                      <a:pt x="447" y="93"/>
                    </a:lnTo>
                    <a:lnTo>
                      <a:pt x="415" y="97"/>
                    </a:lnTo>
                    <a:lnTo>
                      <a:pt x="403" y="114"/>
                    </a:lnTo>
                    <a:lnTo>
                      <a:pt x="344" y="131"/>
                    </a:lnTo>
                    <a:lnTo>
                      <a:pt x="306" y="173"/>
                    </a:lnTo>
                    <a:lnTo>
                      <a:pt x="295" y="106"/>
                    </a:lnTo>
                    <a:lnTo>
                      <a:pt x="189" y="123"/>
                    </a:lnTo>
                    <a:lnTo>
                      <a:pt x="168" y="0"/>
                    </a:lnTo>
                    <a:lnTo>
                      <a:pt x="152" y="11"/>
                    </a:lnTo>
                    <a:lnTo>
                      <a:pt x="162" y="34"/>
                    </a:lnTo>
                    <a:lnTo>
                      <a:pt x="149" y="142"/>
                    </a:lnTo>
                    <a:lnTo>
                      <a:pt x="73" y="209"/>
                    </a:lnTo>
                    <a:lnTo>
                      <a:pt x="61" y="255"/>
                    </a:lnTo>
                    <a:lnTo>
                      <a:pt x="40" y="243"/>
                    </a:lnTo>
                    <a:lnTo>
                      <a:pt x="33" y="298"/>
                    </a:lnTo>
                    <a:lnTo>
                      <a:pt x="0" y="327"/>
                    </a:lnTo>
                    <a:lnTo>
                      <a:pt x="0" y="327"/>
                    </a:lnTo>
                    <a:lnTo>
                      <a:pt x="0" y="327"/>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0" name="Freeform 1153"/>
              <p:cNvSpPr>
                <a:spLocks/>
              </p:cNvSpPr>
              <p:nvPr/>
            </p:nvSpPr>
            <p:spPr bwMode="auto">
              <a:xfrm>
                <a:off x="6460647" y="2771243"/>
                <a:ext cx="506284" cy="244557"/>
              </a:xfrm>
              <a:custGeom>
                <a:avLst/>
                <a:gdLst>
                  <a:gd name="T0" fmla="*/ 0 w 496"/>
                  <a:gd name="T1" fmla="*/ 72 h 240"/>
                  <a:gd name="T2" fmla="*/ 11 w 496"/>
                  <a:gd name="T3" fmla="*/ 139 h 240"/>
                  <a:gd name="T4" fmla="*/ 49 w 496"/>
                  <a:gd name="T5" fmla="*/ 97 h 240"/>
                  <a:gd name="T6" fmla="*/ 108 w 496"/>
                  <a:gd name="T7" fmla="*/ 80 h 240"/>
                  <a:gd name="T8" fmla="*/ 120 w 496"/>
                  <a:gd name="T9" fmla="*/ 63 h 240"/>
                  <a:gd name="T10" fmla="*/ 152 w 496"/>
                  <a:gd name="T11" fmla="*/ 59 h 240"/>
                  <a:gd name="T12" fmla="*/ 194 w 496"/>
                  <a:gd name="T13" fmla="*/ 93 h 240"/>
                  <a:gd name="T14" fmla="*/ 222 w 496"/>
                  <a:gd name="T15" fmla="*/ 101 h 240"/>
                  <a:gd name="T16" fmla="*/ 276 w 496"/>
                  <a:gd name="T17" fmla="*/ 148 h 240"/>
                  <a:gd name="T18" fmla="*/ 257 w 496"/>
                  <a:gd name="T19" fmla="*/ 194 h 240"/>
                  <a:gd name="T20" fmla="*/ 264 w 496"/>
                  <a:gd name="T21" fmla="*/ 215 h 240"/>
                  <a:gd name="T22" fmla="*/ 287 w 496"/>
                  <a:gd name="T23" fmla="*/ 205 h 240"/>
                  <a:gd name="T24" fmla="*/ 308 w 496"/>
                  <a:gd name="T25" fmla="*/ 205 h 240"/>
                  <a:gd name="T26" fmla="*/ 319 w 496"/>
                  <a:gd name="T27" fmla="*/ 221 h 240"/>
                  <a:gd name="T28" fmla="*/ 344 w 496"/>
                  <a:gd name="T29" fmla="*/ 221 h 240"/>
                  <a:gd name="T30" fmla="*/ 354 w 496"/>
                  <a:gd name="T31" fmla="*/ 215 h 240"/>
                  <a:gd name="T32" fmla="*/ 338 w 496"/>
                  <a:gd name="T33" fmla="*/ 173 h 240"/>
                  <a:gd name="T34" fmla="*/ 335 w 496"/>
                  <a:gd name="T35" fmla="*/ 97 h 240"/>
                  <a:gd name="T36" fmla="*/ 316 w 496"/>
                  <a:gd name="T37" fmla="*/ 86 h 240"/>
                  <a:gd name="T38" fmla="*/ 354 w 496"/>
                  <a:gd name="T39" fmla="*/ 51 h 240"/>
                  <a:gd name="T40" fmla="*/ 356 w 496"/>
                  <a:gd name="T41" fmla="*/ 29 h 240"/>
                  <a:gd name="T42" fmla="*/ 380 w 496"/>
                  <a:gd name="T43" fmla="*/ 31 h 240"/>
                  <a:gd name="T44" fmla="*/ 350 w 496"/>
                  <a:gd name="T45" fmla="*/ 78 h 240"/>
                  <a:gd name="T46" fmla="*/ 367 w 496"/>
                  <a:gd name="T47" fmla="*/ 135 h 240"/>
                  <a:gd name="T48" fmla="*/ 375 w 496"/>
                  <a:gd name="T49" fmla="*/ 150 h 240"/>
                  <a:gd name="T50" fmla="*/ 386 w 496"/>
                  <a:gd name="T51" fmla="*/ 158 h 240"/>
                  <a:gd name="T52" fmla="*/ 363 w 496"/>
                  <a:gd name="T53" fmla="*/ 156 h 240"/>
                  <a:gd name="T54" fmla="*/ 371 w 496"/>
                  <a:gd name="T55" fmla="*/ 192 h 240"/>
                  <a:gd name="T56" fmla="*/ 411 w 496"/>
                  <a:gd name="T57" fmla="*/ 215 h 240"/>
                  <a:gd name="T58" fmla="*/ 420 w 496"/>
                  <a:gd name="T59" fmla="*/ 221 h 240"/>
                  <a:gd name="T60" fmla="*/ 432 w 496"/>
                  <a:gd name="T61" fmla="*/ 221 h 240"/>
                  <a:gd name="T62" fmla="*/ 426 w 496"/>
                  <a:gd name="T63" fmla="*/ 240 h 240"/>
                  <a:gd name="T64" fmla="*/ 475 w 496"/>
                  <a:gd name="T65" fmla="*/ 215 h 240"/>
                  <a:gd name="T66" fmla="*/ 485 w 496"/>
                  <a:gd name="T67" fmla="*/ 184 h 240"/>
                  <a:gd name="T68" fmla="*/ 496 w 496"/>
                  <a:gd name="T69" fmla="*/ 152 h 240"/>
                  <a:gd name="T70" fmla="*/ 426 w 496"/>
                  <a:gd name="T71" fmla="*/ 167 h 240"/>
                  <a:gd name="T72" fmla="*/ 380 w 496"/>
                  <a:gd name="T73" fmla="*/ 0 h 240"/>
                  <a:gd name="T74" fmla="*/ 0 w 496"/>
                  <a:gd name="T75" fmla="*/ 72 h 240"/>
                  <a:gd name="T76" fmla="*/ 0 w 496"/>
                  <a:gd name="T77" fmla="*/ 72 h 240"/>
                  <a:gd name="T78" fmla="*/ 0 w 496"/>
                  <a:gd name="T79" fmla="*/ 7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6" h="240">
                    <a:moveTo>
                      <a:pt x="0" y="72"/>
                    </a:moveTo>
                    <a:lnTo>
                      <a:pt x="11" y="139"/>
                    </a:lnTo>
                    <a:lnTo>
                      <a:pt x="49" y="97"/>
                    </a:lnTo>
                    <a:lnTo>
                      <a:pt x="108" y="80"/>
                    </a:lnTo>
                    <a:lnTo>
                      <a:pt x="120" y="63"/>
                    </a:lnTo>
                    <a:lnTo>
                      <a:pt x="152" y="59"/>
                    </a:lnTo>
                    <a:lnTo>
                      <a:pt x="194" y="93"/>
                    </a:lnTo>
                    <a:lnTo>
                      <a:pt x="222" y="101"/>
                    </a:lnTo>
                    <a:lnTo>
                      <a:pt x="276" y="148"/>
                    </a:lnTo>
                    <a:lnTo>
                      <a:pt x="257" y="194"/>
                    </a:lnTo>
                    <a:lnTo>
                      <a:pt x="264" y="215"/>
                    </a:lnTo>
                    <a:lnTo>
                      <a:pt x="287" y="205"/>
                    </a:lnTo>
                    <a:lnTo>
                      <a:pt x="308" y="205"/>
                    </a:lnTo>
                    <a:lnTo>
                      <a:pt x="319" y="221"/>
                    </a:lnTo>
                    <a:lnTo>
                      <a:pt x="344" y="221"/>
                    </a:lnTo>
                    <a:lnTo>
                      <a:pt x="354" y="215"/>
                    </a:lnTo>
                    <a:lnTo>
                      <a:pt x="338" y="173"/>
                    </a:lnTo>
                    <a:lnTo>
                      <a:pt x="335" y="97"/>
                    </a:lnTo>
                    <a:lnTo>
                      <a:pt x="316" y="86"/>
                    </a:lnTo>
                    <a:lnTo>
                      <a:pt x="354" y="51"/>
                    </a:lnTo>
                    <a:lnTo>
                      <a:pt x="356" y="29"/>
                    </a:lnTo>
                    <a:lnTo>
                      <a:pt x="380" y="31"/>
                    </a:lnTo>
                    <a:lnTo>
                      <a:pt x="350" y="78"/>
                    </a:lnTo>
                    <a:lnTo>
                      <a:pt x="367" y="135"/>
                    </a:lnTo>
                    <a:lnTo>
                      <a:pt x="375" y="150"/>
                    </a:lnTo>
                    <a:lnTo>
                      <a:pt x="386" y="158"/>
                    </a:lnTo>
                    <a:lnTo>
                      <a:pt x="363" y="156"/>
                    </a:lnTo>
                    <a:lnTo>
                      <a:pt x="371" y="192"/>
                    </a:lnTo>
                    <a:lnTo>
                      <a:pt x="411" y="215"/>
                    </a:lnTo>
                    <a:lnTo>
                      <a:pt x="420" y="221"/>
                    </a:lnTo>
                    <a:lnTo>
                      <a:pt x="432" y="221"/>
                    </a:lnTo>
                    <a:lnTo>
                      <a:pt x="426" y="240"/>
                    </a:lnTo>
                    <a:lnTo>
                      <a:pt x="475" y="215"/>
                    </a:lnTo>
                    <a:lnTo>
                      <a:pt x="485" y="184"/>
                    </a:lnTo>
                    <a:lnTo>
                      <a:pt x="496" y="152"/>
                    </a:lnTo>
                    <a:lnTo>
                      <a:pt x="426" y="167"/>
                    </a:lnTo>
                    <a:lnTo>
                      <a:pt x="380" y="0"/>
                    </a:lnTo>
                    <a:lnTo>
                      <a:pt x="0" y="72"/>
                    </a:lnTo>
                    <a:lnTo>
                      <a:pt x="0" y="72"/>
                    </a:lnTo>
                    <a:lnTo>
                      <a:pt x="0" y="72"/>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1" name="Freeform 1154"/>
              <p:cNvSpPr>
                <a:spLocks/>
              </p:cNvSpPr>
              <p:nvPr/>
            </p:nvSpPr>
            <p:spPr bwMode="auto">
              <a:xfrm>
                <a:off x="6078620" y="2863778"/>
                <a:ext cx="856586" cy="475893"/>
              </a:xfrm>
              <a:custGeom>
                <a:avLst/>
                <a:gdLst>
                  <a:gd name="T0" fmla="*/ 78 w 844"/>
                  <a:gd name="T1" fmla="*/ 414 h 463"/>
                  <a:gd name="T2" fmla="*/ 79 w 844"/>
                  <a:gd name="T3" fmla="*/ 402 h 463"/>
                  <a:gd name="T4" fmla="*/ 133 w 844"/>
                  <a:gd name="T5" fmla="*/ 351 h 463"/>
                  <a:gd name="T6" fmla="*/ 163 w 844"/>
                  <a:gd name="T7" fmla="*/ 315 h 463"/>
                  <a:gd name="T8" fmla="*/ 194 w 844"/>
                  <a:gd name="T9" fmla="*/ 351 h 463"/>
                  <a:gd name="T10" fmla="*/ 287 w 844"/>
                  <a:gd name="T11" fmla="*/ 313 h 463"/>
                  <a:gd name="T12" fmla="*/ 329 w 844"/>
                  <a:gd name="T13" fmla="*/ 307 h 463"/>
                  <a:gd name="T14" fmla="*/ 351 w 844"/>
                  <a:gd name="T15" fmla="*/ 279 h 463"/>
                  <a:gd name="T16" fmla="*/ 387 w 844"/>
                  <a:gd name="T17" fmla="*/ 136 h 463"/>
                  <a:gd name="T18" fmla="*/ 427 w 844"/>
                  <a:gd name="T19" fmla="*/ 153 h 463"/>
                  <a:gd name="T20" fmla="*/ 503 w 844"/>
                  <a:gd name="T21" fmla="*/ 0 h 463"/>
                  <a:gd name="T22" fmla="*/ 562 w 844"/>
                  <a:gd name="T23" fmla="*/ 32 h 463"/>
                  <a:gd name="T24" fmla="*/ 572 w 844"/>
                  <a:gd name="T25" fmla="*/ 5 h 463"/>
                  <a:gd name="T26" fmla="*/ 600 w 844"/>
                  <a:gd name="T27" fmla="*/ 13 h 463"/>
                  <a:gd name="T28" fmla="*/ 654 w 844"/>
                  <a:gd name="T29" fmla="*/ 60 h 463"/>
                  <a:gd name="T30" fmla="*/ 635 w 844"/>
                  <a:gd name="T31" fmla="*/ 106 h 463"/>
                  <a:gd name="T32" fmla="*/ 642 w 844"/>
                  <a:gd name="T33" fmla="*/ 127 h 463"/>
                  <a:gd name="T34" fmla="*/ 665 w 844"/>
                  <a:gd name="T35" fmla="*/ 117 h 463"/>
                  <a:gd name="T36" fmla="*/ 682 w 844"/>
                  <a:gd name="T37" fmla="*/ 138 h 463"/>
                  <a:gd name="T38" fmla="*/ 764 w 844"/>
                  <a:gd name="T39" fmla="*/ 165 h 463"/>
                  <a:gd name="T40" fmla="*/ 688 w 844"/>
                  <a:gd name="T41" fmla="*/ 161 h 463"/>
                  <a:gd name="T42" fmla="*/ 768 w 844"/>
                  <a:gd name="T43" fmla="*/ 231 h 463"/>
                  <a:gd name="T44" fmla="*/ 718 w 844"/>
                  <a:gd name="T45" fmla="*/ 224 h 463"/>
                  <a:gd name="T46" fmla="*/ 819 w 844"/>
                  <a:gd name="T47" fmla="*/ 288 h 463"/>
                  <a:gd name="T48" fmla="*/ 844 w 844"/>
                  <a:gd name="T49" fmla="*/ 332 h 463"/>
                  <a:gd name="T50" fmla="*/ 827 w 844"/>
                  <a:gd name="T51" fmla="*/ 326 h 463"/>
                  <a:gd name="T52" fmla="*/ 823 w 844"/>
                  <a:gd name="T53" fmla="*/ 338 h 463"/>
                  <a:gd name="T54" fmla="*/ 492 w 844"/>
                  <a:gd name="T55" fmla="*/ 401 h 463"/>
                  <a:gd name="T56" fmla="*/ 216 w 844"/>
                  <a:gd name="T57" fmla="*/ 435 h 463"/>
                  <a:gd name="T58" fmla="*/ 0 w 844"/>
                  <a:gd name="T59" fmla="*/ 463 h 463"/>
                  <a:gd name="T60" fmla="*/ 78 w 844"/>
                  <a:gd name="T61" fmla="*/ 414 h 463"/>
                  <a:gd name="T62" fmla="*/ 78 w 844"/>
                  <a:gd name="T63" fmla="*/ 41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4" h="463">
                    <a:moveTo>
                      <a:pt x="78" y="414"/>
                    </a:moveTo>
                    <a:lnTo>
                      <a:pt x="79" y="402"/>
                    </a:lnTo>
                    <a:lnTo>
                      <a:pt x="133" y="351"/>
                    </a:lnTo>
                    <a:lnTo>
                      <a:pt x="163" y="315"/>
                    </a:lnTo>
                    <a:lnTo>
                      <a:pt x="194" y="351"/>
                    </a:lnTo>
                    <a:lnTo>
                      <a:pt x="287" y="313"/>
                    </a:lnTo>
                    <a:lnTo>
                      <a:pt x="329" y="307"/>
                    </a:lnTo>
                    <a:lnTo>
                      <a:pt x="351" y="279"/>
                    </a:lnTo>
                    <a:lnTo>
                      <a:pt x="387" y="136"/>
                    </a:lnTo>
                    <a:lnTo>
                      <a:pt x="427" y="153"/>
                    </a:lnTo>
                    <a:lnTo>
                      <a:pt x="503" y="0"/>
                    </a:lnTo>
                    <a:lnTo>
                      <a:pt x="562" y="32"/>
                    </a:lnTo>
                    <a:lnTo>
                      <a:pt x="572" y="5"/>
                    </a:lnTo>
                    <a:lnTo>
                      <a:pt x="600" y="13"/>
                    </a:lnTo>
                    <a:lnTo>
                      <a:pt x="654" y="60"/>
                    </a:lnTo>
                    <a:lnTo>
                      <a:pt x="635" y="106"/>
                    </a:lnTo>
                    <a:lnTo>
                      <a:pt x="642" y="127"/>
                    </a:lnTo>
                    <a:lnTo>
                      <a:pt x="665" y="117"/>
                    </a:lnTo>
                    <a:lnTo>
                      <a:pt x="682" y="138"/>
                    </a:lnTo>
                    <a:lnTo>
                      <a:pt x="764" y="165"/>
                    </a:lnTo>
                    <a:lnTo>
                      <a:pt x="688" y="161"/>
                    </a:lnTo>
                    <a:lnTo>
                      <a:pt x="768" y="231"/>
                    </a:lnTo>
                    <a:lnTo>
                      <a:pt x="718" y="224"/>
                    </a:lnTo>
                    <a:lnTo>
                      <a:pt x="819" y="288"/>
                    </a:lnTo>
                    <a:lnTo>
                      <a:pt x="844" y="332"/>
                    </a:lnTo>
                    <a:lnTo>
                      <a:pt x="827" y="326"/>
                    </a:lnTo>
                    <a:lnTo>
                      <a:pt x="823" y="338"/>
                    </a:lnTo>
                    <a:lnTo>
                      <a:pt x="492" y="401"/>
                    </a:lnTo>
                    <a:lnTo>
                      <a:pt x="216" y="435"/>
                    </a:lnTo>
                    <a:lnTo>
                      <a:pt x="0" y="463"/>
                    </a:lnTo>
                    <a:lnTo>
                      <a:pt x="78" y="414"/>
                    </a:lnTo>
                    <a:lnTo>
                      <a:pt x="78" y="414"/>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2" name="Freeform 1156"/>
              <p:cNvSpPr>
                <a:spLocks/>
              </p:cNvSpPr>
              <p:nvPr/>
            </p:nvSpPr>
            <p:spPr bwMode="auto">
              <a:xfrm>
                <a:off x="6031031" y="3208801"/>
                <a:ext cx="943831" cy="421694"/>
              </a:xfrm>
              <a:custGeom>
                <a:avLst/>
                <a:gdLst>
                  <a:gd name="T0" fmla="*/ 0 w 932"/>
                  <a:gd name="T1" fmla="*/ 350 h 407"/>
                  <a:gd name="T2" fmla="*/ 135 w 932"/>
                  <a:gd name="T3" fmla="*/ 332 h 407"/>
                  <a:gd name="T4" fmla="*/ 213 w 932"/>
                  <a:gd name="T5" fmla="*/ 294 h 407"/>
                  <a:gd name="T6" fmla="*/ 361 w 932"/>
                  <a:gd name="T7" fmla="*/ 279 h 407"/>
                  <a:gd name="T8" fmla="*/ 422 w 932"/>
                  <a:gd name="T9" fmla="*/ 317 h 407"/>
                  <a:gd name="T10" fmla="*/ 519 w 932"/>
                  <a:gd name="T11" fmla="*/ 304 h 407"/>
                  <a:gd name="T12" fmla="*/ 666 w 932"/>
                  <a:gd name="T13" fmla="*/ 407 h 407"/>
                  <a:gd name="T14" fmla="*/ 723 w 932"/>
                  <a:gd name="T15" fmla="*/ 393 h 407"/>
                  <a:gd name="T16" fmla="*/ 804 w 932"/>
                  <a:gd name="T17" fmla="*/ 275 h 407"/>
                  <a:gd name="T18" fmla="*/ 871 w 932"/>
                  <a:gd name="T19" fmla="*/ 251 h 407"/>
                  <a:gd name="T20" fmla="*/ 892 w 932"/>
                  <a:gd name="T21" fmla="*/ 217 h 407"/>
                  <a:gd name="T22" fmla="*/ 820 w 932"/>
                  <a:gd name="T23" fmla="*/ 230 h 407"/>
                  <a:gd name="T24" fmla="*/ 801 w 932"/>
                  <a:gd name="T25" fmla="*/ 205 h 407"/>
                  <a:gd name="T26" fmla="*/ 844 w 932"/>
                  <a:gd name="T27" fmla="*/ 194 h 407"/>
                  <a:gd name="T28" fmla="*/ 844 w 932"/>
                  <a:gd name="T29" fmla="*/ 179 h 407"/>
                  <a:gd name="T30" fmla="*/ 795 w 932"/>
                  <a:gd name="T31" fmla="*/ 161 h 407"/>
                  <a:gd name="T32" fmla="*/ 858 w 932"/>
                  <a:gd name="T33" fmla="*/ 139 h 407"/>
                  <a:gd name="T34" fmla="*/ 854 w 932"/>
                  <a:gd name="T35" fmla="*/ 163 h 407"/>
                  <a:gd name="T36" fmla="*/ 894 w 932"/>
                  <a:gd name="T37" fmla="*/ 163 h 407"/>
                  <a:gd name="T38" fmla="*/ 916 w 932"/>
                  <a:gd name="T39" fmla="*/ 122 h 407"/>
                  <a:gd name="T40" fmla="*/ 932 w 932"/>
                  <a:gd name="T41" fmla="*/ 120 h 407"/>
                  <a:gd name="T42" fmla="*/ 922 w 932"/>
                  <a:gd name="T43" fmla="*/ 82 h 407"/>
                  <a:gd name="T44" fmla="*/ 894 w 932"/>
                  <a:gd name="T45" fmla="*/ 120 h 407"/>
                  <a:gd name="T46" fmla="*/ 865 w 932"/>
                  <a:gd name="T47" fmla="*/ 36 h 407"/>
                  <a:gd name="T48" fmla="*/ 884 w 932"/>
                  <a:gd name="T49" fmla="*/ 32 h 407"/>
                  <a:gd name="T50" fmla="*/ 911 w 932"/>
                  <a:gd name="T51" fmla="*/ 55 h 407"/>
                  <a:gd name="T52" fmla="*/ 892 w 932"/>
                  <a:gd name="T53" fmla="*/ 17 h 407"/>
                  <a:gd name="T54" fmla="*/ 871 w 932"/>
                  <a:gd name="T55" fmla="*/ 0 h 407"/>
                  <a:gd name="T56" fmla="*/ 540 w 932"/>
                  <a:gd name="T57" fmla="*/ 63 h 407"/>
                  <a:gd name="T58" fmla="*/ 264 w 932"/>
                  <a:gd name="T59" fmla="*/ 97 h 407"/>
                  <a:gd name="T60" fmla="*/ 226 w 932"/>
                  <a:gd name="T61" fmla="*/ 171 h 407"/>
                  <a:gd name="T62" fmla="*/ 167 w 932"/>
                  <a:gd name="T63" fmla="*/ 184 h 407"/>
                  <a:gd name="T64" fmla="*/ 139 w 932"/>
                  <a:gd name="T65" fmla="*/ 222 h 407"/>
                  <a:gd name="T66" fmla="*/ 32 w 932"/>
                  <a:gd name="T67" fmla="*/ 283 h 407"/>
                  <a:gd name="T68" fmla="*/ 27 w 932"/>
                  <a:gd name="T69" fmla="*/ 306 h 407"/>
                  <a:gd name="T70" fmla="*/ 0 w 932"/>
                  <a:gd name="T71" fmla="*/ 319 h 407"/>
                  <a:gd name="T72" fmla="*/ 0 w 932"/>
                  <a:gd name="T73" fmla="*/ 350 h 407"/>
                  <a:gd name="T74" fmla="*/ 0 w 932"/>
                  <a:gd name="T75" fmla="*/ 35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2" h="407">
                    <a:moveTo>
                      <a:pt x="0" y="350"/>
                    </a:moveTo>
                    <a:lnTo>
                      <a:pt x="135" y="332"/>
                    </a:lnTo>
                    <a:lnTo>
                      <a:pt x="213" y="294"/>
                    </a:lnTo>
                    <a:lnTo>
                      <a:pt x="361" y="279"/>
                    </a:lnTo>
                    <a:lnTo>
                      <a:pt x="422" y="317"/>
                    </a:lnTo>
                    <a:lnTo>
                      <a:pt x="519" y="304"/>
                    </a:lnTo>
                    <a:lnTo>
                      <a:pt x="666" y="407"/>
                    </a:lnTo>
                    <a:lnTo>
                      <a:pt x="723" y="393"/>
                    </a:lnTo>
                    <a:lnTo>
                      <a:pt x="804" y="275"/>
                    </a:lnTo>
                    <a:lnTo>
                      <a:pt x="871" y="251"/>
                    </a:lnTo>
                    <a:lnTo>
                      <a:pt x="892" y="217"/>
                    </a:lnTo>
                    <a:lnTo>
                      <a:pt x="820" y="230"/>
                    </a:lnTo>
                    <a:lnTo>
                      <a:pt x="801" y="205"/>
                    </a:lnTo>
                    <a:lnTo>
                      <a:pt x="844" y="194"/>
                    </a:lnTo>
                    <a:lnTo>
                      <a:pt x="844" y="179"/>
                    </a:lnTo>
                    <a:lnTo>
                      <a:pt x="795" y="161"/>
                    </a:lnTo>
                    <a:lnTo>
                      <a:pt x="858" y="139"/>
                    </a:lnTo>
                    <a:lnTo>
                      <a:pt x="854" y="163"/>
                    </a:lnTo>
                    <a:lnTo>
                      <a:pt x="894" y="163"/>
                    </a:lnTo>
                    <a:lnTo>
                      <a:pt x="916" y="122"/>
                    </a:lnTo>
                    <a:lnTo>
                      <a:pt x="932" y="120"/>
                    </a:lnTo>
                    <a:lnTo>
                      <a:pt x="922" y="82"/>
                    </a:lnTo>
                    <a:lnTo>
                      <a:pt x="894" y="120"/>
                    </a:lnTo>
                    <a:lnTo>
                      <a:pt x="865" y="36"/>
                    </a:lnTo>
                    <a:lnTo>
                      <a:pt x="884" y="32"/>
                    </a:lnTo>
                    <a:lnTo>
                      <a:pt x="911" y="55"/>
                    </a:lnTo>
                    <a:lnTo>
                      <a:pt x="892" y="17"/>
                    </a:lnTo>
                    <a:lnTo>
                      <a:pt x="871" y="0"/>
                    </a:lnTo>
                    <a:lnTo>
                      <a:pt x="540" y="63"/>
                    </a:lnTo>
                    <a:lnTo>
                      <a:pt x="264" y="97"/>
                    </a:lnTo>
                    <a:lnTo>
                      <a:pt x="226" y="171"/>
                    </a:lnTo>
                    <a:lnTo>
                      <a:pt x="167" y="184"/>
                    </a:lnTo>
                    <a:lnTo>
                      <a:pt x="139" y="222"/>
                    </a:lnTo>
                    <a:lnTo>
                      <a:pt x="32" y="283"/>
                    </a:lnTo>
                    <a:lnTo>
                      <a:pt x="27" y="306"/>
                    </a:lnTo>
                    <a:lnTo>
                      <a:pt x="0" y="319"/>
                    </a:lnTo>
                    <a:lnTo>
                      <a:pt x="0" y="350"/>
                    </a:lnTo>
                    <a:lnTo>
                      <a:pt x="0" y="35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3" name="Freeform 1157"/>
              <p:cNvSpPr>
                <a:spLocks/>
              </p:cNvSpPr>
              <p:nvPr/>
            </p:nvSpPr>
            <p:spPr bwMode="auto">
              <a:xfrm>
                <a:off x="6142070" y="3500946"/>
                <a:ext cx="563126" cy="421695"/>
              </a:xfrm>
              <a:custGeom>
                <a:avLst/>
                <a:gdLst>
                  <a:gd name="T0" fmla="*/ 25 w 556"/>
                  <a:gd name="T1" fmla="*/ 53 h 413"/>
                  <a:gd name="T2" fmla="*/ 103 w 556"/>
                  <a:gd name="T3" fmla="*/ 15 h 413"/>
                  <a:gd name="T4" fmla="*/ 251 w 556"/>
                  <a:gd name="T5" fmla="*/ 0 h 413"/>
                  <a:gd name="T6" fmla="*/ 312 w 556"/>
                  <a:gd name="T7" fmla="*/ 38 h 413"/>
                  <a:gd name="T8" fmla="*/ 409 w 556"/>
                  <a:gd name="T9" fmla="*/ 25 h 413"/>
                  <a:gd name="T10" fmla="*/ 556 w 556"/>
                  <a:gd name="T11" fmla="*/ 128 h 413"/>
                  <a:gd name="T12" fmla="*/ 491 w 556"/>
                  <a:gd name="T13" fmla="*/ 206 h 413"/>
                  <a:gd name="T14" fmla="*/ 495 w 556"/>
                  <a:gd name="T15" fmla="*/ 240 h 413"/>
                  <a:gd name="T16" fmla="*/ 384 w 556"/>
                  <a:gd name="T17" fmla="*/ 340 h 413"/>
                  <a:gd name="T18" fmla="*/ 365 w 556"/>
                  <a:gd name="T19" fmla="*/ 344 h 413"/>
                  <a:gd name="T20" fmla="*/ 358 w 556"/>
                  <a:gd name="T21" fmla="*/ 375 h 413"/>
                  <a:gd name="T22" fmla="*/ 333 w 556"/>
                  <a:gd name="T23" fmla="*/ 358 h 413"/>
                  <a:gd name="T24" fmla="*/ 354 w 556"/>
                  <a:gd name="T25" fmla="*/ 386 h 413"/>
                  <a:gd name="T26" fmla="*/ 333 w 556"/>
                  <a:gd name="T27" fmla="*/ 413 h 413"/>
                  <a:gd name="T28" fmla="*/ 314 w 556"/>
                  <a:gd name="T29" fmla="*/ 409 h 413"/>
                  <a:gd name="T30" fmla="*/ 238 w 556"/>
                  <a:gd name="T31" fmla="*/ 291 h 413"/>
                  <a:gd name="T32" fmla="*/ 73 w 556"/>
                  <a:gd name="T33" fmla="*/ 143 h 413"/>
                  <a:gd name="T34" fmla="*/ 0 w 556"/>
                  <a:gd name="T35" fmla="*/ 97 h 413"/>
                  <a:gd name="T36" fmla="*/ 25 w 556"/>
                  <a:gd name="T37" fmla="*/ 53 h 413"/>
                  <a:gd name="T38" fmla="*/ 25 w 556"/>
                  <a:gd name="T39" fmla="*/ 5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6" h="413">
                    <a:moveTo>
                      <a:pt x="25" y="53"/>
                    </a:moveTo>
                    <a:lnTo>
                      <a:pt x="103" y="15"/>
                    </a:lnTo>
                    <a:lnTo>
                      <a:pt x="251" y="0"/>
                    </a:lnTo>
                    <a:lnTo>
                      <a:pt x="312" y="38"/>
                    </a:lnTo>
                    <a:lnTo>
                      <a:pt x="409" y="25"/>
                    </a:lnTo>
                    <a:lnTo>
                      <a:pt x="556" y="128"/>
                    </a:lnTo>
                    <a:lnTo>
                      <a:pt x="491" y="206"/>
                    </a:lnTo>
                    <a:lnTo>
                      <a:pt x="495" y="240"/>
                    </a:lnTo>
                    <a:lnTo>
                      <a:pt x="384" y="340"/>
                    </a:lnTo>
                    <a:lnTo>
                      <a:pt x="365" y="344"/>
                    </a:lnTo>
                    <a:lnTo>
                      <a:pt x="358" y="375"/>
                    </a:lnTo>
                    <a:lnTo>
                      <a:pt x="333" y="358"/>
                    </a:lnTo>
                    <a:lnTo>
                      <a:pt x="354" y="386"/>
                    </a:lnTo>
                    <a:lnTo>
                      <a:pt x="333" y="413"/>
                    </a:lnTo>
                    <a:lnTo>
                      <a:pt x="314" y="409"/>
                    </a:lnTo>
                    <a:lnTo>
                      <a:pt x="238" y="291"/>
                    </a:lnTo>
                    <a:lnTo>
                      <a:pt x="73" y="143"/>
                    </a:lnTo>
                    <a:lnTo>
                      <a:pt x="0" y="97"/>
                    </a:lnTo>
                    <a:lnTo>
                      <a:pt x="25" y="53"/>
                    </a:lnTo>
                    <a:lnTo>
                      <a:pt x="25" y="53"/>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4" name="Freeform 1159"/>
              <p:cNvSpPr>
                <a:spLocks/>
              </p:cNvSpPr>
              <p:nvPr/>
            </p:nvSpPr>
            <p:spPr bwMode="auto">
              <a:xfrm>
                <a:off x="6303341" y="2453981"/>
                <a:ext cx="643762" cy="409797"/>
              </a:xfrm>
              <a:custGeom>
                <a:avLst/>
                <a:gdLst>
                  <a:gd name="T0" fmla="*/ 50 w 635"/>
                  <a:gd name="T1" fmla="*/ 397 h 397"/>
                  <a:gd name="T2" fmla="*/ 156 w 635"/>
                  <a:gd name="T3" fmla="*/ 380 h 397"/>
                  <a:gd name="T4" fmla="*/ 536 w 635"/>
                  <a:gd name="T5" fmla="*/ 308 h 397"/>
                  <a:gd name="T6" fmla="*/ 553 w 635"/>
                  <a:gd name="T7" fmla="*/ 291 h 397"/>
                  <a:gd name="T8" fmla="*/ 574 w 635"/>
                  <a:gd name="T9" fmla="*/ 291 h 397"/>
                  <a:gd name="T10" fmla="*/ 599 w 635"/>
                  <a:gd name="T11" fmla="*/ 274 h 397"/>
                  <a:gd name="T12" fmla="*/ 635 w 635"/>
                  <a:gd name="T13" fmla="*/ 228 h 397"/>
                  <a:gd name="T14" fmla="*/ 572 w 635"/>
                  <a:gd name="T15" fmla="*/ 179 h 397"/>
                  <a:gd name="T16" fmla="*/ 570 w 635"/>
                  <a:gd name="T17" fmla="*/ 133 h 397"/>
                  <a:gd name="T18" fmla="*/ 599 w 635"/>
                  <a:gd name="T19" fmla="*/ 69 h 397"/>
                  <a:gd name="T20" fmla="*/ 557 w 635"/>
                  <a:gd name="T21" fmla="*/ 48 h 397"/>
                  <a:gd name="T22" fmla="*/ 512 w 635"/>
                  <a:gd name="T23" fmla="*/ 0 h 397"/>
                  <a:gd name="T24" fmla="*/ 89 w 635"/>
                  <a:gd name="T25" fmla="*/ 78 h 397"/>
                  <a:gd name="T26" fmla="*/ 69 w 635"/>
                  <a:gd name="T27" fmla="*/ 48 h 397"/>
                  <a:gd name="T28" fmla="*/ 0 w 635"/>
                  <a:gd name="T29" fmla="*/ 97 h 397"/>
                  <a:gd name="T30" fmla="*/ 50 w 635"/>
                  <a:gd name="T31" fmla="*/ 397 h 397"/>
                  <a:gd name="T32" fmla="*/ 50 w 635"/>
                  <a:gd name="T33"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5" h="397">
                    <a:moveTo>
                      <a:pt x="50" y="397"/>
                    </a:moveTo>
                    <a:lnTo>
                      <a:pt x="156" y="380"/>
                    </a:lnTo>
                    <a:lnTo>
                      <a:pt x="536" y="308"/>
                    </a:lnTo>
                    <a:lnTo>
                      <a:pt x="553" y="291"/>
                    </a:lnTo>
                    <a:lnTo>
                      <a:pt x="574" y="291"/>
                    </a:lnTo>
                    <a:lnTo>
                      <a:pt x="599" y="274"/>
                    </a:lnTo>
                    <a:lnTo>
                      <a:pt x="635" y="228"/>
                    </a:lnTo>
                    <a:lnTo>
                      <a:pt x="572" y="179"/>
                    </a:lnTo>
                    <a:lnTo>
                      <a:pt x="570" y="133"/>
                    </a:lnTo>
                    <a:lnTo>
                      <a:pt x="599" y="69"/>
                    </a:lnTo>
                    <a:lnTo>
                      <a:pt x="557" y="48"/>
                    </a:lnTo>
                    <a:lnTo>
                      <a:pt x="512" y="0"/>
                    </a:lnTo>
                    <a:lnTo>
                      <a:pt x="89" y="78"/>
                    </a:lnTo>
                    <a:lnTo>
                      <a:pt x="69" y="48"/>
                    </a:lnTo>
                    <a:lnTo>
                      <a:pt x="0" y="97"/>
                    </a:lnTo>
                    <a:lnTo>
                      <a:pt x="50" y="397"/>
                    </a:lnTo>
                    <a:lnTo>
                      <a:pt x="50" y="397"/>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5" name="Freeform 1160"/>
              <p:cNvSpPr>
                <a:spLocks/>
              </p:cNvSpPr>
              <p:nvPr/>
            </p:nvSpPr>
            <p:spPr bwMode="auto">
              <a:xfrm>
                <a:off x="6879686" y="2522721"/>
                <a:ext cx="140121" cy="335769"/>
              </a:xfrm>
              <a:custGeom>
                <a:avLst/>
                <a:gdLst>
                  <a:gd name="T0" fmla="*/ 7 w 137"/>
                  <a:gd name="T1" fmla="*/ 222 h 325"/>
                  <a:gd name="T2" fmla="*/ 32 w 137"/>
                  <a:gd name="T3" fmla="*/ 205 h 325"/>
                  <a:gd name="T4" fmla="*/ 68 w 137"/>
                  <a:gd name="T5" fmla="*/ 159 h 325"/>
                  <a:gd name="T6" fmla="*/ 5 w 137"/>
                  <a:gd name="T7" fmla="*/ 110 h 325"/>
                  <a:gd name="T8" fmla="*/ 3 w 137"/>
                  <a:gd name="T9" fmla="*/ 64 h 325"/>
                  <a:gd name="T10" fmla="*/ 32 w 137"/>
                  <a:gd name="T11" fmla="*/ 0 h 325"/>
                  <a:gd name="T12" fmla="*/ 125 w 137"/>
                  <a:gd name="T13" fmla="*/ 32 h 325"/>
                  <a:gd name="T14" fmla="*/ 127 w 137"/>
                  <a:gd name="T15" fmla="*/ 43 h 325"/>
                  <a:gd name="T16" fmla="*/ 116 w 137"/>
                  <a:gd name="T17" fmla="*/ 79 h 325"/>
                  <a:gd name="T18" fmla="*/ 106 w 137"/>
                  <a:gd name="T19" fmla="*/ 87 h 325"/>
                  <a:gd name="T20" fmla="*/ 104 w 137"/>
                  <a:gd name="T21" fmla="*/ 106 h 325"/>
                  <a:gd name="T22" fmla="*/ 114 w 137"/>
                  <a:gd name="T23" fmla="*/ 112 h 325"/>
                  <a:gd name="T24" fmla="*/ 137 w 137"/>
                  <a:gd name="T25" fmla="*/ 106 h 325"/>
                  <a:gd name="T26" fmla="*/ 137 w 137"/>
                  <a:gd name="T27" fmla="*/ 161 h 325"/>
                  <a:gd name="T28" fmla="*/ 137 w 137"/>
                  <a:gd name="T29" fmla="*/ 195 h 325"/>
                  <a:gd name="T30" fmla="*/ 137 w 137"/>
                  <a:gd name="T31" fmla="*/ 214 h 325"/>
                  <a:gd name="T32" fmla="*/ 129 w 137"/>
                  <a:gd name="T33" fmla="*/ 232 h 325"/>
                  <a:gd name="T34" fmla="*/ 119 w 137"/>
                  <a:gd name="T35" fmla="*/ 233 h 325"/>
                  <a:gd name="T36" fmla="*/ 123 w 137"/>
                  <a:gd name="T37" fmla="*/ 249 h 325"/>
                  <a:gd name="T38" fmla="*/ 89 w 137"/>
                  <a:gd name="T39" fmla="*/ 325 h 325"/>
                  <a:gd name="T40" fmla="*/ 81 w 137"/>
                  <a:gd name="T41" fmla="*/ 325 h 325"/>
                  <a:gd name="T42" fmla="*/ 78 w 137"/>
                  <a:gd name="T43" fmla="*/ 296 h 325"/>
                  <a:gd name="T44" fmla="*/ 55 w 137"/>
                  <a:gd name="T45" fmla="*/ 296 h 325"/>
                  <a:gd name="T46" fmla="*/ 7 w 137"/>
                  <a:gd name="T47" fmla="*/ 266 h 325"/>
                  <a:gd name="T48" fmla="*/ 0 w 137"/>
                  <a:gd name="T49" fmla="*/ 241 h 325"/>
                  <a:gd name="T50" fmla="*/ 7 w 137"/>
                  <a:gd name="T51" fmla="*/ 222 h 325"/>
                  <a:gd name="T52" fmla="*/ 7 w 137"/>
                  <a:gd name="T53" fmla="*/ 22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7" h="325">
                    <a:moveTo>
                      <a:pt x="7" y="222"/>
                    </a:moveTo>
                    <a:lnTo>
                      <a:pt x="32" y="205"/>
                    </a:lnTo>
                    <a:lnTo>
                      <a:pt x="68" y="159"/>
                    </a:lnTo>
                    <a:lnTo>
                      <a:pt x="5" y="110"/>
                    </a:lnTo>
                    <a:lnTo>
                      <a:pt x="3" y="64"/>
                    </a:lnTo>
                    <a:lnTo>
                      <a:pt x="32" y="0"/>
                    </a:lnTo>
                    <a:lnTo>
                      <a:pt x="125" y="32"/>
                    </a:lnTo>
                    <a:lnTo>
                      <a:pt x="127" y="43"/>
                    </a:lnTo>
                    <a:lnTo>
                      <a:pt x="116" y="79"/>
                    </a:lnTo>
                    <a:lnTo>
                      <a:pt x="106" y="87"/>
                    </a:lnTo>
                    <a:lnTo>
                      <a:pt x="104" y="106"/>
                    </a:lnTo>
                    <a:lnTo>
                      <a:pt x="114" y="112"/>
                    </a:lnTo>
                    <a:lnTo>
                      <a:pt x="137" y="106"/>
                    </a:lnTo>
                    <a:lnTo>
                      <a:pt x="137" y="161"/>
                    </a:lnTo>
                    <a:lnTo>
                      <a:pt x="137" y="195"/>
                    </a:lnTo>
                    <a:lnTo>
                      <a:pt x="137" y="214"/>
                    </a:lnTo>
                    <a:lnTo>
                      <a:pt x="129" y="232"/>
                    </a:lnTo>
                    <a:lnTo>
                      <a:pt x="119" y="233"/>
                    </a:lnTo>
                    <a:lnTo>
                      <a:pt x="123" y="249"/>
                    </a:lnTo>
                    <a:lnTo>
                      <a:pt x="89" y="325"/>
                    </a:lnTo>
                    <a:lnTo>
                      <a:pt x="81" y="325"/>
                    </a:lnTo>
                    <a:lnTo>
                      <a:pt x="78" y="296"/>
                    </a:lnTo>
                    <a:lnTo>
                      <a:pt x="55" y="296"/>
                    </a:lnTo>
                    <a:lnTo>
                      <a:pt x="7" y="266"/>
                    </a:lnTo>
                    <a:lnTo>
                      <a:pt x="0" y="241"/>
                    </a:lnTo>
                    <a:lnTo>
                      <a:pt x="7" y="222"/>
                    </a:lnTo>
                    <a:lnTo>
                      <a:pt x="7" y="222"/>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6" name="Freeform 1161"/>
              <p:cNvSpPr>
                <a:spLocks/>
              </p:cNvSpPr>
              <p:nvPr/>
            </p:nvSpPr>
            <p:spPr bwMode="auto">
              <a:xfrm>
                <a:off x="6373402" y="2000560"/>
                <a:ext cx="659623" cy="584291"/>
              </a:xfrm>
              <a:custGeom>
                <a:avLst/>
                <a:gdLst>
                  <a:gd name="T0" fmla="*/ 20 w 648"/>
                  <a:gd name="T1" fmla="*/ 517 h 565"/>
                  <a:gd name="T2" fmla="*/ 443 w 648"/>
                  <a:gd name="T3" fmla="*/ 439 h 565"/>
                  <a:gd name="T4" fmla="*/ 488 w 648"/>
                  <a:gd name="T5" fmla="*/ 487 h 565"/>
                  <a:gd name="T6" fmla="*/ 530 w 648"/>
                  <a:gd name="T7" fmla="*/ 508 h 565"/>
                  <a:gd name="T8" fmla="*/ 623 w 648"/>
                  <a:gd name="T9" fmla="*/ 540 h 565"/>
                  <a:gd name="T10" fmla="*/ 631 w 648"/>
                  <a:gd name="T11" fmla="*/ 565 h 565"/>
                  <a:gd name="T12" fmla="*/ 646 w 648"/>
                  <a:gd name="T13" fmla="*/ 530 h 565"/>
                  <a:gd name="T14" fmla="*/ 648 w 648"/>
                  <a:gd name="T15" fmla="*/ 483 h 565"/>
                  <a:gd name="T16" fmla="*/ 631 w 648"/>
                  <a:gd name="T17" fmla="*/ 392 h 565"/>
                  <a:gd name="T18" fmla="*/ 631 w 648"/>
                  <a:gd name="T19" fmla="*/ 297 h 565"/>
                  <a:gd name="T20" fmla="*/ 585 w 648"/>
                  <a:gd name="T21" fmla="*/ 158 h 565"/>
                  <a:gd name="T22" fmla="*/ 577 w 648"/>
                  <a:gd name="T23" fmla="*/ 97 h 565"/>
                  <a:gd name="T24" fmla="*/ 549 w 648"/>
                  <a:gd name="T25" fmla="*/ 0 h 565"/>
                  <a:gd name="T26" fmla="*/ 412 w 648"/>
                  <a:gd name="T27" fmla="*/ 32 h 565"/>
                  <a:gd name="T28" fmla="*/ 336 w 648"/>
                  <a:gd name="T29" fmla="*/ 112 h 565"/>
                  <a:gd name="T30" fmla="*/ 332 w 648"/>
                  <a:gd name="T31" fmla="*/ 133 h 565"/>
                  <a:gd name="T32" fmla="*/ 289 w 648"/>
                  <a:gd name="T33" fmla="*/ 181 h 565"/>
                  <a:gd name="T34" fmla="*/ 300 w 648"/>
                  <a:gd name="T35" fmla="*/ 198 h 565"/>
                  <a:gd name="T36" fmla="*/ 309 w 648"/>
                  <a:gd name="T37" fmla="*/ 211 h 565"/>
                  <a:gd name="T38" fmla="*/ 302 w 648"/>
                  <a:gd name="T39" fmla="*/ 215 h 565"/>
                  <a:gd name="T40" fmla="*/ 315 w 648"/>
                  <a:gd name="T41" fmla="*/ 234 h 565"/>
                  <a:gd name="T42" fmla="*/ 317 w 648"/>
                  <a:gd name="T43" fmla="*/ 251 h 565"/>
                  <a:gd name="T44" fmla="*/ 275 w 648"/>
                  <a:gd name="T45" fmla="*/ 291 h 565"/>
                  <a:gd name="T46" fmla="*/ 212 w 648"/>
                  <a:gd name="T47" fmla="*/ 308 h 565"/>
                  <a:gd name="T48" fmla="*/ 197 w 648"/>
                  <a:gd name="T49" fmla="*/ 319 h 565"/>
                  <a:gd name="T50" fmla="*/ 174 w 648"/>
                  <a:gd name="T51" fmla="*/ 310 h 565"/>
                  <a:gd name="T52" fmla="*/ 104 w 648"/>
                  <a:gd name="T53" fmla="*/ 318 h 565"/>
                  <a:gd name="T54" fmla="*/ 53 w 648"/>
                  <a:gd name="T55" fmla="*/ 338 h 565"/>
                  <a:gd name="T56" fmla="*/ 53 w 648"/>
                  <a:gd name="T57" fmla="*/ 365 h 565"/>
                  <a:gd name="T58" fmla="*/ 62 w 648"/>
                  <a:gd name="T59" fmla="*/ 382 h 565"/>
                  <a:gd name="T60" fmla="*/ 70 w 648"/>
                  <a:gd name="T61" fmla="*/ 382 h 565"/>
                  <a:gd name="T62" fmla="*/ 77 w 648"/>
                  <a:gd name="T63" fmla="*/ 403 h 565"/>
                  <a:gd name="T64" fmla="*/ 64 w 648"/>
                  <a:gd name="T65" fmla="*/ 414 h 565"/>
                  <a:gd name="T66" fmla="*/ 58 w 648"/>
                  <a:gd name="T67" fmla="*/ 433 h 565"/>
                  <a:gd name="T68" fmla="*/ 0 w 648"/>
                  <a:gd name="T69" fmla="*/ 487 h 565"/>
                  <a:gd name="T70" fmla="*/ 20 w 648"/>
                  <a:gd name="T71" fmla="*/ 517 h 565"/>
                  <a:gd name="T72" fmla="*/ 20 w 648"/>
                  <a:gd name="T73" fmla="*/ 517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8" h="565">
                    <a:moveTo>
                      <a:pt x="20" y="517"/>
                    </a:moveTo>
                    <a:lnTo>
                      <a:pt x="443" y="439"/>
                    </a:lnTo>
                    <a:lnTo>
                      <a:pt x="488" y="487"/>
                    </a:lnTo>
                    <a:lnTo>
                      <a:pt x="530" y="508"/>
                    </a:lnTo>
                    <a:lnTo>
                      <a:pt x="623" y="540"/>
                    </a:lnTo>
                    <a:lnTo>
                      <a:pt x="631" y="565"/>
                    </a:lnTo>
                    <a:lnTo>
                      <a:pt x="646" y="530"/>
                    </a:lnTo>
                    <a:lnTo>
                      <a:pt x="648" y="483"/>
                    </a:lnTo>
                    <a:lnTo>
                      <a:pt x="631" y="392"/>
                    </a:lnTo>
                    <a:lnTo>
                      <a:pt x="631" y="297"/>
                    </a:lnTo>
                    <a:lnTo>
                      <a:pt x="585" y="158"/>
                    </a:lnTo>
                    <a:lnTo>
                      <a:pt x="577" y="97"/>
                    </a:lnTo>
                    <a:lnTo>
                      <a:pt x="549" y="0"/>
                    </a:lnTo>
                    <a:lnTo>
                      <a:pt x="412" y="32"/>
                    </a:lnTo>
                    <a:lnTo>
                      <a:pt x="336" y="112"/>
                    </a:lnTo>
                    <a:lnTo>
                      <a:pt x="332" y="133"/>
                    </a:lnTo>
                    <a:lnTo>
                      <a:pt x="289" y="181"/>
                    </a:lnTo>
                    <a:lnTo>
                      <a:pt x="300" y="198"/>
                    </a:lnTo>
                    <a:lnTo>
                      <a:pt x="309" y="211"/>
                    </a:lnTo>
                    <a:lnTo>
                      <a:pt x="302" y="215"/>
                    </a:lnTo>
                    <a:lnTo>
                      <a:pt x="315" y="234"/>
                    </a:lnTo>
                    <a:lnTo>
                      <a:pt x="317" y="251"/>
                    </a:lnTo>
                    <a:lnTo>
                      <a:pt x="275" y="291"/>
                    </a:lnTo>
                    <a:lnTo>
                      <a:pt x="212" y="308"/>
                    </a:lnTo>
                    <a:lnTo>
                      <a:pt x="197" y="319"/>
                    </a:lnTo>
                    <a:lnTo>
                      <a:pt x="174" y="310"/>
                    </a:lnTo>
                    <a:lnTo>
                      <a:pt x="104" y="318"/>
                    </a:lnTo>
                    <a:lnTo>
                      <a:pt x="53" y="338"/>
                    </a:lnTo>
                    <a:lnTo>
                      <a:pt x="53" y="365"/>
                    </a:lnTo>
                    <a:lnTo>
                      <a:pt x="62" y="382"/>
                    </a:lnTo>
                    <a:lnTo>
                      <a:pt x="70" y="382"/>
                    </a:lnTo>
                    <a:lnTo>
                      <a:pt x="77" y="403"/>
                    </a:lnTo>
                    <a:lnTo>
                      <a:pt x="64" y="414"/>
                    </a:lnTo>
                    <a:lnTo>
                      <a:pt x="58" y="433"/>
                    </a:lnTo>
                    <a:lnTo>
                      <a:pt x="0" y="487"/>
                    </a:lnTo>
                    <a:lnTo>
                      <a:pt x="20" y="517"/>
                    </a:lnTo>
                    <a:lnTo>
                      <a:pt x="20" y="517"/>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7" name="Freeform 1163"/>
              <p:cNvSpPr>
                <a:spLocks/>
              </p:cNvSpPr>
              <p:nvPr/>
            </p:nvSpPr>
            <p:spPr bwMode="auto">
              <a:xfrm>
                <a:off x="7003944" y="2494961"/>
                <a:ext cx="203571" cy="124261"/>
              </a:xfrm>
              <a:custGeom>
                <a:avLst/>
                <a:gdLst>
                  <a:gd name="T0" fmla="*/ 15 w 202"/>
                  <a:gd name="T1" fmla="*/ 116 h 116"/>
                  <a:gd name="T2" fmla="*/ 86 w 202"/>
                  <a:gd name="T3" fmla="*/ 76 h 116"/>
                  <a:gd name="T4" fmla="*/ 135 w 202"/>
                  <a:gd name="T5" fmla="*/ 53 h 116"/>
                  <a:gd name="T6" fmla="*/ 84 w 202"/>
                  <a:gd name="T7" fmla="*/ 89 h 116"/>
                  <a:gd name="T8" fmla="*/ 88 w 202"/>
                  <a:gd name="T9" fmla="*/ 91 h 116"/>
                  <a:gd name="T10" fmla="*/ 164 w 202"/>
                  <a:gd name="T11" fmla="*/ 40 h 116"/>
                  <a:gd name="T12" fmla="*/ 202 w 202"/>
                  <a:gd name="T13" fmla="*/ 6 h 116"/>
                  <a:gd name="T14" fmla="*/ 198 w 202"/>
                  <a:gd name="T15" fmla="*/ 0 h 116"/>
                  <a:gd name="T16" fmla="*/ 164 w 202"/>
                  <a:gd name="T17" fmla="*/ 19 h 116"/>
                  <a:gd name="T18" fmla="*/ 160 w 202"/>
                  <a:gd name="T19" fmla="*/ 17 h 116"/>
                  <a:gd name="T20" fmla="*/ 143 w 202"/>
                  <a:gd name="T21" fmla="*/ 40 h 116"/>
                  <a:gd name="T22" fmla="*/ 133 w 202"/>
                  <a:gd name="T23" fmla="*/ 40 h 116"/>
                  <a:gd name="T24" fmla="*/ 158 w 202"/>
                  <a:gd name="T25" fmla="*/ 0 h 116"/>
                  <a:gd name="T26" fmla="*/ 131 w 202"/>
                  <a:gd name="T27" fmla="*/ 30 h 116"/>
                  <a:gd name="T28" fmla="*/ 40 w 202"/>
                  <a:gd name="T29" fmla="*/ 61 h 116"/>
                  <a:gd name="T30" fmla="*/ 23 w 202"/>
                  <a:gd name="T31" fmla="*/ 84 h 116"/>
                  <a:gd name="T32" fmla="*/ 10 w 202"/>
                  <a:gd name="T33" fmla="*/ 87 h 116"/>
                  <a:gd name="T34" fmla="*/ 0 w 202"/>
                  <a:gd name="T35" fmla="*/ 105 h 116"/>
                  <a:gd name="T36" fmla="*/ 15 w 202"/>
                  <a:gd name="T37" fmla="*/ 116 h 116"/>
                  <a:gd name="T38" fmla="*/ 15 w 202"/>
                  <a:gd name="T3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 h="116">
                    <a:moveTo>
                      <a:pt x="15" y="116"/>
                    </a:moveTo>
                    <a:lnTo>
                      <a:pt x="86" y="76"/>
                    </a:lnTo>
                    <a:lnTo>
                      <a:pt x="135" y="53"/>
                    </a:lnTo>
                    <a:lnTo>
                      <a:pt x="84" y="89"/>
                    </a:lnTo>
                    <a:lnTo>
                      <a:pt x="88" y="91"/>
                    </a:lnTo>
                    <a:lnTo>
                      <a:pt x="164" y="40"/>
                    </a:lnTo>
                    <a:lnTo>
                      <a:pt x="202" y="6"/>
                    </a:lnTo>
                    <a:lnTo>
                      <a:pt x="198" y="0"/>
                    </a:lnTo>
                    <a:lnTo>
                      <a:pt x="164" y="19"/>
                    </a:lnTo>
                    <a:lnTo>
                      <a:pt x="160" y="17"/>
                    </a:lnTo>
                    <a:lnTo>
                      <a:pt x="143" y="40"/>
                    </a:lnTo>
                    <a:lnTo>
                      <a:pt x="133" y="40"/>
                    </a:lnTo>
                    <a:lnTo>
                      <a:pt x="158" y="0"/>
                    </a:lnTo>
                    <a:lnTo>
                      <a:pt x="131" y="30"/>
                    </a:lnTo>
                    <a:lnTo>
                      <a:pt x="40" y="61"/>
                    </a:lnTo>
                    <a:lnTo>
                      <a:pt x="23" y="84"/>
                    </a:lnTo>
                    <a:lnTo>
                      <a:pt x="10" y="87"/>
                    </a:lnTo>
                    <a:lnTo>
                      <a:pt x="0" y="105"/>
                    </a:lnTo>
                    <a:lnTo>
                      <a:pt x="15" y="116"/>
                    </a:lnTo>
                    <a:lnTo>
                      <a:pt x="15" y="116"/>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8" name="Freeform 1164"/>
              <p:cNvSpPr>
                <a:spLocks/>
              </p:cNvSpPr>
              <p:nvPr/>
            </p:nvSpPr>
            <p:spPr bwMode="auto">
              <a:xfrm>
                <a:off x="7014519" y="2370700"/>
                <a:ext cx="189031" cy="177138"/>
              </a:xfrm>
              <a:custGeom>
                <a:avLst/>
                <a:gdLst>
                  <a:gd name="T0" fmla="*/ 17 w 188"/>
                  <a:gd name="T1" fmla="*/ 127 h 174"/>
                  <a:gd name="T2" fmla="*/ 15 w 188"/>
                  <a:gd name="T3" fmla="*/ 174 h 174"/>
                  <a:gd name="T4" fmla="*/ 30 w 188"/>
                  <a:gd name="T5" fmla="*/ 171 h 174"/>
                  <a:gd name="T6" fmla="*/ 66 w 188"/>
                  <a:gd name="T7" fmla="*/ 144 h 174"/>
                  <a:gd name="T8" fmla="*/ 78 w 188"/>
                  <a:gd name="T9" fmla="*/ 121 h 174"/>
                  <a:gd name="T10" fmla="*/ 85 w 188"/>
                  <a:gd name="T11" fmla="*/ 127 h 174"/>
                  <a:gd name="T12" fmla="*/ 135 w 188"/>
                  <a:gd name="T13" fmla="*/ 114 h 174"/>
                  <a:gd name="T14" fmla="*/ 137 w 188"/>
                  <a:gd name="T15" fmla="*/ 104 h 174"/>
                  <a:gd name="T16" fmla="*/ 144 w 188"/>
                  <a:gd name="T17" fmla="*/ 108 h 174"/>
                  <a:gd name="T18" fmla="*/ 154 w 188"/>
                  <a:gd name="T19" fmla="*/ 100 h 174"/>
                  <a:gd name="T20" fmla="*/ 169 w 188"/>
                  <a:gd name="T21" fmla="*/ 98 h 174"/>
                  <a:gd name="T22" fmla="*/ 188 w 188"/>
                  <a:gd name="T23" fmla="*/ 89 h 174"/>
                  <a:gd name="T24" fmla="*/ 169 w 188"/>
                  <a:gd name="T25" fmla="*/ 0 h 174"/>
                  <a:gd name="T26" fmla="*/ 0 w 188"/>
                  <a:gd name="T27" fmla="*/ 36 h 174"/>
                  <a:gd name="T28" fmla="*/ 17 w 188"/>
                  <a:gd name="T29" fmla="*/ 127 h 174"/>
                  <a:gd name="T30" fmla="*/ 17 w 188"/>
                  <a:gd name="T31"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174">
                    <a:moveTo>
                      <a:pt x="17" y="127"/>
                    </a:moveTo>
                    <a:lnTo>
                      <a:pt x="15" y="174"/>
                    </a:lnTo>
                    <a:lnTo>
                      <a:pt x="30" y="171"/>
                    </a:lnTo>
                    <a:lnTo>
                      <a:pt x="66" y="144"/>
                    </a:lnTo>
                    <a:lnTo>
                      <a:pt x="78" y="121"/>
                    </a:lnTo>
                    <a:lnTo>
                      <a:pt x="85" y="127"/>
                    </a:lnTo>
                    <a:lnTo>
                      <a:pt x="135" y="114"/>
                    </a:lnTo>
                    <a:lnTo>
                      <a:pt x="137" y="104"/>
                    </a:lnTo>
                    <a:lnTo>
                      <a:pt x="144" y="108"/>
                    </a:lnTo>
                    <a:lnTo>
                      <a:pt x="154" y="100"/>
                    </a:lnTo>
                    <a:lnTo>
                      <a:pt x="169" y="98"/>
                    </a:lnTo>
                    <a:lnTo>
                      <a:pt x="188" y="89"/>
                    </a:lnTo>
                    <a:lnTo>
                      <a:pt x="169" y="0"/>
                    </a:lnTo>
                    <a:lnTo>
                      <a:pt x="0" y="36"/>
                    </a:lnTo>
                    <a:lnTo>
                      <a:pt x="17" y="127"/>
                    </a:lnTo>
                    <a:lnTo>
                      <a:pt x="17" y="127"/>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9" name="Freeform 1165"/>
              <p:cNvSpPr>
                <a:spLocks/>
              </p:cNvSpPr>
              <p:nvPr/>
            </p:nvSpPr>
            <p:spPr bwMode="auto">
              <a:xfrm>
                <a:off x="7186365" y="2357480"/>
                <a:ext cx="87245" cy="103110"/>
              </a:xfrm>
              <a:custGeom>
                <a:avLst/>
                <a:gdLst>
                  <a:gd name="T0" fmla="*/ 19 w 85"/>
                  <a:gd name="T1" fmla="*/ 99 h 99"/>
                  <a:gd name="T2" fmla="*/ 55 w 85"/>
                  <a:gd name="T3" fmla="*/ 86 h 99"/>
                  <a:gd name="T4" fmla="*/ 55 w 85"/>
                  <a:gd name="T5" fmla="*/ 46 h 99"/>
                  <a:gd name="T6" fmla="*/ 65 w 85"/>
                  <a:gd name="T7" fmla="*/ 55 h 99"/>
                  <a:gd name="T8" fmla="*/ 66 w 85"/>
                  <a:gd name="T9" fmla="*/ 74 h 99"/>
                  <a:gd name="T10" fmla="*/ 74 w 85"/>
                  <a:gd name="T11" fmla="*/ 74 h 99"/>
                  <a:gd name="T12" fmla="*/ 85 w 85"/>
                  <a:gd name="T13" fmla="*/ 55 h 99"/>
                  <a:gd name="T14" fmla="*/ 74 w 85"/>
                  <a:gd name="T15" fmla="*/ 34 h 99"/>
                  <a:gd name="T16" fmla="*/ 55 w 85"/>
                  <a:gd name="T17" fmla="*/ 30 h 99"/>
                  <a:gd name="T18" fmla="*/ 42 w 85"/>
                  <a:gd name="T19" fmla="*/ 4 h 99"/>
                  <a:gd name="T20" fmla="*/ 30 w 85"/>
                  <a:gd name="T21" fmla="*/ 0 h 99"/>
                  <a:gd name="T22" fmla="*/ 0 w 85"/>
                  <a:gd name="T23" fmla="*/ 10 h 99"/>
                  <a:gd name="T24" fmla="*/ 19 w 85"/>
                  <a:gd name="T25" fmla="*/ 99 h 99"/>
                  <a:gd name="T26" fmla="*/ 19 w 85"/>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99">
                    <a:moveTo>
                      <a:pt x="19" y="99"/>
                    </a:moveTo>
                    <a:lnTo>
                      <a:pt x="55" y="86"/>
                    </a:lnTo>
                    <a:lnTo>
                      <a:pt x="55" y="46"/>
                    </a:lnTo>
                    <a:lnTo>
                      <a:pt x="65" y="55"/>
                    </a:lnTo>
                    <a:lnTo>
                      <a:pt x="66" y="74"/>
                    </a:lnTo>
                    <a:lnTo>
                      <a:pt x="74" y="74"/>
                    </a:lnTo>
                    <a:lnTo>
                      <a:pt x="85" y="55"/>
                    </a:lnTo>
                    <a:lnTo>
                      <a:pt x="74" y="34"/>
                    </a:lnTo>
                    <a:lnTo>
                      <a:pt x="55" y="30"/>
                    </a:lnTo>
                    <a:lnTo>
                      <a:pt x="42" y="4"/>
                    </a:lnTo>
                    <a:lnTo>
                      <a:pt x="30" y="0"/>
                    </a:lnTo>
                    <a:lnTo>
                      <a:pt x="0" y="10"/>
                    </a:lnTo>
                    <a:lnTo>
                      <a:pt x="19" y="99"/>
                    </a:lnTo>
                    <a:lnTo>
                      <a:pt x="19" y="99"/>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0" name="Freeform 1166"/>
              <p:cNvSpPr>
                <a:spLocks/>
              </p:cNvSpPr>
              <p:nvPr/>
            </p:nvSpPr>
            <p:spPr bwMode="auto">
              <a:xfrm>
                <a:off x="7019806" y="2234541"/>
                <a:ext cx="372773" cy="185070"/>
              </a:xfrm>
              <a:custGeom>
                <a:avLst/>
                <a:gdLst>
                  <a:gd name="T0" fmla="*/ 0 w 365"/>
                  <a:gd name="T1" fmla="*/ 169 h 180"/>
                  <a:gd name="T2" fmla="*/ 169 w 365"/>
                  <a:gd name="T3" fmla="*/ 133 h 180"/>
                  <a:gd name="T4" fmla="*/ 199 w 365"/>
                  <a:gd name="T5" fmla="*/ 123 h 180"/>
                  <a:gd name="T6" fmla="*/ 211 w 365"/>
                  <a:gd name="T7" fmla="*/ 127 h 180"/>
                  <a:gd name="T8" fmla="*/ 224 w 365"/>
                  <a:gd name="T9" fmla="*/ 153 h 180"/>
                  <a:gd name="T10" fmla="*/ 243 w 365"/>
                  <a:gd name="T11" fmla="*/ 157 h 180"/>
                  <a:gd name="T12" fmla="*/ 254 w 365"/>
                  <a:gd name="T13" fmla="*/ 178 h 180"/>
                  <a:gd name="T14" fmla="*/ 266 w 365"/>
                  <a:gd name="T15" fmla="*/ 180 h 180"/>
                  <a:gd name="T16" fmla="*/ 279 w 365"/>
                  <a:gd name="T17" fmla="*/ 159 h 180"/>
                  <a:gd name="T18" fmla="*/ 285 w 365"/>
                  <a:gd name="T19" fmla="*/ 142 h 180"/>
                  <a:gd name="T20" fmla="*/ 298 w 365"/>
                  <a:gd name="T21" fmla="*/ 165 h 180"/>
                  <a:gd name="T22" fmla="*/ 365 w 365"/>
                  <a:gd name="T23" fmla="*/ 144 h 180"/>
                  <a:gd name="T24" fmla="*/ 361 w 365"/>
                  <a:gd name="T25" fmla="*/ 119 h 180"/>
                  <a:gd name="T26" fmla="*/ 342 w 365"/>
                  <a:gd name="T27" fmla="*/ 87 h 180"/>
                  <a:gd name="T28" fmla="*/ 332 w 365"/>
                  <a:gd name="T29" fmla="*/ 83 h 180"/>
                  <a:gd name="T30" fmla="*/ 321 w 365"/>
                  <a:gd name="T31" fmla="*/ 85 h 180"/>
                  <a:gd name="T32" fmla="*/ 323 w 365"/>
                  <a:gd name="T33" fmla="*/ 91 h 180"/>
                  <a:gd name="T34" fmla="*/ 338 w 365"/>
                  <a:gd name="T35" fmla="*/ 93 h 180"/>
                  <a:gd name="T36" fmla="*/ 344 w 365"/>
                  <a:gd name="T37" fmla="*/ 123 h 180"/>
                  <a:gd name="T38" fmla="*/ 317 w 365"/>
                  <a:gd name="T39" fmla="*/ 134 h 180"/>
                  <a:gd name="T40" fmla="*/ 279 w 365"/>
                  <a:gd name="T41" fmla="*/ 110 h 180"/>
                  <a:gd name="T42" fmla="*/ 266 w 365"/>
                  <a:gd name="T43" fmla="*/ 83 h 180"/>
                  <a:gd name="T44" fmla="*/ 249 w 365"/>
                  <a:gd name="T45" fmla="*/ 76 h 180"/>
                  <a:gd name="T46" fmla="*/ 249 w 365"/>
                  <a:gd name="T47" fmla="*/ 83 h 180"/>
                  <a:gd name="T48" fmla="*/ 232 w 365"/>
                  <a:gd name="T49" fmla="*/ 68 h 180"/>
                  <a:gd name="T50" fmla="*/ 245 w 365"/>
                  <a:gd name="T51" fmla="*/ 49 h 180"/>
                  <a:gd name="T52" fmla="*/ 256 w 365"/>
                  <a:gd name="T53" fmla="*/ 32 h 180"/>
                  <a:gd name="T54" fmla="*/ 235 w 365"/>
                  <a:gd name="T55" fmla="*/ 0 h 180"/>
                  <a:gd name="T56" fmla="*/ 199 w 365"/>
                  <a:gd name="T57" fmla="*/ 26 h 180"/>
                  <a:gd name="T58" fmla="*/ 78 w 365"/>
                  <a:gd name="T59" fmla="*/ 57 h 180"/>
                  <a:gd name="T60" fmla="*/ 0 w 365"/>
                  <a:gd name="T61" fmla="*/ 74 h 180"/>
                  <a:gd name="T62" fmla="*/ 0 w 365"/>
                  <a:gd name="T63" fmla="*/ 169 h 180"/>
                  <a:gd name="T64" fmla="*/ 0 w 365"/>
                  <a:gd name="T65" fmla="*/ 16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5" h="180">
                    <a:moveTo>
                      <a:pt x="0" y="169"/>
                    </a:moveTo>
                    <a:lnTo>
                      <a:pt x="169" y="133"/>
                    </a:lnTo>
                    <a:lnTo>
                      <a:pt x="199" y="123"/>
                    </a:lnTo>
                    <a:lnTo>
                      <a:pt x="211" y="127"/>
                    </a:lnTo>
                    <a:lnTo>
                      <a:pt x="224" y="153"/>
                    </a:lnTo>
                    <a:lnTo>
                      <a:pt x="243" y="157"/>
                    </a:lnTo>
                    <a:lnTo>
                      <a:pt x="254" y="178"/>
                    </a:lnTo>
                    <a:lnTo>
                      <a:pt x="266" y="180"/>
                    </a:lnTo>
                    <a:lnTo>
                      <a:pt x="279" y="159"/>
                    </a:lnTo>
                    <a:lnTo>
                      <a:pt x="285" y="142"/>
                    </a:lnTo>
                    <a:lnTo>
                      <a:pt x="298" y="165"/>
                    </a:lnTo>
                    <a:lnTo>
                      <a:pt x="365" y="144"/>
                    </a:lnTo>
                    <a:lnTo>
                      <a:pt x="361" y="119"/>
                    </a:lnTo>
                    <a:lnTo>
                      <a:pt x="342" y="87"/>
                    </a:lnTo>
                    <a:lnTo>
                      <a:pt x="332" y="83"/>
                    </a:lnTo>
                    <a:lnTo>
                      <a:pt x="321" y="85"/>
                    </a:lnTo>
                    <a:lnTo>
                      <a:pt x="323" y="91"/>
                    </a:lnTo>
                    <a:lnTo>
                      <a:pt x="338" y="93"/>
                    </a:lnTo>
                    <a:lnTo>
                      <a:pt x="344" y="123"/>
                    </a:lnTo>
                    <a:lnTo>
                      <a:pt x="317" y="134"/>
                    </a:lnTo>
                    <a:lnTo>
                      <a:pt x="279" y="110"/>
                    </a:lnTo>
                    <a:lnTo>
                      <a:pt x="266" y="83"/>
                    </a:lnTo>
                    <a:lnTo>
                      <a:pt x="249" y="76"/>
                    </a:lnTo>
                    <a:lnTo>
                      <a:pt x="249" y="83"/>
                    </a:lnTo>
                    <a:lnTo>
                      <a:pt x="232" y="68"/>
                    </a:lnTo>
                    <a:lnTo>
                      <a:pt x="245" y="49"/>
                    </a:lnTo>
                    <a:lnTo>
                      <a:pt x="256" y="32"/>
                    </a:lnTo>
                    <a:lnTo>
                      <a:pt x="235" y="0"/>
                    </a:lnTo>
                    <a:lnTo>
                      <a:pt x="199" y="26"/>
                    </a:lnTo>
                    <a:lnTo>
                      <a:pt x="78" y="57"/>
                    </a:lnTo>
                    <a:lnTo>
                      <a:pt x="0" y="74"/>
                    </a:lnTo>
                    <a:lnTo>
                      <a:pt x="0" y="169"/>
                    </a:lnTo>
                    <a:lnTo>
                      <a:pt x="0" y="169"/>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1" name="Freeform 1169"/>
              <p:cNvSpPr>
                <a:spLocks/>
              </p:cNvSpPr>
              <p:nvPr/>
            </p:nvSpPr>
            <p:spPr bwMode="auto">
              <a:xfrm>
                <a:off x="6927274" y="1959580"/>
                <a:ext cx="181100" cy="348989"/>
              </a:xfrm>
              <a:custGeom>
                <a:avLst/>
                <a:gdLst>
                  <a:gd name="T0" fmla="*/ 28 w 177"/>
                  <a:gd name="T1" fmla="*/ 139 h 339"/>
                  <a:gd name="T2" fmla="*/ 36 w 177"/>
                  <a:gd name="T3" fmla="*/ 200 h 339"/>
                  <a:gd name="T4" fmla="*/ 82 w 177"/>
                  <a:gd name="T5" fmla="*/ 339 h 339"/>
                  <a:gd name="T6" fmla="*/ 160 w 177"/>
                  <a:gd name="T7" fmla="*/ 322 h 339"/>
                  <a:gd name="T8" fmla="*/ 154 w 177"/>
                  <a:gd name="T9" fmla="*/ 124 h 339"/>
                  <a:gd name="T10" fmla="*/ 175 w 177"/>
                  <a:gd name="T11" fmla="*/ 86 h 339"/>
                  <a:gd name="T12" fmla="*/ 177 w 177"/>
                  <a:gd name="T13" fmla="*/ 0 h 339"/>
                  <a:gd name="T14" fmla="*/ 0 w 177"/>
                  <a:gd name="T15" fmla="*/ 42 h 339"/>
                  <a:gd name="T16" fmla="*/ 28 w 177"/>
                  <a:gd name="T17" fmla="*/ 139 h 339"/>
                  <a:gd name="T18" fmla="*/ 28 w 177"/>
                  <a:gd name="T19" fmla="*/ 13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339">
                    <a:moveTo>
                      <a:pt x="28" y="139"/>
                    </a:moveTo>
                    <a:lnTo>
                      <a:pt x="36" y="200"/>
                    </a:lnTo>
                    <a:lnTo>
                      <a:pt x="82" y="339"/>
                    </a:lnTo>
                    <a:lnTo>
                      <a:pt x="160" y="322"/>
                    </a:lnTo>
                    <a:lnTo>
                      <a:pt x="154" y="124"/>
                    </a:lnTo>
                    <a:lnTo>
                      <a:pt x="175" y="86"/>
                    </a:lnTo>
                    <a:lnTo>
                      <a:pt x="177" y="0"/>
                    </a:lnTo>
                    <a:lnTo>
                      <a:pt x="0" y="42"/>
                    </a:lnTo>
                    <a:lnTo>
                      <a:pt x="28" y="139"/>
                    </a:lnTo>
                    <a:lnTo>
                      <a:pt x="28" y="139"/>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2" name="Freeform 1170"/>
              <p:cNvSpPr>
                <a:spLocks/>
              </p:cNvSpPr>
              <p:nvPr/>
            </p:nvSpPr>
            <p:spPr bwMode="auto">
              <a:xfrm>
                <a:off x="7087223" y="1909347"/>
                <a:ext cx="166558" cy="379393"/>
              </a:xfrm>
              <a:custGeom>
                <a:avLst/>
                <a:gdLst>
                  <a:gd name="T0" fmla="*/ 0 w 163"/>
                  <a:gd name="T1" fmla="*/ 173 h 371"/>
                  <a:gd name="T2" fmla="*/ 21 w 163"/>
                  <a:gd name="T3" fmla="*/ 135 h 371"/>
                  <a:gd name="T4" fmla="*/ 23 w 163"/>
                  <a:gd name="T5" fmla="*/ 49 h 371"/>
                  <a:gd name="T6" fmla="*/ 21 w 163"/>
                  <a:gd name="T7" fmla="*/ 17 h 371"/>
                  <a:gd name="T8" fmla="*/ 53 w 163"/>
                  <a:gd name="T9" fmla="*/ 0 h 371"/>
                  <a:gd name="T10" fmla="*/ 127 w 163"/>
                  <a:gd name="T11" fmla="*/ 232 h 371"/>
                  <a:gd name="T12" fmla="*/ 163 w 163"/>
                  <a:gd name="T13" fmla="*/ 281 h 371"/>
                  <a:gd name="T14" fmla="*/ 163 w 163"/>
                  <a:gd name="T15" fmla="*/ 314 h 371"/>
                  <a:gd name="T16" fmla="*/ 127 w 163"/>
                  <a:gd name="T17" fmla="*/ 340 h 371"/>
                  <a:gd name="T18" fmla="*/ 6 w 163"/>
                  <a:gd name="T19" fmla="*/ 371 h 371"/>
                  <a:gd name="T20" fmla="*/ 0 w 163"/>
                  <a:gd name="T21" fmla="*/ 173 h 371"/>
                  <a:gd name="T22" fmla="*/ 0 w 163"/>
                  <a:gd name="T23" fmla="*/ 173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371">
                    <a:moveTo>
                      <a:pt x="0" y="173"/>
                    </a:moveTo>
                    <a:lnTo>
                      <a:pt x="21" y="135"/>
                    </a:lnTo>
                    <a:lnTo>
                      <a:pt x="23" y="49"/>
                    </a:lnTo>
                    <a:lnTo>
                      <a:pt x="21" y="17"/>
                    </a:lnTo>
                    <a:lnTo>
                      <a:pt x="53" y="0"/>
                    </a:lnTo>
                    <a:lnTo>
                      <a:pt x="127" y="232"/>
                    </a:lnTo>
                    <a:lnTo>
                      <a:pt x="163" y="281"/>
                    </a:lnTo>
                    <a:lnTo>
                      <a:pt x="163" y="314"/>
                    </a:lnTo>
                    <a:lnTo>
                      <a:pt x="127" y="340"/>
                    </a:lnTo>
                    <a:lnTo>
                      <a:pt x="6" y="371"/>
                    </a:lnTo>
                    <a:lnTo>
                      <a:pt x="0" y="173"/>
                    </a:lnTo>
                    <a:lnTo>
                      <a:pt x="0" y="173"/>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3" name="Freeform 1171"/>
              <p:cNvSpPr>
                <a:spLocks/>
              </p:cNvSpPr>
              <p:nvPr/>
            </p:nvSpPr>
            <p:spPr bwMode="auto">
              <a:xfrm>
                <a:off x="7138777" y="1568290"/>
                <a:ext cx="409786" cy="629237"/>
              </a:xfrm>
              <a:custGeom>
                <a:avLst/>
                <a:gdLst>
                  <a:gd name="T0" fmla="*/ 0 w 399"/>
                  <a:gd name="T1" fmla="*/ 329 h 610"/>
                  <a:gd name="T2" fmla="*/ 23 w 399"/>
                  <a:gd name="T3" fmla="*/ 331 h 610"/>
                  <a:gd name="T4" fmla="*/ 25 w 399"/>
                  <a:gd name="T5" fmla="*/ 291 h 610"/>
                  <a:gd name="T6" fmla="*/ 53 w 399"/>
                  <a:gd name="T7" fmla="*/ 236 h 610"/>
                  <a:gd name="T8" fmla="*/ 40 w 399"/>
                  <a:gd name="T9" fmla="*/ 196 h 610"/>
                  <a:gd name="T10" fmla="*/ 97 w 399"/>
                  <a:gd name="T11" fmla="*/ 4 h 610"/>
                  <a:gd name="T12" fmla="*/ 110 w 399"/>
                  <a:gd name="T13" fmla="*/ 4 h 610"/>
                  <a:gd name="T14" fmla="*/ 114 w 399"/>
                  <a:gd name="T15" fmla="*/ 29 h 610"/>
                  <a:gd name="T16" fmla="*/ 171 w 399"/>
                  <a:gd name="T17" fmla="*/ 8 h 610"/>
                  <a:gd name="T18" fmla="*/ 173 w 399"/>
                  <a:gd name="T19" fmla="*/ 0 h 610"/>
                  <a:gd name="T20" fmla="*/ 219 w 399"/>
                  <a:gd name="T21" fmla="*/ 10 h 610"/>
                  <a:gd name="T22" fmla="*/ 293 w 399"/>
                  <a:gd name="T23" fmla="*/ 198 h 610"/>
                  <a:gd name="T24" fmla="*/ 327 w 399"/>
                  <a:gd name="T25" fmla="*/ 200 h 610"/>
                  <a:gd name="T26" fmla="*/ 390 w 399"/>
                  <a:gd name="T27" fmla="*/ 270 h 610"/>
                  <a:gd name="T28" fmla="*/ 380 w 399"/>
                  <a:gd name="T29" fmla="*/ 283 h 610"/>
                  <a:gd name="T30" fmla="*/ 399 w 399"/>
                  <a:gd name="T31" fmla="*/ 283 h 610"/>
                  <a:gd name="T32" fmla="*/ 386 w 399"/>
                  <a:gd name="T33" fmla="*/ 318 h 610"/>
                  <a:gd name="T34" fmla="*/ 356 w 399"/>
                  <a:gd name="T35" fmla="*/ 340 h 610"/>
                  <a:gd name="T36" fmla="*/ 322 w 399"/>
                  <a:gd name="T37" fmla="*/ 357 h 610"/>
                  <a:gd name="T38" fmla="*/ 318 w 399"/>
                  <a:gd name="T39" fmla="*/ 380 h 610"/>
                  <a:gd name="T40" fmla="*/ 299 w 399"/>
                  <a:gd name="T41" fmla="*/ 359 h 610"/>
                  <a:gd name="T42" fmla="*/ 268 w 399"/>
                  <a:gd name="T43" fmla="*/ 384 h 610"/>
                  <a:gd name="T44" fmla="*/ 253 w 399"/>
                  <a:gd name="T45" fmla="*/ 384 h 610"/>
                  <a:gd name="T46" fmla="*/ 240 w 399"/>
                  <a:gd name="T47" fmla="*/ 369 h 610"/>
                  <a:gd name="T48" fmla="*/ 232 w 399"/>
                  <a:gd name="T49" fmla="*/ 443 h 610"/>
                  <a:gd name="T50" fmla="*/ 204 w 399"/>
                  <a:gd name="T51" fmla="*/ 454 h 610"/>
                  <a:gd name="T52" fmla="*/ 190 w 399"/>
                  <a:gd name="T53" fmla="*/ 483 h 610"/>
                  <a:gd name="T54" fmla="*/ 173 w 399"/>
                  <a:gd name="T55" fmla="*/ 483 h 610"/>
                  <a:gd name="T56" fmla="*/ 133 w 399"/>
                  <a:gd name="T57" fmla="*/ 527 h 610"/>
                  <a:gd name="T58" fmla="*/ 131 w 399"/>
                  <a:gd name="T59" fmla="*/ 561 h 610"/>
                  <a:gd name="T60" fmla="*/ 122 w 399"/>
                  <a:gd name="T61" fmla="*/ 574 h 610"/>
                  <a:gd name="T62" fmla="*/ 110 w 399"/>
                  <a:gd name="T63" fmla="*/ 610 h 610"/>
                  <a:gd name="T64" fmla="*/ 74 w 399"/>
                  <a:gd name="T65" fmla="*/ 561 h 610"/>
                  <a:gd name="T66" fmla="*/ 0 w 399"/>
                  <a:gd name="T67" fmla="*/ 329 h 610"/>
                  <a:gd name="T68" fmla="*/ 0 w 399"/>
                  <a:gd name="T69" fmla="*/ 329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9" h="610">
                    <a:moveTo>
                      <a:pt x="0" y="329"/>
                    </a:moveTo>
                    <a:lnTo>
                      <a:pt x="23" y="331"/>
                    </a:lnTo>
                    <a:lnTo>
                      <a:pt x="25" y="291"/>
                    </a:lnTo>
                    <a:lnTo>
                      <a:pt x="53" y="236"/>
                    </a:lnTo>
                    <a:lnTo>
                      <a:pt x="40" y="196"/>
                    </a:lnTo>
                    <a:lnTo>
                      <a:pt x="97" y="4"/>
                    </a:lnTo>
                    <a:lnTo>
                      <a:pt x="110" y="4"/>
                    </a:lnTo>
                    <a:lnTo>
                      <a:pt x="114" y="29"/>
                    </a:lnTo>
                    <a:lnTo>
                      <a:pt x="171" y="8"/>
                    </a:lnTo>
                    <a:lnTo>
                      <a:pt x="173" y="0"/>
                    </a:lnTo>
                    <a:lnTo>
                      <a:pt x="219" y="10"/>
                    </a:lnTo>
                    <a:lnTo>
                      <a:pt x="293" y="198"/>
                    </a:lnTo>
                    <a:lnTo>
                      <a:pt x="327" y="200"/>
                    </a:lnTo>
                    <a:lnTo>
                      <a:pt x="390" y="270"/>
                    </a:lnTo>
                    <a:lnTo>
                      <a:pt x="380" y="283"/>
                    </a:lnTo>
                    <a:lnTo>
                      <a:pt x="399" y="283"/>
                    </a:lnTo>
                    <a:lnTo>
                      <a:pt x="386" y="318"/>
                    </a:lnTo>
                    <a:lnTo>
                      <a:pt x="356" y="340"/>
                    </a:lnTo>
                    <a:lnTo>
                      <a:pt x="322" y="357"/>
                    </a:lnTo>
                    <a:lnTo>
                      <a:pt x="318" y="380"/>
                    </a:lnTo>
                    <a:lnTo>
                      <a:pt x="299" y="359"/>
                    </a:lnTo>
                    <a:lnTo>
                      <a:pt x="268" y="384"/>
                    </a:lnTo>
                    <a:lnTo>
                      <a:pt x="253" y="384"/>
                    </a:lnTo>
                    <a:lnTo>
                      <a:pt x="240" y="369"/>
                    </a:lnTo>
                    <a:lnTo>
                      <a:pt x="232" y="443"/>
                    </a:lnTo>
                    <a:lnTo>
                      <a:pt x="204" y="454"/>
                    </a:lnTo>
                    <a:lnTo>
                      <a:pt x="190" y="483"/>
                    </a:lnTo>
                    <a:lnTo>
                      <a:pt x="173" y="483"/>
                    </a:lnTo>
                    <a:lnTo>
                      <a:pt x="133" y="527"/>
                    </a:lnTo>
                    <a:lnTo>
                      <a:pt x="131" y="561"/>
                    </a:lnTo>
                    <a:lnTo>
                      <a:pt x="122" y="574"/>
                    </a:lnTo>
                    <a:lnTo>
                      <a:pt x="110" y="610"/>
                    </a:lnTo>
                    <a:lnTo>
                      <a:pt x="74" y="561"/>
                    </a:lnTo>
                    <a:lnTo>
                      <a:pt x="0" y="329"/>
                    </a:lnTo>
                    <a:lnTo>
                      <a:pt x="0" y="329"/>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4" name="Freeform 58"/>
              <p:cNvSpPr>
                <a:spLocks/>
              </p:cNvSpPr>
              <p:nvPr/>
            </p:nvSpPr>
            <p:spPr bwMode="auto">
              <a:xfrm>
                <a:off x="6846639" y="2750092"/>
                <a:ext cx="115004" cy="191680"/>
              </a:xfrm>
              <a:custGeom>
                <a:avLst/>
                <a:gdLst>
                  <a:gd name="T0" fmla="*/ 0 w 64"/>
                  <a:gd name="T1" fmla="*/ 2147483646 h 107"/>
                  <a:gd name="T2" fmla="*/ 2147483646 w 64"/>
                  <a:gd name="T3" fmla="*/ 2147483646 h 107"/>
                  <a:gd name="T4" fmla="*/ 2147483646 w 64"/>
                  <a:gd name="T5" fmla="*/ 2147483646 h 107"/>
                  <a:gd name="T6" fmla="*/ 2147483646 w 64"/>
                  <a:gd name="T7" fmla="*/ 2147483646 h 107"/>
                  <a:gd name="T8" fmla="*/ 2147483646 w 64"/>
                  <a:gd name="T9" fmla="*/ 0 h 107"/>
                  <a:gd name="T10" fmla="*/ 2147483646 w 64"/>
                  <a:gd name="T11" fmla="*/ 0 h 107"/>
                  <a:gd name="T12" fmla="*/ 2147483646 w 64"/>
                  <a:gd name="T13" fmla="*/ 2147483646 h 107"/>
                  <a:gd name="T14" fmla="*/ 2147483646 w 64"/>
                  <a:gd name="T15" fmla="*/ 2147483646 h 107"/>
                  <a:gd name="T16" fmla="*/ 2147483646 w 64"/>
                  <a:gd name="T17" fmla="*/ 2147483646 h 107"/>
                  <a:gd name="T18" fmla="*/ 2147483646 w 64"/>
                  <a:gd name="T19" fmla="*/ 2147483646 h 107"/>
                  <a:gd name="T20" fmla="*/ 2147483646 w 64"/>
                  <a:gd name="T21" fmla="*/ 2147483646 h 107"/>
                  <a:gd name="T22" fmla="*/ 2147483646 w 64"/>
                  <a:gd name="T23" fmla="*/ 2147483646 h 107"/>
                  <a:gd name="T24" fmla="*/ 2147483646 w 64"/>
                  <a:gd name="T25" fmla="*/ 2147483646 h 107"/>
                  <a:gd name="T26" fmla="*/ 2147483646 w 64"/>
                  <a:gd name="T27" fmla="*/ 2147483646 h 107"/>
                  <a:gd name="T28" fmla="*/ 2147483646 w 64"/>
                  <a:gd name="T29" fmla="*/ 2147483646 h 107"/>
                  <a:gd name="T30" fmla="*/ 2147483646 w 64"/>
                  <a:gd name="T31" fmla="*/ 2147483646 h 107"/>
                  <a:gd name="T32" fmla="*/ 2147483646 w 64"/>
                  <a:gd name="T33" fmla="*/ 2147483646 h 107"/>
                  <a:gd name="T34" fmla="*/ 2147483646 w 64"/>
                  <a:gd name="T35" fmla="*/ 2147483646 h 107"/>
                  <a:gd name="T36" fmla="*/ 2147483646 w 64"/>
                  <a:gd name="T37" fmla="*/ 2147483646 h 107"/>
                  <a:gd name="T38" fmla="*/ 2147483646 w 64"/>
                  <a:gd name="T39" fmla="*/ 2147483646 h 107"/>
                  <a:gd name="T40" fmla="*/ 2147483646 w 64"/>
                  <a:gd name="T41" fmla="*/ 2147483646 h 107"/>
                  <a:gd name="T42" fmla="*/ 2147483646 w 64"/>
                  <a:gd name="T43" fmla="*/ 2147483646 h 107"/>
                  <a:gd name="T44" fmla="*/ 2147483646 w 64"/>
                  <a:gd name="T45" fmla="*/ 2147483646 h 107"/>
                  <a:gd name="T46" fmla="*/ 2147483646 w 64"/>
                  <a:gd name="T47" fmla="*/ 2147483646 h 107"/>
                  <a:gd name="T48" fmla="*/ 2147483646 w 64"/>
                  <a:gd name="T49" fmla="*/ 2147483646 h 107"/>
                  <a:gd name="T50" fmla="*/ 2147483646 w 64"/>
                  <a:gd name="T51" fmla="*/ 2147483646 h 107"/>
                  <a:gd name="T52" fmla="*/ 2147483646 w 64"/>
                  <a:gd name="T53" fmla="*/ 2147483646 h 107"/>
                  <a:gd name="T54" fmla="*/ 2147483646 w 64"/>
                  <a:gd name="T55" fmla="*/ 2147483646 h 107"/>
                  <a:gd name="T56" fmla="*/ 2147483646 w 64"/>
                  <a:gd name="T57" fmla="*/ 2147483646 h 107"/>
                  <a:gd name="T58" fmla="*/ 2147483646 w 64"/>
                  <a:gd name="T59" fmla="*/ 2147483646 h 107"/>
                  <a:gd name="T60" fmla="*/ 2147483646 w 64"/>
                  <a:gd name="T61" fmla="*/ 2147483646 h 107"/>
                  <a:gd name="T62" fmla="*/ 2147483646 w 64"/>
                  <a:gd name="T63" fmla="*/ 2147483646 h 107"/>
                  <a:gd name="T64" fmla="*/ 2147483646 w 64"/>
                  <a:gd name="T65" fmla="*/ 2147483646 h 107"/>
                  <a:gd name="T66" fmla="*/ 2147483646 w 64"/>
                  <a:gd name="T67" fmla="*/ 2147483646 h 107"/>
                  <a:gd name="T68" fmla="*/ 2147483646 w 64"/>
                  <a:gd name="T69" fmla="*/ 2147483646 h 107"/>
                  <a:gd name="T70" fmla="*/ 2147483646 w 64"/>
                  <a:gd name="T71" fmla="*/ 2147483646 h 107"/>
                  <a:gd name="T72" fmla="*/ 0 w 64"/>
                  <a:gd name="T73" fmla="*/ 2147483646 h 1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107">
                    <a:moveTo>
                      <a:pt x="0" y="14"/>
                    </a:moveTo>
                    <a:lnTo>
                      <a:pt x="1" y="9"/>
                    </a:lnTo>
                    <a:lnTo>
                      <a:pt x="4" y="4"/>
                    </a:lnTo>
                    <a:lnTo>
                      <a:pt x="9" y="2"/>
                    </a:lnTo>
                    <a:lnTo>
                      <a:pt x="12" y="0"/>
                    </a:lnTo>
                    <a:lnTo>
                      <a:pt x="16" y="0"/>
                    </a:lnTo>
                    <a:lnTo>
                      <a:pt x="19" y="3"/>
                    </a:lnTo>
                    <a:lnTo>
                      <a:pt x="16" y="4"/>
                    </a:lnTo>
                    <a:lnTo>
                      <a:pt x="16" y="9"/>
                    </a:lnTo>
                    <a:lnTo>
                      <a:pt x="14" y="14"/>
                    </a:lnTo>
                    <a:lnTo>
                      <a:pt x="11" y="18"/>
                    </a:lnTo>
                    <a:lnTo>
                      <a:pt x="15" y="23"/>
                    </a:lnTo>
                    <a:lnTo>
                      <a:pt x="15" y="27"/>
                    </a:lnTo>
                    <a:lnTo>
                      <a:pt x="17" y="32"/>
                    </a:lnTo>
                    <a:lnTo>
                      <a:pt x="21" y="37"/>
                    </a:lnTo>
                    <a:lnTo>
                      <a:pt x="26" y="41"/>
                    </a:lnTo>
                    <a:lnTo>
                      <a:pt x="30" y="44"/>
                    </a:lnTo>
                    <a:lnTo>
                      <a:pt x="30" y="51"/>
                    </a:lnTo>
                    <a:lnTo>
                      <a:pt x="33" y="58"/>
                    </a:lnTo>
                    <a:lnTo>
                      <a:pt x="39" y="62"/>
                    </a:lnTo>
                    <a:lnTo>
                      <a:pt x="40" y="67"/>
                    </a:lnTo>
                    <a:lnTo>
                      <a:pt x="49" y="75"/>
                    </a:lnTo>
                    <a:lnTo>
                      <a:pt x="55" y="73"/>
                    </a:lnTo>
                    <a:lnTo>
                      <a:pt x="56" y="76"/>
                    </a:lnTo>
                    <a:lnTo>
                      <a:pt x="55" y="81"/>
                    </a:lnTo>
                    <a:lnTo>
                      <a:pt x="55" y="86"/>
                    </a:lnTo>
                    <a:lnTo>
                      <a:pt x="56" y="86"/>
                    </a:lnTo>
                    <a:lnTo>
                      <a:pt x="53" y="91"/>
                    </a:lnTo>
                    <a:lnTo>
                      <a:pt x="55" y="90"/>
                    </a:lnTo>
                    <a:lnTo>
                      <a:pt x="60" y="88"/>
                    </a:lnTo>
                    <a:lnTo>
                      <a:pt x="64" y="99"/>
                    </a:lnTo>
                    <a:lnTo>
                      <a:pt x="63" y="99"/>
                    </a:lnTo>
                    <a:lnTo>
                      <a:pt x="60" y="100"/>
                    </a:lnTo>
                    <a:lnTo>
                      <a:pt x="26" y="107"/>
                    </a:lnTo>
                    <a:lnTo>
                      <a:pt x="24" y="102"/>
                    </a:lnTo>
                    <a:lnTo>
                      <a:pt x="15" y="68"/>
                    </a:lnTo>
                    <a:lnTo>
                      <a:pt x="0" y="14"/>
                    </a:lnTo>
                  </a:path>
                </a:pathLst>
              </a:custGeom>
              <a:solidFill>
                <a:srgbClr val="D9D9D9"/>
              </a:solidFill>
              <a:ln w="4763">
                <a:solidFill>
                  <a:srgbClr val="FFFFFF"/>
                </a:solidFill>
                <a:prstDash val="solid"/>
                <a:round/>
                <a:headEnd/>
                <a:tailEnd/>
              </a:ln>
            </p:spPr>
            <p:txBody>
              <a:bodyPr/>
              <a:lstStyle/>
              <a:p>
                <a:pPr>
                  <a:defRPr/>
                </a:pPr>
                <a:endParaRPr lang="en-US">
                  <a:latin typeface="+mj-lt"/>
                </a:endParaRPr>
              </a:p>
            </p:txBody>
          </p:sp>
          <p:sp>
            <p:nvSpPr>
              <p:cNvPr id="165" name="Freeform 8"/>
              <p:cNvSpPr>
                <a:spLocks/>
              </p:cNvSpPr>
              <p:nvPr/>
            </p:nvSpPr>
            <p:spPr bwMode="auto">
              <a:xfrm>
                <a:off x="2871711" y="4224040"/>
                <a:ext cx="47588" cy="68740"/>
              </a:xfrm>
              <a:custGeom>
                <a:avLst/>
                <a:gdLst>
                  <a:gd name="T0" fmla="*/ 0 w 44"/>
                  <a:gd name="T1" fmla="*/ 64 h 64"/>
                  <a:gd name="T2" fmla="*/ 0 w 44"/>
                  <a:gd name="T3" fmla="*/ 45 h 64"/>
                  <a:gd name="T4" fmla="*/ 25 w 44"/>
                  <a:gd name="T5" fmla="*/ 0 h 64"/>
                  <a:gd name="T6" fmla="*/ 44 w 44"/>
                  <a:gd name="T7" fmla="*/ 13 h 64"/>
                  <a:gd name="T8" fmla="*/ 23 w 44"/>
                  <a:gd name="T9" fmla="*/ 64 h 64"/>
                  <a:gd name="T10" fmla="*/ 0 w 44"/>
                  <a:gd name="T11" fmla="*/ 64 h 64"/>
                  <a:gd name="T12" fmla="*/ 0 60000 65536"/>
                  <a:gd name="T13" fmla="*/ 0 60000 65536"/>
                  <a:gd name="T14" fmla="*/ 0 60000 65536"/>
                  <a:gd name="T15" fmla="*/ 0 60000 65536"/>
                  <a:gd name="T16" fmla="*/ 0 60000 65536"/>
                  <a:gd name="T17" fmla="*/ 0 60000 65536"/>
                  <a:gd name="T18" fmla="*/ 0 w 44"/>
                  <a:gd name="T19" fmla="*/ 0 h 64"/>
                  <a:gd name="T20" fmla="*/ 44 w 44"/>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44" h="64">
                    <a:moveTo>
                      <a:pt x="0" y="64"/>
                    </a:moveTo>
                    <a:lnTo>
                      <a:pt x="0" y="45"/>
                    </a:lnTo>
                    <a:lnTo>
                      <a:pt x="25" y="0"/>
                    </a:lnTo>
                    <a:lnTo>
                      <a:pt x="44" y="13"/>
                    </a:lnTo>
                    <a:lnTo>
                      <a:pt x="23" y="64"/>
                    </a:lnTo>
                    <a:lnTo>
                      <a:pt x="0" y="64"/>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66" name="Freeform 9"/>
              <p:cNvSpPr>
                <a:spLocks/>
              </p:cNvSpPr>
              <p:nvPr/>
            </p:nvSpPr>
            <p:spPr bwMode="auto">
              <a:xfrm>
                <a:off x="2940449" y="4164553"/>
                <a:ext cx="88567" cy="87247"/>
              </a:xfrm>
              <a:custGeom>
                <a:avLst/>
                <a:gdLst>
                  <a:gd name="T0" fmla="*/ 18 w 83"/>
                  <a:gd name="T1" fmla="*/ 9 h 81"/>
                  <a:gd name="T2" fmla="*/ 0 w 83"/>
                  <a:gd name="T3" fmla="*/ 48 h 81"/>
                  <a:gd name="T4" fmla="*/ 32 w 83"/>
                  <a:gd name="T5" fmla="*/ 74 h 81"/>
                  <a:gd name="T6" fmla="*/ 69 w 83"/>
                  <a:gd name="T7" fmla="*/ 81 h 81"/>
                  <a:gd name="T8" fmla="*/ 83 w 83"/>
                  <a:gd name="T9" fmla="*/ 49 h 81"/>
                  <a:gd name="T10" fmla="*/ 74 w 83"/>
                  <a:gd name="T11" fmla="*/ 0 h 81"/>
                  <a:gd name="T12" fmla="*/ 18 w 83"/>
                  <a:gd name="T13" fmla="*/ 9 h 81"/>
                  <a:gd name="T14" fmla="*/ 0 60000 65536"/>
                  <a:gd name="T15" fmla="*/ 0 60000 65536"/>
                  <a:gd name="T16" fmla="*/ 0 60000 65536"/>
                  <a:gd name="T17" fmla="*/ 0 60000 65536"/>
                  <a:gd name="T18" fmla="*/ 0 60000 65536"/>
                  <a:gd name="T19" fmla="*/ 0 60000 65536"/>
                  <a:gd name="T20" fmla="*/ 0 60000 65536"/>
                  <a:gd name="T21" fmla="*/ 0 w 83"/>
                  <a:gd name="T22" fmla="*/ 0 h 81"/>
                  <a:gd name="T23" fmla="*/ 83 w 83"/>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81">
                    <a:moveTo>
                      <a:pt x="18" y="9"/>
                    </a:moveTo>
                    <a:lnTo>
                      <a:pt x="0" y="48"/>
                    </a:lnTo>
                    <a:lnTo>
                      <a:pt x="32" y="74"/>
                    </a:lnTo>
                    <a:lnTo>
                      <a:pt x="69" y="81"/>
                    </a:lnTo>
                    <a:lnTo>
                      <a:pt x="83" y="49"/>
                    </a:lnTo>
                    <a:lnTo>
                      <a:pt x="74" y="0"/>
                    </a:lnTo>
                    <a:lnTo>
                      <a:pt x="18" y="9"/>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67" name="Freeform 10"/>
              <p:cNvSpPr>
                <a:spLocks/>
              </p:cNvSpPr>
              <p:nvPr/>
            </p:nvSpPr>
            <p:spPr bwMode="auto">
              <a:xfrm>
                <a:off x="3022406" y="4224040"/>
                <a:ext cx="132189" cy="99144"/>
              </a:xfrm>
              <a:custGeom>
                <a:avLst/>
                <a:gdLst>
                  <a:gd name="T0" fmla="*/ 0 w 123"/>
                  <a:gd name="T1" fmla="*/ 32 h 91"/>
                  <a:gd name="T2" fmla="*/ 84 w 123"/>
                  <a:gd name="T3" fmla="*/ 0 h 91"/>
                  <a:gd name="T4" fmla="*/ 100 w 123"/>
                  <a:gd name="T5" fmla="*/ 39 h 91"/>
                  <a:gd name="T6" fmla="*/ 116 w 123"/>
                  <a:gd name="T7" fmla="*/ 48 h 91"/>
                  <a:gd name="T8" fmla="*/ 123 w 123"/>
                  <a:gd name="T9" fmla="*/ 80 h 91"/>
                  <a:gd name="T10" fmla="*/ 81 w 123"/>
                  <a:gd name="T11" fmla="*/ 85 h 91"/>
                  <a:gd name="T12" fmla="*/ 51 w 123"/>
                  <a:gd name="T13" fmla="*/ 91 h 91"/>
                  <a:gd name="T14" fmla="*/ 0 w 123"/>
                  <a:gd name="T15" fmla="*/ 32 h 91"/>
                  <a:gd name="T16" fmla="*/ 0 60000 65536"/>
                  <a:gd name="T17" fmla="*/ 0 60000 65536"/>
                  <a:gd name="T18" fmla="*/ 0 60000 65536"/>
                  <a:gd name="T19" fmla="*/ 0 60000 65536"/>
                  <a:gd name="T20" fmla="*/ 0 60000 65536"/>
                  <a:gd name="T21" fmla="*/ 0 60000 65536"/>
                  <a:gd name="T22" fmla="*/ 0 60000 65536"/>
                  <a:gd name="T23" fmla="*/ 0 60000 65536"/>
                  <a:gd name="T24" fmla="*/ 0 w 123"/>
                  <a:gd name="T25" fmla="*/ 0 h 91"/>
                  <a:gd name="T26" fmla="*/ 123 w 123"/>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3" h="91">
                    <a:moveTo>
                      <a:pt x="0" y="32"/>
                    </a:moveTo>
                    <a:lnTo>
                      <a:pt x="84" y="0"/>
                    </a:lnTo>
                    <a:lnTo>
                      <a:pt x="100" y="39"/>
                    </a:lnTo>
                    <a:lnTo>
                      <a:pt x="116" y="48"/>
                    </a:lnTo>
                    <a:lnTo>
                      <a:pt x="123" y="80"/>
                    </a:lnTo>
                    <a:lnTo>
                      <a:pt x="81" y="85"/>
                    </a:lnTo>
                    <a:lnTo>
                      <a:pt x="51" y="91"/>
                    </a:lnTo>
                    <a:lnTo>
                      <a:pt x="0" y="32"/>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68" name="Freeform 11"/>
              <p:cNvSpPr>
                <a:spLocks/>
              </p:cNvSpPr>
              <p:nvPr/>
            </p:nvSpPr>
            <p:spPr bwMode="auto">
              <a:xfrm>
                <a:off x="3158561" y="4299390"/>
                <a:ext cx="105751" cy="51556"/>
              </a:xfrm>
              <a:custGeom>
                <a:avLst/>
                <a:gdLst>
                  <a:gd name="T0" fmla="*/ 15 w 98"/>
                  <a:gd name="T1" fmla="*/ 2 h 48"/>
                  <a:gd name="T2" fmla="*/ 0 w 98"/>
                  <a:gd name="T3" fmla="*/ 45 h 48"/>
                  <a:gd name="T4" fmla="*/ 26 w 98"/>
                  <a:gd name="T5" fmla="*/ 48 h 48"/>
                  <a:gd name="T6" fmla="*/ 42 w 98"/>
                  <a:gd name="T7" fmla="*/ 38 h 48"/>
                  <a:gd name="T8" fmla="*/ 72 w 98"/>
                  <a:gd name="T9" fmla="*/ 39 h 48"/>
                  <a:gd name="T10" fmla="*/ 98 w 98"/>
                  <a:gd name="T11" fmla="*/ 20 h 48"/>
                  <a:gd name="T12" fmla="*/ 81 w 98"/>
                  <a:gd name="T13" fmla="*/ 13 h 48"/>
                  <a:gd name="T14" fmla="*/ 68 w 98"/>
                  <a:gd name="T15" fmla="*/ 0 h 48"/>
                  <a:gd name="T16" fmla="*/ 15 w 98"/>
                  <a:gd name="T17" fmla="*/ 2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8"/>
                  <a:gd name="T29" fmla="*/ 98 w 9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8">
                    <a:moveTo>
                      <a:pt x="15" y="2"/>
                    </a:moveTo>
                    <a:lnTo>
                      <a:pt x="0" y="45"/>
                    </a:lnTo>
                    <a:lnTo>
                      <a:pt x="26" y="48"/>
                    </a:lnTo>
                    <a:lnTo>
                      <a:pt x="42" y="38"/>
                    </a:lnTo>
                    <a:lnTo>
                      <a:pt x="72" y="39"/>
                    </a:lnTo>
                    <a:lnTo>
                      <a:pt x="98" y="20"/>
                    </a:lnTo>
                    <a:lnTo>
                      <a:pt x="81" y="13"/>
                    </a:lnTo>
                    <a:lnTo>
                      <a:pt x="68" y="0"/>
                    </a:lnTo>
                    <a:lnTo>
                      <a:pt x="15" y="2"/>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69" name="Freeform 12"/>
              <p:cNvSpPr>
                <a:spLocks/>
              </p:cNvSpPr>
              <p:nvPr/>
            </p:nvSpPr>
            <p:spPr bwMode="auto">
              <a:xfrm>
                <a:off x="3188965" y="4372096"/>
                <a:ext cx="43623" cy="38335"/>
              </a:xfrm>
              <a:custGeom>
                <a:avLst/>
                <a:gdLst>
                  <a:gd name="T0" fmla="*/ 35 w 40"/>
                  <a:gd name="T1" fmla="*/ 0 h 35"/>
                  <a:gd name="T2" fmla="*/ 0 w 40"/>
                  <a:gd name="T3" fmla="*/ 3 h 35"/>
                  <a:gd name="T4" fmla="*/ 6 w 40"/>
                  <a:gd name="T5" fmla="*/ 35 h 35"/>
                  <a:gd name="T6" fmla="*/ 40 w 40"/>
                  <a:gd name="T7" fmla="*/ 27 h 35"/>
                  <a:gd name="T8" fmla="*/ 35 w 40"/>
                  <a:gd name="T9" fmla="*/ 0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35" y="0"/>
                    </a:moveTo>
                    <a:lnTo>
                      <a:pt x="0" y="3"/>
                    </a:lnTo>
                    <a:lnTo>
                      <a:pt x="6" y="35"/>
                    </a:lnTo>
                    <a:lnTo>
                      <a:pt x="40" y="27"/>
                    </a:lnTo>
                    <a:lnTo>
                      <a:pt x="35" y="0"/>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70" name="Freeform 13"/>
              <p:cNvSpPr>
                <a:spLocks/>
              </p:cNvSpPr>
              <p:nvPr/>
            </p:nvSpPr>
            <p:spPr bwMode="auto">
              <a:xfrm>
                <a:off x="3236553" y="4413075"/>
                <a:ext cx="29082" cy="37014"/>
              </a:xfrm>
              <a:custGeom>
                <a:avLst/>
                <a:gdLst>
                  <a:gd name="T0" fmla="*/ 0 w 27"/>
                  <a:gd name="T1" fmla="*/ 13 h 34"/>
                  <a:gd name="T2" fmla="*/ 27 w 27"/>
                  <a:gd name="T3" fmla="*/ 0 h 34"/>
                  <a:gd name="T4" fmla="*/ 27 w 27"/>
                  <a:gd name="T5" fmla="*/ 30 h 34"/>
                  <a:gd name="T6" fmla="*/ 9 w 27"/>
                  <a:gd name="T7" fmla="*/ 34 h 34"/>
                  <a:gd name="T8" fmla="*/ 0 w 27"/>
                  <a:gd name="T9" fmla="*/ 13 h 34"/>
                  <a:gd name="T10" fmla="*/ 0 60000 65536"/>
                  <a:gd name="T11" fmla="*/ 0 60000 65536"/>
                  <a:gd name="T12" fmla="*/ 0 60000 65536"/>
                  <a:gd name="T13" fmla="*/ 0 60000 65536"/>
                  <a:gd name="T14" fmla="*/ 0 60000 65536"/>
                  <a:gd name="T15" fmla="*/ 0 w 27"/>
                  <a:gd name="T16" fmla="*/ 0 h 34"/>
                  <a:gd name="T17" fmla="*/ 27 w 27"/>
                  <a:gd name="T18" fmla="*/ 34 h 34"/>
                </a:gdLst>
                <a:ahLst/>
                <a:cxnLst>
                  <a:cxn ang="T10">
                    <a:pos x="T0" y="T1"/>
                  </a:cxn>
                  <a:cxn ang="T11">
                    <a:pos x="T2" y="T3"/>
                  </a:cxn>
                  <a:cxn ang="T12">
                    <a:pos x="T4" y="T5"/>
                  </a:cxn>
                  <a:cxn ang="T13">
                    <a:pos x="T6" y="T7"/>
                  </a:cxn>
                  <a:cxn ang="T14">
                    <a:pos x="T8" y="T9"/>
                  </a:cxn>
                </a:cxnLst>
                <a:rect l="T15" t="T16" r="T17" b="T18"/>
                <a:pathLst>
                  <a:path w="27" h="34">
                    <a:moveTo>
                      <a:pt x="0" y="13"/>
                    </a:moveTo>
                    <a:lnTo>
                      <a:pt x="27" y="0"/>
                    </a:lnTo>
                    <a:lnTo>
                      <a:pt x="27" y="30"/>
                    </a:lnTo>
                    <a:lnTo>
                      <a:pt x="9" y="34"/>
                    </a:lnTo>
                    <a:lnTo>
                      <a:pt x="0" y="13"/>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71" name="Freeform 14"/>
              <p:cNvSpPr>
                <a:spLocks/>
              </p:cNvSpPr>
              <p:nvPr/>
            </p:nvSpPr>
            <p:spPr bwMode="auto">
              <a:xfrm>
                <a:off x="3310579" y="4430261"/>
                <a:ext cx="177133" cy="212830"/>
              </a:xfrm>
              <a:custGeom>
                <a:avLst/>
                <a:gdLst>
                  <a:gd name="T0" fmla="*/ 28 w 167"/>
                  <a:gd name="T1" fmla="*/ 0 h 197"/>
                  <a:gd name="T2" fmla="*/ 0 w 167"/>
                  <a:gd name="T3" fmla="*/ 75 h 197"/>
                  <a:gd name="T4" fmla="*/ 20 w 167"/>
                  <a:gd name="T5" fmla="*/ 112 h 197"/>
                  <a:gd name="T6" fmla="*/ 20 w 167"/>
                  <a:gd name="T7" fmla="*/ 179 h 197"/>
                  <a:gd name="T8" fmla="*/ 60 w 167"/>
                  <a:gd name="T9" fmla="*/ 197 h 197"/>
                  <a:gd name="T10" fmla="*/ 78 w 167"/>
                  <a:gd name="T11" fmla="*/ 158 h 197"/>
                  <a:gd name="T12" fmla="*/ 129 w 167"/>
                  <a:gd name="T13" fmla="*/ 149 h 197"/>
                  <a:gd name="T14" fmla="*/ 167 w 167"/>
                  <a:gd name="T15" fmla="*/ 106 h 197"/>
                  <a:gd name="T16" fmla="*/ 127 w 167"/>
                  <a:gd name="T17" fmla="*/ 39 h 197"/>
                  <a:gd name="T18" fmla="*/ 28 w 167"/>
                  <a:gd name="T19" fmla="*/ 0 h 1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7"/>
                  <a:gd name="T31" fmla="*/ 0 h 197"/>
                  <a:gd name="T32" fmla="*/ 167 w 167"/>
                  <a:gd name="T33" fmla="*/ 197 h 1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7" h="197">
                    <a:moveTo>
                      <a:pt x="28" y="0"/>
                    </a:moveTo>
                    <a:lnTo>
                      <a:pt x="0" y="75"/>
                    </a:lnTo>
                    <a:lnTo>
                      <a:pt x="20" y="112"/>
                    </a:lnTo>
                    <a:lnTo>
                      <a:pt x="20" y="179"/>
                    </a:lnTo>
                    <a:lnTo>
                      <a:pt x="60" y="197"/>
                    </a:lnTo>
                    <a:lnTo>
                      <a:pt x="78" y="158"/>
                    </a:lnTo>
                    <a:lnTo>
                      <a:pt x="129" y="149"/>
                    </a:lnTo>
                    <a:lnTo>
                      <a:pt x="167" y="106"/>
                    </a:lnTo>
                    <a:lnTo>
                      <a:pt x="127" y="39"/>
                    </a:lnTo>
                    <a:lnTo>
                      <a:pt x="28" y="0"/>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72" name="Freeform 15"/>
              <p:cNvSpPr>
                <a:spLocks/>
              </p:cNvSpPr>
              <p:nvPr/>
            </p:nvSpPr>
            <p:spPr bwMode="auto">
              <a:xfrm>
                <a:off x="3245806" y="4331116"/>
                <a:ext cx="99141" cy="83282"/>
              </a:xfrm>
              <a:custGeom>
                <a:avLst/>
                <a:gdLst>
                  <a:gd name="T0" fmla="*/ 19 w 92"/>
                  <a:gd name="T1" fmla="*/ 0 h 77"/>
                  <a:gd name="T2" fmla="*/ 0 w 92"/>
                  <a:gd name="T3" fmla="*/ 23 h 77"/>
                  <a:gd name="T4" fmla="*/ 8 w 92"/>
                  <a:gd name="T5" fmla="*/ 41 h 77"/>
                  <a:gd name="T6" fmla="*/ 25 w 92"/>
                  <a:gd name="T7" fmla="*/ 47 h 77"/>
                  <a:gd name="T8" fmla="*/ 43 w 92"/>
                  <a:gd name="T9" fmla="*/ 77 h 77"/>
                  <a:gd name="T10" fmla="*/ 91 w 92"/>
                  <a:gd name="T11" fmla="*/ 65 h 77"/>
                  <a:gd name="T12" fmla="*/ 92 w 92"/>
                  <a:gd name="T13" fmla="*/ 33 h 77"/>
                  <a:gd name="T14" fmla="*/ 57 w 92"/>
                  <a:gd name="T15" fmla="*/ 6 h 77"/>
                  <a:gd name="T16" fmla="*/ 19 w 92"/>
                  <a:gd name="T17" fmla="*/ 0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77"/>
                  <a:gd name="T29" fmla="*/ 92 w 92"/>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77">
                    <a:moveTo>
                      <a:pt x="19" y="0"/>
                    </a:moveTo>
                    <a:lnTo>
                      <a:pt x="0" y="23"/>
                    </a:lnTo>
                    <a:lnTo>
                      <a:pt x="8" y="41"/>
                    </a:lnTo>
                    <a:lnTo>
                      <a:pt x="25" y="47"/>
                    </a:lnTo>
                    <a:lnTo>
                      <a:pt x="43" y="77"/>
                    </a:lnTo>
                    <a:lnTo>
                      <a:pt x="91" y="65"/>
                    </a:lnTo>
                    <a:lnTo>
                      <a:pt x="92" y="33"/>
                    </a:lnTo>
                    <a:lnTo>
                      <a:pt x="57" y="6"/>
                    </a:lnTo>
                    <a:lnTo>
                      <a:pt x="19" y="0"/>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73" name="TextBox 102"/>
              <p:cNvSpPr txBox="1">
                <a:spLocks noChangeArrowheads="1"/>
              </p:cNvSpPr>
              <p:nvPr/>
            </p:nvSpPr>
            <p:spPr bwMode="auto">
              <a:xfrm>
                <a:off x="5943787" y="2736873"/>
                <a:ext cx="343692"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OH</a:t>
                </a:r>
              </a:p>
            </p:txBody>
          </p:sp>
          <p:sp>
            <p:nvSpPr>
              <p:cNvPr id="174" name="TextBox 103"/>
              <p:cNvSpPr txBox="1">
                <a:spLocks noChangeArrowheads="1"/>
              </p:cNvSpPr>
              <p:nvPr/>
            </p:nvSpPr>
            <p:spPr bwMode="auto">
              <a:xfrm>
                <a:off x="6187015" y="2866422"/>
                <a:ext cx="355589"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WV</a:t>
                </a:r>
              </a:p>
            </p:txBody>
          </p:sp>
          <p:sp>
            <p:nvSpPr>
              <p:cNvPr id="175" name="TextBox 104"/>
              <p:cNvSpPr txBox="1">
                <a:spLocks noChangeArrowheads="1"/>
              </p:cNvSpPr>
              <p:nvPr/>
            </p:nvSpPr>
            <p:spPr bwMode="auto">
              <a:xfrm>
                <a:off x="6512200" y="2984074"/>
                <a:ext cx="315933" cy="214152"/>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VA</a:t>
                </a:r>
              </a:p>
            </p:txBody>
          </p:sp>
          <p:sp>
            <p:nvSpPr>
              <p:cNvPr id="176" name="TextBox 105"/>
              <p:cNvSpPr txBox="1">
                <a:spLocks noChangeArrowheads="1"/>
              </p:cNvSpPr>
              <p:nvPr/>
            </p:nvSpPr>
            <p:spPr bwMode="auto">
              <a:xfrm>
                <a:off x="6512200" y="2547838"/>
                <a:ext cx="306679"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PA</a:t>
                </a:r>
              </a:p>
            </p:txBody>
          </p:sp>
          <p:sp>
            <p:nvSpPr>
              <p:cNvPr id="177" name="TextBox 106"/>
              <p:cNvSpPr txBox="1">
                <a:spLocks noChangeArrowheads="1"/>
              </p:cNvSpPr>
              <p:nvPr/>
            </p:nvSpPr>
            <p:spPr bwMode="auto">
              <a:xfrm>
                <a:off x="6637780" y="2185630"/>
                <a:ext cx="326507" cy="216796"/>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NY</a:t>
                </a:r>
              </a:p>
            </p:txBody>
          </p:sp>
          <p:sp>
            <p:nvSpPr>
              <p:cNvPr id="178" name="TextBox 107"/>
              <p:cNvSpPr txBox="1">
                <a:spLocks noChangeArrowheads="1"/>
              </p:cNvSpPr>
              <p:nvPr/>
            </p:nvSpPr>
            <p:spPr bwMode="auto">
              <a:xfrm>
                <a:off x="7145386" y="1701805"/>
                <a:ext cx="315932" cy="214152"/>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ME</a:t>
                </a:r>
              </a:p>
            </p:txBody>
          </p:sp>
          <p:sp>
            <p:nvSpPr>
              <p:cNvPr id="179" name="TextBox 108"/>
              <p:cNvSpPr txBox="1">
                <a:spLocks noChangeArrowheads="1"/>
              </p:cNvSpPr>
              <p:nvPr/>
            </p:nvSpPr>
            <p:spPr bwMode="auto">
              <a:xfrm>
                <a:off x="6460647" y="3268287"/>
                <a:ext cx="337082" cy="216796"/>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NC</a:t>
                </a:r>
              </a:p>
            </p:txBody>
          </p:sp>
          <p:sp>
            <p:nvSpPr>
              <p:cNvPr id="180" name="TextBox 109"/>
              <p:cNvSpPr txBox="1">
                <a:spLocks noChangeArrowheads="1"/>
              </p:cNvSpPr>
              <p:nvPr/>
            </p:nvSpPr>
            <p:spPr bwMode="auto">
              <a:xfrm>
                <a:off x="6373402" y="3553823"/>
                <a:ext cx="304035" cy="216796"/>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SC</a:t>
                </a:r>
              </a:p>
            </p:txBody>
          </p:sp>
          <p:sp>
            <p:nvSpPr>
              <p:cNvPr id="181" name="TextBox 110"/>
              <p:cNvSpPr txBox="1">
                <a:spLocks noChangeArrowheads="1"/>
              </p:cNvSpPr>
              <p:nvPr/>
            </p:nvSpPr>
            <p:spPr bwMode="auto">
              <a:xfrm>
                <a:off x="6005916" y="3778551"/>
                <a:ext cx="327829"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GA</a:t>
                </a:r>
              </a:p>
            </p:txBody>
          </p:sp>
          <p:sp>
            <p:nvSpPr>
              <p:cNvPr id="182" name="TextBox 111"/>
              <p:cNvSpPr txBox="1">
                <a:spLocks noChangeArrowheads="1"/>
              </p:cNvSpPr>
              <p:nvPr/>
            </p:nvSpPr>
            <p:spPr bwMode="auto">
              <a:xfrm>
                <a:off x="5642395" y="3366110"/>
                <a:ext cx="326508" cy="214152"/>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TN</a:t>
                </a:r>
              </a:p>
            </p:txBody>
          </p:sp>
          <p:sp>
            <p:nvSpPr>
              <p:cNvPr id="183" name="TextBox 112"/>
              <p:cNvSpPr txBox="1">
                <a:spLocks noChangeArrowheads="1"/>
              </p:cNvSpPr>
              <p:nvPr/>
            </p:nvSpPr>
            <p:spPr bwMode="auto">
              <a:xfrm>
                <a:off x="5786482" y="3087184"/>
                <a:ext cx="315932" cy="216796"/>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eaLnBrk="1" hangingPunct="1">
                  <a:spcBef>
                    <a:spcPct val="0"/>
                  </a:spcBef>
                  <a:buClrTx/>
                  <a:buFontTx/>
                  <a:buNone/>
                  <a:defRPr/>
                </a:pPr>
                <a:r>
                  <a:rPr lang="en-US" altLang="en-US" sz="800" dirty="0" smtClean="0">
                    <a:latin typeface="+mj-lt"/>
                    <a:cs typeface="Tahoma" panose="020B0604030504040204" pitchFamily="34" charset="0"/>
                  </a:rPr>
                  <a:t>KY</a:t>
                </a:r>
              </a:p>
            </p:txBody>
          </p:sp>
          <p:sp>
            <p:nvSpPr>
              <p:cNvPr id="184" name="TextBox 113"/>
              <p:cNvSpPr txBox="1">
                <a:spLocks noChangeArrowheads="1"/>
              </p:cNvSpPr>
              <p:nvPr/>
            </p:nvSpPr>
            <p:spPr bwMode="auto">
              <a:xfrm>
                <a:off x="5635786" y="2799004"/>
                <a:ext cx="290816"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IN</a:t>
                </a:r>
              </a:p>
            </p:txBody>
          </p:sp>
          <p:sp>
            <p:nvSpPr>
              <p:cNvPr id="185" name="TextBox 114"/>
              <p:cNvSpPr txBox="1">
                <a:spLocks noChangeArrowheads="1"/>
              </p:cNvSpPr>
              <p:nvPr/>
            </p:nvSpPr>
            <p:spPr bwMode="auto">
              <a:xfrm>
                <a:off x="5697915" y="2362768"/>
                <a:ext cx="318576"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MI</a:t>
                </a:r>
              </a:p>
            </p:txBody>
          </p:sp>
          <p:sp>
            <p:nvSpPr>
              <p:cNvPr id="186" name="TextBox 115"/>
              <p:cNvSpPr txBox="1">
                <a:spLocks noChangeArrowheads="1"/>
              </p:cNvSpPr>
              <p:nvPr/>
            </p:nvSpPr>
            <p:spPr bwMode="auto">
              <a:xfrm>
                <a:off x="5154618" y="2197527"/>
                <a:ext cx="323863"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WI</a:t>
                </a:r>
              </a:p>
            </p:txBody>
          </p:sp>
          <p:sp>
            <p:nvSpPr>
              <p:cNvPr id="187" name="TextBox 116"/>
              <p:cNvSpPr txBox="1">
                <a:spLocks noChangeArrowheads="1"/>
              </p:cNvSpPr>
              <p:nvPr/>
            </p:nvSpPr>
            <p:spPr bwMode="auto">
              <a:xfrm>
                <a:off x="4680058" y="1987341"/>
                <a:ext cx="358233"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MN</a:t>
                </a:r>
              </a:p>
            </p:txBody>
          </p:sp>
          <p:sp>
            <p:nvSpPr>
              <p:cNvPr id="188" name="TextBox 117"/>
              <p:cNvSpPr txBox="1">
                <a:spLocks noChangeArrowheads="1"/>
              </p:cNvSpPr>
              <p:nvPr/>
            </p:nvSpPr>
            <p:spPr bwMode="auto">
              <a:xfrm>
                <a:off x="5327785" y="2799004"/>
                <a:ext cx="286851"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IL</a:t>
                </a:r>
              </a:p>
            </p:txBody>
          </p:sp>
          <p:sp>
            <p:nvSpPr>
              <p:cNvPr id="189" name="TextBox 118"/>
              <p:cNvSpPr txBox="1">
                <a:spLocks noChangeArrowheads="1"/>
              </p:cNvSpPr>
              <p:nvPr/>
            </p:nvSpPr>
            <p:spPr bwMode="auto">
              <a:xfrm>
                <a:off x="4968231" y="4029717"/>
                <a:ext cx="317254" cy="338413"/>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eaLnBrk="1" hangingPunct="1">
                  <a:spcBef>
                    <a:spcPct val="0"/>
                  </a:spcBef>
                  <a:buClrTx/>
                  <a:buFontTx/>
                  <a:buNone/>
                  <a:defRPr/>
                </a:pPr>
                <a:r>
                  <a:rPr lang="en-US" altLang="en-US" sz="800" dirty="0" smtClean="0">
                    <a:latin typeface="+mj-lt"/>
                    <a:cs typeface="Tahoma" panose="020B0604030504040204" pitchFamily="34" charset="0"/>
                  </a:rPr>
                  <a:t>LA</a:t>
                </a:r>
              </a:p>
              <a:p>
                <a:pPr algn="ctr" eaLnBrk="1" hangingPunct="1">
                  <a:spcBef>
                    <a:spcPct val="0"/>
                  </a:spcBef>
                  <a:buClrTx/>
                  <a:buFontTx/>
                  <a:buNone/>
                  <a:defRPr/>
                </a:pPr>
                <a:endParaRPr lang="en-US" altLang="en-US" sz="800" b="1" dirty="0" smtClean="0">
                  <a:latin typeface="+mj-lt"/>
                  <a:cs typeface="Tahoma" panose="020B0604030504040204" pitchFamily="34" charset="0"/>
                </a:endParaRPr>
              </a:p>
            </p:txBody>
          </p:sp>
          <p:sp>
            <p:nvSpPr>
              <p:cNvPr id="190" name="TextBox 119"/>
              <p:cNvSpPr txBox="1">
                <a:spLocks noChangeArrowheads="1"/>
              </p:cNvSpPr>
              <p:nvPr/>
            </p:nvSpPr>
            <p:spPr bwMode="auto">
              <a:xfrm>
                <a:off x="4189637" y="3980806"/>
                <a:ext cx="319898" cy="216796"/>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TX</a:t>
                </a:r>
              </a:p>
            </p:txBody>
          </p:sp>
          <p:sp>
            <p:nvSpPr>
              <p:cNvPr id="191" name="TextBox 120"/>
              <p:cNvSpPr txBox="1">
                <a:spLocks noChangeArrowheads="1"/>
              </p:cNvSpPr>
              <p:nvPr/>
            </p:nvSpPr>
            <p:spPr bwMode="auto">
              <a:xfrm>
                <a:off x="4390564" y="3450713"/>
                <a:ext cx="337082" cy="216796"/>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OK</a:t>
                </a:r>
              </a:p>
            </p:txBody>
          </p:sp>
          <p:sp>
            <p:nvSpPr>
              <p:cNvPr id="192" name="TextBox 121"/>
              <p:cNvSpPr txBox="1">
                <a:spLocks noChangeArrowheads="1"/>
              </p:cNvSpPr>
              <p:nvPr/>
            </p:nvSpPr>
            <p:spPr bwMode="auto">
              <a:xfrm>
                <a:off x="2739521" y="2175055"/>
                <a:ext cx="302714"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ID</a:t>
                </a:r>
              </a:p>
            </p:txBody>
          </p:sp>
          <p:sp>
            <p:nvSpPr>
              <p:cNvPr id="193" name="TextBox 122"/>
              <p:cNvSpPr txBox="1">
                <a:spLocks noChangeArrowheads="1"/>
              </p:cNvSpPr>
              <p:nvPr/>
            </p:nvSpPr>
            <p:spPr bwMode="auto">
              <a:xfrm>
                <a:off x="2305941" y="2674743"/>
                <a:ext cx="331795"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just" eaLnBrk="1" hangingPunct="1">
                  <a:spcBef>
                    <a:spcPct val="0"/>
                  </a:spcBef>
                  <a:buClrTx/>
                  <a:buFontTx/>
                  <a:buNone/>
                  <a:defRPr/>
                </a:pPr>
                <a:r>
                  <a:rPr lang="en-US" altLang="en-US" sz="800" dirty="0" smtClean="0">
                    <a:latin typeface="+mj-lt"/>
                    <a:cs typeface="Tahoma" panose="020B0604030504040204" pitchFamily="34" charset="0"/>
                  </a:rPr>
                  <a:t>NV</a:t>
                </a:r>
              </a:p>
            </p:txBody>
          </p:sp>
          <p:sp>
            <p:nvSpPr>
              <p:cNvPr id="194" name="TextBox 123"/>
              <p:cNvSpPr txBox="1">
                <a:spLocks noChangeArrowheads="1"/>
              </p:cNvSpPr>
              <p:nvPr/>
            </p:nvSpPr>
            <p:spPr bwMode="auto">
              <a:xfrm>
                <a:off x="2095761" y="1937108"/>
                <a:ext cx="333117"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OR</a:t>
                </a:r>
              </a:p>
            </p:txBody>
          </p:sp>
          <p:sp>
            <p:nvSpPr>
              <p:cNvPr id="195" name="TextBox 124"/>
              <p:cNvSpPr txBox="1">
                <a:spLocks noChangeArrowheads="1"/>
              </p:cNvSpPr>
              <p:nvPr/>
            </p:nvSpPr>
            <p:spPr bwMode="auto">
              <a:xfrm>
                <a:off x="2312551" y="1536564"/>
                <a:ext cx="359555"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WA</a:t>
                </a:r>
              </a:p>
            </p:txBody>
          </p:sp>
          <p:sp>
            <p:nvSpPr>
              <p:cNvPr id="196" name="TextBox 125"/>
              <p:cNvSpPr txBox="1">
                <a:spLocks noChangeArrowheads="1"/>
              </p:cNvSpPr>
              <p:nvPr/>
            </p:nvSpPr>
            <p:spPr bwMode="auto">
              <a:xfrm>
                <a:off x="1938455" y="3022409"/>
                <a:ext cx="325185"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just" eaLnBrk="1" hangingPunct="1">
                  <a:spcBef>
                    <a:spcPct val="0"/>
                  </a:spcBef>
                  <a:buClrTx/>
                  <a:buFontTx/>
                  <a:buNone/>
                  <a:defRPr/>
                </a:pPr>
                <a:r>
                  <a:rPr lang="en-US" altLang="en-US" sz="800" smtClean="0">
                    <a:latin typeface="+mj-lt"/>
                    <a:cs typeface="Tahoma" panose="020B0604030504040204" pitchFamily="34" charset="0"/>
                  </a:rPr>
                  <a:t>CA</a:t>
                </a:r>
              </a:p>
            </p:txBody>
          </p:sp>
          <p:sp>
            <p:nvSpPr>
              <p:cNvPr id="197" name="TextBox 126"/>
              <p:cNvSpPr txBox="1">
                <a:spLocks noChangeArrowheads="1"/>
              </p:cNvSpPr>
              <p:nvPr/>
            </p:nvSpPr>
            <p:spPr bwMode="auto">
              <a:xfrm>
                <a:off x="2781822" y="3411055"/>
                <a:ext cx="319898" cy="216796"/>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AZ</a:t>
                </a:r>
              </a:p>
            </p:txBody>
          </p:sp>
          <p:sp>
            <p:nvSpPr>
              <p:cNvPr id="198" name="TextBox 127"/>
              <p:cNvSpPr txBox="1">
                <a:spLocks noChangeArrowheads="1"/>
              </p:cNvSpPr>
              <p:nvPr/>
            </p:nvSpPr>
            <p:spPr bwMode="auto">
              <a:xfrm>
                <a:off x="3426905" y="3541926"/>
                <a:ext cx="358233"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NM</a:t>
                </a:r>
              </a:p>
            </p:txBody>
          </p:sp>
          <p:sp>
            <p:nvSpPr>
              <p:cNvPr id="199" name="TextBox 128"/>
              <p:cNvSpPr txBox="1">
                <a:spLocks noChangeArrowheads="1"/>
              </p:cNvSpPr>
              <p:nvPr/>
            </p:nvSpPr>
            <p:spPr bwMode="auto">
              <a:xfrm>
                <a:off x="3512828" y="2928553"/>
                <a:ext cx="326507"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eaLnBrk="1" hangingPunct="1">
                  <a:spcBef>
                    <a:spcPct val="0"/>
                  </a:spcBef>
                  <a:buClrTx/>
                  <a:buFontTx/>
                  <a:buNone/>
                  <a:defRPr/>
                </a:pPr>
                <a:r>
                  <a:rPr lang="en-US" altLang="en-US" sz="800" dirty="0" smtClean="0">
                    <a:latin typeface="+mj-lt"/>
                    <a:cs typeface="Tahoma" panose="020B0604030504040204" pitchFamily="34" charset="0"/>
                  </a:rPr>
                  <a:t>CO</a:t>
                </a:r>
              </a:p>
            </p:txBody>
          </p:sp>
          <p:sp>
            <p:nvSpPr>
              <p:cNvPr id="200" name="TextBox 129"/>
              <p:cNvSpPr txBox="1">
                <a:spLocks noChangeArrowheads="1"/>
              </p:cNvSpPr>
              <p:nvPr/>
            </p:nvSpPr>
            <p:spPr bwMode="auto">
              <a:xfrm>
                <a:off x="3355523" y="2362768"/>
                <a:ext cx="354267"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WY</a:t>
                </a:r>
              </a:p>
            </p:txBody>
          </p:sp>
          <p:sp>
            <p:nvSpPr>
              <p:cNvPr id="201" name="TextBox 130"/>
              <p:cNvSpPr txBox="1">
                <a:spLocks noChangeArrowheads="1"/>
              </p:cNvSpPr>
              <p:nvPr/>
            </p:nvSpPr>
            <p:spPr bwMode="auto">
              <a:xfrm>
                <a:off x="3276209" y="1770545"/>
                <a:ext cx="343692"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MT</a:t>
                </a:r>
              </a:p>
            </p:txBody>
          </p:sp>
          <p:sp>
            <p:nvSpPr>
              <p:cNvPr id="202" name="TextBox 131"/>
              <p:cNvSpPr txBox="1">
                <a:spLocks noChangeArrowheads="1"/>
              </p:cNvSpPr>
              <p:nvPr/>
            </p:nvSpPr>
            <p:spPr bwMode="auto">
              <a:xfrm>
                <a:off x="4116932" y="1789052"/>
                <a:ext cx="341048"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ND</a:t>
                </a:r>
              </a:p>
            </p:txBody>
          </p:sp>
          <p:sp>
            <p:nvSpPr>
              <p:cNvPr id="203" name="TextBox 132"/>
              <p:cNvSpPr txBox="1">
                <a:spLocks noChangeArrowheads="1"/>
              </p:cNvSpPr>
              <p:nvPr/>
            </p:nvSpPr>
            <p:spPr bwMode="auto">
              <a:xfrm>
                <a:off x="4116932" y="2184308"/>
                <a:ext cx="318576"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SD</a:t>
                </a:r>
              </a:p>
            </p:txBody>
          </p:sp>
          <p:sp>
            <p:nvSpPr>
              <p:cNvPr id="204" name="TextBox 133"/>
              <p:cNvSpPr txBox="1">
                <a:spLocks noChangeArrowheads="1"/>
              </p:cNvSpPr>
              <p:nvPr/>
            </p:nvSpPr>
            <p:spPr bwMode="auto">
              <a:xfrm>
                <a:off x="4833398" y="2549159"/>
                <a:ext cx="294782"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IA</a:t>
                </a:r>
              </a:p>
            </p:txBody>
          </p:sp>
          <p:sp>
            <p:nvSpPr>
              <p:cNvPr id="205" name="TextBox 134"/>
              <p:cNvSpPr txBox="1">
                <a:spLocks noChangeArrowheads="1"/>
              </p:cNvSpPr>
              <p:nvPr/>
            </p:nvSpPr>
            <p:spPr bwMode="auto">
              <a:xfrm>
                <a:off x="2862458" y="2779175"/>
                <a:ext cx="325185"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UT</a:t>
                </a:r>
              </a:p>
            </p:txBody>
          </p:sp>
          <p:sp>
            <p:nvSpPr>
              <p:cNvPr id="206" name="TextBox 135"/>
              <p:cNvSpPr txBox="1">
                <a:spLocks noChangeArrowheads="1"/>
              </p:cNvSpPr>
              <p:nvPr/>
            </p:nvSpPr>
            <p:spPr bwMode="auto">
              <a:xfrm>
                <a:off x="6325814" y="4361521"/>
                <a:ext cx="308000" cy="214152"/>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FL</a:t>
                </a:r>
              </a:p>
            </p:txBody>
          </p:sp>
          <p:sp>
            <p:nvSpPr>
              <p:cNvPr id="207" name="TextBox 136"/>
              <p:cNvSpPr txBox="1">
                <a:spLocks noChangeArrowheads="1"/>
              </p:cNvSpPr>
              <p:nvPr/>
            </p:nvSpPr>
            <p:spPr bwMode="auto">
              <a:xfrm>
                <a:off x="4925930" y="3533995"/>
                <a:ext cx="325185"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AR</a:t>
                </a:r>
              </a:p>
            </p:txBody>
          </p:sp>
          <p:sp>
            <p:nvSpPr>
              <p:cNvPr id="208" name="TextBox 137"/>
              <p:cNvSpPr txBox="1">
                <a:spLocks noChangeArrowheads="1"/>
              </p:cNvSpPr>
              <p:nvPr/>
            </p:nvSpPr>
            <p:spPr bwMode="auto">
              <a:xfrm>
                <a:off x="4887596" y="3050170"/>
                <a:ext cx="356911"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MO</a:t>
                </a:r>
              </a:p>
            </p:txBody>
          </p:sp>
          <p:sp>
            <p:nvSpPr>
              <p:cNvPr id="209" name="TextBox 138"/>
              <p:cNvSpPr txBox="1">
                <a:spLocks noChangeArrowheads="1"/>
              </p:cNvSpPr>
              <p:nvPr/>
            </p:nvSpPr>
            <p:spPr bwMode="auto">
              <a:xfrm>
                <a:off x="5282841" y="3769298"/>
                <a:ext cx="311966" cy="337091"/>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eaLnBrk="1" hangingPunct="1">
                  <a:spcBef>
                    <a:spcPct val="0"/>
                  </a:spcBef>
                  <a:buClrTx/>
                  <a:buFontTx/>
                  <a:buNone/>
                  <a:defRPr/>
                </a:pPr>
                <a:r>
                  <a:rPr lang="en-US" altLang="en-US" sz="800" dirty="0" smtClean="0">
                    <a:latin typeface="+mj-lt"/>
                    <a:cs typeface="Tahoma" panose="020B0604030504040204" pitchFamily="34" charset="0"/>
                  </a:rPr>
                  <a:t>MS</a:t>
                </a:r>
              </a:p>
              <a:p>
                <a:pPr algn="ctr" eaLnBrk="1" hangingPunct="1">
                  <a:spcBef>
                    <a:spcPct val="0"/>
                  </a:spcBef>
                  <a:buClrTx/>
                  <a:buFontTx/>
                  <a:buNone/>
                  <a:defRPr/>
                </a:pPr>
                <a:endParaRPr lang="en-US" altLang="en-US" sz="800" dirty="0" smtClean="0">
                  <a:solidFill>
                    <a:schemeClr val="bg1"/>
                  </a:solidFill>
                  <a:latin typeface="+mj-lt"/>
                  <a:cs typeface="Tahoma" panose="020B0604030504040204" pitchFamily="34" charset="0"/>
                </a:endParaRPr>
              </a:p>
            </p:txBody>
          </p:sp>
          <p:sp>
            <p:nvSpPr>
              <p:cNvPr id="210" name="TextBox 139"/>
              <p:cNvSpPr txBox="1">
                <a:spLocks noChangeArrowheads="1"/>
              </p:cNvSpPr>
              <p:nvPr/>
            </p:nvSpPr>
            <p:spPr bwMode="auto">
              <a:xfrm>
                <a:off x="5660902" y="3781195"/>
                <a:ext cx="302714"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AL</a:t>
                </a:r>
              </a:p>
            </p:txBody>
          </p:sp>
          <p:sp>
            <p:nvSpPr>
              <p:cNvPr id="211" name="TextBox 140"/>
              <p:cNvSpPr txBox="1">
                <a:spLocks noChangeArrowheads="1"/>
              </p:cNvSpPr>
              <p:nvPr/>
            </p:nvSpPr>
            <p:spPr bwMode="auto">
              <a:xfrm>
                <a:off x="4217396" y="2611290"/>
                <a:ext cx="330473"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NE</a:t>
                </a:r>
              </a:p>
            </p:txBody>
          </p:sp>
          <p:sp>
            <p:nvSpPr>
              <p:cNvPr id="212" name="TextBox 141"/>
              <p:cNvSpPr txBox="1">
                <a:spLocks noChangeArrowheads="1"/>
              </p:cNvSpPr>
              <p:nvPr/>
            </p:nvSpPr>
            <p:spPr bwMode="auto">
              <a:xfrm>
                <a:off x="4275559" y="3050170"/>
                <a:ext cx="311966"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KS</a:t>
                </a:r>
              </a:p>
            </p:txBody>
          </p:sp>
          <p:sp>
            <p:nvSpPr>
              <p:cNvPr id="213" name="TextBox 153"/>
              <p:cNvSpPr txBox="1">
                <a:spLocks noChangeArrowheads="1"/>
              </p:cNvSpPr>
              <p:nvPr/>
            </p:nvSpPr>
            <p:spPr bwMode="auto">
              <a:xfrm>
                <a:off x="2019091" y="3996669"/>
                <a:ext cx="321219" cy="216796"/>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AK</a:t>
                </a:r>
              </a:p>
            </p:txBody>
          </p:sp>
        </p:grpSp>
        <p:sp>
          <p:nvSpPr>
            <p:cNvPr id="248" name="5-Point Star 247"/>
            <p:cNvSpPr/>
            <p:nvPr/>
          </p:nvSpPr>
          <p:spPr>
            <a:xfrm>
              <a:off x="1806569" y="3995223"/>
              <a:ext cx="220755" cy="220762"/>
            </a:xfrm>
            <a:prstGeom prst="star5">
              <a:avLst/>
            </a:prstGeom>
            <a:solidFill>
              <a:srgbClr val="F9B53D"/>
            </a:solidFill>
            <a:ln>
              <a:solidFill>
                <a:srgbClr val="D9C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9" name="5-Point Star 248"/>
            <p:cNvSpPr/>
            <p:nvPr/>
          </p:nvSpPr>
          <p:spPr>
            <a:xfrm>
              <a:off x="4950027" y="3391103"/>
              <a:ext cx="222078" cy="220761"/>
            </a:xfrm>
            <a:prstGeom prst="star5">
              <a:avLst/>
            </a:prstGeom>
            <a:solidFill>
              <a:srgbClr val="D27770"/>
            </a:solidFill>
            <a:ln>
              <a:solidFill>
                <a:srgbClr val="E0A3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0" name="5-Point Star 249"/>
            <p:cNvSpPr/>
            <p:nvPr/>
          </p:nvSpPr>
          <p:spPr>
            <a:xfrm>
              <a:off x="6665842" y="4074539"/>
              <a:ext cx="220755" cy="220762"/>
            </a:xfrm>
            <a:prstGeom prst="star5">
              <a:avLst/>
            </a:prstGeom>
            <a:solidFill>
              <a:srgbClr val="D27770"/>
            </a:solidFill>
            <a:ln>
              <a:solidFill>
                <a:srgbClr val="E0A3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1" name="5-Point Star 250"/>
            <p:cNvSpPr/>
            <p:nvPr/>
          </p:nvSpPr>
          <p:spPr>
            <a:xfrm>
              <a:off x="6823147" y="3878894"/>
              <a:ext cx="220756" cy="222084"/>
            </a:xfrm>
            <a:prstGeom prst="star5">
              <a:avLst/>
            </a:prstGeom>
            <a:solidFill>
              <a:srgbClr val="D27770"/>
            </a:solidFill>
            <a:ln>
              <a:solidFill>
                <a:srgbClr val="E0A3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2" name="5-Point Star 251"/>
            <p:cNvSpPr/>
            <p:nvPr/>
          </p:nvSpPr>
          <p:spPr>
            <a:xfrm>
              <a:off x="6973842" y="3673996"/>
              <a:ext cx="220756" cy="220761"/>
            </a:xfrm>
            <a:prstGeom prst="star5">
              <a:avLst/>
            </a:prstGeom>
            <a:solidFill>
              <a:srgbClr val="F9B53D"/>
            </a:solidFill>
            <a:ln>
              <a:solidFill>
                <a:srgbClr val="D9C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3" name="5-Point Star 252"/>
            <p:cNvSpPr/>
            <p:nvPr/>
          </p:nvSpPr>
          <p:spPr>
            <a:xfrm>
              <a:off x="5547522" y="5370027"/>
              <a:ext cx="222078" cy="220762"/>
            </a:xfrm>
            <a:prstGeom prst="star5">
              <a:avLst/>
            </a:prstGeom>
            <a:solidFill>
              <a:srgbClr val="F9B53D"/>
            </a:solidFill>
            <a:ln>
              <a:solidFill>
                <a:srgbClr val="D9C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4" name="5-Point Star 253"/>
            <p:cNvSpPr/>
            <p:nvPr/>
          </p:nvSpPr>
          <p:spPr>
            <a:xfrm>
              <a:off x="5172105" y="4399733"/>
              <a:ext cx="222078" cy="222084"/>
            </a:xfrm>
            <a:prstGeom prst="star5">
              <a:avLst/>
            </a:prstGeom>
            <a:solidFill>
              <a:srgbClr val="D27770"/>
            </a:solidFill>
            <a:ln>
              <a:solidFill>
                <a:srgbClr val="E0A3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4584"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28</a:t>
            </a:r>
          </a:p>
        </p:txBody>
      </p:sp>
      <p:sp>
        <p:nvSpPr>
          <p:cNvPr id="256"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January 3, 2017  |  Justin C. Brown</a:t>
            </a:r>
            <a:endParaRPr lang="en-US" sz="1000" dirty="0">
              <a:solidFill>
                <a:schemeClr val="tx1">
                  <a:lumMod val="65000"/>
                  <a:lumOff val="35000"/>
                </a:schemeClr>
              </a:solidFill>
              <a:latin typeface="+mn-lt"/>
              <a:cs typeface="ＭＳ Ｐゴシック" charset="0"/>
            </a:endParaRPr>
          </a:p>
        </p:txBody>
      </p:sp>
      <p:sp>
        <p:nvSpPr>
          <p:cNvPr id="257" name="TextBox 12"/>
          <p:cNvSpPr txBox="1">
            <a:spLocks noChangeArrowheads="1"/>
          </p:cNvSpPr>
          <p:nvPr/>
        </p:nvSpPr>
        <p:spPr bwMode="auto">
          <a:xfrm>
            <a:off x="7061549" y="233363"/>
            <a:ext cx="2064989" cy="230832"/>
          </a:xfrm>
          <a:prstGeom prst="rect">
            <a:avLst/>
          </a:prstGeom>
          <a:noFill/>
          <a:ln>
            <a:noFill/>
          </a:ln>
          <a:extLst>
            <a:ext uri="{909E8E84-426E-40dd-AFC4-6F175D3DCCD1}"/>
            <a:ext uri="{91240B29-F687-4f45-9708-019B960494DF}"/>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US INFRASTRUCTURE EXAMPLES</a:t>
            </a:r>
          </a:p>
        </p:txBody>
      </p:sp>
    </p:spTree>
    <p:extLst>
      <p:ext uri="{BB962C8B-B14F-4D97-AF65-F5344CB8AC3E}">
        <p14:creationId xmlns:p14="http://schemas.microsoft.com/office/powerpoint/2010/main" val="38591982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28600" y="630238"/>
            <a:ext cx="8420100" cy="854075"/>
          </a:xfrm>
        </p:spPr>
        <p:txBody>
          <a:bodyPr/>
          <a:lstStyle/>
          <a:p>
            <a:r>
              <a:rPr lang="en-US" altLang="en-US" dirty="0" smtClean="0"/>
              <a:t>Projects in development aim to retain competitiveness and improve resiliency against natural disasters</a:t>
            </a: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214" name="Text Placeholder 18"/>
          <p:cNvSpPr txBox="1">
            <a:spLocks/>
          </p:cNvSpPr>
          <p:nvPr/>
        </p:nvSpPr>
        <p:spPr bwMode="auto">
          <a:xfrm>
            <a:off x="0" y="6083300"/>
            <a:ext cx="9144000" cy="471488"/>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rPr>
              <a:t>Sources: Amtrak, “Gateway Program Factsheet” 2015; City of Palo Alto, “San Francisquito Creek Bridge Replacement Project,” March 18, 2016; Drew Buchanan, “The $850 Million Solution That Could Finally Free Mobile of its Traffic Nightmare,” Pulse Gulf Coast, October 23, 2015; Melanie </a:t>
            </a:r>
            <a:r>
              <a:rPr lang="en-US" sz="1000" i="1" dirty="0" err="1" smtClean="0">
                <a:solidFill>
                  <a:schemeClr val="tx1">
                    <a:lumMod val="65000"/>
                    <a:lumOff val="35000"/>
                  </a:schemeClr>
                </a:solidFill>
                <a:latin typeface="+mn-lt"/>
              </a:rPr>
              <a:t>Zanona</a:t>
            </a:r>
            <a:r>
              <a:rPr lang="en-US" sz="1000" i="1" dirty="0" smtClean="0">
                <a:solidFill>
                  <a:schemeClr val="tx1">
                    <a:lumMod val="65000"/>
                    <a:lumOff val="35000"/>
                  </a:schemeClr>
                </a:solidFill>
                <a:latin typeface="+mn-lt"/>
              </a:rPr>
              <a:t>, “Five Infrastructure Emergencies,” The Hill, May 16, 2016.</a:t>
            </a:r>
            <a:endParaRPr lang="en-US" sz="1000" i="1" dirty="0">
              <a:solidFill>
                <a:schemeClr val="tx1">
                  <a:lumMod val="65000"/>
                  <a:lumOff val="35000"/>
                </a:schemeClr>
              </a:solidFill>
              <a:latin typeface="+mn-lt"/>
            </a:endParaRPr>
          </a:p>
        </p:txBody>
      </p:sp>
      <p:sp>
        <p:nvSpPr>
          <p:cNvPr id="25605"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dirty="0" smtClean="0">
                <a:solidFill>
                  <a:srgbClr val="7F7F7F"/>
                </a:solidFill>
              </a:rPr>
              <a:t>Vital infrastructure projects in development</a:t>
            </a:r>
            <a:endParaRPr lang="en-US" altLang="en-US" sz="1600" b="1" dirty="0">
              <a:solidFill>
                <a:srgbClr val="7F7F7F"/>
              </a:solidFill>
            </a:endParaRPr>
          </a:p>
        </p:txBody>
      </p:sp>
      <p:pic>
        <p:nvPicPr>
          <p:cNvPr id="25606" name="Picture 12"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Table 12"/>
          <p:cNvGraphicFramePr>
            <a:graphicFrameLocks noGrp="1"/>
          </p:cNvGraphicFramePr>
          <p:nvPr>
            <p:extLst>
              <p:ext uri="{D42A27DB-BD31-4B8C-83A1-F6EECF244321}">
                <p14:modId xmlns:p14="http://schemas.microsoft.com/office/powerpoint/2010/main" val="1636115885"/>
              </p:ext>
            </p:extLst>
          </p:nvPr>
        </p:nvGraphicFramePr>
        <p:xfrm>
          <a:off x="514350" y="1912938"/>
          <a:ext cx="8228012" cy="4054475"/>
        </p:xfrm>
        <a:graphic>
          <a:graphicData uri="http://schemas.openxmlformats.org/drawingml/2006/table">
            <a:tbl>
              <a:tblPr firstRow="1" bandRow="1">
                <a:tableStyleId>{5C22544A-7EE6-4342-B048-85BDC9FD1C3A}</a:tableStyleId>
              </a:tblPr>
              <a:tblGrid>
                <a:gridCol w="1183760">
                  <a:extLst>
                    <a:ext uri="{9D8B030D-6E8A-4147-A177-3AD203B41FA5}">
                      <a16:colId xmlns:a16="http://schemas.microsoft.com/office/drawing/2014/main" val="20000"/>
                    </a:ext>
                  </a:extLst>
                </a:gridCol>
                <a:gridCol w="858373">
                  <a:extLst>
                    <a:ext uri="{9D8B030D-6E8A-4147-A177-3AD203B41FA5}">
                      <a16:colId xmlns:a16="http://schemas.microsoft.com/office/drawing/2014/main" val="20001"/>
                    </a:ext>
                  </a:extLst>
                </a:gridCol>
                <a:gridCol w="1418180">
                  <a:extLst>
                    <a:ext uri="{9D8B030D-6E8A-4147-A177-3AD203B41FA5}">
                      <a16:colId xmlns:a16="http://schemas.microsoft.com/office/drawing/2014/main" val="20002"/>
                    </a:ext>
                  </a:extLst>
                </a:gridCol>
                <a:gridCol w="3153586">
                  <a:extLst>
                    <a:ext uri="{9D8B030D-6E8A-4147-A177-3AD203B41FA5}">
                      <a16:colId xmlns:a16="http://schemas.microsoft.com/office/drawing/2014/main" val="20003"/>
                    </a:ext>
                  </a:extLst>
                </a:gridCol>
                <a:gridCol w="1614113">
                  <a:extLst>
                    <a:ext uri="{9D8B030D-6E8A-4147-A177-3AD203B41FA5}">
                      <a16:colId xmlns:a16="http://schemas.microsoft.com/office/drawing/2014/main" val="20004"/>
                    </a:ext>
                  </a:extLst>
                </a:gridCol>
              </a:tblGrid>
              <a:tr h="259144">
                <a:tc>
                  <a:txBody>
                    <a:bodyPr/>
                    <a:lstStyle/>
                    <a:p>
                      <a:r>
                        <a:rPr lang="en-US" sz="1100" dirty="0" smtClean="0">
                          <a:latin typeface="+mn-lt"/>
                        </a:rPr>
                        <a:t>Location</a:t>
                      </a:r>
                      <a:endParaRPr lang="en-US" sz="1100" dirty="0">
                        <a:latin typeface="+mn-lt"/>
                      </a:endParaRPr>
                    </a:p>
                  </a:txBody>
                  <a:tcPr marL="91446" marR="91446" marT="45730" marB="45730">
                    <a:lnB w="38100" cmpd="sng">
                      <a:noFill/>
                    </a:lnB>
                    <a:solidFill>
                      <a:srgbClr val="D9C58B"/>
                    </a:solidFill>
                  </a:tcPr>
                </a:tc>
                <a:tc>
                  <a:txBody>
                    <a:bodyPr/>
                    <a:lstStyle/>
                    <a:p>
                      <a:r>
                        <a:rPr lang="en-US" sz="1100" dirty="0" smtClean="0">
                          <a:latin typeface="+mn-lt"/>
                        </a:rPr>
                        <a:t>Infra Type</a:t>
                      </a:r>
                      <a:endParaRPr lang="en-US" sz="1100" dirty="0">
                        <a:latin typeface="+mn-lt"/>
                      </a:endParaRPr>
                    </a:p>
                  </a:txBody>
                  <a:tcPr marL="91446" marR="91446" marT="45730" marB="45730">
                    <a:lnB w="38100" cmpd="sng">
                      <a:noFill/>
                    </a:lnB>
                    <a:solidFill>
                      <a:srgbClr val="D9C58B"/>
                    </a:solidFill>
                  </a:tcPr>
                </a:tc>
                <a:tc>
                  <a:txBody>
                    <a:bodyPr/>
                    <a:lstStyle/>
                    <a:p>
                      <a:r>
                        <a:rPr lang="en-US" sz="1100" dirty="0" smtClean="0">
                          <a:latin typeface="+mn-lt"/>
                        </a:rPr>
                        <a:t>Responsible Agency</a:t>
                      </a:r>
                      <a:endParaRPr lang="en-US" sz="1100" dirty="0">
                        <a:latin typeface="+mn-lt"/>
                      </a:endParaRPr>
                    </a:p>
                  </a:txBody>
                  <a:tcPr marL="91446" marR="91446" marT="45730" marB="45730">
                    <a:lnB w="38100" cmpd="sng">
                      <a:noFill/>
                    </a:lnB>
                    <a:solidFill>
                      <a:srgbClr val="D9C58B"/>
                    </a:solidFill>
                  </a:tcPr>
                </a:tc>
                <a:tc>
                  <a:txBody>
                    <a:bodyPr/>
                    <a:lstStyle/>
                    <a:p>
                      <a:r>
                        <a:rPr lang="en-US" sz="1100" dirty="0" smtClean="0">
                          <a:latin typeface="+mn-lt"/>
                        </a:rPr>
                        <a:t>Description</a:t>
                      </a:r>
                      <a:endParaRPr lang="en-US" sz="1100" dirty="0">
                        <a:latin typeface="+mn-lt"/>
                      </a:endParaRPr>
                    </a:p>
                  </a:txBody>
                  <a:tcPr marL="91446" marR="91446" marT="45730" marB="45730">
                    <a:lnB w="38100" cmpd="sng">
                      <a:noFill/>
                    </a:lnB>
                    <a:solidFill>
                      <a:srgbClr val="D9C58B"/>
                    </a:solidFill>
                  </a:tcPr>
                </a:tc>
                <a:tc>
                  <a:txBody>
                    <a:bodyPr/>
                    <a:lstStyle/>
                    <a:p>
                      <a:r>
                        <a:rPr lang="en-US" sz="1100" dirty="0" smtClean="0">
                          <a:latin typeface="+mn-lt"/>
                        </a:rPr>
                        <a:t>Status</a:t>
                      </a:r>
                      <a:endParaRPr lang="en-US" sz="1100" dirty="0">
                        <a:latin typeface="+mn-lt"/>
                      </a:endParaRPr>
                    </a:p>
                  </a:txBody>
                  <a:tcPr marL="91446" marR="91446" marT="45730" marB="45730">
                    <a:lnB w="38100" cmpd="sng">
                      <a:noFill/>
                    </a:lnB>
                    <a:solidFill>
                      <a:srgbClr val="D9C58B"/>
                    </a:solidFill>
                  </a:tcPr>
                </a:tc>
                <a:extLst>
                  <a:ext uri="{0D108BD9-81ED-4DB2-BD59-A6C34878D82A}">
                    <a16:rowId xmlns:a16="http://schemas.microsoft.com/office/drawing/2014/main" val="10000"/>
                  </a:ext>
                </a:extLst>
              </a:tr>
              <a:tr h="14327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Mobile, AL</a:t>
                      </a:r>
                    </a:p>
                  </a:txBody>
                  <a:tcPr marL="91446" marR="91446" marT="45730" marB="45730">
                    <a:lnL w="12700" cap="flat" cmpd="sng" algn="ctr">
                      <a:noFill/>
                      <a:prstDash val="dot"/>
                      <a:round/>
                      <a:headEnd type="none" w="med" len="med"/>
                      <a:tailEnd type="none" w="med" len="med"/>
                    </a:lnL>
                    <a:lnR w="12700" cmpd="sng">
                      <a:noFill/>
                    </a:lnR>
                    <a:lnT w="12700" cap="flat" cmpd="sng" algn="ctr">
                      <a:no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Auto Bridge</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no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Alabama Department of Transportation</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no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The I-10 </a:t>
                      </a:r>
                      <a:r>
                        <a:rPr lang="en-US" sz="1100" dirty="0" err="1" smtClean="0">
                          <a:latin typeface="+mn-lt"/>
                        </a:rPr>
                        <a:t>Bayway</a:t>
                      </a:r>
                      <a:r>
                        <a:rPr lang="en-US" sz="1100" dirty="0" smtClean="0">
                          <a:latin typeface="+mn-lt"/>
                        </a:rPr>
                        <a:t> is currently two,</a:t>
                      </a:r>
                      <a:r>
                        <a:rPr lang="en-US" sz="1100" baseline="0" dirty="0" smtClean="0">
                          <a:latin typeface="+mn-lt"/>
                        </a:rPr>
                        <a:t> two-lane bridges which </a:t>
                      </a:r>
                      <a:r>
                        <a:rPr lang="en-US" sz="1100" dirty="0" smtClean="0">
                          <a:latin typeface="+mn-lt"/>
                        </a:rPr>
                        <a:t>cross the Mobile</a:t>
                      </a:r>
                      <a:r>
                        <a:rPr lang="en-US" sz="1100" baseline="0" dirty="0" smtClean="0">
                          <a:latin typeface="+mn-lt"/>
                        </a:rPr>
                        <a:t> Bay to bring traffic into the city of Mobile, Alabama. In 2001, a proposal was brought forth to build a bridge bypassing the congested Wallace Tunnel, as persistent congestion on the route hampers the area’s economic competitiveness and poses a problem for emergency evacuation situations. </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no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1100" dirty="0" smtClean="0">
                          <a:latin typeface="+mn-lt"/>
                        </a:rPr>
                        <a:t>Environmental Impact Statement Submitted</a:t>
                      </a:r>
                    </a:p>
                    <a:p>
                      <a:pPr marL="171450" indent="-171450">
                        <a:buFont typeface="Arial" panose="020B0604020202020204" pitchFamily="34" charset="0"/>
                        <a:buChar char="•"/>
                      </a:pPr>
                      <a:r>
                        <a:rPr lang="en-US" sz="1100" dirty="0" smtClean="0">
                          <a:latin typeface="+mn-lt"/>
                        </a:rPr>
                        <a:t>Funding not yet</a:t>
                      </a:r>
                      <a:r>
                        <a:rPr lang="en-US" sz="1100" baseline="0" dirty="0" smtClean="0">
                          <a:latin typeface="+mn-lt"/>
                        </a:rPr>
                        <a:t> secured</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no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51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New York City- New Jersey</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Rail Tunnel</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Amtrak/NJ</a:t>
                      </a:r>
                      <a:r>
                        <a:rPr lang="en-US" sz="1100" baseline="0" dirty="0" smtClean="0">
                          <a:latin typeface="+mn-lt"/>
                        </a:rPr>
                        <a:t> Transit</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The Gateway Rail Tunnel Project has taken several forms over decades and currently consists of a $24</a:t>
                      </a:r>
                      <a:r>
                        <a:rPr lang="en-US" sz="1100" baseline="0" dirty="0" smtClean="0">
                          <a:latin typeface="+mn-lt"/>
                        </a:rPr>
                        <a:t> billion project to build two new tunnels connecting NYC to NJ while rebuilding two existing tunnels as well. </a:t>
                      </a:r>
                      <a:r>
                        <a:rPr lang="en-US" sz="1100" dirty="0" smtClean="0">
                          <a:latin typeface="+mn-lt"/>
                        </a:rPr>
                        <a:t>Current</a:t>
                      </a:r>
                      <a:r>
                        <a:rPr lang="en-US" sz="1100" baseline="0" dirty="0" smtClean="0">
                          <a:latin typeface="+mn-lt"/>
                        </a:rPr>
                        <a:t> tunnels are over 100 years old and are in desperate need of repair following damage from Superstorm Sandy. </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1100" dirty="0" smtClean="0">
                          <a:latin typeface="+mn-lt"/>
                        </a:rPr>
                        <a:t>Environmental Impact</a:t>
                      </a:r>
                      <a:r>
                        <a:rPr lang="en-US" sz="1100" baseline="0" dirty="0" smtClean="0">
                          <a:latin typeface="+mn-lt"/>
                        </a:rPr>
                        <a:t> Statement not yet completed </a:t>
                      </a:r>
                      <a:endParaRPr lang="en-US" sz="1100" dirty="0" smtClean="0">
                        <a:latin typeface="+mn-lt"/>
                      </a:endParaRPr>
                    </a:p>
                    <a:p>
                      <a:pPr marL="171450" indent="-171450">
                        <a:buFont typeface="Arial" panose="020B0604020202020204" pitchFamily="34" charset="0"/>
                        <a:buChar char="•"/>
                      </a:pPr>
                      <a:r>
                        <a:rPr lang="en-US" sz="1100" dirty="0" smtClean="0">
                          <a:latin typeface="+mn-lt"/>
                        </a:rPr>
                        <a:t>Full</a:t>
                      </a:r>
                      <a:r>
                        <a:rPr lang="en-US" sz="1100" baseline="0" dirty="0" smtClean="0">
                          <a:latin typeface="+mn-lt"/>
                        </a:rPr>
                        <a:t> funding not yet secured</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974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East</a:t>
                      </a:r>
                      <a:r>
                        <a:rPr lang="en-US" sz="1100" baseline="0" dirty="0" smtClean="0">
                          <a:latin typeface="+mn-lt"/>
                        </a:rPr>
                        <a:t> Palo Alto, CA</a:t>
                      </a:r>
                      <a:endParaRPr lang="en-US" sz="11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(San</a:t>
                      </a:r>
                      <a:r>
                        <a:rPr lang="en-US" sz="1100" baseline="0" dirty="0" smtClean="0">
                          <a:latin typeface="+mn-lt"/>
                        </a:rPr>
                        <a:t> Francisco Bay Area)</a:t>
                      </a:r>
                      <a:endParaRPr lang="en-US" sz="1100" dirty="0" smtClean="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Auto Bridge</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Caltrans (California Department</a:t>
                      </a:r>
                      <a:r>
                        <a:rPr lang="en-US" sz="1100" baseline="0" dirty="0" smtClean="0">
                          <a:latin typeface="+mn-lt"/>
                        </a:rPr>
                        <a:t> of Transportation)</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Plans to a replace</a:t>
                      </a:r>
                      <a:r>
                        <a:rPr lang="en-US" sz="1100" baseline="0" dirty="0" smtClean="0">
                          <a:latin typeface="+mn-lt"/>
                        </a:rPr>
                        <a:t> US-101’s bridge across the San Francisquito Creek aim to address growing concern over flood protection. The current bridge structure has low flow capacity and endangers the surrounding areas should a strong storm surge cause water levels to rise rapidly</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1100" dirty="0" smtClean="0">
                          <a:latin typeface="+mn-lt"/>
                        </a:rPr>
                        <a:t>Construction</a:t>
                      </a:r>
                      <a:r>
                        <a:rPr lang="en-US" sz="1100" baseline="0" dirty="0" smtClean="0">
                          <a:latin typeface="+mn-lt"/>
                        </a:rPr>
                        <a:t> has begun and is expected to be completed in late 2017</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25638"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29</a:t>
            </a:r>
          </a:p>
        </p:txBody>
      </p:sp>
      <p:sp>
        <p:nvSpPr>
          <p:cNvPr id="15"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January 3, 2017  |  Justin C. Brown</a:t>
            </a:r>
            <a:endParaRPr lang="en-US" sz="1000" dirty="0">
              <a:solidFill>
                <a:schemeClr val="tx1">
                  <a:lumMod val="65000"/>
                  <a:lumOff val="35000"/>
                </a:schemeClr>
              </a:solidFill>
              <a:latin typeface="+mn-lt"/>
              <a:cs typeface="ＭＳ Ｐゴシック" charset="0"/>
            </a:endParaRPr>
          </a:p>
        </p:txBody>
      </p:sp>
      <p:sp>
        <p:nvSpPr>
          <p:cNvPr id="11" name="TextBox 12"/>
          <p:cNvSpPr txBox="1">
            <a:spLocks noChangeArrowheads="1"/>
          </p:cNvSpPr>
          <p:nvPr/>
        </p:nvSpPr>
        <p:spPr bwMode="auto">
          <a:xfrm>
            <a:off x="7061549" y="233363"/>
            <a:ext cx="2064989" cy="230832"/>
          </a:xfrm>
          <a:prstGeom prst="rect">
            <a:avLst/>
          </a:prstGeom>
          <a:noFill/>
          <a:ln>
            <a:noFill/>
          </a:ln>
          <a:extLst>
            <a:ext uri="{909E8E84-426E-40dd-AFC4-6F175D3DCCD1}"/>
            <a:ext uri="{91240B29-F687-4f45-9708-019B960494DF}"/>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US INFRASTRUCTURE EXAMPLES</a:t>
            </a:r>
          </a:p>
        </p:txBody>
      </p:sp>
    </p:spTree>
    <p:extLst>
      <p:ext uri="{BB962C8B-B14F-4D97-AF65-F5344CB8AC3E}">
        <p14:creationId xmlns:p14="http://schemas.microsoft.com/office/powerpoint/2010/main" val="12282090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28600" y="630238"/>
            <a:ext cx="8543925" cy="854075"/>
          </a:xfrm>
        </p:spPr>
        <p:txBody>
          <a:bodyPr/>
          <a:lstStyle/>
          <a:p>
            <a:r>
              <a:rPr lang="en-US" altLang="en-US" dirty="0" smtClean="0"/>
              <a:t>Infrastructure failures highlight dangers of </a:t>
            </a:r>
            <a:br>
              <a:rPr lang="en-US" altLang="en-US" dirty="0" smtClean="0"/>
            </a:br>
            <a:r>
              <a:rPr lang="en-US" altLang="en-US" dirty="0" smtClean="0"/>
              <a:t>slow development process </a:t>
            </a: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214" name="Text Placeholder 18"/>
          <p:cNvSpPr txBox="1">
            <a:spLocks/>
          </p:cNvSpPr>
          <p:nvPr/>
        </p:nvSpPr>
        <p:spPr bwMode="auto">
          <a:xfrm>
            <a:off x="0" y="6151563"/>
            <a:ext cx="9144000" cy="403225"/>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800" i="1" dirty="0" smtClean="0">
                <a:solidFill>
                  <a:schemeClr val="tx1">
                    <a:lumMod val="65000"/>
                    <a:lumOff val="35000"/>
                  </a:schemeClr>
                </a:solidFill>
                <a:latin typeface="+mn-lt"/>
              </a:rPr>
              <a:t>Source: Melissa Gray, “Amtrak installs speed controls at fatal crash site,” CNN, May 17, 2015; Monica Davey and Matthew Wald, “Potential Flaw is Found in Design of Fallen Bridge,” The New York Times, August 8, 2007; Tom </a:t>
            </a:r>
            <a:r>
              <a:rPr lang="en-US" sz="800" i="1" dirty="0" err="1" smtClean="0">
                <a:solidFill>
                  <a:schemeClr val="tx1">
                    <a:lumMod val="65000"/>
                    <a:lumOff val="35000"/>
                  </a:schemeClr>
                </a:solidFill>
                <a:latin typeface="+mn-lt"/>
              </a:rPr>
              <a:t>Roussey</a:t>
            </a:r>
            <a:r>
              <a:rPr lang="en-US" sz="800" i="1" dirty="0" smtClean="0">
                <a:solidFill>
                  <a:schemeClr val="tx1">
                    <a:lumMod val="65000"/>
                    <a:lumOff val="35000"/>
                  </a:schemeClr>
                </a:solidFill>
                <a:latin typeface="+mn-lt"/>
              </a:rPr>
              <a:t> and Brianne Carter, “Metro Releases Final </a:t>
            </a:r>
            <a:r>
              <a:rPr lang="en-US" sz="800" i="1" dirty="0" err="1" smtClean="0">
                <a:solidFill>
                  <a:schemeClr val="tx1">
                    <a:lumMod val="65000"/>
                    <a:lumOff val="35000"/>
                  </a:schemeClr>
                </a:solidFill>
                <a:latin typeface="+mn-lt"/>
              </a:rPr>
              <a:t>SafeTrack</a:t>
            </a:r>
            <a:r>
              <a:rPr lang="en-US" sz="800" i="1" dirty="0" smtClean="0">
                <a:solidFill>
                  <a:schemeClr val="tx1">
                    <a:lumMod val="65000"/>
                    <a:lumOff val="35000"/>
                  </a:schemeClr>
                </a:solidFill>
                <a:latin typeface="+mn-lt"/>
              </a:rPr>
              <a:t> Plan; Orange, Silver, Blue Lines to Shut Down for 16 Days,” ABC7, May 19, 2016; Kevin A. Thompson and Steven C. Reed, “Staff’s Initial Incident Report,” Public Service Commission, State of Missouri, October 24, 2007.</a:t>
            </a:r>
            <a:endParaRPr lang="en-US" sz="800" i="1" dirty="0">
              <a:solidFill>
                <a:schemeClr val="tx1">
                  <a:lumMod val="65000"/>
                  <a:lumOff val="35000"/>
                </a:schemeClr>
              </a:solidFill>
              <a:latin typeface="+mn-lt"/>
            </a:endParaRPr>
          </a:p>
        </p:txBody>
      </p:sp>
      <p:sp>
        <p:nvSpPr>
          <p:cNvPr id="26629"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dirty="0" smtClean="0">
                <a:solidFill>
                  <a:srgbClr val="7F7F7F"/>
                </a:solidFill>
              </a:rPr>
              <a:t>Recent infrastructure failures</a:t>
            </a:r>
            <a:endParaRPr lang="en-US" altLang="en-US" sz="1600" b="1" dirty="0">
              <a:solidFill>
                <a:srgbClr val="7F7F7F"/>
              </a:solidFill>
            </a:endParaRPr>
          </a:p>
        </p:txBody>
      </p:sp>
      <p:pic>
        <p:nvPicPr>
          <p:cNvPr id="26630" name="Picture 12"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Table 12"/>
          <p:cNvGraphicFramePr>
            <a:graphicFrameLocks noGrp="1"/>
          </p:cNvGraphicFramePr>
          <p:nvPr>
            <p:extLst>
              <p:ext uri="{D42A27DB-BD31-4B8C-83A1-F6EECF244321}">
                <p14:modId xmlns:p14="http://schemas.microsoft.com/office/powerpoint/2010/main" val="1291186406"/>
              </p:ext>
            </p:extLst>
          </p:nvPr>
        </p:nvGraphicFramePr>
        <p:xfrm>
          <a:off x="514350" y="1912938"/>
          <a:ext cx="8353425" cy="4235450"/>
        </p:xfrm>
        <a:graphic>
          <a:graphicData uri="http://schemas.openxmlformats.org/drawingml/2006/table">
            <a:tbl>
              <a:tblPr firstRow="1" bandRow="1">
                <a:tableStyleId>{5C22544A-7EE6-4342-B048-85BDC9FD1C3A}</a:tableStyleId>
              </a:tblPr>
              <a:tblGrid>
                <a:gridCol w="726605">
                  <a:extLst>
                    <a:ext uri="{9D8B030D-6E8A-4147-A177-3AD203B41FA5}">
                      <a16:colId xmlns:a16="http://schemas.microsoft.com/office/drawing/2014/main" val="20000"/>
                    </a:ext>
                  </a:extLst>
                </a:gridCol>
                <a:gridCol w="1296315">
                  <a:extLst>
                    <a:ext uri="{9D8B030D-6E8A-4147-A177-3AD203B41FA5}">
                      <a16:colId xmlns:a16="http://schemas.microsoft.com/office/drawing/2014/main" val="20001"/>
                    </a:ext>
                  </a:extLst>
                </a:gridCol>
                <a:gridCol w="982242">
                  <a:extLst>
                    <a:ext uri="{9D8B030D-6E8A-4147-A177-3AD203B41FA5}">
                      <a16:colId xmlns:a16="http://schemas.microsoft.com/office/drawing/2014/main" val="20002"/>
                    </a:ext>
                  </a:extLst>
                </a:gridCol>
                <a:gridCol w="988984">
                  <a:extLst>
                    <a:ext uri="{9D8B030D-6E8A-4147-A177-3AD203B41FA5}">
                      <a16:colId xmlns:a16="http://schemas.microsoft.com/office/drawing/2014/main" val="20003"/>
                    </a:ext>
                  </a:extLst>
                </a:gridCol>
                <a:gridCol w="4359279">
                  <a:extLst>
                    <a:ext uri="{9D8B030D-6E8A-4147-A177-3AD203B41FA5}">
                      <a16:colId xmlns:a16="http://schemas.microsoft.com/office/drawing/2014/main" val="20004"/>
                    </a:ext>
                  </a:extLst>
                </a:gridCol>
              </a:tblGrid>
              <a:tr h="259108">
                <a:tc>
                  <a:txBody>
                    <a:bodyPr/>
                    <a:lstStyle/>
                    <a:p>
                      <a:r>
                        <a:rPr lang="en-US" sz="1100" dirty="0" smtClean="0">
                          <a:latin typeface="+mn-lt"/>
                        </a:rPr>
                        <a:t>Year</a:t>
                      </a:r>
                      <a:endParaRPr lang="en-US" sz="1100" dirty="0">
                        <a:latin typeface="+mn-lt"/>
                      </a:endParaRPr>
                    </a:p>
                  </a:txBody>
                  <a:tcPr marL="91449" marR="91449" marT="45723" marB="45723">
                    <a:lnB w="38100" cmpd="sng">
                      <a:noFill/>
                    </a:lnB>
                    <a:solidFill>
                      <a:srgbClr val="D27770"/>
                    </a:solidFill>
                  </a:tcPr>
                </a:tc>
                <a:tc>
                  <a:txBody>
                    <a:bodyPr/>
                    <a:lstStyle/>
                    <a:p>
                      <a:r>
                        <a:rPr lang="en-US" sz="1100" dirty="0" smtClean="0">
                          <a:latin typeface="+mn-lt"/>
                        </a:rPr>
                        <a:t>Responsible Agency</a:t>
                      </a:r>
                      <a:endParaRPr lang="en-US" sz="1100" dirty="0">
                        <a:latin typeface="+mn-lt"/>
                      </a:endParaRPr>
                    </a:p>
                  </a:txBody>
                  <a:tcPr marL="91449" marR="91449" marT="45723" marB="45723">
                    <a:lnB w="38100" cmpd="sng">
                      <a:noFill/>
                    </a:lnB>
                    <a:solidFill>
                      <a:srgbClr val="D27770"/>
                    </a:solidFill>
                  </a:tcPr>
                </a:tc>
                <a:tc>
                  <a:txBody>
                    <a:bodyPr/>
                    <a:lstStyle/>
                    <a:p>
                      <a:r>
                        <a:rPr lang="en-US" sz="1100" dirty="0" smtClean="0">
                          <a:latin typeface="+mn-lt"/>
                        </a:rPr>
                        <a:t>Infra. Type</a:t>
                      </a:r>
                      <a:endParaRPr lang="en-US" sz="1100" dirty="0">
                        <a:latin typeface="+mn-lt"/>
                      </a:endParaRPr>
                    </a:p>
                  </a:txBody>
                  <a:tcPr marL="91449" marR="91449" marT="45723" marB="45723">
                    <a:lnB w="38100" cmpd="sng">
                      <a:noFill/>
                    </a:lnB>
                    <a:solidFill>
                      <a:srgbClr val="D27770"/>
                    </a:solidFill>
                  </a:tcPr>
                </a:tc>
                <a:tc>
                  <a:txBody>
                    <a:bodyPr/>
                    <a:lstStyle/>
                    <a:p>
                      <a:r>
                        <a:rPr lang="en-US" sz="1100" dirty="0" smtClean="0">
                          <a:latin typeface="+mn-lt"/>
                        </a:rPr>
                        <a:t>Location</a:t>
                      </a:r>
                      <a:endParaRPr lang="en-US" sz="1100" dirty="0">
                        <a:latin typeface="+mn-lt"/>
                      </a:endParaRPr>
                    </a:p>
                  </a:txBody>
                  <a:tcPr marL="91449" marR="91449" marT="45723" marB="45723">
                    <a:lnB w="38100" cmpd="sng">
                      <a:noFill/>
                    </a:lnB>
                    <a:solidFill>
                      <a:srgbClr val="D27770"/>
                    </a:solidFill>
                  </a:tcPr>
                </a:tc>
                <a:tc>
                  <a:txBody>
                    <a:bodyPr/>
                    <a:lstStyle/>
                    <a:p>
                      <a:r>
                        <a:rPr lang="en-US" sz="1100" dirty="0" smtClean="0">
                          <a:latin typeface="+mn-lt"/>
                        </a:rPr>
                        <a:t>Description</a:t>
                      </a:r>
                      <a:endParaRPr lang="en-US" sz="1100" dirty="0">
                        <a:latin typeface="+mn-lt"/>
                      </a:endParaRPr>
                    </a:p>
                  </a:txBody>
                  <a:tcPr marL="91449" marR="91449" marT="45723" marB="45723">
                    <a:lnB w="38100" cmpd="sng">
                      <a:noFill/>
                    </a:lnB>
                    <a:solidFill>
                      <a:srgbClr val="D27770"/>
                    </a:solidFill>
                  </a:tcPr>
                </a:tc>
                <a:extLst>
                  <a:ext uri="{0D108BD9-81ED-4DB2-BD59-A6C34878D82A}">
                    <a16:rowId xmlns:a16="http://schemas.microsoft.com/office/drawing/2014/main" val="10000"/>
                  </a:ext>
                </a:extLst>
              </a:tr>
              <a:tr h="1019739">
                <a:tc>
                  <a:txBody>
                    <a:bodyPr/>
                    <a:lstStyle/>
                    <a:p>
                      <a:r>
                        <a:rPr lang="en-US" sz="1100" dirty="0" smtClean="0">
                          <a:latin typeface="+mn-lt"/>
                        </a:rPr>
                        <a:t>2005</a:t>
                      </a:r>
                      <a:endParaRPr lang="en-US" sz="1100" dirty="0">
                        <a:latin typeface="+mn-lt"/>
                      </a:endParaRPr>
                    </a:p>
                  </a:txBody>
                  <a:tcPr marL="91449" marR="91449" marT="45723" marB="45723">
                    <a:lnL w="12700" cmpd="sng">
                      <a:noFill/>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t>Ameren Union Electric Company</a:t>
                      </a:r>
                    </a:p>
                    <a:p>
                      <a:r>
                        <a:rPr lang="en-US" sz="1100" dirty="0" smtClean="0"/>
                        <a:t>(AmerenUE)</a:t>
                      </a:r>
                      <a:endParaRPr lang="en-US" sz="1100" dirty="0"/>
                    </a:p>
                  </a:txBody>
                  <a:tcPr marL="91449" marR="91449" marT="45723" marB="45723">
                    <a:lnL w="12700" cap="flat" cmpd="sng" algn="ctr">
                      <a:noFill/>
                      <a:prstDash val="dot"/>
                      <a:round/>
                      <a:headEnd type="none" w="med" len="med"/>
                      <a:tailEnd type="none" w="med" len="med"/>
                    </a:lnL>
                    <a:lnR w="12700" cmpd="sng">
                      <a:noFill/>
                    </a:lnR>
                    <a:lnT w="12700" cap="flat" cmpd="sng" algn="ctr">
                      <a:no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t>Hydroelectric Dam</a:t>
                      </a:r>
                      <a:endParaRPr lang="en-US" sz="1100" dirty="0"/>
                    </a:p>
                  </a:txBody>
                  <a:tcPr marL="91449" marR="91449" marT="45723" marB="45723">
                    <a:lnL w="12700" cap="flat" cmpd="sng" algn="ctr">
                      <a:noFill/>
                      <a:prstDash val="dot"/>
                      <a:round/>
                      <a:headEnd type="none" w="med" len="med"/>
                      <a:tailEnd type="none" w="med" len="med"/>
                    </a:lnL>
                    <a:lnR w="12700" cmpd="sng">
                      <a:noFill/>
                    </a:lnR>
                    <a:lnT w="12700" cap="flat" cmpd="sng" algn="ctr">
                      <a:no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t>Missouri Ozarks</a:t>
                      </a:r>
                      <a:endParaRPr lang="en-US" sz="1100" dirty="0"/>
                    </a:p>
                  </a:txBody>
                  <a:tcPr marL="91449" marR="91449" marT="45723" marB="45723">
                    <a:lnL w="12700" cap="flat" cmpd="sng" algn="ctr">
                      <a:noFill/>
                      <a:prstDash val="dot"/>
                      <a:round/>
                      <a:headEnd type="none" w="med" len="med"/>
                      <a:tailEnd type="none" w="med" len="med"/>
                    </a:lnL>
                    <a:lnR w="12700" cmpd="sng">
                      <a:noFill/>
                    </a:lnR>
                    <a:lnT w="12700" cap="flat" cmpd="sng" algn="ctr">
                      <a:no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t>On December 14, 2005</a:t>
                      </a:r>
                      <a:r>
                        <a:rPr lang="en-US" sz="1100" baseline="0" dirty="0" smtClean="0"/>
                        <a:t> the reservoir experienced a catastrophic failure resulting in the full contents of the reservoir draining into the Black River. The cause was found to be “imprudence on the part of UE.” No one was killed and a new reservoir was built and began operation in 2010. </a:t>
                      </a:r>
                      <a:endParaRPr lang="en-US" sz="1100" dirty="0"/>
                    </a:p>
                  </a:txBody>
                  <a:tcPr marL="91449" marR="91449" marT="45723" marB="45723">
                    <a:lnL w="12700" cap="flat" cmpd="sng" algn="ctr">
                      <a:noFill/>
                      <a:prstDash val="dot"/>
                      <a:round/>
                      <a:headEnd type="none" w="med" len="med"/>
                      <a:tailEnd type="none" w="med" len="med"/>
                    </a:lnL>
                    <a:lnR w="12700" cmpd="sng">
                      <a:noFill/>
                    </a:lnR>
                    <a:lnT w="12700" cap="flat" cmpd="sng" algn="ctr">
                      <a:no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29654">
                <a:tc>
                  <a:txBody>
                    <a:bodyPr/>
                    <a:lstStyle/>
                    <a:p>
                      <a:r>
                        <a:rPr lang="en-US" sz="1100" dirty="0" smtClean="0">
                          <a:latin typeface="+mn-lt"/>
                        </a:rPr>
                        <a:t>2007</a:t>
                      </a:r>
                      <a:endParaRPr lang="en-US" sz="1100" dirty="0">
                        <a:latin typeface="+mn-lt"/>
                      </a:endParaRPr>
                    </a:p>
                  </a:txBody>
                  <a:tcPr marL="91449" marR="91449" marT="45723" marB="45723">
                    <a:lnL w="12700" cmpd="sng">
                      <a:noFill/>
                    </a:lnL>
                    <a:lnR w="12700" cap="flat" cmpd="sng" algn="ctr">
                      <a:noFill/>
                      <a:prstDash val="dot"/>
                      <a:round/>
                      <a:headEnd type="none" w="med" len="med"/>
                      <a:tailEnd type="none" w="med" len="med"/>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t>Minnesota Department of Transportation</a:t>
                      </a:r>
                      <a:endParaRPr lang="en-US" sz="1100" dirty="0"/>
                    </a:p>
                  </a:txBody>
                  <a:tcPr marL="91449" marR="91449" marT="45723" marB="45723">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t>Auto Bridge</a:t>
                      </a:r>
                      <a:endParaRPr lang="en-US" sz="1100" dirty="0"/>
                    </a:p>
                  </a:txBody>
                  <a:tcPr marL="91449" marR="91449" marT="45723" marB="45723">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t>Minneapolis, MN</a:t>
                      </a:r>
                      <a:endParaRPr lang="en-US" sz="1100" dirty="0"/>
                    </a:p>
                  </a:txBody>
                  <a:tcPr marL="91449" marR="91449" marT="45723" marB="45723">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During</a:t>
                      </a:r>
                      <a:r>
                        <a:rPr lang="en-US" sz="1100" baseline="0" dirty="0" smtClean="0">
                          <a:latin typeface="+mn-lt"/>
                        </a:rPr>
                        <a:t> rush hour on August 1</a:t>
                      </a:r>
                      <a:r>
                        <a:rPr lang="en-US" sz="1100" baseline="30000" dirty="0" smtClean="0">
                          <a:latin typeface="+mn-lt"/>
                        </a:rPr>
                        <a:t>st</a:t>
                      </a:r>
                      <a:r>
                        <a:rPr lang="en-US" sz="1100" baseline="0" dirty="0" smtClean="0">
                          <a:latin typeface="+mn-lt"/>
                        </a:rPr>
                        <a:t>, the I-35W Mississippi River bridge collapsed killing 13 people and injuring 145. The cause was found to be design flaw that was aggravated by increased use and routine repaving of the road surface. Questions were raised as to why the flaw was not discovered in over 40 years of inspections. </a:t>
                      </a:r>
                      <a:endParaRPr lang="en-US" sz="1100" dirty="0">
                        <a:latin typeface="+mn-lt"/>
                      </a:endParaRPr>
                    </a:p>
                  </a:txBody>
                  <a:tcPr marL="91449" marR="91449" marT="45723" marB="45723">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97295">
                <a:tc>
                  <a:txBody>
                    <a:bodyPr/>
                    <a:lstStyle/>
                    <a:p>
                      <a:r>
                        <a:rPr lang="en-US" sz="1100" dirty="0" smtClean="0">
                          <a:latin typeface="+mn-lt"/>
                        </a:rPr>
                        <a:t>2015</a:t>
                      </a:r>
                      <a:endParaRPr lang="en-US" sz="1100" dirty="0">
                        <a:latin typeface="+mn-lt"/>
                      </a:endParaRPr>
                    </a:p>
                  </a:txBody>
                  <a:tcPr marL="91449" marR="91449" marT="45723" marB="45723">
                    <a:lnL w="12700" cmpd="sng">
                      <a:noFill/>
                    </a:lnL>
                    <a:lnR w="12700" cap="flat" cmpd="sng" algn="ctr">
                      <a:noFill/>
                      <a:prstDash val="dot"/>
                      <a:round/>
                      <a:headEnd type="none" w="med" len="med"/>
                      <a:tailEnd type="none" w="med" len="med"/>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Amtrak</a:t>
                      </a:r>
                    </a:p>
                  </a:txBody>
                  <a:tcPr marL="91449" marR="91449" marT="45723" marB="45723">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Rail</a:t>
                      </a:r>
                      <a:endParaRPr lang="en-US" sz="1100" dirty="0">
                        <a:latin typeface="+mn-lt"/>
                      </a:endParaRPr>
                    </a:p>
                  </a:txBody>
                  <a:tcPr marL="91449" marR="91449" marT="45723" marB="45723">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t>Philadelphia,</a:t>
                      </a:r>
                      <a:r>
                        <a:rPr lang="en-US" sz="1100" baseline="0" dirty="0" smtClean="0"/>
                        <a:t> PA</a:t>
                      </a:r>
                      <a:endParaRPr lang="en-US" sz="1100" dirty="0"/>
                    </a:p>
                  </a:txBody>
                  <a:tcPr marL="91449" marR="91449" marT="45723" marB="45723">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An Amtrak Northeast Regional</a:t>
                      </a:r>
                      <a:r>
                        <a:rPr lang="en-US" sz="1100" baseline="0" dirty="0" smtClean="0">
                          <a:latin typeface="+mn-lt"/>
                        </a:rPr>
                        <a:t> train </a:t>
                      </a:r>
                      <a:r>
                        <a:rPr lang="en-US" sz="1100" dirty="0" smtClean="0">
                          <a:latin typeface="+mn-lt"/>
                        </a:rPr>
                        <a:t>derailed injuring over 200 and killing 8. The derailment was caused by an inattentive train engineer travelling 102mph</a:t>
                      </a:r>
                      <a:r>
                        <a:rPr lang="en-US" sz="1100" baseline="0" dirty="0" smtClean="0">
                          <a:latin typeface="+mn-lt"/>
                        </a:rPr>
                        <a:t> in a 50mph zone. The incident would have been prevented by Positive Train Control a computerized speed-limiting system that was planned to be implemented at the site of the crash but was delayed due to regulatory requirements. </a:t>
                      </a:r>
                      <a:endParaRPr lang="en-US" sz="1100" dirty="0">
                        <a:latin typeface="+mn-lt"/>
                      </a:endParaRPr>
                    </a:p>
                  </a:txBody>
                  <a:tcPr marL="91449" marR="91449" marT="45723" marB="45723">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29654">
                <a:tc>
                  <a:txBody>
                    <a:bodyPr/>
                    <a:lstStyle/>
                    <a:p>
                      <a:r>
                        <a:rPr lang="en-US" sz="1100" dirty="0" smtClean="0">
                          <a:latin typeface="+mn-lt"/>
                        </a:rPr>
                        <a:t>Ongoing</a:t>
                      </a:r>
                      <a:endParaRPr lang="en-US" sz="1100" dirty="0">
                        <a:latin typeface="+mn-lt"/>
                      </a:endParaRPr>
                    </a:p>
                  </a:txBody>
                  <a:tcPr marL="91449" marR="91449" marT="45723" marB="45723">
                    <a:lnL w="12700" cmpd="sng">
                      <a:noFill/>
                    </a:lnL>
                    <a:lnR w="12700" cap="flat" cmpd="sng" algn="ctr">
                      <a:noFill/>
                      <a:prstDash val="dot"/>
                      <a:round/>
                      <a:headEnd type="none" w="med" len="med"/>
                      <a:tailEnd type="none" w="med" len="med"/>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Washington</a:t>
                      </a:r>
                      <a:r>
                        <a:rPr lang="en-US" sz="1100" baseline="0" dirty="0" smtClean="0">
                          <a:latin typeface="+mn-lt"/>
                        </a:rPr>
                        <a:t> Metropolitan Area Transit Authority</a:t>
                      </a:r>
                      <a:endParaRPr lang="en-US" sz="1100" dirty="0" smtClean="0">
                        <a:latin typeface="+mn-lt"/>
                      </a:endParaRPr>
                    </a:p>
                  </a:txBody>
                  <a:tcPr marL="91449" marR="91449" marT="45723" marB="45723">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Transit</a:t>
                      </a:r>
                      <a:endParaRPr lang="en-US" sz="1100" dirty="0">
                        <a:latin typeface="+mn-lt"/>
                      </a:endParaRPr>
                    </a:p>
                  </a:txBody>
                  <a:tcPr marL="91449" marR="91449" marT="45723" marB="45723">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t>Washington,</a:t>
                      </a:r>
                      <a:r>
                        <a:rPr lang="en-US" sz="1100" baseline="0" dirty="0" smtClean="0"/>
                        <a:t> DC</a:t>
                      </a:r>
                      <a:endParaRPr lang="en-US" sz="1100" dirty="0"/>
                    </a:p>
                  </a:txBody>
                  <a:tcPr marL="91449" marR="91449" marT="45723" marB="45723">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On May 6, 2016 the</a:t>
                      </a:r>
                      <a:r>
                        <a:rPr lang="en-US" sz="1100" baseline="0" dirty="0" smtClean="0">
                          <a:latin typeface="+mn-lt"/>
                        </a:rPr>
                        <a:t> Washington DC Metro announced the “</a:t>
                      </a:r>
                      <a:r>
                        <a:rPr lang="en-US" sz="1100" baseline="0" dirty="0" err="1" smtClean="0">
                          <a:latin typeface="+mn-lt"/>
                        </a:rPr>
                        <a:t>SafeTrack</a:t>
                      </a:r>
                      <a:r>
                        <a:rPr lang="en-US" sz="1100" baseline="0" dirty="0" smtClean="0">
                          <a:latin typeface="+mn-lt"/>
                        </a:rPr>
                        <a:t>” initiative, following regular fire incidents that necessitated a temporary shutdown of the entire system. The rebuilding plan will require Metro to shut down many segments of its system for weeks at a time through mid-2017. </a:t>
                      </a:r>
                      <a:endParaRPr lang="en-US" sz="1100" dirty="0">
                        <a:latin typeface="+mn-lt"/>
                      </a:endParaRPr>
                    </a:p>
                  </a:txBody>
                  <a:tcPr marL="91449" marR="91449" marT="45723" marB="45723">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6668"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30</a:t>
            </a:r>
          </a:p>
        </p:txBody>
      </p:sp>
      <p:sp>
        <p:nvSpPr>
          <p:cNvPr id="14"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January 3, 2017  |  Justin C. Brown</a:t>
            </a:r>
            <a:endParaRPr lang="en-US" sz="1000" dirty="0">
              <a:solidFill>
                <a:schemeClr val="tx1">
                  <a:lumMod val="65000"/>
                  <a:lumOff val="35000"/>
                </a:schemeClr>
              </a:solidFill>
              <a:latin typeface="+mn-lt"/>
              <a:cs typeface="ＭＳ Ｐゴシック" charset="0"/>
            </a:endParaRPr>
          </a:p>
        </p:txBody>
      </p:sp>
      <p:sp>
        <p:nvSpPr>
          <p:cNvPr id="11" name="TextBox 12"/>
          <p:cNvSpPr txBox="1">
            <a:spLocks noChangeArrowheads="1"/>
          </p:cNvSpPr>
          <p:nvPr/>
        </p:nvSpPr>
        <p:spPr bwMode="auto">
          <a:xfrm>
            <a:off x="7061549" y="233363"/>
            <a:ext cx="2064989" cy="230832"/>
          </a:xfrm>
          <a:prstGeom prst="rect">
            <a:avLst/>
          </a:prstGeom>
          <a:noFill/>
          <a:ln>
            <a:noFill/>
          </a:ln>
          <a:extLst>
            <a:ext uri="{909E8E84-426E-40dd-AFC4-6F175D3DCCD1}"/>
            <a:ext uri="{91240B29-F687-4f45-9708-019B960494DF}"/>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US INFRASTRUCTURE EXAMPLES</a:t>
            </a:r>
          </a:p>
        </p:txBody>
      </p:sp>
    </p:spTree>
    <p:extLst>
      <p:ext uri="{BB962C8B-B14F-4D97-AF65-F5344CB8AC3E}">
        <p14:creationId xmlns:p14="http://schemas.microsoft.com/office/powerpoint/2010/main" val="22288049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a:t>No state received higher than a "C" for infrastructure, </a:t>
            </a:r>
            <a:br>
              <a:rPr lang="en-US" dirty="0"/>
            </a:br>
            <a:r>
              <a:rPr lang="en-US" dirty="0"/>
              <a:t>24 states have not been graded since 2013</a:t>
            </a:r>
            <a:r>
              <a:rPr lang="en-US" b="0" dirty="0"/>
              <a:t>    </a:t>
            </a:r>
            <a:endParaRPr lang="en-US" altLang="en-US" dirty="0" smtClean="0"/>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214" name="Text Placeholder 18"/>
          <p:cNvSpPr txBox="1">
            <a:spLocks/>
          </p:cNvSpPr>
          <p:nvPr/>
        </p:nvSpPr>
        <p:spPr bwMode="auto">
          <a:xfrm>
            <a:off x="7938" y="6354763"/>
            <a:ext cx="9144000" cy="228600"/>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rPr>
              <a:t>Source: American Society of Civil Engineers, “State Infrastructure Report Cards”, 2013-2017.</a:t>
            </a:r>
            <a:endParaRPr lang="en-US" sz="1000" i="1" dirty="0">
              <a:solidFill>
                <a:schemeClr val="tx1">
                  <a:lumMod val="65000"/>
                  <a:lumOff val="35000"/>
                </a:schemeClr>
              </a:solidFill>
              <a:latin typeface="+mn-lt"/>
            </a:endParaRPr>
          </a:p>
        </p:txBody>
      </p:sp>
      <p:sp>
        <p:nvSpPr>
          <p:cNvPr id="11270" name="TextBox 1"/>
          <p:cNvSpPr txBox="1">
            <a:spLocks noChangeArrowheads="1"/>
          </p:cNvSpPr>
          <p:nvPr/>
        </p:nvSpPr>
        <p:spPr bwMode="auto">
          <a:xfrm>
            <a:off x="442913" y="2016125"/>
            <a:ext cx="592822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None/>
            </a:pPr>
            <a:r>
              <a:rPr lang="en-US" altLang="en-US" sz="1100" b="1" dirty="0">
                <a:solidFill>
                  <a:srgbClr val="63914A"/>
                </a:solidFill>
                <a:latin typeface="Calibri Light" panose="020F0302020204030204" pitchFamily="34" charset="0"/>
              </a:rPr>
              <a:t>■</a:t>
            </a:r>
            <a:r>
              <a:rPr lang="en-US" altLang="en-US" sz="1100" b="1" dirty="0">
                <a:latin typeface="Calibri Light" panose="020F0302020204030204" pitchFamily="34" charset="0"/>
              </a:rPr>
              <a:t> </a:t>
            </a:r>
            <a:r>
              <a:rPr lang="en-US" altLang="en-US" sz="1100" dirty="0">
                <a:latin typeface="Calibri Light" panose="020F0302020204030204" pitchFamily="34" charset="0"/>
              </a:rPr>
              <a:t>A (Exceptional)   </a:t>
            </a:r>
            <a:r>
              <a:rPr lang="en-US" altLang="en-US" sz="1100" dirty="0">
                <a:solidFill>
                  <a:srgbClr val="A0B277"/>
                </a:solidFill>
                <a:latin typeface="Calibri Light" panose="020F0302020204030204" pitchFamily="34" charset="0"/>
              </a:rPr>
              <a:t>■</a:t>
            </a:r>
            <a:r>
              <a:rPr lang="en-US" altLang="en-US" sz="1100" dirty="0">
                <a:latin typeface="Calibri Light" panose="020F0302020204030204" pitchFamily="34" charset="0"/>
              </a:rPr>
              <a:t> B (Good)   </a:t>
            </a:r>
            <a:r>
              <a:rPr lang="en-US" altLang="en-US" sz="1100" dirty="0">
                <a:solidFill>
                  <a:srgbClr val="D9C58B"/>
                </a:solidFill>
                <a:latin typeface="Calibri Light" panose="020F0302020204030204" pitchFamily="34" charset="0"/>
              </a:rPr>
              <a:t>■</a:t>
            </a:r>
            <a:r>
              <a:rPr lang="en-US" altLang="en-US" sz="1100" dirty="0">
                <a:latin typeface="Calibri Light" panose="020F0302020204030204" pitchFamily="34" charset="0"/>
              </a:rPr>
              <a:t> C (Mediocre)  </a:t>
            </a:r>
            <a:r>
              <a:rPr lang="en-US" altLang="en-US" sz="1100" dirty="0">
                <a:solidFill>
                  <a:srgbClr val="D27770"/>
                </a:solidFill>
                <a:latin typeface="Calibri Light" panose="020F0302020204030204" pitchFamily="34" charset="0"/>
              </a:rPr>
              <a:t> </a:t>
            </a:r>
            <a:r>
              <a:rPr lang="en-US" altLang="en-US" sz="1100" b="1" dirty="0">
                <a:solidFill>
                  <a:srgbClr val="E0A39E"/>
                </a:solidFill>
                <a:latin typeface="Calibri Light" panose="020F0302020204030204" pitchFamily="34" charset="0"/>
              </a:rPr>
              <a:t>■</a:t>
            </a:r>
            <a:r>
              <a:rPr lang="en-US" altLang="en-US" sz="1100" b="1" dirty="0">
                <a:latin typeface="Calibri Light" panose="020F0302020204030204" pitchFamily="34" charset="0"/>
              </a:rPr>
              <a:t> </a:t>
            </a:r>
            <a:r>
              <a:rPr lang="en-US" altLang="en-US" sz="1100" dirty="0">
                <a:latin typeface="Calibri Light" panose="020F0302020204030204" pitchFamily="34" charset="0"/>
              </a:rPr>
              <a:t>D (Poor)  </a:t>
            </a:r>
            <a:r>
              <a:rPr lang="en-US" altLang="en-US" sz="1100" b="1" dirty="0">
                <a:solidFill>
                  <a:srgbClr val="D27770"/>
                </a:solidFill>
                <a:latin typeface="Calibri Light" panose="020F0302020204030204" pitchFamily="34" charset="0"/>
              </a:rPr>
              <a:t> </a:t>
            </a:r>
            <a:r>
              <a:rPr lang="en-US" altLang="en-US" sz="1100" dirty="0" smtClean="0">
                <a:solidFill>
                  <a:srgbClr val="D27770"/>
                </a:solidFill>
                <a:latin typeface="Calibri Light" panose="020F0302020204030204" pitchFamily="34" charset="0"/>
              </a:rPr>
              <a:t>■</a:t>
            </a:r>
            <a:r>
              <a:rPr lang="en-US" altLang="en-US" sz="1100" dirty="0" smtClean="0">
                <a:latin typeface="Calibri Light" panose="020F0302020204030204" pitchFamily="34" charset="0"/>
              </a:rPr>
              <a:t> F (Failing)    </a:t>
            </a:r>
            <a:r>
              <a:rPr lang="en-US" altLang="en-US" sz="1100" dirty="0" smtClean="0">
                <a:solidFill>
                  <a:srgbClr val="D9D9D9"/>
                </a:solidFill>
                <a:latin typeface="Calibri Light" panose="020F0302020204030204" pitchFamily="34" charset="0"/>
              </a:rPr>
              <a:t>■</a:t>
            </a:r>
            <a:r>
              <a:rPr lang="en-US" altLang="en-US" sz="1100" dirty="0" smtClean="0">
                <a:latin typeface="Calibri Light" panose="020F0302020204030204" pitchFamily="34" charset="0"/>
              </a:rPr>
              <a:t> No recent grade available</a:t>
            </a:r>
            <a:endParaRPr lang="en-US" altLang="en-US" sz="1100" dirty="0">
              <a:latin typeface="Calibri Light" panose="020F0302020204030204" pitchFamily="34" charset="0"/>
            </a:endParaRPr>
          </a:p>
        </p:txBody>
      </p:sp>
      <p:sp>
        <p:nvSpPr>
          <p:cNvPr id="11271"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dirty="0">
                <a:solidFill>
                  <a:srgbClr val="7F7F7F"/>
                </a:solidFill>
              </a:rPr>
              <a:t>ASCE </a:t>
            </a:r>
            <a:r>
              <a:rPr lang="en-US" altLang="en-US" sz="1600" b="1" dirty="0" smtClean="0">
                <a:solidFill>
                  <a:srgbClr val="7F7F7F"/>
                </a:solidFill>
              </a:rPr>
              <a:t>infrastructure report card grades</a:t>
            </a:r>
            <a:r>
              <a:rPr lang="en-US" altLang="en-US" sz="1600" b="1" dirty="0">
                <a:solidFill>
                  <a:srgbClr val="7F7F7F"/>
                </a:solidFill>
              </a:rPr>
              <a:t>, by </a:t>
            </a:r>
            <a:r>
              <a:rPr lang="en-US" altLang="en-US" sz="1600" b="1" dirty="0" smtClean="0">
                <a:solidFill>
                  <a:srgbClr val="7F7F7F"/>
                </a:solidFill>
              </a:rPr>
              <a:t>state</a:t>
            </a:r>
            <a:endParaRPr lang="en-US" altLang="en-US" sz="1600" b="1" dirty="0">
              <a:solidFill>
                <a:srgbClr val="7F7F7F"/>
              </a:solidFill>
            </a:endParaRPr>
          </a:p>
        </p:txBody>
      </p:sp>
      <p:pic>
        <p:nvPicPr>
          <p:cNvPr id="11272" name="Picture 217"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 name="Rectangle 14"/>
          <p:cNvSpPr>
            <a:spLocks noChangeArrowheads="1"/>
          </p:cNvSpPr>
          <p:nvPr/>
        </p:nvSpPr>
        <p:spPr bwMode="auto">
          <a:xfrm>
            <a:off x="419100" y="1758950"/>
            <a:ext cx="8229600"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dirty="0" smtClean="0">
                <a:solidFill>
                  <a:srgbClr val="7F7F7F"/>
                </a:solidFill>
                <a:latin typeface="+mn-lt"/>
              </a:rPr>
              <a:t>Assessments conducted by state chapters of the American Society of Civil Engineers</a:t>
            </a:r>
            <a:endParaRPr lang="en-US" altLang="en-US" sz="1400" i="1" dirty="0">
              <a:solidFill>
                <a:srgbClr val="7F7F7F"/>
              </a:solidFill>
              <a:latin typeface="+mn-lt"/>
            </a:endParaRPr>
          </a:p>
        </p:txBody>
      </p:sp>
      <p:grpSp>
        <p:nvGrpSpPr>
          <p:cNvPr id="11274" name="Group 1"/>
          <p:cNvGrpSpPr>
            <a:grpSpLocks/>
          </p:cNvGrpSpPr>
          <p:nvPr/>
        </p:nvGrpSpPr>
        <p:grpSpPr bwMode="auto">
          <a:xfrm>
            <a:off x="534988" y="2322513"/>
            <a:ext cx="6443662" cy="3924300"/>
            <a:chOff x="1571347" y="2322374"/>
            <a:chExt cx="6443071" cy="3924400"/>
          </a:xfrm>
        </p:grpSpPr>
        <p:sp>
          <p:nvSpPr>
            <p:cNvPr id="114" name="Freeform 26"/>
            <p:cNvSpPr>
              <a:spLocks/>
            </p:cNvSpPr>
            <p:nvPr/>
          </p:nvSpPr>
          <p:spPr bwMode="auto">
            <a:xfrm>
              <a:off x="1726908" y="5114857"/>
              <a:ext cx="969873" cy="779483"/>
            </a:xfrm>
            <a:custGeom>
              <a:avLst/>
              <a:gdLst>
                <a:gd name="T0" fmla="*/ 913852 w 450"/>
                <a:gd name="T1" fmla="*/ 622508 h 356"/>
                <a:gd name="T2" fmla="*/ 840492 w 450"/>
                <a:gd name="T3" fmla="*/ 565916 h 356"/>
                <a:gd name="T4" fmla="*/ 773421 w 450"/>
                <a:gd name="T5" fmla="*/ 507229 h 356"/>
                <a:gd name="T6" fmla="*/ 714733 w 450"/>
                <a:gd name="T7" fmla="*/ 528188 h 356"/>
                <a:gd name="T8" fmla="*/ 641373 w 450"/>
                <a:gd name="T9" fmla="*/ 496749 h 356"/>
                <a:gd name="T10" fmla="*/ 563822 w 450"/>
                <a:gd name="T11" fmla="*/ 301822 h 356"/>
                <a:gd name="T12" fmla="*/ 503038 w 450"/>
                <a:gd name="T13" fmla="*/ 46112 h 356"/>
                <a:gd name="T14" fmla="*/ 459022 w 450"/>
                <a:gd name="T15" fmla="*/ 35632 h 356"/>
                <a:gd name="T16" fmla="*/ 396142 w 450"/>
                <a:gd name="T17" fmla="*/ 35632 h 356"/>
                <a:gd name="T18" fmla="*/ 337455 w 450"/>
                <a:gd name="T19" fmla="*/ 29344 h 356"/>
                <a:gd name="T20" fmla="*/ 291343 w 450"/>
                <a:gd name="T21" fmla="*/ 10480 h 356"/>
                <a:gd name="T22" fmla="*/ 241039 w 450"/>
                <a:gd name="T23" fmla="*/ 0 h 356"/>
                <a:gd name="T24" fmla="*/ 184447 w 450"/>
                <a:gd name="T25" fmla="*/ 18864 h 356"/>
                <a:gd name="T26" fmla="*/ 127855 w 450"/>
                <a:gd name="T27" fmla="*/ 33536 h 356"/>
                <a:gd name="T28" fmla="*/ 88032 w 450"/>
                <a:gd name="T29" fmla="*/ 98511 h 356"/>
                <a:gd name="T30" fmla="*/ 62880 w 450"/>
                <a:gd name="T31" fmla="*/ 127855 h 356"/>
                <a:gd name="T32" fmla="*/ 104800 w 450"/>
                <a:gd name="T33" fmla="*/ 190735 h 356"/>
                <a:gd name="T34" fmla="*/ 134143 w 450"/>
                <a:gd name="T35" fmla="*/ 236846 h 356"/>
                <a:gd name="T36" fmla="*/ 96416 w 450"/>
                <a:gd name="T37" fmla="*/ 215887 h 356"/>
                <a:gd name="T38" fmla="*/ 37728 w 450"/>
                <a:gd name="T39" fmla="*/ 224270 h 356"/>
                <a:gd name="T40" fmla="*/ 10480 w 450"/>
                <a:gd name="T41" fmla="*/ 253614 h 356"/>
                <a:gd name="T42" fmla="*/ 27248 w 450"/>
                <a:gd name="T43" fmla="*/ 295534 h 356"/>
                <a:gd name="T44" fmla="*/ 58688 w 450"/>
                <a:gd name="T45" fmla="*/ 316494 h 356"/>
                <a:gd name="T46" fmla="*/ 125759 w 450"/>
                <a:gd name="T47" fmla="*/ 314398 h 356"/>
                <a:gd name="T48" fmla="*/ 138335 w 450"/>
                <a:gd name="T49" fmla="*/ 350030 h 356"/>
                <a:gd name="T50" fmla="*/ 96416 w 450"/>
                <a:gd name="T51" fmla="*/ 362606 h 356"/>
                <a:gd name="T52" fmla="*/ 67072 w 450"/>
                <a:gd name="T53" fmla="*/ 375181 h 356"/>
                <a:gd name="T54" fmla="*/ 46112 w 450"/>
                <a:gd name="T55" fmla="*/ 398237 h 356"/>
                <a:gd name="T56" fmla="*/ 8384 w 450"/>
                <a:gd name="T57" fmla="*/ 444349 h 356"/>
                <a:gd name="T58" fmla="*/ 23056 w 450"/>
                <a:gd name="T59" fmla="*/ 496749 h 356"/>
                <a:gd name="T60" fmla="*/ 46112 w 450"/>
                <a:gd name="T61" fmla="*/ 542860 h 356"/>
                <a:gd name="T62" fmla="*/ 88032 w 450"/>
                <a:gd name="T63" fmla="*/ 570108 h 356"/>
                <a:gd name="T64" fmla="*/ 134143 w 450"/>
                <a:gd name="T65" fmla="*/ 599452 h 356"/>
                <a:gd name="T66" fmla="*/ 167679 w 450"/>
                <a:gd name="T67" fmla="*/ 616220 h 356"/>
                <a:gd name="T68" fmla="*/ 209599 w 450"/>
                <a:gd name="T69" fmla="*/ 612028 h 356"/>
                <a:gd name="T70" fmla="*/ 167679 w 450"/>
                <a:gd name="T71" fmla="*/ 702155 h 356"/>
                <a:gd name="T72" fmla="*/ 115280 w 450"/>
                <a:gd name="T73" fmla="*/ 727307 h 356"/>
                <a:gd name="T74" fmla="*/ 150911 w 450"/>
                <a:gd name="T75" fmla="*/ 739883 h 356"/>
                <a:gd name="T76" fmla="*/ 211695 w 450"/>
                <a:gd name="T77" fmla="*/ 697963 h 356"/>
                <a:gd name="T78" fmla="*/ 245231 w 450"/>
                <a:gd name="T79" fmla="*/ 670716 h 356"/>
                <a:gd name="T80" fmla="*/ 289247 w 450"/>
                <a:gd name="T81" fmla="*/ 639276 h 356"/>
                <a:gd name="T82" fmla="*/ 310207 w 450"/>
                <a:gd name="T83" fmla="*/ 616220 h 356"/>
                <a:gd name="T84" fmla="*/ 301823 w 450"/>
                <a:gd name="T85" fmla="*/ 574300 h 356"/>
                <a:gd name="T86" fmla="*/ 343743 w 450"/>
                <a:gd name="T87" fmla="*/ 505133 h 356"/>
                <a:gd name="T88" fmla="*/ 356318 w 450"/>
                <a:gd name="T89" fmla="*/ 519805 h 356"/>
                <a:gd name="T90" fmla="*/ 341647 w 450"/>
                <a:gd name="T91" fmla="*/ 580588 h 356"/>
                <a:gd name="T92" fmla="*/ 389854 w 450"/>
                <a:gd name="T93" fmla="*/ 557532 h 356"/>
                <a:gd name="T94" fmla="*/ 427582 w 450"/>
                <a:gd name="T95" fmla="*/ 534476 h 356"/>
                <a:gd name="T96" fmla="*/ 433870 w 450"/>
                <a:gd name="T97" fmla="*/ 500941 h 356"/>
                <a:gd name="T98" fmla="*/ 492558 w 450"/>
                <a:gd name="T99" fmla="*/ 509325 h 356"/>
                <a:gd name="T100" fmla="*/ 557534 w 450"/>
                <a:gd name="T101" fmla="*/ 519805 h 356"/>
                <a:gd name="T102" fmla="*/ 630893 w 450"/>
                <a:gd name="T103" fmla="*/ 523996 h 356"/>
                <a:gd name="T104" fmla="*/ 687485 w 450"/>
                <a:gd name="T105" fmla="*/ 544956 h 356"/>
                <a:gd name="T106" fmla="*/ 731501 w 450"/>
                <a:gd name="T107" fmla="*/ 568012 h 356"/>
                <a:gd name="T108" fmla="*/ 765037 w 450"/>
                <a:gd name="T109" fmla="*/ 551244 h 356"/>
                <a:gd name="T110" fmla="*/ 832108 w 450"/>
                <a:gd name="T111" fmla="*/ 593164 h 356"/>
                <a:gd name="T112" fmla="*/ 882412 w 450"/>
                <a:gd name="T113" fmla="*/ 635084 h 356"/>
                <a:gd name="T114" fmla="*/ 928524 w 450"/>
                <a:gd name="T115" fmla="*/ 679099 h 3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50" h="356">
                  <a:moveTo>
                    <a:pt x="443" y="324"/>
                  </a:moveTo>
                  <a:lnTo>
                    <a:pt x="445" y="323"/>
                  </a:lnTo>
                  <a:lnTo>
                    <a:pt x="449" y="318"/>
                  </a:lnTo>
                  <a:lnTo>
                    <a:pt x="450" y="311"/>
                  </a:lnTo>
                  <a:lnTo>
                    <a:pt x="444" y="303"/>
                  </a:lnTo>
                  <a:lnTo>
                    <a:pt x="436" y="297"/>
                  </a:lnTo>
                  <a:lnTo>
                    <a:pt x="430" y="294"/>
                  </a:lnTo>
                  <a:lnTo>
                    <a:pt x="427" y="293"/>
                  </a:lnTo>
                  <a:lnTo>
                    <a:pt x="422" y="290"/>
                  </a:lnTo>
                  <a:lnTo>
                    <a:pt x="417" y="285"/>
                  </a:lnTo>
                  <a:lnTo>
                    <a:pt x="407" y="278"/>
                  </a:lnTo>
                  <a:lnTo>
                    <a:pt x="401" y="270"/>
                  </a:lnTo>
                  <a:lnTo>
                    <a:pt x="396" y="263"/>
                  </a:lnTo>
                  <a:lnTo>
                    <a:pt x="394" y="259"/>
                  </a:lnTo>
                  <a:lnTo>
                    <a:pt x="389" y="255"/>
                  </a:lnTo>
                  <a:lnTo>
                    <a:pt x="383" y="250"/>
                  </a:lnTo>
                  <a:lnTo>
                    <a:pt x="376" y="245"/>
                  </a:lnTo>
                  <a:lnTo>
                    <a:pt x="369" y="242"/>
                  </a:lnTo>
                  <a:lnTo>
                    <a:pt x="364" y="239"/>
                  </a:lnTo>
                  <a:lnTo>
                    <a:pt x="359" y="237"/>
                  </a:lnTo>
                  <a:lnTo>
                    <a:pt x="356" y="237"/>
                  </a:lnTo>
                  <a:lnTo>
                    <a:pt x="352" y="241"/>
                  </a:lnTo>
                  <a:lnTo>
                    <a:pt x="346" y="247"/>
                  </a:lnTo>
                  <a:lnTo>
                    <a:pt x="341" y="252"/>
                  </a:lnTo>
                  <a:lnTo>
                    <a:pt x="335" y="255"/>
                  </a:lnTo>
                  <a:lnTo>
                    <a:pt x="329" y="251"/>
                  </a:lnTo>
                  <a:lnTo>
                    <a:pt x="323" y="244"/>
                  </a:lnTo>
                  <a:lnTo>
                    <a:pt x="318" y="239"/>
                  </a:lnTo>
                  <a:lnTo>
                    <a:pt x="312" y="236"/>
                  </a:lnTo>
                  <a:lnTo>
                    <a:pt x="306" y="237"/>
                  </a:lnTo>
                  <a:lnTo>
                    <a:pt x="299" y="240"/>
                  </a:lnTo>
                  <a:lnTo>
                    <a:pt x="293" y="240"/>
                  </a:lnTo>
                  <a:lnTo>
                    <a:pt x="290" y="236"/>
                  </a:lnTo>
                  <a:lnTo>
                    <a:pt x="285" y="218"/>
                  </a:lnTo>
                  <a:lnTo>
                    <a:pt x="277" y="182"/>
                  </a:lnTo>
                  <a:lnTo>
                    <a:pt x="269" y="144"/>
                  </a:lnTo>
                  <a:lnTo>
                    <a:pt x="263" y="118"/>
                  </a:lnTo>
                  <a:lnTo>
                    <a:pt x="258" y="93"/>
                  </a:lnTo>
                  <a:lnTo>
                    <a:pt x="251" y="61"/>
                  </a:lnTo>
                  <a:lnTo>
                    <a:pt x="244" y="34"/>
                  </a:lnTo>
                  <a:lnTo>
                    <a:pt x="242" y="22"/>
                  </a:lnTo>
                  <a:lnTo>
                    <a:pt x="240" y="22"/>
                  </a:lnTo>
                  <a:lnTo>
                    <a:pt x="237" y="22"/>
                  </a:lnTo>
                  <a:lnTo>
                    <a:pt x="233" y="22"/>
                  </a:lnTo>
                  <a:lnTo>
                    <a:pt x="229" y="21"/>
                  </a:lnTo>
                  <a:lnTo>
                    <a:pt x="225" y="19"/>
                  </a:lnTo>
                  <a:lnTo>
                    <a:pt x="222" y="17"/>
                  </a:lnTo>
                  <a:lnTo>
                    <a:pt x="219" y="17"/>
                  </a:lnTo>
                  <a:lnTo>
                    <a:pt x="213" y="17"/>
                  </a:lnTo>
                  <a:lnTo>
                    <a:pt x="209" y="17"/>
                  </a:lnTo>
                  <a:lnTo>
                    <a:pt x="205" y="17"/>
                  </a:lnTo>
                  <a:lnTo>
                    <a:pt x="200" y="17"/>
                  </a:lnTo>
                  <a:lnTo>
                    <a:pt x="194" y="17"/>
                  </a:lnTo>
                  <a:lnTo>
                    <a:pt x="189" y="17"/>
                  </a:lnTo>
                  <a:lnTo>
                    <a:pt x="183" y="17"/>
                  </a:lnTo>
                  <a:lnTo>
                    <a:pt x="178" y="16"/>
                  </a:lnTo>
                  <a:lnTo>
                    <a:pt x="174" y="15"/>
                  </a:lnTo>
                  <a:lnTo>
                    <a:pt x="168" y="13"/>
                  </a:lnTo>
                  <a:lnTo>
                    <a:pt x="164" y="13"/>
                  </a:lnTo>
                  <a:lnTo>
                    <a:pt x="161" y="14"/>
                  </a:lnTo>
                  <a:lnTo>
                    <a:pt x="157" y="15"/>
                  </a:lnTo>
                  <a:lnTo>
                    <a:pt x="154" y="15"/>
                  </a:lnTo>
                  <a:lnTo>
                    <a:pt x="152" y="13"/>
                  </a:lnTo>
                  <a:lnTo>
                    <a:pt x="149" y="11"/>
                  </a:lnTo>
                  <a:lnTo>
                    <a:pt x="144" y="7"/>
                  </a:lnTo>
                  <a:lnTo>
                    <a:pt x="139" y="5"/>
                  </a:lnTo>
                  <a:lnTo>
                    <a:pt x="139" y="2"/>
                  </a:lnTo>
                  <a:lnTo>
                    <a:pt x="138" y="2"/>
                  </a:lnTo>
                  <a:lnTo>
                    <a:pt x="133" y="2"/>
                  </a:lnTo>
                  <a:lnTo>
                    <a:pt x="126" y="2"/>
                  </a:lnTo>
                  <a:lnTo>
                    <a:pt x="121" y="1"/>
                  </a:lnTo>
                  <a:lnTo>
                    <a:pt x="115" y="0"/>
                  </a:lnTo>
                  <a:lnTo>
                    <a:pt x="111" y="1"/>
                  </a:lnTo>
                  <a:lnTo>
                    <a:pt x="108" y="4"/>
                  </a:lnTo>
                  <a:lnTo>
                    <a:pt x="106" y="5"/>
                  </a:lnTo>
                  <a:lnTo>
                    <a:pt x="101" y="6"/>
                  </a:lnTo>
                  <a:lnTo>
                    <a:pt x="95" y="7"/>
                  </a:lnTo>
                  <a:lnTo>
                    <a:pt x="88" y="9"/>
                  </a:lnTo>
                  <a:lnTo>
                    <a:pt x="83" y="12"/>
                  </a:lnTo>
                  <a:lnTo>
                    <a:pt x="78" y="14"/>
                  </a:lnTo>
                  <a:lnTo>
                    <a:pt x="73" y="15"/>
                  </a:lnTo>
                  <a:lnTo>
                    <a:pt x="68" y="15"/>
                  </a:lnTo>
                  <a:lnTo>
                    <a:pt x="64" y="14"/>
                  </a:lnTo>
                  <a:lnTo>
                    <a:pt x="61" y="16"/>
                  </a:lnTo>
                  <a:lnTo>
                    <a:pt x="60" y="23"/>
                  </a:lnTo>
                  <a:lnTo>
                    <a:pt x="58" y="32"/>
                  </a:lnTo>
                  <a:lnTo>
                    <a:pt x="58" y="40"/>
                  </a:lnTo>
                  <a:lnTo>
                    <a:pt x="55" y="45"/>
                  </a:lnTo>
                  <a:lnTo>
                    <a:pt x="49" y="47"/>
                  </a:lnTo>
                  <a:lnTo>
                    <a:pt x="42" y="47"/>
                  </a:lnTo>
                  <a:lnTo>
                    <a:pt x="38" y="49"/>
                  </a:lnTo>
                  <a:lnTo>
                    <a:pt x="34" y="50"/>
                  </a:lnTo>
                  <a:lnTo>
                    <a:pt x="31" y="52"/>
                  </a:lnTo>
                  <a:lnTo>
                    <a:pt x="28" y="54"/>
                  </a:lnTo>
                  <a:lnTo>
                    <a:pt x="28" y="58"/>
                  </a:lnTo>
                  <a:lnTo>
                    <a:pt x="30" y="61"/>
                  </a:lnTo>
                  <a:lnTo>
                    <a:pt x="32" y="65"/>
                  </a:lnTo>
                  <a:lnTo>
                    <a:pt x="36" y="68"/>
                  </a:lnTo>
                  <a:lnTo>
                    <a:pt x="41" y="73"/>
                  </a:lnTo>
                  <a:lnTo>
                    <a:pt x="46" y="78"/>
                  </a:lnTo>
                  <a:lnTo>
                    <a:pt x="48" y="85"/>
                  </a:lnTo>
                  <a:lnTo>
                    <a:pt x="50" y="91"/>
                  </a:lnTo>
                  <a:lnTo>
                    <a:pt x="55" y="92"/>
                  </a:lnTo>
                  <a:lnTo>
                    <a:pt x="58" y="93"/>
                  </a:lnTo>
                  <a:lnTo>
                    <a:pt x="61" y="97"/>
                  </a:lnTo>
                  <a:lnTo>
                    <a:pt x="63" y="103"/>
                  </a:lnTo>
                  <a:lnTo>
                    <a:pt x="64" y="110"/>
                  </a:lnTo>
                  <a:lnTo>
                    <a:pt x="64" y="113"/>
                  </a:lnTo>
                  <a:lnTo>
                    <a:pt x="61" y="115"/>
                  </a:lnTo>
                  <a:lnTo>
                    <a:pt x="57" y="114"/>
                  </a:lnTo>
                  <a:lnTo>
                    <a:pt x="54" y="112"/>
                  </a:lnTo>
                  <a:lnTo>
                    <a:pt x="50" y="110"/>
                  </a:lnTo>
                  <a:lnTo>
                    <a:pt x="48" y="106"/>
                  </a:lnTo>
                  <a:lnTo>
                    <a:pt x="46" y="103"/>
                  </a:lnTo>
                  <a:lnTo>
                    <a:pt x="45" y="100"/>
                  </a:lnTo>
                  <a:lnTo>
                    <a:pt x="42" y="99"/>
                  </a:lnTo>
                  <a:lnTo>
                    <a:pt x="38" y="100"/>
                  </a:lnTo>
                  <a:lnTo>
                    <a:pt x="31" y="103"/>
                  </a:lnTo>
                  <a:lnTo>
                    <a:pt x="25" y="105"/>
                  </a:lnTo>
                  <a:lnTo>
                    <a:pt x="18" y="107"/>
                  </a:lnTo>
                  <a:lnTo>
                    <a:pt x="11" y="110"/>
                  </a:lnTo>
                  <a:lnTo>
                    <a:pt x="5" y="111"/>
                  </a:lnTo>
                  <a:lnTo>
                    <a:pt x="1" y="114"/>
                  </a:lnTo>
                  <a:lnTo>
                    <a:pt x="0" y="116"/>
                  </a:lnTo>
                  <a:lnTo>
                    <a:pt x="1" y="119"/>
                  </a:lnTo>
                  <a:lnTo>
                    <a:pt x="5" y="121"/>
                  </a:lnTo>
                  <a:lnTo>
                    <a:pt x="10" y="123"/>
                  </a:lnTo>
                  <a:lnTo>
                    <a:pt x="15" y="126"/>
                  </a:lnTo>
                  <a:lnTo>
                    <a:pt x="15" y="129"/>
                  </a:lnTo>
                  <a:lnTo>
                    <a:pt x="12" y="134"/>
                  </a:lnTo>
                  <a:lnTo>
                    <a:pt x="12" y="137"/>
                  </a:lnTo>
                  <a:lnTo>
                    <a:pt x="13" y="141"/>
                  </a:lnTo>
                  <a:lnTo>
                    <a:pt x="16" y="146"/>
                  </a:lnTo>
                  <a:lnTo>
                    <a:pt x="17" y="151"/>
                  </a:lnTo>
                  <a:lnTo>
                    <a:pt x="18" y="154"/>
                  </a:lnTo>
                  <a:lnTo>
                    <a:pt x="20" y="156"/>
                  </a:lnTo>
                  <a:lnTo>
                    <a:pt x="24" y="153"/>
                  </a:lnTo>
                  <a:lnTo>
                    <a:pt x="28" y="151"/>
                  </a:lnTo>
                  <a:lnTo>
                    <a:pt x="33" y="150"/>
                  </a:lnTo>
                  <a:lnTo>
                    <a:pt x="36" y="149"/>
                  </a:lnTo>
                  <a:lnTo>
                    <a:pt x="41" y="150"/>
                  </a:lnTo>
                  <a:lnTo>
                    <a:pt x="47" y="151"/>
                  </a:lnTo>
                  <a:lnTo>
                    <a:pt x="53" y="150"/>
                  </a:lnTo>
                  <a:lnTo>
                    <a:pt x="60" y="150"/>
                  </a:lnTo>
                  <a:lnTo>
                    <a:pt x="64" y="150"/>
                  </a:lnTo>
                  <a:lnTo>
                    <a:pt x="65" y="152"/>
                  </a:lnTo>
                  <a:lnTo>
                    <a:pt x="64" y="156"/>
                  </a:lnTo>
                  <a:lnTo>
                    <a:pt x="63" y="160"/>
                  </a:lnTo>
                  <a:lnTo>
                    <a:pt x="64" y="164"/>
                  </a:lnTo>
                  <a:lnTo>
                    <a:pt x="66" y="167"/>
                  </a:lnTo>
                  <a:lnTo>
                    <a:pt x="65" y="172"/>
                  </a:lnTo>
                  <a:lnTo>
                    <a:pt x="63" y="175"/>
                  </a:lnTo>
                  <a:lnTo>
                    <a:pt x="60" y="176"/>
                  </a:lnTo>
                  <a:lnTo>
                    <a:pt x="55" y="175"/>
                  </a:lnTo>
                  <a:lnTo>
                    <a:pt x="50" y="174"/>
                  </a:lnTo>
                  <a:lnTo>
                    <a:pt x="46" y="173"/>
                  </a:lnTo>
                  <a:lnTo>
                    <a:pt x="45" y="176"/>
                  </a:lnTo>
                  <a:lnTo>
                    <a:pt x="42" y="180"/>
                  </a:lnTo>
                  <a:lnTo>
                    <a:pt x="39" y="181"/>
                  </a:lnTo>
                  <a:lnTo>
                    <a:pt x="34" y="180"/>
                  </a:lnTo>
                  <a:lnTo>
                    <a:pt x="32" y="179"/>
                  </a:lnTo>
                  <a:lnTo>
                    <a:pt x="31" y="178"/>
                  </a:lnTo>
                  <a:lnTo>
                    <a:pt x="28" y="179"/>
                  </a:lnTo>
                  <a:lnTo>
                    <a:pt x="24" y="181"/>
                  </a:lnTo>
                  <a:lnTo>
                    <a:pt x="22" y="184"/>
                  </a:lnTo>
                  <a:lnTo>
                    <a:pt x="22" y="187"/>
                  </a:lnTo>
                  <a:lnTo>
                    <a:pt x="22" y="190"/>
                  </a:lnTo>
                  <a:lnTo>
                    <a:pt x="16" y="195"/>
                  </a:lnTo>
                  <a:lnTo>
                    <a:pt x="9" y="199"/>
                  </a:lnTo>
                  <a:lnTo>
                    <a:pt x="7" y="202"/>
                  </a:lnTo>
                  <a:lnTo>
                    <a:pt x="7" y="204"/>
                  </a:lnTo>
                  <a:lnTo>
                    <a:pt x="5" y="207"/>
                  </a:lnTo>
                  <a:lnTo>
                    <a:pt x="4" y="212"/>
                  </a:lnTo>
                  <a:lnTo>
                    <a:pt x="4" y="217"/>
                  </a:lnTo>
                  <a:lnTo>
                    <a:pt x="5" y="222"/>
                  </a:lnTo>
                  <a:lnTo>
                    <a:pt x="8" y="226"/>
                  </a:lnTo>
                  <a:lnTo>
                    <a:pt x="10" y="229"/>
                  </a:lnTo>
                  <a:lnTo>
                    <a:pt x="11" y="234"/>
                  </a:lnTo>
                  <a:lnTo>
                    <a:pt x="11" y="237"/>
                  </a:lnTo>
                  <a:lnTo>
                    <a:pt x="11" y="239"/>
                  </a:lnTo>
                  <a:lnTo>
                    <a:pt x="15" y="250"/>
                  </a:lnTo>
                  <a:lnTo>
                    <a:pt x="15" y="251"/>
                  </a:lnTo>
                  <a:lnTo>
                    <a:pt x="16" y="255"/>
                  </a:lnTo>
                  <a:lnTo>
                    <a:pt x="18" y="257"/>
                  </a:lnTo>
                  <a:lnTo>
                    <a:pt x="22" y="259"/>
                  </a:lnTo>
                  <a:lnTo>
                    <a:pt x="28" y="260"/>
                  </a:lnTo>
                  <a:lnTo>
                    <a:pt x="35" y="260"/>
                  </a:lnTo>
                  <a:lnTo>
                    <a:pt x="41" y="260"/>
                  </a:lnTo>
                  <a:lnTo>
                    <a:pt x="43" y="260"/>
                  </a:lnTo>
                  <a:lnTo>
                    <a:pt x="43" y="264"/>
                  </a:lnTo>
                  <a:lnTo>
                    <a:pt x="42" y="272"/>
                  </a:lnTo>
                  <a:lnTo>
                    <a:pt x="43" y="280"/>
                  </a:lnTo>
                  <a:lnTo>
                    <a:pt x="45" y="287"/>
                  </a:lnTo>
                  <a:lnTo>
                    <a:pt x="49" y="288"/>
                  </a:lnTo>
                  <a:lnTo>
                    <a:pt x="54" y="287"/>
                  </a:lnTo>
                  <a:lnTo>
                    <a:pt x="60" y="285"/>
                  </a:lnTo>
                  <a:lnTo>
                    <a:pt x="64" y="286"/>
                  </a:lnTo>
                  <a:lnTo>
                    <a:pt x="69" y="290"/>
                  </a:lnTo>
                  <a:lnTo>
                    <a:pt x="73" y="294"/>
                  </a:lnTo>
                  <a:lnTo>
                    <a:pt x="78" y="298"/>
                  </a:lnTo>
                  <a:lnTo>
                    <a:pt x="79" y="300"/>
                  </a:lnTo>
                  <a:lnTo>
                    <a:pt x="79" y="297"/>
                  </a:lnTo>
                  <a:lnTo>
                    <a:pt x="80" y="294"/>
                  </a:lnTo>
                  <a:lnTo>
                    <a:pt x="83" y="290"/>
                  </a:lnTo>
                  <a:lnTo>
                    <a:pt x="86" y="290"/>
                  </a:lnTo>
                  <a:lnTo>
                    <a:pt x="92" y="290"/>
                  </a:lnTo>
                  <a:lnTo>
                    <a:pt x="96" y="289"/>
                  </a:lnTo>
                  <a:lnTo>
                    <a:pt x="100" y="289"/>
                  </a:lnTo>
                  <a:lnTo>
                    <a:pt x="100" y="292"/>
                  </a:lnTo>
                  <a:lnTo>
                    <a:pt x="98" y="297"/>
                  </a:lnTo>
                  <a:lnTo>
                    <a:pt x="96" y="305"/>
                  </a:lnTo>
                  <a:lnTo>
                    <a:pt x="94" y="315"/>
                  </a:lnTo>
                  <a:lnTo>
                    <a:pt x="89" y="323"/>
                  </a:lnTo>
                  <a:lnTo>
                    <a:pt x="84" y="330"/>
                  </a:lnTo>
                  <a:lnTo>
                    <a:pt x="80" y="335"/>
                  </a:lnTo>
                  <a:lnTo>
                    <a:pt x="78" y="340"/>
                  </a:lnTo>
                  <a:lnTo>
                    <a:pt x="75" y="342"/>
                  </a:lnTo>
                  <a:lnTo>
                    <a:pt x="70" y="342"/>
                  </a:lnTo>
                  <a:lnTo>
                    <a:pt x="64" y="342"/>
                  </a:lnTo>
                  <a:lnTo>
                    <a:pt x="58" y="345"/>
                  </a:lnTo>
                  <a:lnTo>
                    <a:pt x="55" y="347"/>
                  </a:lnTo>
                  <a:lnTo>
                    <a:pt x="55" y="350"/>
                  </a:lnTo>
                  <a:lnTo>
                    <a:pt x="57" y="354"/>
                  </a:lnTo>
                  <a:lnTo>
                    <a:pt x="61" y="356"/>
                  </a:lnTo>
                  <a:lnTo>
                    <a:pt x="64" y="356"/>
                  </a:lnTo>
                  <a:lnTo>
                    <a:pt x="68" y="355"/>
                  </a:lnTo>
                  <a:lnTo>
                    <a:pt x="72" y="353"/>
                  </a:lnTo>
                  <a:lnTo>
                    <a:pt x="77" y="349"/>
                  </a:lnTo>
                  <a:lnTo>
                    <a:pt x="84" y="347"/>
                  </a:lnTo>
                  <a:lnTo>
                    <a:pt x="89" y="343"/>
                  </a:lnTo>
                  <a:lnTo>
                    <a:pt x="94" y="339"/>
                  </a:lnTo>
                  <a:lnTo>
                    <a:pt x="98" y="335"/>
                  </a:lnTo>
                  <a:lnTo>
                    <a:pt x="101" y="333"/>
                  </a:lnTo>
                  <a:lnTo>
                    <a:pt x="106" y="333"/>
                  </a:lnTo>
                  <a:lnTo>
                    <a:pt x="109" y="334"/>
                  </a:lnTo>
                  <a:lnTo>
                    <a:pt x="113" y="333"/>
                  </a:lnTo>
                  <a:lnTo>
                    <a:pt x="115" y="330"/>
                  </a:lnTo>
                  <a:lnTo>
                    <a:pt x="116" y="325"/>
                  </a:lnTo>
                  <a:lnTo>
                    <a:pt x="117" y="320"/>
                  </a:lnTo>
                  <a:lnTo>
                    <a:pt x="118" y="318"/>
                  </a:lnTo>
                  <a:lnTo>
                    <a:pt x="121" y="316"/>
                  </a:lnTo>
                  <a:lnTo>
                    <a:pt x="125" y="312"/>
                  </a:lnTo>
                  <a:lnTo>
                    <a:pt x="131" y="309"/>
                  </a:lnTo>
                  <a:lnTo>
                    <a:pt x="136" y="307"/>
                  </a:lnTo>
                  <a:lnTo>
                    <a:pt x="138" y="305"/>
                  </a:lnTo>
                  <a:lnTo>
                    <a:pt x="138" y="304"/>
                  </a:lnTo>
                  <a:lnTo>
                    <a:pt x="137" y="302"/>
                  </a:lnTo>
                  <a:lnTo>
                    <a:pt x="138" y="300"/>
                  </a:lnTo>
                  <a:lnTo>
                    <a:pt x="141" y="297"/>
                  </a:lnTo>
                  <a:lnTo>
                    <a:pt x="145" y="296"/>
                  </a:lnTo>
                  <a:lnTo>
                    <a:pt x="148" y="294"/>
                  </a:lnTo>
                  <a:lnTo>
                    <a:pt x="149" y="290"/>
                  </a:lnTo>
                  <a:lnTo>
                    <a:pt x="148" y="287"/>
                  </a:lnTo>
                  <a:lnTo>
                    <a:pt x="146" y="283"/>
                  </a:lnTo>
                  <a:lnTo>
                    <a:pt x="142" y="281"/>
                  </a:lnTo>
                  <a:lnTo>
                    <a:pt x="142" y="278"/>
                  </a:lnTo>
                  <a:lnTo>
                    <a:pt x="144" y="274"/>
                  </a:lnTo>
                  <a:lnTo>
                    <a:pt x="146" y="271"/>
                  </a:lnTo>
                  <a:lnTo>
                    <a:pt x="148" y="269"/>
                  </a:lnTo>
                  <a:lnTo>
                    <a:pt x="151" y="265"/>
                  </a:lnTo>
                  <a:lnTo>
                    <a:pt x="154" y="258"/>
                  </a:lnTo>
                  <a:lnTo>
                    <a:pt x="159" y="249"/>
                  </a:lnTo>
                  <a:lnTo>
                    <a:pt x="164" y="241"/>
                  </a:lnTo>
                  <a:lnTo>
                    <a:pt x="169" y="235"/>
                  </a:lnTo>
                  <a:lnTo>
                    <a:pt x="175" y="234"/>
                  </a:lnTo>
                  <a:lnTo>
                    <a:pt x="177" y="236"/>
                  </a:lnTo>
                  <a:lnTo>
                    <a:pt x="176" y="240"/>
                  </a:lnTo>
                  <a:lnTo>
                    <a:pt x="174" y="243"/>
                  </a:lnTo>
                  <a:lnTo>
                    <a:pt x="170" y="248"/>
                  </a:lnTo>
                  <a:lnTo>
                    <a:pt x="168" y="254"/>
                  </a:lnTo>
                  <a:lnTo>
                    <a:pt x="167" y="260"/>
                  </a:lnTo>
                  <a:lnTo>
                    <a:pt x="166" y="267"/>
                  </a:lnTo>
                  <a:lnTo>
                    <a:pt x="164" y="270"/>
                  </a:lnTo>
                  <a:lnTo>
                    <a:pt x="163" y="272"/>
                  </a:lnTo>
                  <a:lnTo>
                    <a:pt x="163" y="277"/>
                  </a:lnTo>
                  <a:lnTo>
                    <a:pt x="164" y="280"/>
                  </a:lnTo>
                  <a:lnTo>
                    <a:pt x="168" y="280"/>
                  </a:lnTo>
                  <a:lnTo>
                    <a:pt x="172" y="277"/>
                  </a:lnTo>
                  <a:lnTo>
                    <a:pt x="178" y="273"/>
                  </a:lnTo>
                  <a:lnTo>
                    <a:pt x="183" y="270"/>
                  </a:lnTo>
                  <a:lnTo>
                    <a:pt x="186" y="266"/>
                  </a:lnTo>
                  <a:lnTo>
                    <a:pt x="189" y="264"/>
                  </a:lnTo>
                  <a:lnTo>
                    <a:pt x="189" y="263"/>
                  </a:lnTo>
                  <a:lnTo>
                    <a:pt x="191" y="260"/>
                  </a:lnTo>
                  <a:lnTo>
                    <a:pt x="194" y="260"/>
                  </a:lnTo>
                  <a:lnTo>
                    <a:pt x="199" y="259"/>
                  </a:lnTo>
                  <a:lnTo>
                    <a:pt x="204" y="255"/>
                  </a:lnTo>
                  <a:lnTo>
                    <a:pt x="206" y="251"/>
                  </a:lnTo>
                  <a:lnTo>
                    <a:pt x="207" y="250"/>
                  </a:lnTo>
                  <a:lnTo>
                    <a:pt x="206" y="249"/>
                  </a:lnTo>
                  <a:lnTo>
                    <a:pt x="204" y="245"/>
                  </a:lnTo>
                  <a:lnTo>
                    <a:pt x="204" y="242"/>
                  </a:lnTo>
                  <a:lnTo>
                    <a:pt x="207" y="239"/>
                  </a:lnTo>
                  <a:lnTo>
                    <a:pt x="213" y="237"/>
                  </a:lnTo>
                  <a:lnTo>
                    <a:pt x="219" y="237"/>
                  </a:lnTo>
                  <a:lnTo>
                    <a:pt x="223" y="239"/>
                  </a:lnTo>
                  <a:lnTo>
                    <a:pt x="227" y="240"/>
                  </a:lnTo>
                  <a:lnTo>
                    <a:pt x="230" y="242"/>
                  </a:lnTo>
                  <a:lnTo>
                    <a:pt x="235" y="243"/>
                  </a:lnTo>
                  <a:lnTo>
                    <a:pt x="242" y="245"/>
                  </a:lnTo>
                  <a:lnTo>
                    <a:pt x="250" y="248"/>
                  </a:lnTo>
                  <a:lnTo>
                    <a:pt x="257" y="249"/>
                  </a:lnTo>
                  <a:lnTo>
                    <a:pt x="260" y="249"/>
                  </a:lnTo>
                  <a:lnTo>
                    <a:pt x="262" y="248"/>
                  </a:lnTo>
                  <a:lnTo>
                    <a:pt x="266" y="248"/>
                  </a:lnTo>
                  <a:lnTo>
                    <a:pt x="270" y="248"/>
                  </a:lnTo>
                  <a:lnTo>
                    <a:pt x="275" y="249"/>
                  </a:lnTo>
                  <a:lnTo>
                    <a:pt x="280" y="250"/>
                  </a:lnTo>
                  <a:lnTo>
                    <a:pt x="288" y="250"/>
                  </a:lnTo>
                  <a:lnTo>
                    <a:pt x="296" y="250"/>
                  </a:lnTo>
                  <a:lnTo>
                    <a:pt x="301" y="250"/>
                  </a:lnTo>
                  <a:lnTo>
                    <a:pt x="306" y="251"/>
                  </a:lnTo>
                  <a:lnTo>
                    <a:pt x="311" y="255"/>
                  </a:lnTo>
                  <a:lnTo>
                    <a:pt x="316" y="258"/>
                  </a:lnTo>
                  <a:lnTo>
                    <a:pt x="322" y="259"/>
                  </a:lnTo>
                  <a:lnTo>
                    <a:pt x="327" y="260"/>
                  </a:lnTo>
                  <a:lnTo>
                    <a:pt x="328" y="260"/>
                  </a:lnTo>
                  <a:lnTo>
                    <a:pt x="329" y="262"/>
                  </a:lnTo>
                  <a:lnTo>
                    <a:pt x="330" y="263"/>
                  </a:lnTo>
                  <a:lnTo>
                    <a:pt x="334" y="266"/>
                  </a:lnTo>
                  <a:lnTo>
                    <a:pt x="338" y="269"/>
                  </a:lnTo>
                  <a:lnTo>
                    <a:pt x="344" y="270"/>
                  </a:lnTo>
                  <a:lnTo>
                    <a:pt x="349" y="271"/>
                  </a:lnTo>
                  <a:lnTo>
                    <a:pt x="352" y="271"/>
                  </a:lnTo>
                  <a:lnTo>
                    <a:pt x="354" y="269"/>
                  </a:lnTo>
                  <a:lnTo>
                    <a:pt x="356" y="265"/>
                  </a:lnTo>
                  <a:lnTo>
                    <a:pt x="357" y="262"/>
                  </a:lnTo>
                  <a:lnTo>
                    <a:pt x="359" y="262"/>
                  </a:lnTo>
                  <a:lnTo>
                    <a:pt x="365" y="263"/>
                  </a:lnTo>
                  <a:lnTo>
                    <a:pt x="372" y="265"/>
                  </a:lnTo>
                  <a:lnTo>
                    <a:pt x="377" y="266"/>
                  </a:lnTo>
                  <a:lnTo>
                    <a:pt x="383" y="269"/>
                  </a:lnTo>
                  <a:lnTo>
                    <a:pt x="388" y="273"/>
                  </a:lnTo>
                  <a:lnTo>
                    <a:pt x="392" y="279"/>
                  </a:lnTo>
                  <a:lnTo>
                    <a:pt x="397" y="283"/>
                  </a:lnTo>
                  <a:lnTo>
                    <a:pt x="401" y="286"/>
                  </a:lnTo>
                  <a:lnTo>
                    <a:pt x="402" y="287"/>
                  </a:lnTo>
                  <a:lnTo>
                    <a:pt x="412" y="297"/>
                  </a:lnTo>
                  <a:lnTo>
                    <a:pt x="418" y="303"/>
                  </a:lnTo>
                  <a:lnTo>
                    <a:pt x="419" y="303"/>
                  </a:lnTo>
                  <a:lnTo>
                    <a:pt x="421" y="303"/>
                  </a:lnTo>
                  <a:lnTo>
                    <a:pt x="424" y="304"/>
                  </a:lnTo>
                  <a:lnTo>
                    <a:pt x="427" y="307"/>
                  </a:lnTo>
                  <a:lnTo>
                    <a:pt x="432" y="311"/>
                  </a:lnTo>
                  <a:lnTo>
                    <a:pt x="437" y="317"/>
                  </a:lnTo>
                  <a:lnTo>
                    <a:pt x="441" y="321"/>
                  </a:lnTo>
                  <a:lnTo>
                    <a:pt x="443" y="324"/>
                  </a:lnTo>
                  <a:close/>
                </a:path>
              </a:pathLst>
            </a:custGeom>
            <a:solidFill>
              <a:srgbClr val="D9C58B"/>
            </a:solidFill>
            <a:ln w="28575">
              <a:noFill/>
            </a:ln>
          </p:spPr>
          <p:txBody>
            <a:bodyPr/>
            <a:lstStyle/>
            <a:p>
              <a:pPr eaLnBrk="1" fontAlgn="auto" hangingPunct="1">
                <a:spcBef>
                  <a:spcPts val="0"/>
                </a:spcBef>
                <a:spcAft>
                  <a:spcPts val="0"/>
                </a:spcAft>
                <a:defRPr/>
              </a:pPr>
              <a:endParaRPr lang="en-US" kern="0">
                <a:solidFill>
                  <a:prstClr val="black"/>
                </a:solidFill>
                <a:latin typeface="+mj-lt"/>
                <a:ea typeface="Tahoma" panose="020B0604030504040204" pitchFamily="34" charset="0"/>
                <a:cs typeface="Tahoma" panose="020B0604030504040204" pitchFamily="34" charset="0"/>
              </a:endParaRPr>
            </a:p>
          </p:txBody>
        </p:sp>
        <p:sp>
          <p:nvSpPr>
            <p:cNvPr id="115" name="Freeform 1114"/>
            <p:cNvSpPr>
              <a:spLocks/>
            </p:cNvSpPr>
            <p:nvPr/>
          </p:nvSpPr>
          <p:spPr bwMode="auto">
            <a:xfrm>
              <a:off x="1884055" y="2322374"/>
              <a:ext cx="819075" cy="592152"/>
            </a:xfrm>
            <a:custGeom>
              <a:avLst/>
              <a:gdLst>
                <a:gd name="T0" fmla="*/ 26 w 730"/>
                <a:gd name="T1" fmla="*/ 112 h 517"/>
                <a:gd name="T2" fmla="*/ 17 w 730"/>
                <a:gd name="T3" fmla="*/ 255 h 517"/>
                <a:gd name="T4" fmla="*/ 34 w 730"/>
                <a:gd name="T5" fmla="*/ 255 h 517"/>
                <a:gd name="T6" fmla="*/ 24 w 730"/>
                <a:gd name="T7" fmla="*/ 285 h 517"/>
                <a:gd name="T8" fmla="*/ 11 w 730"/>
                <a:gd name="T9" fmla="*/ 268 h 517"/>
                <a:gd name="T10" fmla="*/ 0 w 730"/>
                <a:gd name="T11" fmla="*/ 304 h 517"/>
                <a:gd name="T12" fmla="*/ 51 w 730"/>
                <a:gd name="T13" fmla="*/ 333 h 517"/>
                <a:gd name="T14" fmla="*/ 53 w 730"/>
                <a:gd name="T15" fmla="*/ 346 h 517"/>
                <a:gd name="T16" fmla="*/ 66 w 730"/>
                <a:gd name="T17" fmla="*/ 348 h 517"/>
                <a:gd name="T18" fmla="*/ 133 w 730"/>
                <a:gd name="T19" fmla="*/ 452 h 517"/>
                <a:gd name="T20" fmla="*/ 207 w 730"/>
                <a:gd name="T21" fmla="*/ 449 h 517"/>
                <a:gd name="T22" fmla="*/ 262 w 730"/>
                <a:gd name="T23" fmla="*/ 473 h 517"/>
                <a:gd name="T24" fmla="*/ 289 w 730"/>
                <a:gd name="T25" fmla="*/ 469 h 517"/>
                <a:gd name="T26" fmla="*/ 456 w 730"/>
                <a:gd name="T27" fmla="*/ 473 h 517"/>
                <a:gd name="T28" fmla="*/ 646 w 730"/>
                <a:gd name="T29" fmla="*/ 517 h 517"/>
                <a:gd name="T30" fmla="*/ 650 w 730"/>
                <a:gd name="T31" fmla="*/ 460 h 517"/>
                <a:gd name="T32" fmla="*/ 730 w 730"/>
                <a:gd name="T33" fmla="*/ 129 h 517"/>
                <a:gd name="T34" fmla="*/ 224 w 730"/>
                <a:gd name="T35" fmla="*/ 0 h 517"/>
                <a:gd name="T36" fmla="*/ 228 w 730"/>
                <a:gd name="T37" fmla="*/ 97 h 517"/>
                <a:gd name="T38" fmla="*/ 203 w 730"/>
                <a:gd name="T39" fmla="*/ 177 h 517"/>
                <a:gd name="T40" fmla="*/ 199 w 730"/>
                <a:gd name="T41" fmla="*/ 219 h 517"/>
                <a:gd name="T42" fmla="*/ 146 w 730"/>
                <a:gd name="T43" fmla="*/ 234 h 517"/>
                <a:gd name="T44" fmla="*/ 142 w 730"/>
                <a:gd name="T45" fmla="*/ 213 h 517"/>
                <a:gd name="T46" fmla="*/ 186 w 730"/>
                <a:gd name="T47" fmla="*/ 186 h 517"/>
                <a:gd name="T48" fmla="*/ 182 w 730"/>
                <a:gd name="T49" fmla="*/ 165 h 517"/>
                <a:gd name="T50" fmla="*/ 144 w 730"/>
                <a:gd name="T51" fmla="*/ 169 h 517"/>
                <a:gd name="T52" fmla="*/ 173 w 730"/>
                <a:gd name="T53" fmla="*/ 144 h 517"/>
                <a:gd name="T54" fmla="*/ 194 w 730"/>
                <a:gd name="T55" fmla="*/ 127 h 517"/>
                <a:gd name="T56" fmla="*/ 30 w 730"/>
                <a:gd name="T57" fmla="*/ 25 h 517"/>
                <a:gd name="T58" fmla="*/ 17 w 730"/>
                <a:gd name="T59" fmla="*/ 53 h 517"/>
                <a:gd name="T60" fmla="*/ 26 w 730"/>
                <a:gd name="T61" fmla="*/ 112 h 517"/>
                <a:gd name="T62" fmla="*/ 26 w 730"/>
                <a:gd name="T63" fmla="*/ 112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0" h="517">
                  <a:moveTo>
                    <a:pt x="26" y="112"/>
                  </a:moveTo>
                  <a:lnTo>
                    <a:pt x="17" y="255"/>
                  </a:lnTo>
                  <a:lnTo>
                    <a:pt x="34" y="255"/>
                  </a:lnTo>
                  <a:lnTo>
                    <a:pt x="24" y="285"/>
                  </a:lnTo>
                  <a:lnTo>
                    <a:pt x="11" y="268"/>
                  </a:lnTo>
                  <a:lnTo>
                    <a:pt x="0" y="304"/>
                  </a:lnTo>
                  <a:lnTo>
                    <a:pt x="51" y="333"/>
                  </a:lnTo>
                  <a:lnTo>
                    <a:pt x="53" y="346"/>
                  </a:lnTo>
                  <a:lnTo>
                    <a:pt x="66" y="348"/>
                  </a:lnTo>
                  <a:lnTo>
                    <a:pt x="133" y="452"/>
                  </a:lnTo>
                  <a:lnTo>
                    <a:pt x="207" y="449"/>
                  </a:lnTo>
                  <a:lnTo>
                    <a:pt x="262" y="473"/>
                  </a:lnTo>
                  <a:lnTo>
                    <a:pt x="289" y="469"/>
                  </a:lnTo>
                  <a:lnTo>
                    <a:pt x="456" y="473"/>
                  </a:lnTo>
                  <a:lnTo>
                    <a:pt x="646" y="517"/>
                  </a:lnTo>
                  <a:lnTo>
                    <a:pt x="650" y="460"/>
                  </a:lnTo>
                  <a:lnTo>
                    <a:pt x="730" y="129"/>
                  </a:lnTo>
                  <a:lnTo>
                    <a:pt x="224" y="0"/>
                  </a:lnTo>
                  <a:lnTo>
                    <a:pt x="228" y="97"/>
                  </a:lnTo>
                  <a:lnTo>
                    <a:pt x="203" y="177"/>
                  </a:lnTo>
                  <a:lnTo>
                    <a:pt x="199" y="219"/>
                  </a:lnTo>
                  <a:lnTo>
                    <a:pt x="146" y="234"/>
                  </a:lnTo>
                  <a:lnTo>
                    <a:pt x="142" y="213"/>
                  </a:lnTo>
                  <a:lnTo>
                    <a:pt x="186" y="186"/>
                  </a:lnTo>
                  <a:lnTo>
                    <a:pt x="182" y="165"/>
                  </a:lnTo>
                  <a:lnTo>
                    <a:pt x="144" y="169"/>
                  </a:lnTo>
                  <a:lnTo>
                    <a:pt x="173" y="144"/>
                  </a:lnTo>
                  <a:lnTo>
                    <a:pt x="194" y="127"/>
                  </a:lnTo>
                  <a:lnTo>
                    <a:pt x="30" y="25"/>
                  </a:lnTo>
                  <a:lnTo>
                    <a:pt x="17" y="53"/>
                  </a:lnTo>
                  <a:lnTo>
                    <a:pt x="26" y="112"/>
                  </a:lnTo>
                  <a:lnTo>
                    <a:pt x="26" y="112"/>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16" name="Freeform 1116"/>
            <p:cNvSpPr>
              <a:spLocks/>
            </p:cNvSpPr>
            <p:nvPr/>
          </p:nvSpPr>
          <p:spPr bwMode="auto">
            <a:xfrm>
              <a:off x="2641224" y="3578118"/>
              <a:ext cx="696848" cy="866797"/>
            </a:xfrm>
            <a:custGeom>
              <a:avLst/>
              <a:gdLst>
                <a:gd name="T0" fmla="*/ 135 w 618"/>
                <a:gd name="T1" fmla="*/ 0 h 752"/>
                <a:gd name="T2" fmla="*/ 433 w 618"/>
                <a:gd name="T3" fmla="*/ 55 h 752"/>
                <a:gd name="T4" fmla="*/ 410 w 618"/>
                <a:gd name="T5" fmla="*/ 186 h 752"/>
                <a:gd name="T6" fmla="*/ 618 w 618"/>
                <a:gd name="T7" fmla="*/ 218 h 752"/>
                <a:gd name="T8" fmla="*/ 538 w 618"/>
                <a:gd name="T9" fmla="*/ 752 h 752"/>
                <a:gd name="T10" fmla="*/ 0 w 618"/>
                <a:gd name="T11" fmla="*/ 663 h 752"/>
                <a:gd name="T12" fmla="*/ 135 w 618"/>
                <a:gd name="T13" fmla="*/ 0 h 752"/>
                <a:gd name="T14" fmla="*/ 135 w 618"/>
                <a:gd name="T15" fmla="*/ 0 h 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8" h="752">
                  <a:moveTo>
                    <a:pt x="135" y="0"/>
                  </a:moveTo>
                  <a:lnTo>
                    <a:pt x="433" y="55"/>
                  </a:lnTo>
                  <a:lnTo>
                    <a:pt x="410" y="186"/>
                  </a:lnTo>
                  <a:lnTo>
                    <a:pt x="618" y="218"/>
                  </a:lnTo>
                  <a:lnTo>
                    <a:pt x="538" y="752"/>
                  </a:lnTo>
                  <a:lnTo>
                    <a:pt x="0" y="663"/>
                  </a:lnTo>
                  <a:lnTo>
                    <a:pt x="135" y="0"/>
                  </a:lnTo>
                  <a:lnTo>
                    <a:pt x="135" y="0"/>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17" name="Freeform 1117"/>
            <p:cNvSpPr>
              <a:spLocks/>
            </p:cNvSpPr>
            <p:nvPr/>
          </p:nvSpPr>
          <p:spPr bwMode="auto">
            <a:xfrm>
              <a:off x="1663414" y="2684333"/>
              <a:ext cx="982572" cy="820758"/>
            </a:xfrm>
            <a:custGeom>
              <a:avLst/>
              <a:gdLst>
                <a:gd name="T0" fmla="*/ 0 w 871"/>
                <a:gd name="T1" fmla="*/ 537 h 720"/>
                <a:gd name="T2" fmla="*/ 38 w 871"/>
                <a:gd name="T3" fmla="*/ 355 h 720"/>
                <a:gd name="T4" fmla="*/ 82 w 871"/>
                <a:gd name="T5" fmla="*/ 302 h 720"/>
                <a:gd name="T6" fmla="*/ 188 w 871"/>
                <a:gd name="T7" fmla="*/ 0 h 720"/>
                <a:gd name="T8" fmla="*/ 243 w 871"/>
                <a:gd name="T9" fmla="*/ 15 h 720"/>
                <a:gd name="T10" fmla="*/ 245 w 871"/>
                <a:gd name="T11" fmla="*/ 28 h 720"/>
                <a:gd name="T12" fmla="*/ 258 w 871"/>
                <a:gd name="T13" fmla="*/ 30 h 720"/>
                <a:gd name="T14" fmla="*/ 325 w 871"/>
                <a:gd name="T15" fmla="*/ 134 h 720"/>
                <a:gd name="T16" fmla="*/ 399 w 871"/>
                <a:gd name="T17" fmla="*/ 133 h 720"/>
                <a:gd name="T18" fmla="*/ 454 w 871"/>
                <a:gd name="T19" fmla="*/ 157 h 720"/>
                <a:gd name="T20" fmla="*/ 481 w 871"/>
                <a:gd name="T21" fmla="*/ 152 h 720"/>
                <a:gd name="T22" fmla="*/ 648 w 871"/>
                <a:gd name="T23" fmla="*/ 157 h 720"/>
                <a:gd name="T24" fmla="*/ 838 w 871"/>
                <a:gd name="T25" fmla="*/ 199 h 720"/>
                <a:gd name="T26" fmla="*/ 848 w 871"/>
                <a:gd name="T27" fmla="*/ 224 h 720"/>
                <a:gd name="T28" fmla="*/ 871 w 871"/>
                <a:gd name="T29" fmla="*/ 256 h 720"/>
                <a:gd name="T30" fmla="*/ 806 w 871"/>
                <a:gd name="T31" fmla="*/ 353 h 720"/>
                <a:gd name="T32" fmla="*/ 766 w 871"/>
                <a:gd name="T33" fmla="*/ 389 h 720"/>
                <a:gd name="T34" fmla="*/ 760 w 871"/>
                <a:gd name="T35" fmla="*/ 416 h 720"/>
                <a:gd name="T36" fmla="*/ 783 w 871"/>
                <a:gd name="T37" fmla="*/ 444 h 720"/>
                <a:gd name="T38" fmla="*/ 756 w 871"/>
                <a:gd name="T39" fmla="*/ 503 h 720"/>
                <a:gd name="T40" fmla="*/ 703 w 871"/>
                <a:gd name="T41" fmla="*/ 720 h 720"/>
                <a:gd name="T42" fmla="*/ 410 w 871"/>
                <a:gd name="T43" fmla="*/ 650 h 720"/>
                <a:gd name="T44" fmla="*/ 0 w 871"/>
                <a:gd name="T45" fmla="*/ 537 h 720"/>
                <a:gd name="T46" fmla="*/ 0 w 871"/>
                <a:gd name="T47" fmla="*/ 537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71" h="720">
                  <a:moveTo>
                    <a:pt x="0" y="537"/>
                  </a:moveTo>
                  <a:lnTo>
                    <a:pt x="38" y="355"/>
                  </a:lnTo>
                  <a:lnTo>
                    <a:pt x="82" y="302"/>
                  </a:lnTo>
                  <a:lnTo>
                    <a:pt x="188" y="0"/>
                  </a:lnTo>
                  <a:lnTo>
                    <a:pt x="243" y="15"/>
                  </a:lnTo>
                  <a:lnTo>
                    <a:pt x="245" y="28"/>
                  </a:lnTo>
                  <a:lnTo>
                    <a:pt x="258" y="30"/>
                  </a:lnTo>
                  <a:lnTo>
                    <a:pt x="325" y="134"/>
                  </a:lnTo>
                  <a:lnTo>
                    <a:pt x="399" y="133"/>
                  </a:lnTo>
                  <a:lnTo>
                    <a:pt x="454" y="157"/>
                  </a:lnTo>
                  <a:lnTo>
                    <a:pt x="481" y="152"/>
                  </a:lnTo>
                  <a:lnTo>
                    <a:pt x="648" y="157"/>
                  </a:lnTo>
                  <a:lnTo>
                    <a:pt x="838" y="199"/>
                  </a:lnTo>
                  <a:lnTo>
                    <a:pt x="848" y="224"/>
                  </a:lnTo>
                  <a:lnTo>
                    <a:pt x="871" y="256"/>
                  </a:lnTo>
                  <a:lnTo>
                    <a:pt x="806" y="353"/>
                  </a:lnTo>
                  <a:lnTo>
                    <a:pt x="766" y="389"/>
                  </a:lnTo>
                  <a:lnTo>
                    <a:pt x="760" y="416"/>
                  </a:lnTo>
                  <a:lnTo>
                    <a:pt x="783" y="444"/>
                  </a:lnTo>
                  <a:lnTo>
                    <a:pt x="756" y="503"/>
                  </a:lnTo>
                  <a:lnTo>
                    <a:pt x="703" y="720"/>
                  </a:lnTo>
                  <a:lnTo>
                    <a:pt x="410" y="650"/>
                  </a:lnTo>
                  <a:lnTo>
                    <a:pt x="0" y="537"/>
                  </a:lnTo>
                  <a:lnTo>
                    <a:pt x="0" y="537"/>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18" name="Freeform 1118"/>
            <p:cNvSpPr>
              <a:spLocks/>
            </p:cNvSpPr>
            <p:nvPr/>
          </p:nvSpPr>
          <p:spPr bwMode="auto">
            <a:xfrm>
              <a:off x="1571347" y="3301886"/>
              <a:ext cx="977810" cy="1646280"/>
            </a:xfrm>
            <a:custGeom>
              <a:avLst/>
              <a:gdLst>
                <a:gd name="T0" fmla="*/ 29 w 865"/>
                <a:gd name="T1" fmla="*/ 293 h 1443"/>
                <a:gd name="T2" fmla="*/ 4 w 865"/>
                <a:gd name="T3" fmla="*/ 405 h 1443"/>
                <a:gd name="T4" fmla="*/ 87 w 865"/>
                <a:gd name="T5" fmla="*/ 586 h 1443"/>
                <a:gd name="T6" fmla="*/ 103 w 865"/>
                <a:gd name="T7" fmla="*/ 574 h 1443"/>
                <a:gd name="T8" fmla="*/ 129 w 865"/>
                <a:gd name="T9" fmla="*/ 650 h 1443"/>
                <a:gd name="T10" fmla="*/ 87 w 865"/>
                <a:gd name="T11" fmla="*/ 597 h 1443"/>
                <a:gd name="T12" fmla="*/ 78 w 865"/>
                <a:gd name="T13" fmla="*/ 681 h 1443"/>
                <a:gd name="T14" fmla="*/ 125 w 865"/>
                <a:gd name="T15" fmla="*/ 732 h 1443"/>
                <a:gd name="T16" fmla="*/ 93 w 865"/>
                <a:gd name="T17" fmla="*/ 803 h 1443"/>
                <a:gd name="T18" fmla="*/ 184 w 865"/>
                <a:gd name="T19" fmla="*/ 994 h 1443"/>
                <a:gd name="T20" fmla="*/ 164 w 865"/>
                <a:gd name="T21" fmla="*/ 1065 h 1443"/>
                <a:gd name="T22" fmla="*/ 283 w 865"/>
                <a:gd name="T23" fmla="*/ 1120 h 1443"/>
                <a:gd name="T24" fmla="*/ 327 w 865"/>
                <a:gd name="T25" fmla="*/ 1177 h 1443"/>
                <a:gd name="T26" fmla="*/ 378 w 865"/>
                <a:gd name="T27" fmla="*/ 1196 h 1443"/>
                <a:gd name="T28" fmla="*/ 378 w 865"/>
                <a:gd name="T29" fmla="*/ 1230 h 1443"/>
                <a:gd name="T30" fmla="*/ 411 w 865"/>
                <a:gd name="T31" fmla="*/ 1238 h 1443"/>
                <a:gd name="T32" fmla="*/ 481 w 865"/>
                <a:gd name="T33" fmla="*/ 1348 h 1443"/>
                <a:gd name="T34" fmla="*/ 481 w 865"/>
                <a:gd name="T35" fmla="*/ 1426 h 1443"/>
                <a:gd name="T36" fmla="*/ 789 w 865"/>
                <a:gd name="T37" fmla="*/ 1443 h 1443"/>
                <a:gd name="T38" fmla="*/ 770 w 865"/>
                <a:gd name="T39" fmla="*/ 1413 h 1443"/>
                <a:gd name="T40" fmla="*/ 779 w 865"/>
                <a:gd name="T41" fmla="*/ 1365 h 1443"/>
                <a:gd name="T42" fmla="*/ 829 w 865"/>
                <a:gd name="T43" fmla="*/ 1287 h 1443"/>
                <a:gd name="T44" fmla="*/ 865 w 865"/>
                <a:gd name="T45" fmla="*/ 1264 h 1443"/>
                <a:gd name="T46" fmla="*/ 844 w 865"/>
                <a:gd name="T47" fmla="*/ 1236 h 1443"/>
                <a:gd name="T48" fmla="*/ 831 w 865"/>
                <a:gd name="T49" fmla="*/ 1160 h 1443"/>
                <a:gd name="T50" fmla="*/ 388 w 865"/>
                <a:gd name="T51" fmla="*/ 497 h 1443"/>
                <a:gd name="T52" fmla="*/ 492 w 865"/>
                <a:gd name="T53" fmla="*/ 113 h 1443"/>
                <a:gd name="T54" fmla="*/ 82 w 865"/>
                <a:gd name="T55" fmla="*/ 0 h 1443"/>
                <a:gd name="T56" fmla="*/ 70 w 865"/>
                <a:gd name="T57" fmla="*/ 23 h 1443"/>
                <a:gd name="T58" fmla="*/ 0 w 865"/>
                <a:gd name="T59" fmla="*/ 192 h 1443"/>
                <a:gd name="T60" fmla="*/ 29 w 865"/>
                <a:gd name="T61" fmla="*/ 293 h 1443"/>
                <a:gd name="T62" fmla="*/ 29 w 865"/>
                <a:gd name="T63" fmla="*/ 29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5" h="1443">
                  <a:moveTo>
                    <a:pt x="29" y="293"/>
                  </a:moveTo>
                  <a:lnTo>
                    <a:pt x="4" y="405"/>
                  </a:lnTo>
                  <a:lnTo>
                    <a:pt x="87" y="586"/>
                  </a:lnTo>
                  <a:lnTo>
                    <a:pt x="103" y="574"/>
                  </a:lnTo>
                  <a:lnTo>
                    <a:pt x="129" y="650"/>
                  </a:lnTo>
                  <a:lnTo>
                    <a:pt x="87" y="597"/>
                  </a:lnTo>
                  <a:lnTo>
                    <a:pt x="78" y="681"/>
                  </a:lnTo>
                  <a:lnTo>
                    <a:pt x="125" y="732"/>
                  </a:lnTo>
                  <a:lnTo>
                    <a:pt x="93" y="803"/>
                  </a:lnTo>
                  <a:lnTo>
                    <a:pt x="184" y="994"/>
                  </a:lnTo>
                  <a:lnTo>
                    <a:pt x="164" y="1065"/>
                  </a:lnTo>
                  <a:lnTo>
                    <a:pt x="283" y="1120"/>
                  </a:lnTo>
                  <a:lnTo>
                    <a:pt x="327" y="1177"/>
                  </a:lnTo>
                  <a:lnTo>
                    <a:pt x="378" y="1196"/>
                  </a:lnTo>
                  <a:lnTo>
                    <a:pt x="378" y="1230"/>
                  </a:lnTo>
                  <a:lnTo>
                    <a:pt x="411" y="1238"/>
                  </a:lnTo>
                  <a:lnTo>
                    <a:pt x="481" y="1348"/>
                  </a:lnTo>
                  <a:lnTo>
                    <a:pt x="481" y="1426"/>
                  </a:lnTo>
                  <a:lnTo>
                    <a:pt x="789" y="1443"/>
                  </a:lnTo>
                  <a:lnTo>
                    <a:pt x="770" y="1413"/>
                  </a:lnTo>
                  <a:lnTo>
                    <a:pt x="779" y="1365"/>
                  </a:lnTo>
                  <a:lnTo>
                    <a:pt x="829" y="1287"/>
                  </a:lnTo>
                  <a:lnTo>
                    <a:pt x="865" y="1264"/>
                  </a:lnTo>
                  <a:lnTo>
                    <a:pt x="844" y="1236"/>
                  </a:lnTo>
                  <a:lnTo>
                    <a:pt x="831" y="1160"/>
                  </a:lnTo>
                  <a:lnTo>
                    <a:pt x="388" y="497"/>
                  </a:lnTo>
                  <a:lnTo>
                    <a:pt x="492" y="113"/>
                  </a:lnTo>
                  <a:lnTo>
                    <a:pt x="82" y="0"/>
                  </a:lnTo>
                  <a:lnTo>
                    <a:pt x="70" y="23"/>
                  </a:lnTo>
                  <a:lnTo>
                    <a:pt x="0" y="192"/>
                  </a:lnTo>
                  <a:lnTo>
                    <a:pt x="29" y="293"/>
                  </a:lnTo>
                  <a:lnTo>
                    <a:pt x="29" y="293"/>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19" name="Freeform 1119"/>
            <p:cNvSpPr>
              <a:spLocks/>
            </p:cNvSpPr>
            <p:nvPr/>
          </p:nvSpPr>
          <p:spPr bwMode="auto">
            <a:xfrm>
              <a:off x="2006282" y="3430477"/>
              <a:ext cx="790502" cy="1195417"/>
            </a:xfrm>
            <a:custGeom>
              <a:avLst/>
              <a:gdLst>
                <a:gd name="T0" fmla="*/ 0 w 696"/>
                <a:gd name="T1" fmla="*/ 384 h 1047"/>
                <a:gd name="T2" fmla="*/ 443 w 696"/>
                <a:gd name="T3" fmla="*/ 1047 h 1047"/>
                <a:gd name="T4" fmla="*/ 458 w 696"/>
                <a:gd name="T5" fmla="*/ 904 h 1047"/>
                <a:gd name="T6" fmla="*/ 483 w 696"/>
                <a:gd name="T7" fmla="*/ 897 h 1047"/>
                <a:gd name="T8" fmla="*/ 525 w 696"/>
                <a:gd name="T9" fmla="*/ 921 h 1047"/>
                <a:gd name="T10" fmla="*/ 561 w 696"/>
                <a:gd name="T11" fmla="*/ 796 h 1047"/>
                <a:gd name="T12" fmla="*/ 696 w 696"/>
                <a:gd name="T13" fmla="*/ 133 h 1047"/>
                <a:gd name="T14" fmla="*/ 397 w 696"/>
                <a:gd name="T15" fmla="*/ 70 h 1047"/>
                <a:gd name="T16" fmla="*/ 104 w 696"/>
                <a:gd name="T17" fmla="*/ 0 h 1047"/>
                <a:gd name="T18" fmla="*/ 0 w 696"/>
                <a:gd name="T19" fmla="*/ 384 h 1047"/>
                <a:gd name="T20" fmla="*/ 0 w 696"/>
                <a:gd name="T21" fmla="*/ 384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1047">
                  <a:moveTo>
                    <a:pt x="0" y="384"/>
                  </a:moveTo>
                  <a:lnTo>
                    <a:pt x="443" y="1047"/>
                  </a:lnTo>
                  <a:lnTo>
                    <a:pt x="458" y="904"/>
                  </a:lnTo>
                  <a:lnTo>
                    <a:pt x="483" y="897"/>
                  </a:lnTo>
                  <a:lnTo>
                    <a:pt x="525" y="921"/>
                  </a:lnTo>
                  <a:lnTo>
                    <a:pt x="561" y="796"/>
                  </a:lnTo>
                  <a:lnTo>
                    <a:pt x="696" y="133"/>
                  </a:lnTo>
                  <a:lnTo>
                    <a:pt x="397" y="70"/>
                  </a:lnTo>
                  <a:lnTo>
                    <a:pt x="104" y="0"/>
                  </a:lnTo>
                  <a:lnTo>
                    <a:pt x="0" y="384"/>
                  </a:lnTo>
                  <a:lnTo>
                    <a:pt x="0" y="384"/>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0" name="Freeform 1120"/>
            <p:cNvSpPr>
              <a:spLocks/>
            </p:cNvSpPr>
            <p:nvPr/>
          </p:nvSpPr>
          <p:spPr bwMode="auto">
            <a:xfrm>
              <a:off x="2457091" y="2466840"/>
              <a:ext cx="736532" cy="1173193"/>
            </a:xfrm>
            <a:custGeom>
              <a:avLst/>
              <a:gdLst>
                <a:gd name="T0" fmla="*/ 0 w 654"/>
                <a:gd name="T1" fmla="*/ 909 h 1027"/>
                <a:gd name="T2" fmla="*/ 53 w 654"/>
                <a:gd name="T3" fmla="*/ 692 h 1027"/>
                <a:gd name="T4" fmla="*/ 80 w 654"/>
                <a:gd name="T5" fmla="*/ 633 h 1027"/>
                <a:gd name="T6" fmla="*/ 57 w 654"/>
                <a:gd name="T7" fmla="*/ 605 h 1027"/>
                <a:gd name="T8" fmla="*/ 63 w 654"/>
                <a:gd name="T9" fmla="*/ 578 h 1027"/>
                <a:gd name="T10" fmla="*/ 103 w 654"/>
                <a:gd name="T11" fmla="*/ 542 h 1027"/>
                <a:gd name="T12" fmla="*/ 168 w 654"/>
                <a:gd name="T13" fmla="*/ 445 h 1027"/>
                <a:gd name="T14" fmla="*/ 145 w 654"/>
                <a:gd name="T15" fmla="*/ 413 h 1027"/>
                <a:gd name="T16" fmla="*/ 135 w 654"/>
                <a:gd name="T17" fmla="*/ 388 h 1027"/>
                <a:gd name="T18" fmla="*/ 139 w 654"/>
                <a:gd name="T19" fmla="*/ 333 h 1027"/>
                <a:gd name="T20" fmla="*/ 219 w 654"/>
                <a:gd name="T21" fmla="*/ 0 h 1027"/>
                <a:gd name="T22" fmla="*/ 304 w 654"/>
                <a:gd name="T23" fmla="*/ 19 h 1027"/>
                <a:gd name="T24" fmla="*/ 276 w 654"/>
                <a:gd name="T25" fmla="*/ 149 h 1027"/>
                <a:gd name="T26" fmla="*/ 295 w 654"/>
                <a:gd name="T27" fmla="*/ 194 h 1027"/>
                <a:gd name="T28" fmla="*/ 297 w 654"/>
                <a:gd name="T29" fmla="*/ 223 h 1027"/>
                <a:gd name="T30" fmla="*/ 287 w 654"/>
                <a:gd name="T31" fmla="*/ 228 h 1027"/>
                <a:gd name="T32" fmla="*/ 320 w 654"/>
                <a:gd name="T33" fmla="*/ 259 h 1027"/>
                <a:gd name="T34" fmla="*/ 354 w 654"/>
                <a:gd name="T35" fmla="*/ 342 h 1027"/>
                <a:gd name="T36" fmla="*/ 365 w 654"/>
                <a:gd name="T37" fmla="*/ 417 h 1027"/>
                <a:gd name="T38" fmla="*/ 371 w 654"/>
                <a:gd name="T39" fmla="*/ 457 h 1027"/>
                <a:gd name="T40" fmla="*/ 346 w 654"/>
                <a:gd name="T41" fmla="*/ 495 h 1027"/>
                <a:gd name="T42" fmla="*/ 363 w 654"/>
                <a:gd name="T43" fmla="*/ 512 h 1027"/>
                <a:gd name="T44" fmla="*/ 409 w 654"/>
                <a:gd name="T45" fmla="*/ 487 h 1027"/>
                <a:gd name="T46" fmla="*/ 439 w 654"/>
                <a:gd name="T47" fmla="*/ 618 h 1027"/>
                <a:gd name="T48" fmla="*/ 460 w 654"/>
                <a:gd name="T49" fmla="*/ 626 h 1027"/>
                <a:gd name="T50" fmla="*/ 464 w 654"/>
                <a:gd name="T51" fmla="*/ 664 h 1027"/>
                <a:gd name="T52" fmla="*/ 523 w 654"/>
                <a:gd name="T53" fmla="*/ 679 h 1027"/>
                <a:gd name="T54" fmla="*/ 616 w 654"/>
                <a:gd name="T55" fmla="*/ 679 h 1027"/>
                <a:gd name="T56" fmla="*/ 654 w 654"/>
                <a:gd name="T57" fmla="*/ 696 h 1027"/>
                <a:gd name="T58" fmla="*/ 599 w 654"/>
                <a:gd name="T59" fmla="*/ 1027 h 1027"/>
                <a:gd name="T60" fmla="*/ 299 w 654"/>
                <a:gd name="T61" fmla="*/ 972 h 1027"/>
                <a:gd name="T62" fmla="*/ 0 w 654"/>
                <a:gd name="T63" fmla="*/ 909 h 1027"/>
                <a:gd name="T64" fmla="*/ 0 w 654"/>
                <a:gd name="T65" fmla="*/ 909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4" h="1027">
                  <a:moveTo>
                    <a:pt x="0" y="909"/>
                  </a:moveTo>
                  <a:lnTo>
                    <a:pt x="53" y="692"/>
                  </a:lnTo>
                  <a:lnTo>
                    <a:pt x="80" y="633"/>
                  </a:lnTo>
                  <a:lnTo>
                    <a:pt x="57" y="605"/>
                  </a:lnTo>
                  <a:lnTo>
                    <a:pt x="63" y="578"/>
                  </a:lnTo>
                  <a:lnTo>
                    <a:pt x="103" y="542"/>
                  </a:lnTo>
                  <a:lnTo>
                    <a:pt x="168" y="445"/>
                  </a:lnTo>
                  <a:lnTo>
                    <a:pt x="145" y="413"/>
                  </a:lnTo>
                  <a:lnTo>
                    <a:pt x="135" y="388"/>
                  </a:lnTo>
                  <a:lnTo>
                    <a:pt x="139" y="333"/>
                  </a:lnTo>
                  <a:lnTo>
                    <a:pt x="219" y="0"/>
                  </a:lnTo>
                  <a:lnTo>
                    <a:pt x="304" y="19"/>
                  </a:lnTo>
                  <a:lnTo>
                    <a:pt x="276" y="149"/>
                  </a:lnTo>
                  <a:lnTo>
                    <a:pt x="295" y="194"/>
                  </a:lnTo>
                  <a:lnTo>
                    <a:pt x="297" y="223"/>
                  </a:lnTo>
                  <a:lnTo>
                    <a:pt x="287" y="228"/>
                  </a:lnTo>
                  <a:lnTo>
                    <a:pt x="320" y="259"/>
                  </a:lnTo>
                  <a:lnTo>
                    <a:pt x="354" y="342"/>
                  </a:lnTo>
                  <a:lnTo>
                    <a:pt x="365" y="417"/>
                  </a:lnTo>
                  <a:lnTo>
                    <a:pt x="371" y="457"/>
                  </a:lnTo>
                  <a:lnTo>
                    <a:pt x="346" y="495"/>
                  </a:lnTo>
                  <a:lnTo>
                    <a:pt x="363" y="512"/>
                  </a:lnTo>
                  <a:lnTo>
                    <a:pt x="409" y="487"/>
                  </a:lnTo>
                  <a:lnTo>
                    <a:pt x="439" y="618"/>
                  </a:lnTo>
                  <a:lnTo>
                    <a:pt x="460" y="626"/>
                  </a:lnTo>
                  <a:lnTo>
                    <a:pt x="464" y="664"/>
                  </a:lnTo>
                  <a:lnTo>
                    <a:pt x="523" y="679"/>
                  </a:lnTo>
                  <a:lnTo>
                    <a:pt x="616" y="679"/>
                  </a:lnTo>
                  <a:lnTo>
                    <a:pt x="654" y="696"/>
                  </a:lnTo>
                  <a:lnTo>
                    <a:pt x="599" y="1027"/>
                  </a:lnTo>
                  <a:lnTo>
                    <a:pt x="299" y="972"/>
                  </a:lnTo>
                  <a:lnTo>
                    <a:pt x="0" y="909"/>
                  </a:lnTo>
                  <a:lnTo>
                    <a:pt x="0" y="909"/>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1" name="Freeform 1121"/>
            <p:cNvSpPr>
              <a:spLocks/>
            </p:cNvSpPr>
            <p:nvPr/>
          </p:nvSpPr>
          <p:spPr bwMode="auto">
            <a:xfrm>
              <a:off x="2766624" y="2490653"/>
              <a:ext cx="1265122" cy="790595"/>
            </a:xfrm>
            <a:custGeom>
              <a:avLst/>
              <a:gdLst>
                <a:gd name="T0" fmla="*/ 19 w 1118"/>
                <a:gd name="T1" fmla="*/ 175 h 692"/>
                <a:gd name="T2" fmla="*/ 21 w 1118"/>
                <a:gd name="T3" fmla="*/ 204 h 692"/>
                <a:gd name="T4" fmla="*/ 11 w 1118"/>
                <a:gd name="T5" fmla="*/ 209 h 692"/>
                <a:gd name="T6" fmla="*/ 44 w 1118"/>
                <a:gd name="T7" fmla="*/ 240 h 692"/>
                <a:gd name="T8" fmla="*/ 78 w 1118"/>
                <a:gd name="T9" fmla="*/ 323 h 692"/>
                <a:gd name="T10" fmla="*/ 89 w 1118"/>
                <a:gd name="T11" fmla="*/ 398 h 692"/>
                <a:gd name="T12" fmla="*/ 95 w 1118"/>
                <a:gd name="T13" fmla="*/ 438 h 692"/>
                <a:gd name="T14" fmla="*/ 70 w 1118"/>
                <a:gd name="T15" fmla="*/ 476 h 692"/>
                <a:gd name="T16" fmla="*/ 87 w 1118"/>
                <a:gd name="T17" fmla="*/ 493 h 692"/>
                <a:gd name="T18" fmla="*/ 133 w 1118"/>
                <a:gd name="T19" fmla="*/ 468 h 692"/>
                <a:gd name="T20" fmla="*/ 163 w 1118"/>
                <a:gd name="T21" fmla="*/ 599 h 692"/>
                <a:gd name="T22" fmla="*/ 184 w 1118"/>
                <a:gd name="T23" fmla="*/ 607 h 692"/>
                <a:gd name="T24" fmla="*/ 188 w 1118"/>
                <a:gd name="T25" fmla="*/ 645 h 692"/>
                <a:gd name="T26" fmla="*/ 205 w 1118"/>
                <a:gd name="T27" fmla="*/ 662 h 692"/>
                <a:gd name="T28" fmla="*/ 247 w 1118"/>
                <a:gd name="T29" fmla="*/ 660 h 692"/>
                <a:gd name="T30" fmla="*/ 340 w 1118"/>
                <a:gd name="T31" fmla="*/ 660 h 692"/>
                <a:gd name="T32" fmla="*/ 378 w 1118"/>
                <a:gd name="T33" fmla="*/ 677 h 692"/>
                <a:gd name="T34" fmla="*/ 390 w 1118"/>
                <a:gd name="T35" fmla="*/ 609 h 692"/>
                <a:gd name="T36" fmla="*/ 694 w 1118"/>
                <a:gd name="T37" fmla="*/ 654 h 692"/>
                <a:gd name="T38" fmla="*/ 1068 w 1118"/>
                <a:gd name="T39" fmla="*/ 692 h 692"/>
                <a:gd name="T40" fmla="*/ 1080 w 1118"/>
                <a:gd name="T41" fmla="*/ 567 h 692"/>
                <a:gd name="T42" fmla="*/ 1118 w 1118"/>
                <a:gd name="T43" fmla="*/ 162 h 692"/>
                <a:gd name="T44" fmla="*/ 622 w 1118"/>
                <a:gd name="T45" fmla="*/ 105 h 692"/>
                <a:gd name="T46" fmla="*/ 376 w 1118"/>
                <a:gd name="T47" fmla="*/ 67 h 692"/>
                <a:gd name="T48" fmla="*/ 28 w 1118"/>
                <a:gd name="T49" fmla="*/ 0 h 692"/>
                <a:gd name="T50" fmla="*/ 0 w 1118"/>
                <a:gd name="T51" fmla="*/ 130 h 692"/>
                <a:gd name="T52" fmla="*/ 19 w 1118"/>
                <a:gd name="T53" fmla="*/ 175 h 692"/>
                <a:gd name="T54" fmla="*/ 19 w 1118"/>
                <a:gd name="T55" fmla="*/ 175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8" h="692">
                  <a:moveTo>
                    <a:pt x="19" y="175"/>
                  </a:moveTo>
                  <a:lnTo>
                    <a:pt x="21" y="204"/>
                  </a:lnTo>
                  <a:lnTo>
                    <a:pt x="11" y="209"/>
                  </a:lnTo>
                  <a:lnTo>
                    <a:pt x="44" y="240"/>
                  </a:lnTo>
                  <a:lnTo>
                    <a:pt x="78" y="323"/>
                  </a:lnTo>
                  <a:lnTo>
                    <a:pt x="89" y="398"/>
                  </a:lnTo>
                  <a:lnTo>
                    <a:pt x="95" y="438"/>
                  </a:lnTo>
                  <a:lnTo>
                    <a:pt x="70" y="476"/>
                  </a:lnTo>
                  <a:lnTo>
                    <a:pt x="87" y="493"/>
                  </a:lnTo>
                  <a:lnTo>
                    <a:pt x="133" y="468"/>
                  </a:lnTo>
                  <a:lnTo>
                    <a:pt x="163" y="599"/>
                  </a:lnTo>
                  <a:lnTo>
                    <a:pt x="184" y="607"/>
                  </a:lnTo>
                  <a:lnTo>
                    <a:pt x="188" y="645"/>
                  </a:lnTo>
                  <a:lnTo>
                    <a:pt x="205" y="662"/>
                  </a:lnTo>
                  <a:lnTo>
                    <a:pt x="247" y="660"/>
                  </a:lnTo>
                  <a:lnTo>
                    <a:pt x="340" y="660"/>
                  </a:lnTo>
                  <a:lnTo>
                    <a:pt x="378" y="677"/>
                  </a:lnTo>
                  <a:lnTo>
                    <a:pt x="390" y="609"/>
                  </a:lnTo>
                  <a:lnTo>
                    <a:pt x="694" y="654"/>
                  </a:lnTo>
                  <a:lnTo>
                    <a:pt x="1068" y="692"/>
                  </a:lnTo>
                  <a:lnTo>
                    <a:pt x="1080" y="567"/>
                  </a:lnTo>
                  <a:lnTo>
                    <a:pt x="1118" y="162"/>
                  </a:lnTo>
                  <a:lnTo>
                    <a:pt x="622" y="105"/>
                  </a:lnTo>
                  <a:lnTo>
                    <a:pt x="376" y="67"/>
                  </a:lnTo>
                  <a:lnTo>
                    <a:pt x="28" y="0"/>
                  </a:lnTo>
                  <a:lnTo>
                    <a:pt x="0" y="130"/>
                  </a:lnTo>
                  <a:lnTo>
                    <a:pt x="19" y="175"/>
                  </a:lnTo>
                  <a:lnTo>
                    <a:pt x="19" y="175"/>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2" name="Freeform 1122"/>
            <p:cNvSpPr>
              <a:spLocks/>
            </p:cNvSpPr>
            <p:nvPr/>
          </p:nvSpPr>
          <p:spPr bwMode="auto">
            <a:xfrm>
              <a:off x="2411057" y="4340137"/>
              <a:ext cx="839711" cy="958874"/>
            </a:xfrm>
            <a:custGeom>
              <a:avLst/>
              <a:gdLst>
                <a:gd name="T0" fmla="*/ 48 w 746"/>
                <a:gd name="T1" fmla="*/ 534 h 840"/>
                <a:gd name="T2" fmla="*/ 29 w 746"/>
                <a:gd name="T3" fmla="*/ 504 h 840"/>
                <a:gd name="T4" fmla="*/ 38 w 746"/>
                <a:gd name="T5" fmla="*/ 456 h 840"/>
                <a:gd name="T6" fmla="*/ 88 w 746"/>
                <a:gd name="T7" fmla="*/ 378 h 840"/>
                <a:gd name="T8" fmla="*/ 124 w 746"/>
                <a:gd name="T9" fmla="*/ 355 h 840"/>
                <a:gd name="T10" fmla="*/ 103 w 746"/>
                <a:gd name="T11" fmla="*/ 327 h 840"/>
                <a:gd name="T12" fmla="*/ 90 w 746"/>
                <a:gd name="T13" fmla="*/ 251 h 840"/>
                <a:gd name="T14" fmla="*/ 105 w 746"/>
                <a:gd name="T15" fmla="*/ 108 h 840"/>
                <a:gd name="T16" fmla="*/ 130 w 746"/>
                <a:gd name="T17" fmla="*/ 101 h 840"/>
                <a:gd name="T18" fmla="*/ 172 w 746"/>
                <a:gd name="T19" fmla="*/ 125 h 840"/>
                <a:gd name="T20" fmla="*/ 208 w 746"/>
                <a:gd name="T21" fmla="*/ 0 h 840"/>
                <a:gd name="T22" fmla="*/ 746 w 746"/>
                <a:gd name="T23" fmla="*/ 89 h 840"/>
                <a:gd name="T24" fmla="*/ 634 w 746"/>
                <a:gd name="T25" fmla="*/ 840 h 840"/>
                <a:gd name="T26" fmla="*/ 468 w 746"/>
                <a:gd name="T27" fmla="*/ 817 h 840"/>
                <a:gd name="T28" fmla="*/ 366 w 746"/>
                <a:gd name="T29" fmla="*/ 789 h 840"/>
                <a:gd name="T30" fmla="*/ 154 w 746"/>
                <a:gd name="T31" fmla="*/ 705 h 840"/>
                <a:gd name="T32" fmla="*/ 0 w 746"/>
                <a:gd name="T33" fmla="*/ 576 h 840"/>
                <a:gd name="T34" fmla="*/ 48 w 746"/>
                <a:gd name="T35" fmla="*/ 534 h 840"/>
                <a:gd name="T36" fmla="*/ 48 w 746"/>
                <a:gd name="T37" fmla="*/ 534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6" h="840">
                  <a:moveTo>
                    <a:pt x="48" y="534"/>
                  </a:moveTo>
                  <a:lnTo>
                    <a:pt x="29" y="504"/>
                  </a:lnTo>
                  <a:lnTo>
                    <a:pt x="38" y="456"/>
                  </a:lnTo>
                  <a:lnTo>
                    <a:pt x="88" y="378"/>
                  </a:lnTo>
                  <a:lnTo>
                    <a:pt x="124" y="355"/>
                  </a:lnTo>
                  <a:lnTo>
                    <a:pt x="103" y="327"/>
                  </a:lnTo>
                  <a:lnTo>
                    <a:pt x="90" y="251"/>
                  </a:lnTo>
                  <a:lnTo>
                    <a:pt x="105" y="108"/>
                  </a:lnTo>
                  <a:lnTo>
                    <a:pt x="130" y="101"/>
                  </a:lnTo>
                  <a:lnTo>
                    <a:pt x="172" y="125"/>
                  </a:lnTo>
                  <a:lnTo>
                    <a:pt x="208" y="0"/>
                  </a:lnTo>
                  <a:lnTo>
                    <a:pt x="746" y="89"/>
                  </a:lnTo>
                  <a:lnTo>
                    <a:pt x="634" y="840"/>
                  </a:lnTo>
                  <a:lnTo>
                    <a:pt x="468" y="817"/>
                  </a:lnTo>
                  <a:lnTo>
                    <a:pt x="366" y="789"/>
                  </a:lnTo>
                  <a:lnTo>
                    <a:pt x="154" y="705"/>
                  </a:lnTo>
                  <a:lnTo>
                    <a:pt x="0" y="576"/>
                  </a:lnTo>
                  <a:lnTo>
                    <a:pt x="48" y="534"/>
                  </a:lnTo>
                  <a:lnTo>
                    <a:pt x="48" y="534"/>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3" name="Freeform 1123"/>
            <p:cNvSpPr>
              <a:spLocks/>
            </p:cNvSpPr>
            <p:nvPr/>
          </p:nvSpPr>
          <p:spPr bwMode="auto">
            <a:xfrm>
              <a:off x="3106318" y="3185996"/>
              <a:ext cx="868283" cy="708043"/>
            </a:xfrm>
            <a:custGeom>
              <a:avLst/>
              <a:gdLst>
                <a:gd name="T0" fmla="*/ 0 w 770"/>
                <a:gd name="T1" fmla="*/ 530 h 619"/>
                <a:gd name="T2" fmla="*/ 92 w 770"/>
                <a:gd name="T3" fmla="*/ 0 h 619"/>
                <a:gd name="T4" fmla="*/ 396 w 770"/>
                <a:gd name="T5" fmla="*/ 45 h 619"/>
                <a:gd name="T6" fmla="*/ 770 w 770"/>
                <a:gd name="T7" fmla="*/ 83 h 619"/>
                <a:gd name="T8" fmla="*/ 744 w 770"/>
                <a:gd name="T9" fmla="*/ 351 h 619"/>
                <a:gd name="T10" fmla="*/ 719 w 770"/>
                <a:gd name="T11" fmla="*/ 619 h 619"/>
                <a:gd name="T12" fmla="*/ 208 w 770"/>
                <a:gd name="T13" fmla="*/ 562 h 619"/>
                <a:gd name="T14" fmla="*/ 0 w 770"/>
                <a:gd name="T15" fmla="*/ 530 h 619"/>
                <a:gd name="T16" fmla="*/ 0 w 770"/>
                <a:gd name="T17" fmla="*/ 53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0" h="619">
                  <a:moveTo>
                    <a:pt x="0" y="530"/>
                  </a:moveTo>
                  <a:lnTo>
                    <a:pt x="92" y="0"/>
                  </a:lnTo>
                  <a:lnTo>
                    <a:pt x="396" y="45"/>
                  </a:lnTo>
                  <a:lnTo>
                    <a:pt x="770" y="83"/>
                  </a:lnTo>
                  <a:lnTo>
                    <a:pt x="744" y="351"/>
                  </a:lnTo>
                  <a:lnTo>
                    <a:pt x="719" y="619"/>
                  </a:lnTo>
                  <a:lnTo>
                    <a:pt x="208" y="562"/>
                  </a:lnTo>
                  <a:lnTo>
                    <a:pt x="0" y="530"/>
                  </a:lnTo>
                  <a:lnTo>
                    <a:pt x="0" y="53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4" name="Freeform 1124"/>
            <p:cNvSpPr>
              <a:spLocks/>
            </p:cNvSpPr>
            <p:nvPr/>
          </p:nvSpPr>
          <p:spPr bwMode="auto">
            <a:xfrm>
              <a:off x="3250768" y="3828949"/>
              <a:ext cx="898443" cy="701693"/>
            </a:xfrm>
            <a:custGeom>
              <a:avLst/>
              <a:gdLst>
                <a:gd name="T0" fmla="*/ 80 w 796"/>
                <a:gd name="T1" fmla="*/ 0 h 612"/>
                <a:gd name="T2" fmla="*/ 591 w 796"/>
                <a:gd name="T3" fmla="*/ 57 h 612"/>
                <a:gd name="T4" fmla="*/ 796 w 796"/>
                <a:gd name="T5" fmla="*/ 74 h 612"/>
                <a:gd name="T6" fmla="*/ 789 w 796"/>
                <a:gd name="T7" fmla="*/ 207 h 612"/>
                <a:gd name="T8" fmla="*/ 760 w 796"/>
                <a:gd name="T9" fmla="*/ 612 h 612"/>
                <a:gd name="T10" fmla="*/ 656 w 796"/>
                <a:gd name="T11" fmla="*/ 605 h 612"/>
                <a:gd name="T12" fmla="*/ 331 w 796"/>
                <a:gd name="T13" fmla="*/ 576 h 612"/>
                <a:gd name="T14" fmla="*/ 0 w 796"/>
                <a:gd name="T15" fmla="*/ 534 h 612"/>
                <a:gd name="T16" fmla="*/ 80 w 796"/>
                <a:gd name="T17" fmla="*/ 0 h 612"/>
                <a:gd name="T18" fmla="*/ 80 w 796"/>
                <a:gd name="T19"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6" h="612">
                  <a:moveTo>
                    <a:pt x="80" y="0"/>
                  </a:moveTo>
                  <a:lnTo>
                    <a:pt x="591" y="57"/>
                  </a:lnTo>
                  <a:lnTo>
                    <a:pt x="796" y="74"/>
                  </a:lnTo>
                  <a:lnTo>
                    <a:pt x="789" y="207"/>
                  </a:lnTo>
                  <a:lnTo>
                    <a:pt x="760" y="612"/>
                  </a:lnTo>
                  <a:lnTo>
                    <a:pt x="656" y="605"/>
                  </a:lnTo>
                  <a:lnTo>
                    <a:pt x="331" y="576"/>
                  </a:lnTo>
                  <a:lnTo>
                    <a:pt x="0" y="534"/>
                  </a:lnTo>
                  <a:lnTo>
                    <a:pt x="80" y="0"/>
                  </a:lnTo>
                  <a:lnTo>
                    <a:pt x="80" y="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5" name="Freeform 1125"/>
            <p:cNvSpPr>
              <a:spLocks/>
            </p:cNvSpPr>
            <p:nvPr/>
          </p:nvSpPr>
          <p:spPr bwMode="auto">
            <a:xfrm>
              <a:off x="3120605" y="4440153"/>
              <a:ext cx="868282" cy="873147"/>
            </a:xfrm>
            <a:custGeom>
              <a:avLst/>
              <a:gdLst>
                <a:gd name="T0" fmla="*/ 97 w 768"/>
                <a:gd name="T1" fmla="*/ 764 h 764"/>
                <a:gd name="T2" fmla="*/ 106 w 768"/>
                <a:gd name="T3" fmla="*/ 707 h 764"/>
                <a:gd name="T4" fmla="*/ 298 w 768"/>
                <a:gd name="T5" fmla="*/ 732 h 764"/>
                <a:gd name="T6" fmla="*/ 290 w 768"/>
                <a:gd name="T7" fmla="*/ 704 h 764"/>
                <a:gd name="T8" fmla="*/ 705 w 768"/>
                <a:gd name="T9" fmla="*/ 742 h 764"/>
                <a:gd name="T10" fmla="*/ 768 w 768"/>
                <a:gd name="T11" fmla="*/ 71 h 764"/>
                <a:gd name="T12" fmla="*/ 443 w 768"/>
                <a:gd name="T13" fmla="*/ 42 h 764"/>
                <a:gd name="T14" fmla="*/ 112 w 768"/>
                <a:gd name="T15" fmla="*/ 0 h 764"/>
                <a:gd name="T16" fmla="*/ 0 w 768"/>
                <a:gd name="T17" fmla="*/ 751 h 764"/>
                <a:gd name="T18" fmla="*/ 97 w 768"/>
                <a:gd name="T19" fmla="*/ 764 h 764"/>
                <a:gd name="T20" fmla="*/ 97 w 768"/>
                <a:gd name="T21"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764">
                  <a:moveTo>
                    <a:pt x="97" y="764"/>
                  </a:moveTo>
                  <a:lnTo>
                    <a:pt x="106" y="707"/>
                  </a:lnTo>
                  <a:lnTo>
                    <a:pt x="298" y="732"/>
                  </a:lnTo>
                  <a:lnTo>
                    <a:pt x="290" y="704"/>
                  </a:lnTo>
                  <a:lnTo>
                    <a:pt x="705" y="742"/>
                  </a:lnTo>
                  <a:lnTo>
                    <a:pt x="768" y="71"/>
                  </a:lnTo>
                  <a:lnTo>
                    <a:pt x="443" y="42"/>
                  </a:lnTo>
                  <a:lnTo>
                    <a:pt x="112" y="0"/>
                  </a:lnTo>
                  <a:lnTo>
                    <a:pt x="0" y="751"/>
                  </a:lnTo>
                  <a:lnTo>
                    <a:pt x="97" y="764"/>
                  </a:lnTo>
                  <a:lnTo>
                    <a:pt x="97" y="764"/>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6" name="Freeform 1126"/>
            <p:cNvSpPr>
              <a:spLocks/>
            </p:cNvSpPr>
            <p:nvPr/>
          </p:nvSpPr>
          <p:spPr bwMode="auto">
            <a:xfrm>
              <a:off x="3450775" y="4598907"/>
              <a:ext cx="1720692" cy="1647867"/>
            </a:xfrm>
            <a:custGeom>
              <a:avLst/>
              <a:gdLst>
                <a:gd name="T0" fmla="*/ 0 w 1527"/>
                <a:gd name="T1" fmla="*/ 563 h 1439"/>
                <a:gd name="T2" fmla="*/ 415 w 1527"/>
                <a:gd name="T3" fmla="*/ 601 h 1439"/>
                <a:gd name="T4" fmla="*/ 472 w 1527"/>
                <a:gd name="T5" fmla="*/ 0 h 1439"/>
                <a:gd name="T6" fmla="*/ 803 w 1527"/>
                <a:gd name="T7" fmla="*/ 19 h 1439"/>
                <a:gd name="T8" fmla="*/ 791 w 1527"/>
                <a:gd name="T9" fmla="*/ 277 h 1439"/>
                <a:gd name="T10" fmla="*/ 824 w 1527"/>
                <a:gd name="T11" fmla="*/ 304 h 1439"/>
                <a:gd name="T12" fmla="*/ 854 w 1527"/>
                <a:gd name="T13" fmla="*/ 304 h 1439"/>
                <a:gd name="T14" fmla="*/ 879 w 1527"/>
                <a:gd name="T15" fmla="*/ 329 h 1439"/>
                <a:gd name="T16" fmla="*/ 928 w 1527"/>
                <a:gd name="T17" fmla="*/ 340 h 1439"/>
                <a:gd name="T18" fmla="*/ 1029 w 1527"/>
                <a:gd name="T19" fmla="*/ 384 h 1439"/>
                <a:gd name="T20" fmla="*/ 1046 w 1527"/>
                <a:gd name="T21" fmla="*/ 365 h 1439"/>
                <a:gd name="T22" fmla="*/ 1111 w 1527"/>
                <a:gd name="T23" fmla="*/ 403 h 1439"/>
                <a:gd name="T24" fmla="*/ 1196 w 1527"/>
                <a:gd name="T25" fmla="*/ 401 h 1439"/>
                <a:gd name="T26" fmla="*/ 1255 w 1527"/>
                <a:gd name="T27" fmla="*/ 384 h 1439"/>
                <a:gd name="T28" fmla="*/ 1337 w 1527"/>
                <a:gd name="T29" fmla="*/ 369 h 1439"/>
                <a:gd name="T30" fmla="*/ 1411 w 1527"/>
                <a:gd name="T31" fmla="*/ 409 h 1439"/>
                <a:gd name="T32" fmla="*/ 1423 w 1527"/>
                <a:gd name="T33" fmla="*/ 422 h 1439"/>
                <a:gd name="T34" fmla="*/ 1463 w 1527"/>
                <a:gd name="T35" fmla="*/ 422 h 1439"/>
                <a:gd name="T36" fmla="*/ 1470 w 1527"/>
                <a:gd name="T37" fmla="*/ 635 h 1439"/>
                <a:gd name="T38" fmla="*/ 1527 w 1527"/>
                <a:gd name="T39" fmla="*/ 739 h 1439"/>
                <a:gd name="T40" fmla="*/ 1506 w 1527"/>
                <a:gd name="T41" fmla="*/ 821 h 1439"/>
                <a:gd name="T42" fmla="*/ 1510 w 1527"/>
                <a:gd name="T43" fmla="*/ 889 h 1439"/>
                <a:gd name="T44" fmla="*/ 1485 w 1527"/>
                <a:gd name="T45" fmla="*/ 924 h 1439"/>
                <a:gd name="T46" fmla="*/ 1495 w 1527"/>
                <a:gd name="T47" fmla="*/ 935 h 1439"/>
                <a:gd name="T48" fmla="*/ 1432 w 1527"/>
                <a:gd name="T49" fmla="*/ 954 h 1439"/>
                <a:gd name="T50" fmla="*/ 1383 w 1527"/>
                <a:gd name="T51" fmla="*/ 960 h 1439"/>
                <a:gd name="T52" fmla="*/ 1392 w 1527"/>
                <a:gd name="T53" fmla="*/ 924 h 1439"/>
                <a:gd name="T54" fmla="*/ 1366 w 1527"/>
                <a:gd name="T55" fmla="*/ 945 h 1439"/>
                <a:gd name="T56" fmla="*/ 1367 w 1527"/>
                <a:gd name="T57" fmla="*/ 986 h 1439"/>
                <a:gd name="T58" fmla="*/ 1333 w 1527"/>
                <a:gd name="T59" fmla="*/ 1030 h 1439"/>
                <a:gd name="T60" fmla="*/ 1153 w 1527"/>
                <a:gd name="T61" fmla="*/ 1121 h 1439"/>
                <a:gd name="T62" fmla="*/ 1096 w 1527"/>
                <a:gd name="T63" fmla="*/ 1180 h 1439"/>
                <a:gd name="T64" fmla="*/ 1042 w 1527"/>
                <a:gd name="T65" fmla="*/ 1308 h 1439"/>
                <a:gd name="T66" fmla="*/ 1086 w 1527"/>
                <a:gd name="T67" fmla="*/ 1439 h 1439"/>
                <a:gd name="T68" fmla="*/ 1044 w 1527"/>
                <a:gd name="T69" fmla="*/ 1439 h 1439"/>
                <a:gd name="T70" fmla="*/ 848 w 1527"/>
                <a:gd name="T71" fmla="*/ 1370 h 1439"/>
                <a:gd name="T72" fmla="*/ 827 w 1527"/>
                <a:gd name="T73" fmla="*/ 1313 h 1439"/>
                <a:gd name="T74" fmla="*/ 807 w 1527"/>
                <a:gd name="T75" fmla="*/ 1289 h 1439"/>
                <a:gd name="T76" fmla="*/ 801 w 1527"/>
                <a:gd name="T77" fmla="*/ 1213 h 1439"/>
                <a:gd name="T78" fmla="*/ 763 w 1527"/>
                <a:gd name="T79" fmla="*/ 1186 h 1439"/>
                <a:gd name="T80" fmla="*/ 658 w 1527"/>
                <a:gd name="T81" fmla="*/ 984 h 1439"/>
                <a:gd name="T82" fmla="*/ 607 w 1527"/>
                <a:gd name="T83" fmla="*/ 946 h 1439"/>
                <a:gd name="T84" fmla="*/ 592 w 1527"/>
                <a:gd name="T85" fmla="*/ 914 h 1439"/>
                <a:gd name="T86" fmla="*/ 438 w 1527"/>
                <a:gd name="T87" fmla="*/ 907 h 1439"/>
                <a:gd name="T88" fmla="*/ 356 w 1527"/>
                <a:gd name="T89" fmla="*/ 1002 h 1439"/>
                <a:gd name="T90" fmla="*/ 217 w 1527"/>
                <a:gd name="T91" fmla="*/ 903 h 1439"/>
                <a:gd name="T92" fmla="*/ 175 w 1527"/>
                <a:gd name="T93" fmla="*/ 766 h 1439"/>
                <a:gd name="T94" fmla="*/ 42 w 1527"/>
                <a:gd name="T95" fmla="*/ 639 h 1439"/>
                <a:gd name="T96" fmla="*/ 27 w 1527"/>
                <a:gd name="T97" fmla="*/ 597 h 1439"/>
                <a:gd name="T98" fmla="*/ 8 w 1527"/>
                <a:gd name="T99" fmla="*/ 591 h 1439"/>
                <a:gd name="T100" fmla="*/ 0 w 1527"/>
                <a:gd name="T101" fmla="*/ 563 h 1439"/>
                <a:gd name="T102" fmla="*/ 0 w 1527"/>
                <a:gd name="T103" fmla="*/ 563 h 1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27" h="1439">
                  <a:moveTo>
                    <a:pt x="0" y="563"/>
                  </a:moveTo>
                  <a:lnTo>
                    <a:pt x="415" y="601"/>
                  </a:lnTo>
                  <a:lnTo>
                    <a:pt x="472" y="0"/>
                  </a:lnTo>
                  <a:lnTo>
                    <a:pt x="803" y="19"/>
                  </a:lnTo>
                  <a:lnTo>
                    <a:pt x="791" y="277"/>
                  </a:lnTo>
                  <a:lnTo>
                    <a:pt x="824" y="304"/>
                  </a:lnTo>
                  <a:lnTo>
                    <a:pt x="854" y="304"/>
                  </a:lnTo>
                  <a:lnTo>
                    <a:pt x="879" y="329"/>
                  </a:lnTo>
                  <a:lnTo>
                    <a:pt x="928" y="340"/>
                  </a:lnTo>
                  <a:lnTo>
                    <a:pt x="1029" y="384"/>
                  </a:lnTo>
                  <a:lnTo>
                    <a:pt x="1046" y="365"/>
                  </a:lnTo>
                  <a:lnTo>
                    <a:pt x="1111" y="403"/>
                  </a:lnTo>
                  <a:lnTo>
                    <a:pt x="1196" y="401"/>
                  </a:lnTo>
                  <a:lnTo>
                    <a:pt x="1255" y="384"/>
                  </a:lnTo>
                  <a:lnTo>
                    <a:pt x="1337" y="369"/>
                  </a:lnTo>
                  <a:lnTo>
                    <a:pt x="1411" y="409"/>
                  </a:lnTo>
                  <a:lnTo>
                    <a:pt x="1423" y="422"/>
                  </a:lnTo>
                  <a:lnTo>
                    <a:pt x="1463" y="422"/>
                  </a:lnTo>
                  <a:lnTo>
                    <a:pt x="1470" y="635"/>
                  </a:lnTo>
                  <a:lnTo>
                    <a:pt x="1527" y="739"/>
                  </a:lnTo>
                  <a:lnTo>
                    <a:pt x="1506" y="821"/>
                  </a:lnTo>
                  <a:lnTo>
                    <a:pt x="1510" y="889"/>
                  </a:lnTo>
                  <a:lnTo>
                    <a:pt x="1485" y="924"/>
                  </a:lnTo>
                  <a:lnTo>
                    <a:pt x="1495" y="935"/>
                  </a:lnTo>
                  <a:lnTo>
                    <a:pt x="1432" y="954"/>
                  </a:lnTo>
                  <a:lnTo>
                    <a:pt x="1383" y="960"/>
                  </a:lnTo>
                  <a:lnTo>
                    <a:pt x="1392" y="924"/>
                  </a:lnTo>
                  <a:lnTo>
                    <a:pt x="1366" y="945"/>
                  </a:lnTo>
                  <a:lnTo>
                    <a:pt x="1367" y="986"/>
                  </a:lnTo>
                  <a:lnTo>
                    <a:pt x="1333" y="1030"/>
                  </a:lnTo>
                  <a:lnTo>
                    <a:pt x="1153" y="1121"/>
                  </a:lnTo>
                  <a:lnTo>
                    <a:pt x="1096" y="1180"/>
                  </a:lnTo>
                  <a:lnTo>
                    <a:pt x="1042" y="1308"/>
                  </a:lnTo>
                  <a:lnTo>
                    <a:pt x="1086" y="1439"/>
                  </a:lnTo>
                  <a:lnTo>
                    <a:pt x="1044" y="1439"/>
                  </a:lnTo>
                  <a:lnTo>
                    <a:pt x="848" y="1370"/>
                  </a:lnTo>
                  <a:lnTo>
                    <a:pt x="827" y="1313"/>
                  </a:lnTo>
                  <a:lnTo>
                    <a:pt x="807" y="1289"/>
                  </a:lnTo>
                  <a:lnTo>
                    <a:pt x="801" y="1213"/>
                  </a:lnTo>
                  <a:lnTo>
                    <a:pt x="763" y="1186"/>
                  </a:lnTo>
                  <a:lnTo>
                    <a:pt x="658" y="984"/>
                  </a:lnTo>
                  <a:lnTo>
                    <a:pt x="607" y="946"/>
                  </a:lnTo>
                  <a:lnTo>
                    <a:pt x="592" y="914"/>
                  </a:lnTo>
                  <a:lnTo>
                    <a:pt x="438" y="907"/>
                  </a:lnTo>
                  <a:lnTo>
                    <a:pt x="356" y="1002"/>
                  </a:lnTo>
                  <a:lnTo>
                    <a:pt x="217" y="903"/>
                  </a:lnTo>
                  <a:lnTo>
                    <a:pt x="175" y="766"/>
                  </a:lnTo>
                  <a:lnTo>
                    <a:pt x="42" y="639"/>
                  </a:lnTo>
                  <a:lnTo>
                    <a:pt x="27" y="597"/>
                  </a:lnTo>
                  <a:lnTo>
                    <a:pt x="8" y="591"/>
                  </a:lnTo>
                  <a:lnTo>
                    <a:pt x="0" y="563"/>
                  </a:lnTo>
                  <a:lnTo>
                    <a:pt x="0" y="563"/>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7" name="Freeform 1127"/>
            <p:cNvSpPr>
              <a:spLocks/>
            </p:cNvSpPr>
            <p:nvPr/>
          </p:nvSpPr>
          <p:spPr bwMode="auto">
            <a:xfrm>
              <a:off x="3984126" y="2674808"/>
              <a:ext cx="814312" cy="501663"/>
            </a:xfrm>
            <a:custGeom>
              <a:avLst/>
              <a:gdLst>
                <a:gd name="T0" fmla="*/ 38 w 718"/>
                <a:gd name="T1" fmla="*/ 0 h 441"/>
                <a:gd name="T2" fmla="*/ 663 w 718"/>
                <a:gd name="T3" fmla="*/ 32 h 441"/>
                <a:gd name="T4" fmla="*/ 667 w 718"/>
                <a:gd name="T5" fmla="*/ 142 h 441"/>
                <a:gd name="T6" fmla="*/ 696 w 718"/>
                <a:gd name="T7" fmla="*/ 234 h 441"/>
                <a:gd name="T8" fmla="*/ 699 w 718"/>
                <a:gd name="T9" fmla="*/ 348 h 441"/>
                <a:gd name="T10" fmla="*/ 718 w 718"/>
                <a:gd name="T11" fmla="*/ 441 h 441"/>
                <a:gd name="T12" fmla="*/ 340 w 718"/>
                <a:gd name="T13" fmla="*/ 429 h 441"/>
                <a:gd name="T14" fmla="*/ 0 w 718"/>
                <a:gd name="T15" fmla="*/ 405 h 441"/>
                <a:gd name="T16" fmla="*/ 38 w 718"/>
                <a:gd name="T17" fmla="*/ 0 h 441"/>
                <a:gd name="T18" fmla="*/ 38 w 718"/>
                <a:gd name="T19"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8" h="441">
                  <a:moveTo>
                    <a:pt x="38" y="0"/>
                  </a:moveTo>
                  <a:lnTo>
                    <a:pt x="663" y="32"/>
                  </a:lnTo>
                  <a:lnTo>
                    <a:pt x="667" y="142"/>
                  </a:lnTo>
                  <a:lnTo>
                    <a:pt x="696" y="234"/>
                  </a:lnTo>
                  <a:lnTo>
                    <a:pt x="699" y="348"/>
                  </a:lnTo>
                  <a:lnTo>
                    <a:pt x="718" y="441"/>
                  </a:lnTo>
                  <a:lnTo>
                    <a:pt x="340" y="429"/>
                  </a:lnTo>
                  <a:lnTo>
                    <a:pt x="0" y="405"/>
                  </a:lnTo>
                  <a:lnTo>
                    <a:pt x="38" y="0"/>
                  </a:lnTo>
                  <a:lnTo>
                    <a:pt x="38" y="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8" name="Freeform 1128"/>
            <p:cNvSpPr>
              <a:spLocks/>
            </p:cNvSpPr>
            <p:nvPr/>
          </p:nvSpPr>
          <p:spPr bwMode="auto">
            <a:xfrm>
              <a:off x="3941267" y="3135195"/>
              <a:ext cx="869870" cy="573102"/>
            </a:xfrm>
            <a:custGeom>
              <a:avLst/>
              <a:gdLst>
                <a:gd name="T0" fmla="*/ 38 w 768"/>
                <a:gd name="T1" fmla="*/ 0 h 502"/>
                <a:gd name="T2" fmla="*/ 378 w 768"/>
                <a:gd name="T3" fmla="*/ 24 h 502"/>
                <a:gd name="T4" fmla="*/ 756 w 768"/>
                <a:gd name="T5" fmla="*/ 36 h 502"/>
                <a:gd name="T6" fmla="*/ 732 w 768"/>
                <a:gd name="T7" fmla="*/ 83 h 502"/>
                <a:gd name="T8" fmla="*/ 768 w 768"/>
                <a:gd name="T9" fmla="*/ 118 h 502"/>
                <a:gd name="T10" fmla="*/ 766 w 768"/>
                <a:gd name="T11" fmla="*/ 365 h 502"/>
                <a:gd name="T12" fmla="*/ 751 w 768"/>
                <a:gd name="T13" fmla="*/ 363 h 502"/>
                <a:gd name="T14" fmla="*/ 753 w 768"/>
                <a:gd name="T15" fmla="*/ 395 h 502"/>
                <a:gd name="T16" fmla="*/ 764 w 768"/>
                <a:gd name="T17" fmla="*/ 420 h 502"/>
                <a:gd name="T18" fmla="*/ 756 w 768"/>
                <a:gd name="T19" fmla="*/ 443 h 502"/>
                <a:gd name="T20" fmla="*/ 764 w 768"/>
                <a:gd name="T21" fmla="*/ 502 h 502"/>
                <a:gd name="T22" fmla="*/ 747 w 768"/>
                <a:gd name="T23" fmla="*/ 496 h 502"/>
                <a:gd name="T24" fmla="*/ 728 w 768"/>
                <a:gd name="T25" fmla="*/ 473 h 502"/>
                <a:gd name="T26" fmla="*/ 659 w 768"/>
                <a:gd name="T27" fmla="*/ 450 h 502"/>
                <a:gd name="T28" fmla="*/ 593 w 768"/>
                <a:gd name="T29" fmla="*/ 454 h 502"/>
                <a:gd name="T30" fmla="*/ 555 w 768"/>
                <a:gd name="T31" fmla="*/ 426 h 502"/>
                <a:gd name="T32" fmla="*/ 0 w 768"/>
                <a:gd name="T33" fmla="*/ 393 h 502"/>
                <a:gd name="T34" fmla="*/ 38 w 768"/>
                <a:gd name="T35" fmla="*/ 0 h 502"/>
                <a:gd name="T36" fmla="*/ 38 w 768"/>
                <a:gd name="T37"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8" h="502">
                  <a:moveTo>
                    <a:pt x="38" y="0"/>
                  </a:moveTo>
                  <a:lnTo>
                    <a:pt x="378" y="24"/>
                  </a:lnTo>
                  <a:lnTo>
                    <a:pt x="756" y="36"/>
                  </a:lnTo>
                  <a:lnTo>
                    <a:pt x="732" y="83"/>
                  </a:lnTo>
                  <a:lnTo>
                    <a:pt x="768" y="118"/>
                  </a:lnTo>
                  <a:lnTo>
                    <a:pt x="766" y="365"/>
                  </a:lnTo>
                  <a:lnTo>
                    <a:pt x="751" y="363"/>
                  </a:lnTo>
                  <a:lnTo>
                    <a:pt x="753" y="395"/>
                  </a:lnTo>
                  <a:lnTo>
                    <a:pt x="764" y="420"/>
                  </a:lnTo>
                  <a:lnTo>
                    <a:pt x="756" y="443"/>
                  </a:lnTo>
                  <a:lnTo>
                    <a:pt x="764" y="502"/>
                  </a:lnTo>
                  <a:lnTo>
                    <a:pt x="747" y="496"/>
                  </a:lnTo>
                  <a:lnTo>
                    <a:pt x="728" y="473"/>
                  </a:lnTo>
                  <a:lnTo>
                    <a:pt x="659" y="450"/>
                  </a:lnTo>
                  <a:lnTo>
                    <a:pt x="593" y="454"/>
                  </a:lnTo>
                  <a:lnTo>
                    <a:pt x="555" y="426"/>
                  </a:lnTo>
                  <a:lnTo>
                    <a:pt x="0" y="393"/>
                  </a:lnTo>
                  <a:lnTo>
                    <a:pt x="38" y="0"/>
                  </a:lnTo>
                  <a:lnTo>
                    <a:pt x="38" y="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9" name="Freeform 1129"/>
            <p:cNvSpPr>
              <a:spLocks/>
            </p:cNvSpPr>
            <p:nvPr/>
          </p:nvSpPr>
          <p:spPr bwMode="auto">
            <a:xfrm>
              <a:off x="3917457" y="3584468"/>
              <a:ext cx="1015907" cy="506426"/>
            </a:xfrm>
            <a:custGeom>
              <a:avLst/>
              <a:gdLst>
                <a:gd name="T0" fmla="*/ 25 w 901"/>
                <a:gd name="T1" fmla="*/ 0 h 439"/>
                <a:gd name="T2" fmla="*/ 580 w 901"/>
                <a:gd name="T3" fmla="*/ 33 h 439"/>
                <a:gd name="T4" fmla="*/ 618 w 901"/>
                <a:gd name="T5" fmla="*/ 61 h 439"/>
                <a:gd name="T6" fmla="*/ 684 w 901"/>
                <a:gd name="T7" fmla="*/ 57 h 439"/>
                <a:gd name="T8" fmla="*/ 753 w 901"/>
                <a:gd name="T9" fmla="*/ 80 h 439"/>
                <a:gd name="T10" fmla="*/ 772 w 901"/>
                <a:gd name="T11" fmla="*/ 103 h 439"/>
                <a:gd name="T12" fmla="*/ 789 w 901"/>
                <a:gd name="T13" fmla="*/ 109 h 439"/>
                <a:gd name="T14" fmla="*/ 819 w 901"/>
                <a:gd name="T15" fmla="*/ 192 h 439"/>
                <a:gd name="T16" fmla="*/ 819 w 901"/>
                <a:gd name="T17" fmla="*/ 217 h 439"/>
                <a:gd name="T18" fmla="*/ 840 w 901"/>
                <a:gd name="T19" fmla="*/ 257 h 439"/>
                <a:gd name="T20" fmla="*/ 850 w 901"/>
                <a:gd name="T21" fmla="*/ 320 h 439"/>
                <a:gd name="T22" fmla="*/ 844 w 901"/>
                <a:gd name="T23" fmla="*/ 339 h 439"/>
                <a:gd name="T24" fmla="*/ 857 w 901"/>
                <a:gd name="T25" fmla="*/ 359 h 439"/>
                <a:gd name="T26" fmla="*/ 901 w 901"/>
                <a:gd name="T27" fmla="*/ 439 h 439"/>
                <a:gd name="T28" fmla="*/ 500 w 901"/>
                <a:gd name="T29" fmla="*/ 435 h 439"/>
                <a:gd name="T30" fmla="*/ 198 w 901"/>
                <a:gd name="T31" fmla="*/ 418 h 439"/>
                <a:gd name="T32" fmla="*/ 205 w 901"/>
                <a:gd name="T33" fmla="*/ 285 h 439"/>
                <a:gd name="T34" fmla="*/ 0 w 901"/>
                <a:gd name="T35" fmla="*/ 268 h 439"/>
                <a:gd name="T36" fmla="*/ 25 w 901"/>
                <a:gd name="T37" fmla="*/ 0 h 439"/>
                <a:gd name="T38" fmla="*/ 25 w 901"/>
                <a:gd name="T39"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1" h="439">
                  <a:moveTo>
                    <a:pt x="25" y="0"/>
                  </a:moveTo>
                  <a:lnTo>
                    <a:pt x="580" y="33"/>
                  </a:lnTo>
                  <a:lnTo>
                    <a:pt x="618" y="61"/>
                  </a:lnTo>
                  <a:lnTo>
                    <a:pt x="684" y="57"/>
                  </a:lnTo>
                  <a:lnTo>
                    <a:pt x="753" y="80"/>
                  </a:lnTo>
                  <a:lnTo>
                    <a:pt x="772" y="103"/>
                  </a:lnTo>
                  <a:lnTo>
                    <a:pt x="789" y="109"/>
                  </a:lnTo>
                  <a:lnTo>
                    <a:pt x="819" y="192"/>
                  </a:lnTo>
                  <a:lnTo>
                    <a:pt x="819" y="217"/>
                  </a:lnTo>
                  <a:lnTo>
                    <a:pt x="840" y="257"/>
                  </a:lnTo>
                  <a:lnTo>
                    <a:pt x="850" y="320"/>
                  </a:lnTo>
                  <a:lnTo>
                    <a:pt x="844" y="339"/>
                  </a:lnTo>
                  <a:lnTo>
                    <a:pt x="857" y="359"/>
                  </a:lnTo>
                  <a:lnTo>
                    <a:pt x="901" y="439"/>
                  </a:lnTo>
                  <a:lnTo>
                    <a:pt x="500" y="435"/>
                  </a:lnTo>
                  <a:lnTo>
                    <a:pt x="198" y="418"/>
                  </a:lnTo>
                  <a:lnTo>
                    <a:pt x="205" y="285"/>
                  </a:lnTo>
                  <a:lnTo>
                    <a:pt x="0" y="268"/>
                  </a:lnTo>
                  <a:lnTo>
                    <a:pt x="25" y="0"/>
                  </a:lnTo>
                  <a:lnTo>
                    <a:pt x="25" y="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0" name="Freeform 1130"/>
            <p:cNvSpPr>
              <a:spLocks/>
            </p:cNvSpPr>
            <p:nvPr/>
          </p:nvSpPr>
          <p:spPr bwMode="auto">
            <a:xfrm>
              <a:off x="4111114" y="4068668"/>
              <a:ext cx="914316" cy="484199"/>
            </a:xfrm>
            <a:custGeom>
              <a:avLst/>
              <a:gdLst>
                <a:gd name="T0" fmla="*/ 29 w 812"/>
                <a:gd name="T1" fmla="*/ 0 h 426"/>
                <a:gd name="T2" fmla="*/ 331 w 812"/>
                <a:gd name="T3" fmla="*/ 17 h 426"/>
                <a:gd name="T4" fmla="*/ 732 w 812"/>
                <a:gd name="T5" fmla="*/ 21 h 426"/>
                <a:gd name="T6" fmla="*/ 755 w 812"/>
                <a:gd name="T7" fmla="*/ 40 h 426"/>
                <a:gd name="T8" fmla="*/ 766 w 812"/>
                <a:gd name="T9" fmla="*/ 36 h 426"/>
                <a:gd name="T10" fmla="*/ 782 w 812"/>
                <a:gd name="T11" fmla="*/ 57 h 426"/>
                <a:gd name="T12" fmla="*/ 768 w 812"/>
                <a:gd name="T13" fmla="*/ 57 h 426"/>
                <a:gd name="T14" fmla="*/ 755 w 812"/>
                <a:gd name="T15" fmla="*/ 86 h 426"/>
                <a:gd name="T16" fmla="*/ 787 w 812"/>
                <a:gd name="T17" fmla="*/ 132 h 426"/>
                <a:gd name="T18" fmla="*/ 812 w 812"/>
                <a:gd name="T19" fmla="*/ 137 h 426"/>
                <a:gd name="T20" fmla="*/ 808 w 812"/>
                <a:gd name="T21" fmla="*/ 424 h 426"/>
                <a:gd name="T22" fmla="*/ 464 w 812"/>
                <a:gd name="T23" fmla="*/ 426 h 426"/>
                <a:gd name="T24" fmla="*/ 0 w 812"/>
                <a:gd name="T25" fmla="*/ 405 h 426"/>
                <a:gd name="T26" fmla="*/ 29 w 812"/>
                <a:gd name="T27" fmla="*/ 0 h 426"/>
                <a:gd name="T28" fmla="*/ 29 w 812"/>
                <a:gd name="T29"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2" h="426">
                  <a:moveTo>
                    <a:pt x="29" y="0"/>
                  </a:moveTo>
                  <a:lnTo>
                    <a:pt x="331" y="17"/>
                  </a:lnTo>
                  <a:lnTo>
                    <a:pt x="732" y="21"/>
                  </a:lnTo>
                  <a:lnTo>
                    <a:pt x="755" y="40"/>
                  </a:lnTo>
                  <a:lnTo>
                    <a:pt x="766" y="36"/>
                  </a:lnTo>
                  <a:lnTo>
                    <a:pt x="782" y="57"/>
                  </a:lnTo>
                  <a:lnTo>
                    <a:pt x="768" y="57"/>
                  </a:lnTo>
                  <a:lnTo>
                    <a:pt x="755" y="86"/>
                  </a:lnTo>
                  <a:lnTo>
                    <a:pt x="787" y="132"/>
                  </a:lnTo>
                  <a:lnTo>
                    <a:pt x="812" y="137"/>
                  </a:lnTo>
                  <a:lnTo>
                    <a:pt x="808" y="424"/>
                  </a:lnTo>
                  <a:lnTo>
                    <a:pt x="464" y="426"/>
                  </a:lnTo>
                  <a:lnTo>
                    <a:pt x="0" y="405"/>
                  </a:lnTo>
                  <a:lnTo>
                    <a:pt x="29" y="0"/>
                  </a:lnTo>
                  <a:lnTo>
                    <a:pt x="29" y="0"/>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1" name="Freeform 1131"/>
            <p:cNvSpPr>
              <a:spLocks/>
            </p:cNvSpPr>
            <p:nvPr/>
          </p:nvSpPr>
          <p:spPr bwMode="auto">
            <a:xfrm>
              <a:off x="3980951" y="4524292"/>
              <a:ext cx="1065114" cy="544527"/>
            </a:xfrm>
            <a:custGeom>
              <a:avLst/>
              <a:gdLst>
                <a:gd name="T0" fmla="*/ 6 w 943"/>
                <a:gd name="T1" fmla="*/ 0 h 479"/>
                <a:gd name="T2" fmla="*/ 110 w 943"/>
                <a:gd name="T3" fmla="*/ 7 h 479"/>
                <a:gd name="T4" fmla="*/ 574 w 943"/>
                <a:gd name="T5" fmla="*/ 28 h 479"/>
                <a:gd name="T6" fmla="*/ 918 w 943"/>
                <a:gd name="T7" fmla="*/ 26 h 479"/>
                <a:gd name="T8" fmla="*/ 922 w 943"/>
                <a:gd name="T9" fmla="*/ 97 h 479"/>
                <a:gd name="T10" fmla="*/ 943 w 943"/>
                <a:gd name="T11" fmla="*/ 247 h 479"/>
                <a:gd name="T12" fmla="*/ 939 w 943"/>
                <a:gd name="T13" fmla="*/ 479 h 479"/>
                <a:gd name="T14" fmla="*/ 865 w 943"/>
                <a:gd name="T15" fmla="*/ 439 h 479"/>
                <a:gd name="T16" fmla="*/ 783 w 943"/>
                <a:gd name="T17" fmla="*/ 454 h 479"/>
                <a:gd name="T18" fmla="*/ 724 w 943"/>
                <a:gd name="T19" fmla="*/ 471 h 479"/>
                <a:gd name="T20" fmla="*/ 639 w 943"/>
                <a:gd name="T21" fmla="*/ 473 h 479"/>
                <a:gd name="T22" fmla="*/ 574 w 943"/>
                <a:gd name="T23" fmla="*/ 435 h 479"/>
                <a:gd name="T24" fmla="*/ 557 w 943"/>
                <a:gd name="T25" fmla="*/ 454 h 479"/>
                <a:gd name="T26" fmla="*/ 456 w 943"/>
                <a:gd name="T27" fmla="*/ 410 h 479"/>
                <a:gd name="T28" fmla="*/ 407 w 943"/>
                <a:gd name="T29" fmla="*/ 399 h 479"/>
                <a:gd name="T30" fmla="*/ 382 w 943"/>
                <a:gd name="T31" fmla="*/ 376 h 479"/>
                <a:gd name="T32" fmla="*/ 352 w 943"/>
                <a:gd name="T33" fmla="*/ 374 h 479"/>
                <a:gd name="T34" fmla="*/ 319 w 943"/>
                <a:gd name="T35" fmla="*/ 347 h 479"/>
                <a:gd name="T36" fmla="*/ 331 w 943"/>
                <a:gd name="T37" fmla="*/ 89 h 479"/>
                <a:gd name="T38" fmla="*/ 0 w 943"/>
                <a:gd name="T39" fmla="*/ 70 h 479"/>
                <a:gd name="T40" fmla="*/ 6 w 943"/>
                <a:gd name="T41" fmla="*/ 0 h 479"/>
                <a:gd name="T42" fmla="*/ 6 w 943"/>
                <a:gd name="T43"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43" h="479">
                  <a:moveTo>
                    <a:pt x="6" y="0"/>
                  </a:moveTo>
                  <a:lnTo>
                    <a:pt x="110" y="7"/>
                  </a:lnTo>
                  <a:lnTo>
                    <a:pt x="574" y="28"/>
                  </a:lnTo>
                  <a:lnTo>
                    <a:pt x="918" y="26"/>
                  </a:lnTo>
                  <a:lnTo>
                    <a:pt x="922" y="97"/>
                  </a:lnTo>
                  <a:lnTo>
                    <a:pt x="943" y="247"/>
                  </a:lnTo>
                  <a:lnTo>
                    <a:pt x="939" y="479"/>
                  </a:lnTo>
                  <a:lnTo>
                    <a:pt x="865" y="439"/>
                  </a:lnTo>
                  <a:lnTo>
                    <a:pt x="783" y="454"/>
                  </a:lnTo>
                  <a:lnTo>
                    <a:pt x="724" y="471"/>
                  </a:lnTo>
                  <a:lnTo>
                    <a:pt x="639" y="473"/>
                  </a:lnTo>
                  <a:lnTo>
                    <a:pt x="574" y="435"/>
                  </a:lnTo>
                  <a:lnTo>
                    <a:pt x="557" y="454"/>
                  </a:lnTo>
                  <a:lnTo>
                    <a:pt x="456" y="410"/>
                  </a:lnTo>
                  <a:lnTo>
                    <a:pt x="407" y="399"/>
                  </a:lnTo>
                  <a:lnTo>
                    <a:pt x="382" y="376"/>
                  </a:lnTo>
                  <a:lnTo>
                    <a:pt x="352" y="374"/>
                  </a:lnTo>
                  <a:lnTo>
                    <a:pt x="319" y="347"/>
                  </a:lnTo>
                  <a:lnTo>
                    <a:pt x="331" y="89"/>
                  </a:lnTo>
                  <a:lnTo>
                    <a:pt x="0" y="70"/>
                  </a:lnTo>
                  <a:lnTo>
                    <a:pt x="6" y="0"/>
                  </a:lnTo>
                  <a:lnTo>
                    <a:pt x="6" y="0"/>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2" name="Freeform 1132"/>
            <p:cNvSpPr>
              <a:spLocks/>
            </p:cNvSpPr>
            <p:nvPr/>
          </p:nvSpPr>
          <p:spPr bwMode="auto">
            <a:xfrm>
              <a:off x="4734944" y="2671633"/>
              <a:ext cx="806376" cy="887435"/>
            </a:xfrm>
            <a:custGeom>
              <a:avLst/>
              <a:gdLst>
                <a:gd name="T0" fmla="*/ 4 w 711"/>
                <a:gd name="T1" fmla="*/ 146 h 774"/>
                <a:gd name="T2" fmla="*/ 33 w 711"/>
                <a:gd name="T3" fmla="*/ 238 h 774"/>
                <a:gd name="T4" fmla="*/ 36 w 711"/>
                <a:gd name="T5" fmla="*/ 352 h 774"/>
                <a:gd name="T6" fmla="*/ 55 w 711"/>
                <a:gd name="T7" fmla="*/ 445 h 774"/>
                <a:gd name="T8" fmla="*/ 31 w 711"/>
                <a:gd name="T9" fmla="*/ 492 h 774"/>
                <a:gd name="T10" fmla="*/ 67 w 711"/>
                <a:gd name="T11" fmla="*/ 527 h 774"/>
                <a:gd name="T12" fmla="*/ 65 w 711"/>
                <a:gd name="T13" fmla="*/ 774 h 774"/>
                <a:gd name="T14" fmla="*/ 584 w 711"/>
                <a:gd name="T15" fmla="*/ 764 h 774"/>
                <a:gd name="T16" fmla="*/ 576 w 711"/>
                <a:gd name="T17" fmla="*/ 715 h 774"/>
                <a:gd name="T18" fmla="*/ 519 w 711"/>
                <a:gd name="T19" fmla="*/ 673 h 774"/>
                <a:gd name="T20" fmla="*/ 493 w 711"/>
                <a:gd name="T21" fmla="*/ 643 h 774"/>
                <a:gd name="T22" fmla="*/ 422 w 711"/>
                <a:gd name="T23" fmla="*/ 599 h 774"/>
                <a:gd name="T24" fmla="*/ 424 w 711"/>
                <a:gd name="T25" fmla="*/ 529 h 774"/>
                <a:gd name="T26" fmla="*/ 409 w 711"/>
                <a:gd name="T27" fmla="*/ 481 h 774"/>
                <a:gd name="T28" fmla="*/ 466 w 711"/>
                <a:gd name="T29" fmla="*/ 413 h 774"/>
                <a:gd name="T30" fmla="*/ 462 w 711"/>
                <a:gd name="T31" fmla="*/ 344 h 774"/>
                <a:gd name="T32" fmla="*/ 557 w 711"/>
                <a:gd name="T33" fmla="*/ 274 h 774"/>
                <a:gd name="T34" fmla="*/ 580 w 711"/>
                <a:gd name="T35" fmla="*/ 234 h 774"/>
                <a:gd name="T36" fmla="*/ 711 w 711"/>
                <a:gd name="T37" fmla="*/ 165 h 774"/>
                <a:gd name="T38" fmla="*/ 652 w 711"/>
                <a:gd name="T39" fmla="*/ 141 h 774"/>
                <a:gd name="T40" fmla="*/ 601 w 711"/>
                <a:gd name="T41" fmla="*/ 146 h 774"/>
                <a:gd name="T42" fmla="*/ 590 w 711"/>
                <a:gd name="T43" fmla="*/ 127 h 774"/>
                <a:gd name="T44" fmla="*/ 495 w 711"/>
                <a:gd name="T45" fmla="*/ 126 h 774"/>
                <a:gd name="T46" fmla="*/ 432 w 711"/>
                <a:gd name="T47" fmla="*/ 107 h 774"/>
                <a:gd name="T48" fmla="*/ 301 w 711"/>
                <a:gd name="T49" fmla="*/ 93 h 774"/>
                <a:gd name="T50" fmla="*/ 282 w 711"/>
                <a:gd name="T51" fmla="*/ 70 h 774"/>
                <a:gd name="T52" fmla="*/ 228 w 711"/>
                <a:gd name="T53" fmla="*/ 50 h 774"/>
                <a:gd name="T54" fmla="*/ 219 w 711"/>
                <a:gd name="T55" fmla="*/ 0 h 774"/>
                <a:gd name="T56" fmla="*/ 187 w 711"/>
                <a:gd name="T57" fmla="*/ 0 h 774"/>
                <a:gd name="T58" fmla="*/ 187 w 711"/>
                <a:gd name="T59" fmla="*/ 36 h 774"/>
                <a:gd name="T60" fmla="*/ 0 w 711"/>
                <a:gd name="T61" fmla="*/ 36 h 774"/>
                <a:gd name="T62" fmla="*/ 4 w 711"/>
                <a:gd name="T63" fmla="*/ 146 h 774"/>
                <a:gd name="T64" fmla="*/ 4 w 711"/>
                <a:gd name="T65" fmla="*/ 146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1" h="774">
                  <a:moveTo>
                    <a:pt x="4" y="146"/>
                  </a:moveTo>
                  <a:lnTo>
                    <a:pt x="33" y="238"/>
                  </a:lnTo>
                  <a:lnTo>
                    <a:pt x="36" y="352"/>
                  </a:lnTo>
                  <a:lnTo>
                    <a:pt x="55" y="445"/>
                  </a:lnTo>
                  <a:lnTo>
                    <a:pt x="31" y="492"/>
                  </a:lnTo>
                  <a:lnTo>
                    <a:pt x="67" y="527"/>
                  </a:lnTo>
                  <a:lnTo>
                    <a:pt x="65" y="774"/>
                  </a:lnTo>
                  <a:lnTo>
                    <a:pt x="584" y="764"/>
                  </a:lnTo>
                  <a:lnTo>
                    <a:pt x="576" y="715"/>
                  </a:lnTo>
                  <a:lnTo>
                    <a:pt x="519" y="673"/>
                  </a:lnTo>
                  <a:lnTo>
                    <a:pt x="493" y="643"/>
                  </a:lnTo>
                  <a:lnTo>
                    <a:pt x="422" y="599"/>
                  </a:lnTo>
                  <a:lnTo>
                    <a:pt x="424" y="529"/>
                  </a:lnTo>
                  <a:lnTo>
                    <a:pt x="409" y="481"/>
                  </a:lnTo>
                  <a:lnTo>
                    <a:pt x="466" y="413"/>
                  </a:lnTo>
                  <a:lnTo>
                    <a:pt x="462" y="344"/>
                  </a:lnTo>
                  <a:lnTo>
                    <a:pt x="557" y="274"/>
                  </a:lnTo>
                  <a:lnTo>
                    <a:pt x="580" y="234"/>
                  </a:lnTo>
                  <a:lnTo>
                    <a:pt x="711" y="165"/>
                  </a:lnTo>
                  <a:lnTo>
                    <a:pt x="652" y="141"/>
                  </a:lnTo>
                  <a:lnTo>
                    <a:pt x="601" y="146"/>
                  </a:lnTo>
                  <a:lnTo>
                    <a:pt x="590" y="127"/>
                  </a:lnTo>
                  <a:lnTo>
                    <a:pt x="495" y="126"/>
                  </a:lnTo>
                  <a:lnTo>
                    <a:pt x="432" y="107"/>
                  </a:lnTo>
                  <a:lnTo>
                    <a:pt x="301" y="93"/>
                  </a:lnTo>
                  <a:lnTo>
                    <a:pt x="282" y="70"/>
                  </a:lnTo>
                  <a:lnTo>
                    <a:pt x="228" y="50"/>
                  </a:lnTo>
                  <a:lnTo>
                    <a:pt x="219" y="0"/>
                  </a:lnTo>
                  <a:lnTo>
                    <a:pt x="187" y="0"/>
                  </a:lnTo>
                  <a:lnTo>
                    <a:pt x="187" y="36"/>
                  </a:lnTo>
                  <a:lnTo>
                    <a:pt x="0" y="36"/>
                  </a:lnTo>
                  <a:lnTo>
                    <a:pt x="4" y="146"/>
                  </a:lnTo>
                  <a:lnTo>
                    <a:pt x="4" y="146"/>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3" name="Freeform 1133"/>
            <p:cNvSpPr>
              <a:spLocks/>
            </p:cNvSpPr>
            <p:nvPr/>
          </p:nvSpPr>
          <p:spPr bwMode="auto">
            <a:xfrm>
              <a:off x="4795263" y="3544780"/>
              <a:ext cx="733358" cy="479437"/>
            </a:xfrm>
            <a:custGeom>
              <a:avLst/>
              <a:gdLst>
                <a:gd name="T0" fmla="*/ 2 w 652"/>
                <a:gd name="T1" fmla="*/ 40 h 420"/>
                <a:gd name="T2" fmla="*/ 13 w 652"/>
                <a:gd name="T3" fmla="*/ 65 h 420"/>
                <a:gd name="T4" fmla="*/ 5 w 652"/>
                <a:gd name="T5" fmla="*/ 88 h 420"/>
                <a:gd name="T6" fmla="*/ 13 w 652"/>
                <a:gd name="T7" fmla="*/ 147 h 420"/>
                <a:gd name="T8" fmla="*/ 43 w 652"/>
                <a:gd name="T9" fmla="*/ 230 h 420"/>
                <a:gd name="T10" fmla="*/ 43 w 652"/>
                <a:gd name="T11" fmla="*/ 255 h 420"/>
                <a:gd name="T12" fmla="*/ 64 w 652"/>
                <a:gd name="T13" fmla="*/ 295 h 420"/>
                <a:gd name="T14" fmla="*/ 74 w 652"/>
                <a:gd name="T15" fmla="*/ 358 h 420"/>
                <a:gd name="T16" fmla="*/ 68 w 652"/>
                <a:gd name="T17" fmla="*/ 377 h 420"/>
                <a:gd name="T18" fmla="*/ 81 w 652"/>
                <a:gd name="T19" fmla="*/ 397 h 420"/>
                <a:gd name="T20" fmla="*/ 504 w 652"/>
                <a:gd name="T21" fmla="*/ 388 h 420"/>
                <a:gd name="T22" fmla="*/ 534 w 652"/>
                <a:gd name="T23" fmla="*/ 420 h 420"/>
                <a:gd name="T24" fmla="*/ 578 w 652"/>
                <a:gd name="T25" fmla="*/ 325 h 420"/>
                <a:gd name="T26" fmla="*/ 564 w 652"/>
                <a:gd name="T27" fmla="*/ 289 h 420"/>
                <a:gd name="T28" fmla="*/ 639 w 652"/>
                <a:gd name="T29" fmla="*/ 232 h 420"/>
                <a:gd name="T30" fmla="*/ 652 w 652"/>
                <a:gd name="T31" fmla="*/ 190 h 420"/>
                <a:gd name="T32" fmla="*/ 599 w 652"/>
                <a:gd name="T33" fmla="*/ 129 h 420"/>
                <a:gd name="T34" fmla="*/ 545 w 652"/>
                <a:gd name="T35" fmla="*/ 67 h 420"/>
                <a:gd name="T36" fmla="*/ 534 w 652"/>
                <a:gd name="T37" fmla="*/ 0 h 420"/>
                <a:gd name="T38" fmla="*/ 15 w 652"/>
                <a:gd name="T39" fmla="*/ 10 h 420"/>
                <a:gd name="T40" fmla="*/ 0 w 652"/>
                <a:gd name="T41" fmla="*/ 8 h 420"/>
                <a:gd name="T42" fmla="*/ 2 w 652"/>
                <a:gd name="T43" fmla="*/ 40 h 420"/>
                <a:gd name="T44" fmla="*/ 2 w 652"/>
                <a:gd name="T45" fmla="*/ 4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2" h="420">
                  <a:moveTo>
                    <a:pt x="2" y="40"/>
                  </a:moveTo>
                  <a:lnTo>
                    <a:pt x="13" y="65"/>
                  </a:lnTo>
                  <a:lnTo>
                    <a:pt x="5" y="88"/>
                  </a:lnTo>
                  <a:lnTo>
                    <a:pt x="13" y="147"/>
                  </a:lnTo>
                  <a:lnTo>
                    <a:pt x="43" y="230"/>
                  </a:lnTo>
                  <a:lnTo>
                    <a:pt x="43" y="255"/>
                  </a:lnTo>
                  <a:lnTo>
                    <a:pt x="64" y="295"/>
                  </a:lnTo>
                  <a:lnTo>
                    <a:pt x="74" y="358"/>
                  </a:lnTo>
                  <a:lnTo>
                    <a:pt x="68" y="377"/>
                  </a:lnTo>
                  <a:lnTo>
                    <a:pt x="81" y="397"/>
                  </a:lnTo>
                  <a:lnTo>
                    <a:pt x="504" y="388"/>
                  </a:lnTo>
                  <a:lnTo>
                    <a:pt x="534" y="420"/>
                  </a:lnTo>
                  <a:lnTo>
                    <a:pt x="578" y="325"/>
                  </a:lnTo>
                  <a:lnTo>
                    <a:pt x="564" y="289"/>
                  </a:lnTo>
                  <a:lnTo>
                    <a:pt x="639" y="232"/>
                  </a:lnTo>
                  <a:lnTo>
                    <a:pt x="652" y="190"/>
                  </a:lnTo>
                  <a:lnTo>
                    <a:pt x="599" y="129"/>
                  </a:lnTo>
                  <a:lnTo>
                    <a:pt x="545" y="67"/>
                  </a:lnTo>
                  <a:lnTo>
                    <a:pt x="534" y="0"/>
                  </a:lnTo>
                  <a:lnTo>
                    <a:pt x="15" y="10"/>
                  </a:lnTo>
                  <a:lnTo>
                    <a:pt x="0" y="8"/>
                  </a:lnTo>
                  <a:lnTo>
                    <a:pt x="2" y="40"/>
                  </a:lnTo>
                  <a:lnTo>
                    <a:pt x="2" y="40"/>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4" name="Freeform 1134"/>
            <p:cNvSpPr>
              <a:spLocks/>
            </p:cNvSpPr>
            <p:nvPr/>
          </p:nvSpPr>
          <p:spPr bwMode="auto">
            <a:xfrm>
              <a:off x="4887330" y="3986116"/>
              <a:ext cx="820663" cy="706455"/>
            </a:xfrm>
            <a:custGeom>
              <a:avLst/>
              <a:gdLst>
                <a:gd name="T0" fmla="*/ 44 w 727"/>
                <a:gd name="T1" fmla="*/ 89 h 616"/>
                <a:gd name="T2" fmla="*/ 67 w 727"/>
                <a:gd name="T3" fmla="*/ 108 h 616"/>
                <a:gd name="T4" fmla="*/ 78 w 727"/>
                <a:gd name="T5" fmla="*/ 104 h 616"/>
                <a:gd name="T6" fmla="*/ 94 w 727"/>
                <a:gd name="T7" fmla="*/ 125 h 616"/>
                <a:gd name="T8" fmla="*/ 80 w 727"/>
                <a:gd name="T9" fmla="*/ 125 h 616"/>
                <a:gd name="T10" fmla="*/ 67 w 727"/>
                <a:gd name="T11" fmla="*/ 154 h 616"/>
                <a:gd name="T12" fmla="*/ 99 w 727"/>
                <a:gd name="T13" fmla="*/ 200 h 616"/>
                <a:gd name="T14" fmla="*/ 124 w 727"/>
                <a:gd name="T15" fmla="*/ 205 h 616"/>
                <a:gd name="T16" fmla="*/ 120 w 727"/>
                <a:gd name="T17" fmla="*/ 492 h 616"/>
                <a:gd name="T18" fmla="*/ 124 w 727"/>
                <a:gd name="T19" fmla="*/ 563 h 616"/>
                <a:gd name="T20" fmla="*/ 607 w 727"/>
                <a:gd name="T21" fmla="*/ 547 h 616"/>
                <a:gd name="T22" fmla="*/ 613 w 727"/>
                <a:gd name="T23" fmla="*/ 589 h 616"/>
                <a:gd name="T24" fmla="*/ 592 w 727"/>
                <a:gd name="T25" fmla="*/ 616 h 616"/>
                <a:gd name="T26" fmla="*/ 666 w 727"/>
                <a:gd name="T27" fmla="*/ 612 h 616"/>
                <a:gd name="T28" fmla="*/ 679 w 727"/>
                <a:gd name="T29" fmla="*/ 589 h 616"/>
                <a:gd name="T30" fmla="*/ 679 w 727"/>
                <a:gd name="T31" fmla="*/ 563 h 616"/>
                <a:gd name="T32" fmla="*/ 698 w 727"/>
                <a:gd name="T33" fmla="*/ 544 h 616"/>
                <a:gd name="T34" fmla="*/ 702 w 727"/>
                <a:gd name="T35" fmla="*/ 523 h 616"/>
                <a:gd name="T36" fmla="*/ 721 w 727"/>
                <a:gd name="T37" fmla="*/ 521 h 616"/>
                <a:gd name="T38" fmla="*/ 727 w 727"/>
                <a:gd name="T39" fmla="*/ 479 h 616"/>
                <a:gd name="T40" fmla="*/ 700 w 727"/>
                <a:gd name="T41" fmla="*/ 473 h 616"/>
                <a:gd name="T42" fmla="*/ 683 w 727"/>
                <a:gd name="T43" fmla="*/ 443 h 616"/>
                <a:gd name="T44" fmla="*/ 656 w 727"/>
                <a:gd name="T45" fmla="*/ 369 h 616"/>
                <a:gd name="T46" fmla="*/ 626 w 727"/>
                <a:gd name="T47" fmla="*/ 359 h 616"/>
                <a:gd name="T48" fmla="*/ 592 w 727"/>
                <a:gd name="T49" fmla="*/ 331 h 616"/>
                <a:gd name="T50" fmla="*/ 578 w 727"/>
                <a:gd name="T51" fmla="*/ 293 h 616"/>
                <a:gd name="T52" fmla="*/ 599 w 727"/>
                <a:gd name="T53" fmla="*/ 234 h 616"/>
                <a:gd name="T54" fmla="*/ 582 w 727"/>
                <a:gd name="T55" fmla="*/ 222 h 616"/>
                <a:gd name="T56" fmla="*/ 540 w 727"/>
                <a:gd name="T57" fmla="*/ 222 h 616"/>
                <a:gd name="T58" fmla="*/ 531 w 727"/>
                <a:gd name="T59" fmla="*/ 186 h 616"/>
                <a:gd name="T60" fmla="*/ 462 w 727"/>
                <a:gd name="T61" fmla="*/ 114 h 616"/>
                <a:gd name="T62" fmla="*/ 445 w 727"/>
                <a:gd name="T63" fmla="*/ 55 h 616"/>
                <a:gd name="T64" fmla="*/ 453 w 727"/>
                <a:gd name="T65" fmla="*/ 32 h 616"/>
                <a:gd name="T66" fmla="*/ 423 w 727"/>
                <a:gd name="T67" fmla="*/ 0 h 616"/>
                <a:gd name="T68" fmla="*/ 0 w 727"/>
                <a:gd name="T69" fmla="*/ 9 h 616"/>
                <a:gd name="T70" fmla="*/ 44 w 727"/>
                <a:gd name="T71" fmla="*/ 89 h 616"/>
                <a:gd name="T72" fmla="*/ 44 w 727"/>
                <a:gd name="T73" fmla="*/ 89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7" h="616">
                  <a:moveTo>
                    <a:pt x="44" y="89"/>
                  </a:moveTo>
                  <a:lnTo>
                    <a:pt x="67" y="108"/>
                  </a:lnTo>
                  <a:lnTo>
                    <a:pt x="78" y="104"/>
                  </a:lnTo>
                  <a:lnTo>
                    <a:pt x="94" y="125"/>
                  </a:lnTo>
                  <a:lnTo>
                    <a:pt x="80" y="125"/>
                  </a:lnTo>
                  <a:lnTo>
                    <a:pt x="67" y="154"/>
                  </a:lnTo>
                  <a:lnTo>
                    <a:pt x="99" y="200"/>
                  </a:lnTo>
                  <a:lnTo>
                    <a:pt x="124" y="205"/>
                  </a:lnTo>
                  <a:lnTo>
                    <a:pt x="120" y="492"/>
                  </a:lnTo>
                  <a:lnTo>
                    <a:pt x="124" y="563"/>
                  </a:lnTo>
                  <a:lnTo>
                    <a:pt x="607" y="547"/>
                  </a:lnTo>
                  <a:lnTo>
                    <a:pt x="613" y="589"/>
                  </a:lnTo>
                  <a:lnTo>
                    <a:pt x="592" y="616"/>
                  </a:lnTo>
                  <a:lnTo>
                    <a:pt x="666" y="612"/>
                  </a:lnTo>
                  <a:lnTo>
                    <a:pt x="679" y="589"/>
                  </a:lnTo>
                  <a:lnTo>
                    <a:pt x="679" y="563"/>
                  </a:lnTo>
                  <a:lnTo>
                    <a:pt x="698" y="544"/>
                  </a:lnTo>
                  <a:lnTo>
                    <a:pt x="702" y="523"/>
                  </a:lnTo>
                  <a:lnTo>
                    <a:pt x="721" y="521"/>
                  </a:lnTo>
                  <a:lnTo>
                    <a:pt x="727" y="479"/>
                  </a:lnTo>
                  <a:lnTo>
                    <a:pt x="700" y="473"/>
                  </a:lnTo>
                  <a:lnTo>
                    <a:pt x="683" y="443"/>
                  </a:lnTo>
                  <a:lnTo>
                    <a:pt x="656" y="369"/>
                  </a:lnTo>
                  <a:lnTo>
                    <a:pt x="626" y="359"/>
                  </a:lnTo>
                  <a:lnTo>
                    <a:pt x="592" y="331"/>
                  </a:lnTo>
                  <a:lnTo>
                    <a:pt x="578" y="293"/>
                  </a:lnTo>
                  <a:lnTo>
                    <a:pt x="599" y="234"/>
                  </a:lnTo>
                  <a:lnTo>
                    <a:pt x="582" y="222"/>
                  </a:lnTo>
                  <a:lnTo>
                    <a:pt x="540" y="222"/>
                  </a:lnTo>
                  <a:lnTo>
                    <a:pt x="531" y="186"/>
                  </a:lnTo>
                  <a:lnTo>
                    <a:pt x="462" y="114"/>
                  </a:lnTo>
                  <a:lnTo>
                    <a:pt x="445" y="55"/>
                  </a:lnTo>
                  <a:lnTo>
                    <a:pt x="453" y="32"/>
                  </a:lnTo>
                  <a:lnTo>
                    <a:pt x="423" y="0"/>
                  </a:lnTo>
                  <a:lnTo>
                    <a:pt x="0" y="9"/>
                  </a:lnTo>
                  <a:lnTo>
                    <a:pt x="44" y="89"/>
                  </a:lnTo>
                  <a:lnTo>
                    <a:pt x="44" y="89"/>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5" name="Freeform 1135"/>
            <p:cNvSpPr>
              <a:spLocks/>
            </p:cNvSpPr>
            <p:nvPr/>
          </p:nvSpPr>
          <p:spPr bwMode="auto">
            <a:xfrm>
              <a:off x="5025430" y="4616369"/>
              <a:ext cx="620655" cy="550877"/>
            </a:xfrm>
            <a:custGeom>
              <a:avLst/>
              <a:gdLst>
                <a:gd name="T0" fmla="*/ 21 w 551"/>
                <a:gd name="T1" fmla="*/ 166 h 481"/>
                <a:gd name="T2" fmla="*/ 17 w 551"/>
                <a:gd name="T3" fmla="*/ 398 h 481"/>
                <a:gd name="T4" fmla="*/ 29 w 551"/>
                <a:gd name="T5" fmla="*/ 411 h 481"/>
                <a:gd name="T6" fmla="*/ 69 w 551"/>
                <a:gd name="T7" fmla="*/ 411 h 481"/>
                <a:gd name="T8" fmla="*/ 70 w 551"/>
                <a:gd name="T9" fmla="*/ 481 h 481"/>
                <a:gd name="T10" fmla="*/ 397 w 551"/>
                <a:gd name="T11" fmla="*/ 477 h 481"/>
                <a:gd name="T12" fmla="*/ 392 w 551"/>
                <a:gd name="T13" fmla="*/ 405 h 481"/>
                <a:gd name="T14" fmla="*/ 418 w 551"/>
                <a:gd name="T15" fmla="*/ 325 h 481"/>
                <a:gd name="T16" fmla="*/ 460 w 551"/>
                <a:gd name="T17" fmla="*/ 270 h 481"/>
                <a:gd name="T18" fmla="*/ 456 w 551"/>
                <a:gd name="T19" fmla="*/ 255 h 481"/>
                <a:gd name="T20" fmla="*/ 487 w 551"/>
                <a:gd name="T21" fmla="*/ 204 h 481"/>
                <a:gd name="T22" fmla="*/ 504 w 551"/>
                <a:gd name="T23" fmla="*/ 149 h 481"/>
                <a:gd name="T24" fmla="*/ 498 w 551"/>
                <a:gd name="T25" fmla="*/ 145 h 481"/>
                <a:gd name="T26" fmla="*/ 525 w 551"/>
                <a:gd name="T27" fmla="*/ 124 h 481"/>
                <a:gd name="T28" fmla="*/ 551 w 551"/>
                <a:gd name="T29" fmla="*/ 76 h 481"/>
                <a:gd name="T30" fmla="*/ 542 w 551"/>
                <a:gd name="T31" fmla="*/ 65 h 481"/>
                <a:gd name="T32" fmla="*/ 468 w 551"/>
                <a:gd name="T33" fmla="*/ 69 h 481"/>
                <a:gd name="T34" fmla="*/ 489 w 551"/>
                <a:gd name="T35" fmla="*/ 42 h 481"/>
                <a:gd name="T36" fmla="*/ 483 w 551"/>
                <a:gd name="T37" fmla="*/ 0 h 481"/>
                <a:gd name="T38" fmla="*/ 0 w 551"/>
                <a:gd name="T39" fmla="*/ 16 h 481"/>
                <a:gd name="T40" fmla="*/ 21 w 551"/>
                <a:gd name="T41" fmla="*/ 166 h 481"/>
                <a:gd name="T42" fmla="*/ 21 w 551"/>
                <a:gd name="T43" fmla="*/ 16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1" h="481">
                  <a:moveTo>
                    <a:pt x="21" y="166"/>
                  </a:moveTo>
                  <a:lnTo>
                    <a:pt x="17" y="398"/>
                  </a:lnTo>
                  <a:lnTo>
                    <a:pt x="29" y="411"/>
                  </a:lnTo>
                  <a:lnTo>
                    <a:pt x="69" y="411"/>
                  </a:lnTo>
                  <a:lnTo>
                    <a:pt x="70" y="481"/>
                  </a:lnTo>
                  <a:lnTo>
                    <a:pt x="397" y="477"/>
                  </a:lnTo>
                  <a:lnTo>
                    <a:pt x="392" y="405"/>
                  </a:lnTo>
                  <a:lnTo>
                    <a:pt x="418" y="325"/>
                  </a:lnTo>
                  <a:lnTo>
                    <a:pt x="460" y="270"/>
                  </a:lnTo>
                  <a:lnTo>
                    <a:pt x="456" y="255"/>
                  </a:lnTo>
                  <a:lnTo>
                    <a:pt x="487" y="204"/>
                  </a:lnTo>
                  <a:lnTo>
                    <a:pt x="504" y="149"/>
                  </a:lnTo>
                  <a:lnTo>
                    <a:pt x="498" y="145"/>
                  </a:lnTo>
                  <a:lnTo>
                    <a:pt x="525" y="124"/>
                  </a:lnTo>
                  <a:lnTo>
                    <a:pt x="551" y="76"/>
                  </a:lnTo>
                  <a:lnTo>
                    <a:pt x="542" y="65"/>
                  </a:lnTo>
                  <a:lnTo>
                    <a:pt x="468" y="69"/>
                  </a:lnTo>
                  <a:lnTo>
                    <a:pt x="489" y="42"/>
                  </a:lnTo>
                  <a:lnTo>
                    <a:pt x="483" y="0"/>
                  </a:lnTo>
                  <a:lnTo>
                    <a:pt x="0" y="16"/>
                  </a:lnTo>
                  <a:lnTo>
                    <a:pt x="21" y="166"/>
                  </a:lnTo>
                  <a:lnTo>
                    <a:pt x="21" y="166"/>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6" name="Freeform 1136"/>
            <p:cNvSpPr>
              <a:spLocks/>
            </p:cNvSpPr>
            <p:nvPr/>
          </p:nvSpPr>
          <p:spPr bwMode="auto">
            <a:xfrm>
              <a:off x="5106385" y="5162483"/>
              <a:ext cx="704785" cy="604853"/>
            </a:xfrm>
            <a:custGeom>
              <a:avLst/>
              <a:gdLst>
                <a:gd name="T0" fmla="*/ 0 w 624"/>
                <a:gd name="T1" fmla="*/ 4 h 529"/>
                <a:gd name="T2" fmla="*/ 6 w 624"/>
                <a:gd name="T3" fmla="*/ 147 h 529"/>
                <a:gd name="T4" fmla="*/ 63 w 624"/>
                <a:gd name="T5" fmla="*/ 251 h 529"/>
                <a:gd name="T6" fmla="*/ 42 w 624"/>
                <a:gd name="T7" fmla="*/ 333 h 529"/>
                <a:gd name="T8" fmla="*/ 46 w 624"/>
                <a:gd name="T9" fmla="*/ 401 h 529"/>
                <a:gd name="T10" fmla="*/ 21 w 624"/>
                <a:gd name="T11" fmla="*/ 436 h 529"/>
                <a:gd name="T12" fmla="*/ 31 w 624"/>
                <a:gd name="T13" fmla="*/ 447 h 529"/>
                <a:gd name="T14" fmla="*/ 114 w 624"/>
                <a:gd name="T15" fmla="*/ 438 h 529"/>
                <a:gd name="T16" fmla="*/ 217 w 624"/>
                <a:gd name="T17" fmla="*/ 464 h 529"/>
                <a:gd name="T18" fmla="*/ 251 w 624"/>
                <a:gd name="T19" fmla="*/ 438 h 529"/>
                <a:gd name="T20" fmla="*/ 352 w 624"/>
                <a:gd name="T21" fmla="*/ 479 h 529"/>
                <a:gd name="T22" fmla="*/ 360 w 624"/>
                <a:gd name="T23" fmla="*/ 502 h 529"/>
                <a:gd name="T24" fmla="*/ 398 w 624"/>
                <a:gd name="T25" fmla="*/ 519 h 529"/>
                <a:gd name="T26" fmla="*/ 419 w 624"/>
                <a:gd name="T27" fmla="*/ 498 h 529"/>
                <a:gd name="T28" fmla="*/ 466 w 624"/>
                <a:gd name="T29" fmla="*/ 517 h 529"/>
                <a:gd name="T30" fmla="*/ 497 w 624"/>
                <a:gd name="T31" fmla="*/ 502 h 529"/>
                <a:gd name="T32" fmla="*/ 491 w 624"/>
                <a:gd name="T33" fmla="*/ 472 h 529"/>
                <a:gd name="T34" fmla="*/ 573 w 624"/>
                <a:gd name="T35" fmla="*/ 498 h 529"/>
                <a:gd name="T36" fmla="*/ 569 w 624"/>
                <a:gd name="T37" fmla="*/ 529 h 529"/>
                <a:gd name="T38" fmla="*/ 624 w 624"/>
                <a:gd name="T39" fmla="*/ 491 h 529"/>
                <a:gd name="T40" fmla="*/ 575 w 624"/>
                <a:gd name="T41" fmla="*/ 485 h 529"/>
                <a:gd name="T42" fmla="*/ 538 w 624"/>
                <a:gd name="T43" fmla="*/ 445 h 529"/>
                <a:gd name="T44" fmla="*/ 584 w 624"/>
                <a:gd name="T45" fmla="*/ 396 h 529"/>
                <a:gd name="T46" fmla="*/ 584 w 624"/>
                <a:gd name="T47" fmla="*/ 367 h 529"/>
                <a:gd name="T48" fmla="*/ 533 w 624"/>
                <a:gd name="T49" fmla="*/ 409 h 529"/>
                <a:gd name="T50" fmla="*/ 508 w 624"/>
                <a:gd name="T51" fmla="*/ 396 h 529"/>
                <a:gd name="T52" fmla="*/ 529 w 624"/>
                <a:gd name="T53" fmla="*/ 373 h 529"/>
                <a:gd name="T54" fmla="*/ 472 w 624"/>
                <a:gd name="T55" fmla="*/ 390 h 529"/>
                <a:gd name="T56" fmla="*/ 436 w 624"/>
                <a:gd name="T57" fmla="*/ 375 h 529"/>
                <a:gd name="T58" fmla="*/ 445 w 624"/>
                <a:gd name="T59" fmla="*/ 350 h 529"/>
                <a:gd name="T60" fmla="*/ 542 w 624"/>
                <a:gd name="T61" fmla="*/ 367 h 529"/>
                <a:gd name="T62" fmla="*/ 504 w 624"/>
                <a:gd name="T63" fmla="*/ 305 h 529"/>
                <a:gd name="T64" fmla="*/ 510 w 624"/>
                <a:gd name="T65" fmla="*/ 259 h 529"/>
                <a:gd name="T66" fmla="*/ 289 w 624"/>
                <a:gd name="T67" fmla="*/ 268 h 529"/>
                <a:gd name="T68" fmla="*/ 316 w 624"/>
                <a:gd name="T69" fmla="*/ 170 h 529"/>
                <a:gd name="T70" fmla="*/ 354 w 624"/>
                <a:gd name="T71" fmla="*/ 120 h 529"/>
                <a:gd name="T72" fmla="*/ 343 w 624"/>
                <a:gd name="T73" fmla="*/ 107 h 529"/>
                <a:gd name="T74" fmla="*/ 327 w 624"/>
                <a:gd name="T75" fmla="*/ 0 h 529"/>
                <a:gd name="T76" fmla="*/ 0 w 624"/>
                <a:gd name="T77" fmla="*/ 4 h 529"/>
                <a:gd name="T78" fmla="*/ 0 w 624"/>
                <a:gd name="T79" fmla="*/ 4 h 529"/>
                <a:gd name="T80" fmla="*/ 0 w 624"/>
                <a:gd name="T81" fmla="*/ 4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529">
                  <a:moveTo>
                    <a:pt x="0" y="4"/>
                  </a:moveTo>
                  <a:lnTo>
                    <a:pt x="6" y="147"/>
                  </a:lnTo>
                  <a:lnTo>
                    <a:pt x="63" y="251"/>
                  </a:lnTo>
                  <a:lnTo>
                    <a:pt x="42" y="333"/>
                  </a:lnTo>
                  <a:lnTo>
                    <a:pt x="46" y="401"/>
                  </a:lnTo>
                  <a:lnTo>
                    <a:pt x="21" y="436"/>
                  </a:lnTo>
                  <a:lnTo>
                    <a:pt x="31" y="447"/>
                  </a:lnTo>
                  <a:lnTo>
                    <a:pt x="114" y="438"/>
                  </a:lnTo>
                  <a:lnTo>
                    <a:pt x="217" y="464"/>
                  </a:lnTo>
                  <a:lnTo>
                    <a:pt x="251" y="438"/>
                  </a:lnTo>
                  <a:lnTo>
                    <a:pt x="352" y="479"/>
                  </a:lnTo>
                  <a:lnTo>
                    <a:pt x="360" y="502"/>
                  </a:lnTo>
                  <a:lnTo>
                    <a:pt x="398" y="519"/>
                  </a:lnTo>
                  <a:lnTo>
                    <a:pt x="419" y="498"/>
                  </a:lnTo>
                  <a:lnTo>
                    <a:pt x="466" y="517"/>
                  </a:lnTo>
                  <a:lnTo>
                    <a:pt x="497" y="502"/>
                  </a:lnTo>
                  <a:lnTo>
                    <a:pt x="491" y="472"/>
                  </a:lnTo>
                  <a:lnTo>
                    <a:pt x="573" y="498"/>
                  </a:lnTo>
                  <a:lnTo>
                    <a:pt x="569" y="529"/>
                  </a:lnTo>
                  <a:lnTo>
                    <a:pt x="624" y="491"/>
                  </a:lnTo>
                  <a:lnTo>
                    <a:pt x="575" y="485"/>
                  </a:lnTo>
                  <a:lnTo>
                    <a:pt x="538" y="445"/>
                  </a:lnTo>
                  <a:lnTo>
                    <a:pt x="584" y="396"/>
                  </a:lnTo>
                  <a:lnTo>
                    <a:pt x="584" y="367"/>
                  </a:lnTo>
                  <a:lnTo>
                    <a:pt x="533" y="409"/>
                  </a:lnTo>
                  <a:lnTo>
                    <a:pt x="508" y="396"/>
                  </a:lnTo>
                  <a:lnTo>
                    <a:pt x="529" y="373"/>
                  </a:lnTo>
                  <a:lnTo>
                    <a:pt x="472" y="390"/>
                  </a:lnTo>
                  <a:lnTo>
                    <a:pt x="436" y="375"/>
                  </a:lnTo>
                  <a:lnTo>
                    <a:pt x="445" y="350"/>
                  </a:lnTo>
                  <a:lnTo>
                    <a:pt x="542" y="367"/>
                  </a:lnTo>
                  <a:lnTo>
                    <a:pt x="504" y="305"/>
                  </a:lnTo>
                  <a:lnTo>
                    <a:pt x="510" y="259"/>
                  </a:lnTo>
                  <a:lnTo>
                    <a:pt x="289" y="268"/>
                  </a:lnTo>
                  <a:lnTo>
                    <a:pt x="316" y="170"/>
                  </a:lnTo>
                  <a:lnTo>
                    <a:pt x="354" y="120"/>
                  </a:lnTo>
                  <a:lnTo>
                    <a:pt x="343" y="107"/>
                  </a:lnTo>
                  <a:lnTo>
                    <a:pt x="327" y="0"/>
                  </a:lnTo>
                  <a:lnTo>
                    <a:pt x="0" y="4"/>
                  </a:lnTo>
                  <a:lnTo>
                    <a:pt x="0" y="4"/>
                  </a:lnTo>
                  <a:lnTo>
                    <a:pt x="0" y="4"/>
                  </a:lnTo>
                  <a:close/>
                </a:path>
              </a:pathLst>
            </a:custGeom>
            <a:solidFill>
              <a:srgbClr val="E0A39E"/>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7" name="Freeform 1137"/>
            <p:cNvSpPr>
              <a:spLocks/>
            </p:cNvSpPr>
            <p:nvPr/>
          </p:nvSpPr>
          <p:spPr bwMode="auto">
            <a:xfrm>
              <a:off x="5461952" y="2916114"/>
              <a:ext cx="701611" cy="354021"/>
            </a:xfrm>
            <a:custGeom>
              <a:avLst/>
              <a:gdLst>
                <a:gd name="T0" fmla="*/ 224 w 622"/>
                <a:gd name="T1" fmla="*/ 203 h 310"/>
                <a:gd name="T2" fmla="*/ 232 w 622"/>
                <a:gd name="T3" fmla="*/ 222 h 310"/>
                <a:gd name="T4" fmla="*/ 253 w 622"/>
                <a:gd name="T5" fmla="*/ 228 h 310"/>
                <a:gd name="T6" fmla="*/ 283 w 622"/>
                <a:gd name="T7" fmla="*/ 310 h 310"/>
                <a:gd name="T8" fmla="*/ 338 w 622"/>
                <a:gd name="T9" fmla="*/ 197 h 310"/>
                <a:gd name="T10" fmla="*/ 367 w 622"/>
                <a:gd name="T11" fmla="*/ 201 h 310"/>
                <a:gd name="T12" fmla="*/ 403 w 622"/>
                <a:gd name="T13" fmla="*/ 184 h 310"/>
                <a:gd name="T14" fmla="*/ 462 w 622"/>
                <a:gd name="T15" fmla="*/ 184 h 310"/>
                <a:gd name="T16" fmla="*/ 483 w 622"/>
                <a:gd name="T17" fmla="*/ 158 h 310"/>
                <a:gd name="T18" fmla="*/ 599 w 622"/>
                <a:gd name="T19" fmla="*/ 161 h 310"/>
                <a:gd name="T20" fmla="*/ 622 w 622"/>
                <a:gd name="T21" fmla="*/ 144 h 310"/>
                <a:gd name="T22" fmla="*/ 584 w 622"/>
                <a:gd name="T23" fmla="*/ 101 h 310"/>
                <a:gd name="T24" fmla="*/ 513 w 622"/>
                <a:gd name="T25" fmla="*/ 102 h 310"/>
                <a:gd name="T26" fmla="*/ 456 w 622"/>
                <a:gd name="T27" fmla="*/ 95 h 310"/>
                <a:gd name="T28" fmla="*/ 384 w 622"/>
                <a:gd name="T29" fmla="*/ 95 h 310"/>
                <a:gd name="T30" fmla="*/ 359 w 622"/>
                <a:gd name="T31" fmla="*/ 131 h 310"/>
                <a:gd name="T32" fmla="*/ 323 w 622"/>
                <a:gd name="T33" fmla="*/ 110 h 310"/>
                <a:gd name="T34" fmla="*/ 285 w 622"/>
                <a:gd name="T35" fmla="*/ 114 h 310"/>
                <a:gd name="T36" fmla="*/ 272 w 622"/>
                <a:gd name="T37" fmla="*/ 76 h 310"/>
                <a:gd name="T38" fmla="*/ 190 w 622"/>
                <a:gd name="T39" fmla="*/ 70 h 310"/>
                <a:gd name="T40" fmla="*/ 181 w 622"/>
                <a:gd name="T41" fmla="*/ 57 h 310"/>
                <a:gd name="T42" fmla="*/ 217 w 622"/>
                <a:gd name="T43" fmla="*/ 17 h 310"/>
                <a:gd name="T44" fmla="*/ 247 w 622"/>
                <a:gd name="T45" fmla="*/ 15 h 310"/>
                <a:gd name="T46" fmla="*/ 217 w 622"/>
                <a:gd name="T47" fmla="*/ 0 h 310"/>
                <a:gd name="T48" fmla="*/ 171 w 622"/>
                <a:gd name="T49" fmla="*/ 11 h 310"/>
                <a:gd name="T50" fmla="*/ 95 w 622"/>
                <a:gd name="T51" fmla="*/ 87 h 310"/>
                <a:gd name="T52" fmla="*/ 57 w 622"/>
                <a:gd name="T53" fmla="*/ 95 h 310"/>
                <a:gd name="T54" fmla="*/ 0 w 622"/>
                <a:gd name="T55" fmla="*/ 133 h 310"/>
                <a:gd name="T56" fmla="*/ 224 w 622"/>
                <a:gd name="T57" fmla="*/ 203 h 310"/>
                <a:gd name="T58" fmla="*/ 224 w 622"/>
                <a:gd name="T59" fmla="*/ 20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2" h="310">
                  <a:moveTo>
                    <a:pt x="224" y="203"/>
                  </a:moveTo>
                  <a:lnTo>
                    <a:pt x="232" y="222"/>
                  </a:lnTo>
                  <a:lnTo>
                    <a:pt x="253" y="228"/>
                  </a:lnTo>
                  <a:lnTo>
                    <a:pt x="283" y="310"/>
                  </a:lnTo>
                  <a:lnTo>
                    <a:pt x="338" y="197"/>
                  </a:lnTo>
                  <a:lnTo>
                    <a:pt x="367" y="201"/>
                  </a:lnTo>
                  <a:lnTo>
                    <a:pt x="403" y="184"/>
                  </a:lnTo>
                  <a:lnTo>
                    <a:pt x="462" y="184"/>
                  </a:lnTo>
                  <a:lnTo>
                    <a:pt x="483" y="158"/>
                  </a:lnTo>
                  <a:lnTo>
                    <a:pt x="599" y="161"/>
                  </a:lnTo>
                  <a:lnTo>
                    <a:pt x="622" y="144"/>
                  </a:lnTo>
                  <a:lnTo>
                    <a:pt x="584" y="101"/>
                  </a:lnTo>
                  <a:lnTo>
                    <a:pt x="513" y="102"/>
                  </a:lnTo>
                  <a:lnTo>
                    <a:pt x="456" y="95"/>
                  </a:lnTo>
                  <a:lnTo>
                    <a:pt x="384" y="95"/>
                  </a:lnTo>
                  <a:lnTo>
                    <a:pt x="359" y="131"/>
                  </a:lnTo>
                  <a:lnTo>
                    <a:pt x="323" y="110"/>
                  </a:lnTo>
                  <a:lnTo>
                    <a:pt x="285" y="114"/>
                  </a:lnTo>
                  <a:lnTo>
                    <a:pt x="272" y="76"/>
                  </a:lnTo>
                  <a:lnTo>
                    <a:pt x="190" y="70"/>
                  </a:lnTo>
                  <a:lnTo>
                    <a:pt x="181" y="57"/>
                  </a:lnTo>
                  <a:lnTo>
                    <a:pt x="217" y="17"/>
                  </a:lnTo>
                  <a:lnTo>
                    <a:pt x="247" y="15"/>
                  </a:lnTo>
                  <a:lnTo>
                    <a:pt x="217" y="0"/>
                  </a:lnTo>
                  <a:lnTo>
                    <a:pt x="171" y="11"/>
                  </a:lnTo>
                  <a:lnTo>
                    <a:pt x="95" y="87"/>
                  </a:lnTo>
                  <a:lnTo>
                    <a:pt x="57" y="95"/>
                  </a:lnTo>
                  <a:lnTo>
                    <a:pt x="0" y="133"/>
                  </a:lnTo>
                  <a:lnTo>
                    <a:pt x="224" y="203"/>
                  </a:lnTo>
                  <a:lnTo>
                    <a:pt x="224" y="203"/>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8" name="Freeform 1138"/>
            <p:cNvSpPr>
              <a:spLocks/>
            </p:cNvSpPr>
            <p:nvPr/>
          </p:nvSpPr>
          <p:spPr bwMode="auto">
            <a:xfrm>
              <a:off x="5914349" y="3135195"/>
              <a:ext cx="474618" cy="642953"/>
            </a:xfrm>
            <a:custGeom>
              <a:avLst/>
              <a:gdLst>
                <a:gd name="T0" fmla="*/ 48 w 422"/>
                <a:gd name="T1" fmla="*/ 464 h 559"/>
                <a:gd name="T2" fmla="*/ 42 w 422"/>
                <a:gd name="T3" fmla="*/ 370 h 559"/>
                <a:gd name="T4" fmla="*/ 6 w 422"/>
                <a:gd name="T5" fmla="*/ 302 h 559"/>
                <a:gd name="T6" fmla="*/ 21 w 422"/>
                <a:gd name="T7" fmla="*/ 159 h 559"/>
                <a:gd name="T8" fmla="*/ 82 w 422"/>
                <a:gd name="T9" fmla="*/ 85 h 559"/>
                <a:gd name="T10" fmla="*/ 78 w 422"/>
                <a:gd name="T11" fmla="*/ 140 h 559"/>
                <a:gd name="T12" fmla="*/ 97 w 422"/>
                <a:gd name="T13" fmla="*/ 129 h 559"/>
                <a:gd name="T14" fmla="*/ 97 w 422"/>
                <a:gd name="T15" fmla="*/ 83 h 559"/>
                <a:gd name="T16" fmla="*/ 120 w 422"/>
                <a:gd name="T17" fmla="*/ 57 h 559"/>
                <a:gd name="T18" fmla="*/ 127 w 422"/>
                <a:gd name="T19" fmla="*/ 7 h 559"/>
                <a:gd name="T20" fmla="*/ 148 w 422"/>
                <a:gd name="T21" fmla="*/ 0 h 559"/>
                <a:gd name="T22" fmla="*/ 276 w 422"/>
                <a:gd name="T23" fmla="*/ 43 h 559"/>
                <a:gd name="T24" fmla="*/ 287 w 422"/>
                <a:gd name="T25" fmla="*/ 80 h 559"/>
                <a:gd name="T26" fmla="*/ 304 w 422"/>
                <a:gd name="T27" fmla="*/ 114 h 559"/>
                <a:gd name="T28" fmla="*/ 308 w 422"/>
                <a:gd name="T29" fmla="*/ 175 h 559"/>
                <a:gd name="T30" fmla="*/ 264 w 422"/>
                <a:gd name="T31" fmla="*/ 228 h 559"/>
                <a:gd name="T32" fmla="*/ 262 w 422"/>
                <a:gd name="T33" fmla="*/ 268 h 559"/>
                <a:gd name="T34" fmla="*/ 287 w 422"/>
                <a:gd name="T35" fmla="*/ 281 h 559"/>
                <a:gd name="T36" fmla="*/ 321 w 422"/>
                <a:gd name="T37" fmla="*/ 226 h 559"/>
                <a:gd name="T38" fmla="*/ 356 w 422"/>
                <a:gd name="T39" fmla="*/ 207 h 559"/>
                <a:gd name="T40" fmla="*/ 378 w 422"/>
                <a:gd name="T41" fmla="*/ 218 h 559"/>
                <a:gd name="T42" fmla="*/ 422 w 422"/>
                <a:gd name="T43" fmla="*/ 342 h 559"/>
                <a:gd name="T44" fmla="*/ 392 w 422"/>
                <a:gd name="T45" fmla="*/ 395 h 559"/>
                <a:gd name="T46" fmla="*/ 384 w 422"/>
                <a:gd name="T47" fmla="*/ 433 h 559"/>
                <a:gd name="T48" fmla="*/ 367 w 422"/>
                <a:gd name="T49" fmla="*/ 445 h 559"/>
                <a:gd name="T50" fmla="*/ 367 w 422"/>
                <a:gd name="T51" fmla="*/ 479 h 559"/>
                <a:gd name="T52" fmla="*/ 344 w 422"/>
                <a:gd name="T53" fmla="*/ 524 h 559"/>
                <a:gd name="T54" fmla="*/ 205 w 422"/>
                <a:gd name="T55" fmla="*/ 543 h 559"/>
                <a:gd name="T56" fmla="*/ 202 w 422"/>
                <a:gd name="T57" fmla="*/ 536 h 559"/>
                <a:gd name="T58" fmla="*/ 0 w 422"/>
                <a:gd name="T59" fmla="*/ 559 h 559"/>
                <a:gd name="T60" fmla="*/ 48 w 422"/>
                <a:gd name="T61" fmla="*/ 464 h 559"/>
                <a:gd name="T62" fmla="*/ 48 w 422"/>
                <a:gd name="T63" fmla="*/ 46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2" h="559">
                  <a:moveTo>
                    <a:pt x="48" y="464"/>
                  </a:moveTo>
                  <a:lnTo>
                    <a:pt x="42" y="370"/>
                  </a:lnTo>
                  <a:lnTo>
                    <a:pt x="6" y="302"/>
                  </a:lnTo>
                  <a:lnTo>
                    <a:pt x="21" y="159"/>
                  </a:lnTo>
                  <a:lnTo>
                    <a:pt x="82" y="85"/>
                  </a:lnTo>
                  <a:lnTo>
                    <a:pt x="78" y="140"/>
                  </a:lnTo>
                  <a:lnTo>
                    <a:pt x="97" y="129"/>
                  </a:lnTo>
                  <a:lnTo>
                    <a:pt x="97" y="83"/>
                  </a:lnTo>
                  <a:lnTo>
                    <a:pt x="120" y="57"/>
                  </a:lnTo>
                  <a:lnTo>
                    <a:pt x="127" y="7"/>
                  </a:lnTo>
                  <a:lnTo>
                    <a:pt x="148" y="0"/>
                  </a:lnTo>
                  <a:lnTo>
                    <a:pt x="276" y="43"/>
                  </a:lnTo>
                  <a:lnTo>
                    <a:pt x="287" y="80"/>
                  </a:lnTo>
                  <a:lnTo>
                    <a:pt x="304" y="114"/>
                  </a:lnTo>
                  <a:lnTo>
                    <a:pt x="308" y="175"/>
                  </a:lnTo>
                  <a:lnTo>
                    <a:pt x="264" y="228"/>
                  </a:lnTo>
                  <a:lnTo>
                    <a:pt x="262" y="268"/>
                  </a:lnTo>
                  <a:lnTo>
                    <a:pt x="287" y="281"/>
                  </a:lnTo>
                  <a:lnTo>
                    <a:pt x="321" y="226"/>
                  </a:lnTo>
                  <a:lnTo>
                    <a:pt x="356" y="207"/>
                  </a:lnTo>
                  <a:lnTo>
                    <a:pt x="378" y="218"/>
                  </a:lnTo>
                  <a:lnTo>
                    <a:pt x="422" y="342"/>
                  </a:lnTo>
                  <a:lnTo>
                    <a:pt x="392" y="395"/>
                  </a:lnTo>
                  <a:lnTo>
                    <a:pt x="384" y="433"/>
                  </a:lnTo>
                  <a:lnTo>
                    <a:pt x="367" y="445"/>
                  </a:lnTo>
                  <a:lnTo>
                    <a:pt x="367" y="479"/>
                  </a:lnTo>
                  <a:lnTo>
                    <a:pt x="344" y="524"/>
                  </a:lnTo>
                  <a:lnTo>
                    <a:pt x="205" y="543"/>
                  </a:lnTo>
                  <a:lnTo>
                    <a:pt x="202" y="536"/>
                  </a:lnTo>
                  <a:lnTo>
                    <a:pt x="0" y="559"/>
                  </a:lnTo>
                  <a:lnTo>
                    <a:pt x="48" y="464"/>
                  </a:lnTo>
                  <a:lnTo>
                    <a:pt x="48" y="464"/>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9" name="Freeform 1139"/>
            <p:cNvSpPr>
              <a:spLocks/>
            </p:cNvSpPr>
            <p:nvPr/>
          </p:nvSpPr>
          <p:spPr bwMode="auto">
            <a:xfrm>
              <a:off x="5195277" y="3016129"/>
              <a:ext cx="657165" cy="676292"/>
            </a:xfrm>
            <a:custGeom>
              <a:avLst/>
              <a:gdLst>
                <a:gd name="T0" fmla="*/ 15 w 578"/>
                <a:gd name="T1" fmla="*/ 227 h 591"/>
                <a:gd name="T2" fmla="*/ 13 w 578"/>
                <a:gd name="T3" fmla="*/ 297 h 591"/>
                <a:gd name="T4" fmla="*/ 84 w 578"/>
                <a:gd name="T5" fmla="*/ 341 h 591"/>
                <a:gd name="T6" fmla="*/ 110 w 578"/>
                <a:gd name="T7" fmla="*/ 371 h 591"/>
                <a:gd name="T8" fmla="*/ 167 w 578"/>
                <a:gd name="T9" fmla="*/ 413 h 591"/>
                <a:gd name="T10" fmla="*/ 175 w 578"/>
                <a:gd name="T11" fmla="*/ 462 h 591"/>
                <a:gd name="T12" fmla="*/ 186 w 578"/>
                <a:gd name="T13" fmla="*/ 529 h 591"/>
                <a:gd name="T14" fmla="*/ 240 w 578"/>
                <a:gd name="T15" fmla="*/ 591 h 591"/>
                <a:gd name="T16" fmla="*/ 527 w 578"/>
                <a:gd name="T17" fmla="*/ 574 h 591"/>
                <a:gd name="T18" fmla="*/ 511 w 578"/>
                <a:gd name="T19" fmla="*/ 483 h 591"/>
                <a:gd name="T20" fmla="*/ 536 w 578"/>
                <a:gd name="T21" fmla="*/ 344 h 591"/>
                <a:gd name="T22" fmla="*/ 536 w 578"/>
                <a:gd name="T23" fmla="*/ 306 h 591"/>
                <a:gd name="T24" fmla="*/ 578 w 578"/>
                <a:gd name="T25" fmla="*/ 198 h 591"/>
                <a:gd name="T26" fmla="*/ 567 w 578"/>
                <a:gd name="T27" fmla="*/ 194 h 591"/>
                <a:gd name="T28" fmla="*/ 540 w 578"/>
                <a:gd name="T29" fmla="*/ 257 h 591"/>
                <a:gd name="T30" fmla="*/ 517 w 578"/>
                <a:gd name="T31" fmla="*/ 261 h 591"/>
                <a:gd name="T32" fmla="*/ 508 w 578"/>
                <a:gd name="T33" fmla="*/ 287 h 591"/>
                <a:gd name="T34" fmla="*/ 483 w 578"/>
                <a:gd name="T35" fmla="*/ 304 h 591"/>
                <a:gd name="T36" fmla="*/ 500 w 578"/>
                <a:gd name="T37" fmla="*/ 247 h 591"/>
                <a:gd name="T38" fmla="*/ 517 w 578"/>
                <a:gd name="T39" fmla="*/ 225 h 591"/>
                <a:gd name="T40" fmla="*/ 487 w 578"/>
                <a:gd name="T41" fmla="*/ 143 h 591"/>
                <a:gd name="T42" fmla="*/ 466 w 578"/>
                <a:gd name="T43" fmla="*/ 137 h 591"/>
                <a:gd name="T44" fmla="*/ 458 w 578"/>
                <a:gd name="T45" fmla="*/ 118 h 591"/>
                <a:gd name="T46" fmla="*/ 234 w 578"/>
                <a:gd name="T47" fmla="*/ 48 h 591"/>
                <a:gd name="T48" fmla="*/ 205 w 578"/>
                <a:gd name="T49" fmla="*/ 35 h 591"/>
                <a:gd name="T50" fmla="*/ 190 w 578"/>
                <a:gd name="T51" fmla="*/ 48 h 591"/>
                <a:gd name="T52" fmla="*/ 184 w 578"/>
                <a:gd name="T53" fmla="*/ 44 h 591"/>
                <a:gd name="T54" fmla="*/ 192 w 578"/>
                <a:gd name="T55" fmla="*/ 19 h 591"/>
                <a:gd name="T56" fmla="*/ 198 w 578"/>
                <a:gd name="T57" fmla="*/ 4 h 591"/>
                <a:gd name="T58" fmla="*/ 190 w 578"/>
                <a:gd name="T59" fmla="*/ 0 h 591"/>
                <a:gd name="T60" fmla="*/ 99 w 578"/>
                <a:gd name="T61" fmla="*/ 38 h 591"/>
                <a:gd name="T62" fmla="*/ 89 w 578"/>
                <a:gd name="T63" fmla="*/ 40 h 591"/>
                <a:gd name="T64" fmla="*/ 70 w 578"/>
                <a:gd name="T65" fmla="*/ 31 h 591"/>
                <a:gd name="T66" fmla="*/ 53 w 578"/>
                <a:gd name="T67" fmla="*/ 42 h 591"/>
                <a:gd name="T68" fmla="*/ 57 w 578"/>
                <a:gd name="T69" fmla="*/ 111 h 591"/>
                <a:gd name="T70" fmla="*/ 0 w 578"/>
                <a:gd name="T71" fmla="*/ 179 h 591"/>
                <a:gd name="T72" fmla="*/ 15 w 578"/>
                <a:gd name="T73" fmla="*/ 227 h 591"/>
                <a:gd name="T74" fmla="*/ 15 w 578"/>
                <a:gd name="T75" fmla="*/ 22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8" h="591">
                  <a:moveTo>
                    <a:pt x="15" y="227"/>
                  </a:moveTo>
                  <a:lnTo>
                    <a:pt x="13" y="297"/>
                  </a:lnTo>
                  <a:lnTo>
                    <a:pt x="84" y="341"/>
                  </a:lnTo>
                  <a:lnTo>
                    <a:pt x="110" y="371"/>
                  </a:lnTo>
                  <a:lnTo>
                    <a:pt x="167" y="413"/>
                  </a:lnTo>
                  <a:lnTo>
                    <a:pt x="175" y="462"/>
                  </a:lnTo>
                  <a:lnTo>
                    <a:pt x="186" y="529"/>
                  </a:lnTo>
                  <a:lnTo>
                    <a:pt x="240" y="591"/>
                  </a:lnTo>
                  <a:lnTo>
                    <a:pt x="527" y="574"/>
                  </a:lnTo>
                  <a:lnTo>
                    <a:pt x="511" y="483"/>
                  </a:lnTo>
                  <a:lnTo>
                    <a:pt x="536" y="344"/>
                  </a:lnTo>
                  <a:lnTo>
                    <a:pt x="536" y="306"/>
                  </a:lnTo>
                  <a:lnTo>
                    <a:pt x="578" y="198"/>
                  </a:lnTo>
                  <a:lnTo>
                    <a:pt x="567" y="194"/>
                  </a:lnTo>
                  <a:lnTo>
                    <a:pt x="540" y="257"/>
                  </a:lnTo>
                  <a:lnTo>
                    <a:pt x="517" y="261"/>
                  </a:lnTo>
                  <a:lnTo>
                    <a:pt x="508" y="287"/>
                  </a:lnTo>
                  <a:lnTo>
                    <a:pt x="483" y="304"/>
                  </a:lnTo>
                  <a:lnTo>
                    <a:pt x="500" y="247"/>
                  </a:lnTo>
                  <a:lnTo>
                    <a:pt x="517" y="225"/>
                  </a:lnTo>
                  <a:lnTo>
                    <a:pt x="487" y="143"/>
                  </a:lnTo>
                  <a:lnTo>
                    <a:pt x="466" y="137"/>
                  </a:lnTo>
                  <a:lnTo>
                    <a:pt x="458" y="118"/>
                  </a:lnTo>
                  <a:lnTo>
                    <a:pt x="234" y="48"/>
                  </a:lnTo>
                  <a:lnTo>
                    <a:pt x="205" y="35"/>
                  </a:lnTo>
                  <a:lnTo>
                    <a:pt x="190" y="48"/>
                  </a:lnTo>
                  <a:lnTo>
                    <a:pt x="184" y="44"/>
                  </a:lnTo>
                  <a:lnTo>
                    <a:pt x="192" y="19"/>
                  </a:lnTo>
                  <a:lnTo>
                    <a:pt x="198" y="4"/>
                  </a:lnTo>
                  <a:lnTo>
                    <a:pt x="190" y="0"/>
                  </a:lnTo>
                  <a:lnTo>
                    <a:pt x="99" y="38"/>
                  </a:lnTo>
                  <a:lnTo>
                    <a:pt x="89" y="40"/>
                  </a:lnTo>
                  <a:lnTo>
                    <a:pt x="70" y="31"/>
                  </a:lnTo>
                  <a:lnTo>
                    <a:pt x="53" y="42"/>
                  </a:lnTo>
                  <a:lnTo>
                    <a:pt x="57" y="111"/>
                  </a:lnTo>
                  <a:lnTo>
                    <a:pt x="0" y="179"/>
                  </a:lnTo>
                  <a:lnTo>
                    <a:pt x="15" y="227"/>
                  </a:lnTo>
                  <a:lnTo>
                    <a:pt x="15" y="227"/>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0" name="Freeform 1140"/>
            <p:cNvSpPr>
              <a:spLocks/>
            </p:cNvSpPr>
            <p:nvPr/>
          </p:nvSpPr>
          <p:spPr bwMode="auto">
            <a:xfrm>
              <a:off x="5385759" y="3671783"/>
              <a:ext cx="487318" cy="865209"/>
            </a:xfrm>
            <a:custGeom>
              <a:avLst/>
              <a:gdLst>
                <a:gd name="T0" fmla="*/ 8 w 430"/>
                <a:gd name="T1" fmla="*/ 308 h 753"/>
                <a:gd name="T2" fmla="*/ 52 w 430"/>
                <a:gd name="T3" fmla="*/ 213 h 753"/>
                <a:gd name="T4" fmla="*/ 38 w 430"/>
                <a:gd name="T5" fmla="*/ 177 h 753"/>
                <a:gd name="T6" fmla="*/ 113 w 430"/>
                <a:gd name="T7" fmla="*/ 120 h 753"/>
                <a:gd name="T8" fmla="*/ 126 w 430"/>
                <a:gd name="T9" fmla="*/ 78 h 753"/>
                <a:gd name="T10" fmla="*/ 73 w 430"/>
                <a:gd name="T11" fmla="*/ 17 h 753"/>
                <a:gd name="T12" fmla="*/ 360 w 430"/>
                <a:gd name="T13" fmla="*/ 0 h 753"/>
                <a:gd name="T14" fmla="*/ 367 w 430"/>
                <a:gd name="T15" fmla="*/ 44 h 753"/>
                <a:gd name="T16" fmla="*/ 396 w 430"/>
                <a:gd name="T17" fmla="*/ 101 h 753"/>
                <a:gd name="T18" fmla="*/ 421 w 430"/>
                <a:gd name="T19" fmla="*/ 388 h 753"/>
                <a:gd name="T20" fmla="*/ 415 w 430"/>
                <a:gd name="T21" fmla="*/ 447 h 753"/>
                <a:gd name="T22" fmla="*/ 430 w 430"/>
                <a:gd name="T23" fmla="*/ 481 h 753"/>
                <a:gd name="T24" fmla="*/ 413 w 430"/>
                <a:gd name="T25" fmla="*/ 546 h 753"/>
                <a:gd name="T26" fmla="*/ 390 w 430"/>
                <a:gd name="T27" fmla="*/ 574 h 753"/>
                <a:gd name="T28" fmla="*/ 379 w 430"/>
                <a:gd name="T29" fmla="*/ 622 h 753"/>
                <a:gd name="T30" fmla="*/ 392 w 430"/>
                <a:gd name="T31" fmla="*/ 637 h 753"/>
                <a:gd name="T32" fmla="*/ 381 w 430"/>
                <a:gd name="T33" fmla="*/ 664 h 753"/>
                <a:gd name="T34" fmla="*/ 386 w 430"/>
                <a:gd name="T35" fmla="*/ 673 h 753"/>
                <a:gd name="T36" fmla="*/ 352 w 430"/>
                <a:gd name="T37" fmla="*/ 686 h 753"/>
                <a:gd name="T38" fmla="*/ 344 w 430"/>
                <a:gd name="T39" fmla="*/ 734 h 753"/>
                <a:gd name="T40" fmla="*/ 295 w 430"/>
                <a:gd name="T41" fmla="*/ 719 h 753"/>
                <a:gd name="T42" fmla="*/ 270 w 430"/>
                <a:gd name="T43" fmla="*/ 753 h 753"/>
                <a:gd name="T44" fmla="*/ 255 w 430"/>
                <a:gd name="T45" fmla="*/ 749 h 753"/>
                <a:gd name="T46" fmla="*/ 238 w 430"/>
                <a:gd name="T47" fmla="*/ 719 h 753"/>
                <a:gd name="T48" fmla="*/ 211 w 430"/>
                <a:gd name="T49" fmla="*/ 645 h 753"/>
                <a:gd name="T50" fmla="*/ 147 w 430"/>
                <a:gd name="T51" fmla="*/ 607 h 753"/>
                <a:gd name="T52" fmla="*/ 133 w 430"/>
                <a:gd name="T53" fmla="*/ 569 h 753"/>
                <a:gd name="T54" fmla="*/ 154 w 430"/>
                <a:gd name="T55" fmla="*/ 510 h 753"/>
                <a:gd name="T56" fmla="*/ 137 w 430"/>
                <a:gd name="T57" fmla="*/ 498 h 753"/>
                <a:gd name="T58" fmla="*/ 95 w 430"/>
                <a:gd name="T59" fmla="*/ 498 h 753"/>
                <a:gd name="T60" fmla="*/ 86 w 430"/>
                <a:gd name="T61" fmla="*/ 462 h 753"/>
                <a:gd name="T62" fmla="*/ 17 w 430"/>
                <a:gd name="T63" fmla="*/ 390 h 753"/>
                <a:gd name="T64" fmla="*/ 0 w 430"/>
                <a:gd name="T65" fmla="*/ 331 h 753"/>
                <a:gd name="T66" fmla="*/ 8 w 430"/>
                <a:gd name="T67" fmla="*/ 308 h 753"/>
                <a:gd name="T68" fmla="*/ 8 w 430"/>
                <a:gd name="T69" fmla="*/ 308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0" h="753">
                  <a:moveTo>
                    <a:pt x="8" y="308"/>
                  </a:moveTo>
                  <a:lnTo>
                    <a:pt x="52" y="213"/>
                  </a:lnTo>
                  <a:lnTo>
                    <a:pt x="38" y="177"/>
                  </a:lnTo>
                  <a:lnTo>
                    <a:pt x="113" y="120"/>
                  </a:lnTo>
                  <a:lnTo>
                    <a:pt x="126" y="78"/>
                  </a:lnTo>
                  <a:lnTo>
                    <a:pt x="73" y="17"/>
                  </a:lnTo>
                  <a:lnTo>
                    <a:pt x="360" y="0"/>
                  </a:lnTo>
                  <a:lnTo>
                    <a:pt x="367" y="44"/>
                  </a:lnTo>
                  <a:lnTo>
                    <a:pt x="396" y="101"/>
                  </a:lnTo>
                  <a:lnTo>
                    <a:pt x="421" y="388"/>
                  </a:lnTo>
                  <a:lnTo>
                    <a:pt x="415" y="447"/>
                  </a:lnTo>
                  <a:lnTo>
                    <a:pt x="430" y="481"/>
                  </a:lnTo>
                  <a:lnTo>
                    <a:pt x="413" y="546"/>
                  </a:lnTo>
                  <a:lnTo>
                    <a:pt x="390" y="574"/>
                  </a:lnTo>
                  <a:lnTo>
                    <a:pt x="379" y="622"/>
                  </a:lnTo>
                  <a:lnTo>
                    <a:pt x="392" y="637"/>
                  </a:lnTo>
                  <a:lnTo>
                    <a:pt x="381" y="664"/>
                  </a:lnTo>
                  <a:lnTo>
                    <a:pt x="386" y="673"/>
                  </a:lnTo>
                  <a:lnTo>
                    <a:pt x="352" y="686"/>
                  </a:lnTo>
                  <a:lnTo>
                    <a:pt x="344" y="734"/>
                  </a:lnTo>
                  <a:lnTo>
                    <a:pt x="295" y="719"/>
                  </a:lnTo>
                  <a:lnTo>
                    <a:pt x="270" y="753"/>
                  </a:lnTo>
                  <a:lnTo>
                    <a:pt x="255" y="749"/>
                  </a:lnTo>
                  <a:lnTo>
                    <a:pt x="238" y="719"/>
                  </a:lnTo>
                  <a:lnTo>
                    <a:pt x="211" y="645"/>
                  </a:lnTo>
                  <a:lnTo>
                    <a:pt x="147" y="607"/>
                  </a:lnTo>
                  <a:lnTo>
                    <a:pt x="133" y="569"/>
                  </a:lnTo>
                  <a:lnTo>
                    <a:pt x="154" y="510"/>
                  </a:lnTo>
                  <a:lnTo>
                    <a:pt x="137" y="498"/>
                  </a:lnTo>
                  <a:lnTo>
                    <a:pt x="95" y="498"/>
                  </a:lnTo>
                  <a:lnTo>
                    <a:pt x="86" y="462"/>
                  </a:lnTo>
                  <a:lnTo>
                    <a:pt x="17" y="390"/>
                  </a:lnTo>
                  <a:lnTo>
                    <a:pt x="0" y="331"/>
                  </a:lnTo>
                  <a:lnTo>
                    <a:pt x="8" y="308"/>
                  </a:lnTo>
                  <a:lnTo>
                    <a:pt x="8" y="308"/>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1" name="Freeform 1141"/>
            <p:cNvSpPr>
              <a:spLocks/>
            </p:cNvSpPr>
            <p:nvPr/>
          </p:nvSpPr>
          <p:spPr bwMode="auto">
            <a:xfrm>
              <a:off x="5814345" y="3747985"/>
              <a:ext cx="380965" cy="652479"/>
            </a:xfrm>
            <a:custGeom>
              <a:avLst/>
              <a:gdLst>
                <a:gd name="T0" fmla="*/ 11 w 338"/>
                <a:gd name="T1" fmla="*/ 566 h 566"/>
                <a:gd name="T2" fmla="*/ 21 w 338"/>
                <a:gd name="T3" fmla="*/ 549 h 566"/>
                <a:gd name="T4" fmla="*/ 85 w 338"/>
                <a:gd name="T5" fmla="*/ 545 h 566"/>
                <a:gd name="T6" fmla="*/ 138 w 338"/>
                <a:gd name="T7" fmla="*/ 528 h 566"/>
                <a:gd name="T8" fmla="*/ 192 w 338"/>
                <a:gd name="T9" fmla="*/ 496 h 566"/>
                <a:gd name="T10" fmla="*/ 235 w 338"/>
                <a:gd name="T11" fmla="*/ 494 h 566"/>
                <a:gd name="T12" fmla="*/ 285 w 338"/>
                <a:gd name="T13" fmla="*/ 412 h 566"/>
                <a:gd name="T14" fmla="*/ 300 w 338"/>
                <a:gd name="T15" fmla="*/ 418 h 566"/>
                <a:gd name="T16" fmla="*/ 338 w 338"/>
                <a:gd name="T17" fmla="*/ 389 h 566"/>
                <a:gd name="T18" fmla="*/ 329 w 338"/>
                <a:gd name="T19" fmla="*/ 368 h 566"/>
                <a:gd name="T20" fmla="*/ 332 w 338"/>
                <a:gd name="T21" fmla="*/ 357 h 566"/>
                <a:gd name="T22" fmla="*/ 294 w 338"/>
                <a:gd name="T23" fmla="*/ 7 h 566"/>
                <a:gd name="T24" fmla="*/ 291 w 338"/>
                <a:gd name="T25" fmla="*/ 0 h 566"/>
                <a:gd name="T26" fmla="*/ 89 w 338"/>
                <a:gd name="T27" fmla="*/ 23 h 566"/>
                <a:gd name="T28" fmla="*/ 51 w 338"/>
                <a:gd name="T29" fmla="*/ 42 h 566"/>
                <a:gd name="T30" fmla="*/ 17 w 338"/>
                <a:gd name="T31" fmla="*/ 32 h 566"/>
                <a:gd name="T32" fmla="*/ 42 w 338"/>
                <a:gd name="T33" fmla="*/ 319 h 566"/>
                <a:gd name="T34" fmla="*/ 36 w 338"/>
                <a:gd name="T35" fmla="*/ 378 h 566"/>
                <a:gd name="T36" fmla="*/ 51 w 338"/>
                <a:gd name="T37" fmla="*/ 412 h 566"/>
                <a:gd name="T38" fmla="*/ 34 w 338"/>
                <a:gd name="T39" fmla="*/ 477 h 566"/>
                <a:gd name="T40" fmla="*/ 11 w 338"/>
                <a:gd name="T41" fmla="*/ 505 h 566"/>
                <a:gd name="T42" fmla="*/ 0 w 338"/>
                <a:gd name="T43" fmla="*/ 553 h 566"/>
                <a:gd name="T44" fmla="*/ 11 w 338"/>
                <a:gd name="T45" fmla="*/ 566 h 566"/>
                <a:gd name="T46" fmla="*/ 11 w 338"/>
                <a:gd name="T47" fmla="*/ 56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8" h="566">
                  <a:moveTo>
                    <a:pt x="11" y="566"/>
                  </a:moveTo>
                  <a:lnTo>
                    <a:pt x="21" y="549"/>
                  </a:lnTo>
                  <a:lnTo>
                    <a:pt x="85" y="545"/>
                  </a:lnTo>
                  <a:lnTo>
                    <a:pt x="138" y="528"/>
                  </a:lnTo>
                  <a:lnTo>
                    <a:pt x="192" y="496"/>
                  </a:lnTo>
                  <a:lnTo>
                    <a:pt x="235" y="494"/>
                  </a:lnTo>
                  <a:lnTo>
                    <a:pt x="285" y="412"/>
                  </a:lnTo>
                  <a:lnTo>
                    <a:pt x="300" y="418"/>
                  </a:lnTo>
                  <a:lnTo>
                    <a:pt x="338" y="389"/>
                  </a:lnTo>
                  <a:lnTo>
                    <a:pt x="329" y="368"/>
                  </a:lnTo>
                  <a:lnTo>
                    <a:pt x="332" y="357"/>
                  </a:lnTo>
                  <a:lnTo>
                    <a:pt x="294" y="7"/>
                  </a:lnTo>
                  <a:lnTo>
                    <a:pt x="291" y="0"/>
                  </a:lnTo>
                  <a:lnTo>
                    <a:pt x="89" y="23"/>
                  </a:lnTo>
                  <a:lnTo>
                    <a:pt x="51" y="42"/>
                  </a:lnTo>
                  <a:lnTo>
                    <a:pt x="17" y="32"/>
                  </a:lnTo>
                  <a:lnTo>
                    <a:pt x="42" y="319"/>
                  </a:lnTo>
                  <a:lnTo>
                    <a:pt x="36" y="378"/>
                  </a:lnTo>
                  <a:lnTo>
                    <a:pt x="51" y="412"/>
                  </a:lnTo>
                  <a:lnTo>
                    <a:pt x="34" y="477"/>
                  </a:lnTo>
                  <a:lnTo>
                    <a:pt x="11" y="505"/>
                  </a:lnTo>
                  <a:lnTo>
                    <a:pt x="0" y="553"/>
                  </a:lnTo>
                  <a:lnTo>
                    <a:pt x="11" y="566"/>
                  </a:lnTo>
                  <a:lnTo>
                    <a:pt x="11" y="566"/>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2" name="Freeform 1142"/>
            <p:cNvSpPr>
              <a:spLocks/>
            </p:cNvSpPr>
            <p:nvPr/>
          </p:nvSpPr>
          <p:spPr bwMode="auto">
            <a:xfrm>
              <a:off x="5684182" y="4146457"/>
              <a:ext cx="895268" cy="454037"/>
            </a:xfrm>
            <a:custGeom>
              <a:avLst/>
              <a:gdLst>
                <a:gd name="T0" fmla="*/ 4 w 791"/>
                <a:gd name="T1" fmla="*/ 375 h 396"/>
                <a:gd name="T2" fmla="*/ 23 w 791"/>
                <a:gd name="T3" fmla="*/ 373 h 396"/>
                <a:gd name="T4" fmla="*/ 29 w 791"/>
                <a:gd name="T5" fmla="*/ 331 h 396"/>
                <a:gd name="T6" fmla="*/ 17 w 791"/>
                <a:gd name="T7" fmla="*/ 329 h 396"/>
                <a:gd name="T8" fmla="*/ 42 w 791"/>
                <a:gd name="T9" fmla="*/ 295 h 396"/>
                <a:gd name="T10" fmla="*/ 91 w 791"/>
                <a:gd name="T11" fmla="*/ 310 h 396"/>
                <a:gd name="T12" fmla="*/ 99 w 791"/>
                <a:gd name="T13" fmla="*/ 262 h 396"/>
                <a:gd name="T14" fmla="*/ 133 w 791"/>
                <a:gd name="T15" fmla="*/ 249 h 396"/>
                <a:gd name="T16" fmla="*/ 128 w 791"/>
                <a:gd name="T17" fmla="*/ 240 h 396"/>
                <a:gd name="T18" fmla="*/ 147 w 791"/>
                <a:gd name="T19" fmla="*/ 194 h 396"/>
                <a:gd name="T20" fmla="*/ 211 w 791"/>
                <a:gd name="T21" fmla="*/ 190 h 396"/>
                <a:gd name="T22" fmla="*/ 264 w 791"/>
                <a:gd name="T23" fmla="*/ 173 h 396"/>
                <a:gd name="T24" fmla="*/ 299 w 791"/>
                <a:gd name="T25" fmla="*/ 150 h 396"/>
                <a:gd name="T26" fmla="*/ 318 w 791"/>
                <a:gd name="T27" fmla="*/ 141 h 396"/>
                <a:gd name="T28" fmla="*/ 361 w 791"/>
                <a:gd name="T29" fmla="*/ 139 h 396"/>
                <a:gd name="T30" fmla="*/ 411 w 791"/>
                <a:gd name="T31" fmla="*/ 57 h 396"/>
                <a:gd name="T32" fmla="*/ 426 w 791"/>
                <a:gd name="T33" fmla="*/ 63 h 396"/>
                <a:gd name="T34" fmla="*/ 464 w 791"/>
                <a:gd name="T35" fmla="*/ 34 h 396"/>
                <a:gd name="T36" fmla="*/ 455 w 791"/>
                <a:gd name="T37" fmla="*/ 13 h 396"/>
                <a:gd name="T38" fmla="*/ 458 w 791"/>
                <a:gd name="T39" fmla="*/ 2 h 396"/>
                <a:gd name="T40" fmla="*/ 493 w 791"/>
                <a:gd name="T41" fmla="*/ 0 h 396"/>
                <a:gd name="T42" fmla="*/ 515 w 791"/>
                <a:gd name="T43" fmla="*/ 8 h 396"/>
                <a:gd name="T44" fmla="*/ 584 w 791"/>
                <a:gd name="T45" fmla="*/ 48 h 396"/>
                <a:gd name="T46" fmla="*/ 633 w 791"/>
                <a:gd name="T47" fmla="*/ 46 h 396"/>
                <a:gd name="T48" fmla="*/ 656 w 791"/>
                <a:gd name="T49" fmla="*/ 31 h 396"/>
                <a:gd name="T50" fmla="*/ 711 w 791"/>
                <a:gd name="T51" fmla="*/ 65 h 396"/>
                <a:gd name="T52" fmla="*/ 728 w 791"/>
                <a:gd name="T53" fmla="*/ 129 h 396"/>
                <a:gd name="T54" fmla="*/ 791 w 791"/>
                <a:gd name="T55" fmla="*/ 175 h 396"/>
                <a:gd name="T56" fmla="*/ 761 w 791"/>
                <a:gd name="T57" fmla="*/ 211 h 396"/>
                <a:gd name="T58" fmla="*/ 707 w 791"/>
                <a:gd name="T59" fmla="*/ 262 h 396"/>
                <a:gd name="T60" fmla="*/ 706 w 791"/>
                <a:gd name="T61" fmla="*/ 274 h 396"/>
                <a:gd name="T62" fmla="*/ 628 w 791"/>
                <a:gd name="T63" fmla="*/ 323 h 396"/>
                <a:gd name="T64" fmla="*/ 190 w 791"/>
                <a:gd name="T65" fmla="*/ 365 h 396"/>
                <a:gd name="T66" fmla="*/ 143 w 791"/>
                <a:gd name="T67" fmla="*/ 361 h 396"/>
                <a:gd name="T68" fmla="*/ 145 w 791"/>
                <a:gd name="T69" fmla="*/ 384 h 396"/>
                <a:gd name="T70" fmla="*/ 0 w 791"/>
                <a:gd name="T71" fmla="*/ 396 h 396"/>
                <a:gd name="T72" fmla="*/ 4 w 791"/>
                <a:gd name="T73" fmla="*/ 375 h 396"/>
                <a:gd name="T74" fmla="*/ 4 w 791"/>
                <a:gd name="T75" fmla="*/ 37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1" h="396">
                  <a:moveTo>
                    <a:pt x="4" y="375"/>
                  </a:moveTo>
                  <a:lnTo>
                    <a:pt x="23" y="373"/>
                  </a:lnTo>
                  <a:lnTo>
                    <a:pt x="29" y="331"/>
                  </a:lnTo>
                  <a:lnTo>
                    <a:pt x="17" y="329"/>
                  </a:lnTo>
                  <a:lnTo>
                    <a:pt x="42" y="295"/>
                  </a:lnTo>
                  <a:lnTo>
                    <a:pt x="91" y="310"/>
                  </a:lnTo>
                  <a:lnTo>
                    <a:pt x="99" y="262"/>
                  </a:lnTo>
                  <a:lnTo>
                    <a:pt x="133" y="249"/>
                  </a:lnTo>
                  <a:lnTo>
                    <a:pt x="128" y="240"/>
                  </a:lnTo>
                  <a:lnTo>
                    <a:pt x="147" y="194"/>
                  </a:lnTo>
                  <a:lnTo>
                    <a:pt x="211" y="190"/>
                  </a:lnTo>
                  <a:lnTo>
                    <a:pt x="264" y="173"/>
                  </a:lnTo>
                  <a:lnTo>
                    <a:pt x="299" y="150"/>
                  </a:lnTo>
                  <a:lnTo>
                    <a:pt x="318" y="141"/>
                  </a:lnTo>
                  <a:lnTo>
                    <a:pt x="361" y="139"/>
                  </a:lnTo>
                  <a:lnTo>
                    <a:pt x="411" y="57"/>
                  </a:lnTo>
                  <a:lnTo>
                    <a:pt x="426" y="63"/>
                  </a:lnTo>
                  <a:lnTo>
                    <a:pt x="464" y="34"/>
                  </a:lnTo>
                  <a:lnTo>
                    <a:pt x="455" y="13"/>
                  </a:lnTo>
                  <a:lnTo>
                    <a:pt x="458" y="2"/>
                  </a:lnTo>
                  <a:lnTo>
                    <a:pt x="493" y="0"/>
                  </a:lnTo>
                  <a:lnTo>
                    <a:pt x="515" y="8"/>
                  </a:lnTo>
                  <a:lnTo>
                    <a:pt x="584" y="48"/>
                  </a:lnTo>
                  <a:lnTo>
                    <a:pt x="633" y="46"/>
                  </a:lnTo>
                  <a:lnTo>
                    <a:pt x="656" y="31"/>
                  </a:lnTo>
                  <a:lnTo>
                    <a:pt x="711" y="65"/>
                  </a:lnTo>
                  <a:lnTo>
                    <a:pt x="728" y="129"/>
                  </a:lnTo>
                  <a:lnTo>
                    <a:pt x="791" y="175"/>
                  </a:lnTo>
                  <a:lnTo>
                    <a:pt x="761" y="211"/>
                  </a:lnTo>
                  <a:lnTo>
                    <a:pt x="707" y="262"/>
                  </a:lnTo>
                  <a:lnTo>
                    <a:pt x="706" y="274"/>
                  </a:lnTo>
                  <a:lnTo>
                    <a:pt x="628" y="323"/>
                  </a:lnTo>
                  <a:lnTo>
                    <a:pt x="190" y="365"/>
                  </a:lnTo>
                  <a:lnTo>
                    <a:pt x="143" y="361"/>
                  </a:lnTo>
                  <a:lnTo>
                    <a:pt x="145" y="384"/>
                  </a:lnTo>
                  <a:lnTo>
                    <a:pt x="0" y="396"/>
                  </a:lnTo>
                  <a:lnTo>
                    <a:pt x="4" y="375"/>
                  </a:lnTo>
                  <a:lnTo>
                    <a:pt x="4" y="375"/>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3" name="Freeform 1143"/>
            <p:cNvSpPr>
              <a:spLocks/>
            </p:cNvSpPr>
            <p:nvPr/>
          </p:nvSpPr>
          <p:spPr bwMode="auto">
            <a:xfrm>
              <a:off x="5574655" y="4494129"/>
              <a:ext cx="1052415" cy="352434"/>
            </a:xfrm>
            <a:custGeom>
              <a:avLst/>
              <a:gdLst>
                <a:gd name="T0" fmla="*/ 17 w 931"/>
                <a:gd name="T1" fmla="*/ 253 h 308"/>
                <a:gd name="T2" fmla="*/ 11 w 931"/>
                <a:gd name="T3" fmla="*/ 249 h 308"/>
                <a:gd name="T4" fmla="*/ 38 w 931"/>
                <a:gd name="T5" fmla="*/ 228 h 308"/>
                <a:gd name="T6" fmla="*/ 64 w 931"/>
                <a:gd name="T7" fmla="*/ 180 h 308"/>
                <a:gd name="T8" fmla="*/ 55 w 931"/>
                <a:gd name="T9" fmla="*/ 169 h 308"/>
                <a:gd name="T10" fmla="*/ 68 w 931"/>
                <a:gd name="T11" fmla="*/ 146 h 308"/>
                <a:gd name="T12" fmla="*/ 68 w 931"/>
                <a:gd name="T13" fmla="*/ 120 h 308"/>
                <a:gd name="T14" fmla="*/ 87 w 931"/>
                <a:gd name="T15" fmla="*/ 101 h 308"/>
                <a:gd name="T16" fmla="*/ 232 w 931"/>
                <a:gd name="T17" fmla="*/ 89 h 308"/>
                <a:gd name="T18" fmla="*/ 230 w 931"/>
                <a:gd name="T19" fmla="*/ 66 h 308"/>
                <a:gd name="T20" fmla="*/ 277 w 931"/>
                <a:gd name="T21" fmla="*/ 70 h 308"/>
                <a:gd name="T22" fmla="*/ 715 w 931"/>
                <a:gd name="T23" fmla="*/ 28 h 308"/>
                <a:gd name="T24" fmla="*/ 931 w 931"/>
                <a:gd name="T25" fmla="*/ 0 h 308"/>
                <a:gd name="T26" fmla="*/ 893 w 931"/>
                <a:gd name="T27" fmla="*/ 74 h 308"/>
                <a:gd name="T28" fmla="*/ 834 w 931"/>
                <a:gd name="T29" fmla="*/ 87 h 308"/>
                <a:gd name="T30" fmla="*/ 806 w 931"/>
                <a:gd name="T31" fmla="*/ 125 h 308"/>
                <a:gd name="T32" fmla="*/ 699 w 931"/>
                <a:gd name="T33" fmla="*/ 186 h 308"/>
                <a:gd name="T34" fmla="*/ 694 w 931"/>
                <a:gd name="T35" fmla="*/ 209 h 308"/>
                <a:gd name="T36" fmla="*/ 667 w 931"/>
                <a:gd name="T37" fmla="*/ 222 h 308"/>
                <a:gd name="T38" fmla="*/ 667 w 931"/>
                <a:gd name="T39" fmla="*/ 253 h 308"/>
                <a:gd name="T40" fmla="*/ 523 w 931"/>
                <a:gd name="T41" fmla="*/ 270 h 308"/>
                <a:gd name="T42" fmla="*/ 234 w 931"/>
                <a:gd name="T43" fmla="*/ 294 h 308"/>
                <a:gd name="T44" fmla="*/ 0 w 931"/>
                <a:gd name="T45" fmla="*/ 308 h 308"/>
                <a:gd name="T46" fmla="*/ 17 w 931"/>
                <a:gd name="T47" fmla="*/ 253 h 308"/>
                <a:gd name="T48" fmla="*/ 17 w 931"/>
                <a:gd name="T49" fmla="*/ 25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1" h="308">
                  <a:moveTo>
                    <a:pt x="17" y="253"/>
                  </a:moveTo>
                  <a:lnTo>
                    <a:pt x="11" y="249"/>
                  </a:lnTo>
                  <a:lnTo>
                    <a:pt x="38" y="228"/>
                  </a:lnTo>
                  <a:lnTo>
                    <a:pt x="64" y="180"/>
                  </a:lnTo>
                  <a:lnTo>
                    <a:pt x="55" y="169"/>
                  </a:lnTo>
                  <a:lnTo>
                    <a:pt x="68" y="146"/>
                  </a:lnTo>
                  <a:lnTo>
                    <a:pt x="68" y="120"/>
                  </a:lnTo>
                  <a:lnTo>
                    <a:pt x="87" y="101"/>
                  </a:lnTo>
                  <a:lnTo>
                    <a:pt x="232" y="89"/>
                  </a:lnTo>
                  <a:lnTo>
                    <a:pt x="230" y="66"/>
                  </a:lnTo>
                  <a:lnTo>
                    <a:pt x="277" y="70"/>
                  </a:lnTo>
                  <a:lnTo>
                    <a:pt x="715" y="28"/>
                  </a:lnTo>
                  <a:lnTo>
                    <a:pt x="931" y="0"/>
                  </a:lnTo>
                  <a:lnTo>
                    <a:pt x="893" y="74"/>
                  </a:lnTo>
                  <a:lnTo>
                    <a:pt x="834" y="87"/>
                  </a:lnTo>
                  <a:lnTo>
                    <a:pt x="806" y="125"/>
                  </a:lnTo>
                  <a:lnTo>
                    <a:pt x="699" y="186"/>
                  </a:lnTo>
                  <a:lnTo>
                    <a:pt x="694" y="209"/>
                  </a:lnTo>
                  <a:lnTo>
                    <a:pt x="667" y="222"/>
                  </a:lnTo>
                  <a:lnTo>
                    <a:pt x="667" y="253"/>
                  </a:lnTo>
                  <a:lnTo>
                    <a:pt x="523" y="270"/>
                  </a:lnTo>
                  <a:lnTo>
                    <a:pt x="234" y="294"/>
                  </a:lnTo>
                  <a:lnTo>
                    <a:pt x="0" y="308"/>
                  </a:lnTo>
                  <a:lnTo>
                    <a:pt x="17" y="253"/>
                  </a:lnTo>
                  <a:lnTo>
                    <a:pt x="17" y="253"/>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4" name="Freeform 1144"/>
            <p:cNvSpPr>
              <a:spLocks/>
            </p:cNvSpPr>
            <p:nvPr/>
          </p:nvSpPr>
          <p:spPr bwMode="auto">
            <a:xfrm>
              <a:off x="5428618" y="4832275"/>
              <a:ext cx="441285" cy="747732"/>
            </a:xfrm>
            <a:custGeom>
              <a:avLst/>
              <a:gdLst>
                <a:gd name="T0" fmla="*/ 27 w 388"/>
                <a:gd name="T1" fmla="*/ 457 h 654"/>
                <a:gd name="T2" fmla="*/ 65 w 388"/>
                <a:gd name="T3" fmla="*/ 407 h 654"/>
                <a:gd name="T4" fmla="*/ 54 w 388"/>
                <a:gd name="T5" fmla="*/ 394 h 654"/>
                <a:gd name="T6" fmla="*/ 38 w 388"/>
                <a:gd name="T7" fmla="*/ 287 h 654"/>
                <a:gd name="T8" fmla="*/ 33 w 388"/>
                <a:gd name="T9" fmla="*/ 215 h 654"/>
                <a:gd name="T10" fmla="*/ 59 w 388"/>
                <a:gd name="T11" fmla="*/ 135 h 654"/>
                <a:gd name="T12" fmla="*/ 101 w 388"/>
                <a:gd name="T13" fmla="*/ 80 h 654"/>
                <a:gd name="T14" fmla="*/ 97 w 388"/>
                <a:gd name="T15" fmla="*/ 65 h 654"/>
                <a:gd name="T16" fmla="*/ 128 w 388"/>
                <a:gd name="T17" fmla="*/ 14 h 654"/>
                <a:gd name="T18" fmla="*/ 362 w 388"/>
                <a:gd name="T19" fmla="*/ 0 h 654"/>
                <a:gd name="T20" fmla="*/ 373 w 388"/>
                <a:gd name="T21" fmla="*/ 12 h 654"/>
                <a:gd name="T22" fmla="*/ 362 w 388"/>
                <a:gd name="T23" fmla="*/ 419 h 654"/>
                <a:gd name="T24" fmla="*/ 388 w 388"/>
                <a:gd name="T25" fmla="*/ 614 h 654"/>
                <a:gd name="T26" fmla="*/ 379 w 388"/>
                <a:gd name="T27" fmla="*/ 624 h 654"/>
                <a:gd name="T28" fmla="*/ 329 w 388"/>
                <a:gd name="T29" fmla="*/ 612 h 654"/>
                <a:gd name="T30" fmla="*/ 253 w 388"/>
                <a:gd name="T31" fmla="*/ 654 h 654"/>
                <a:gd name="T32" fmla="*/ 215 w 388"/>
                <a:gd name="T33" fmla="*/ 592 h 654"/>
                <a:gd name="T34" fmla="*/ 221 w 388"/>
                <a:gd name="T35" fmla="*/ 546 h 654"/>
                <a:gd name="T36" fmla="*/ 0 w 388"/>
                <a:gd name="T37" fmla="*/ 555 h 654"/>
                <a:gd name="T38" fmla="*/ 27 w 388"/>
                <a:gd name="T39" fmla="*/ 457 h 654"/>
                <a:gd name="T40" fmla="*/ 27 w 388"/>
                <a:gd name="T41" fmla="*/ 457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654">
                  <a:moveTo>
                    <a:pt x="27" y="457"/>
                  </a:moveTo>
                  <a:lnTo>
                    <a:pt x="65" y="407"/>
                  </a:lnTo>
                  <a:lnTo>
                    <a:pt x="54" y="394"/>
                  </a:lnTo>
                  <a:lnTo>
                    <a:pt x="38" y="287"/>
                  </a:lnTo>
                  <a:lnTo>
                    <a:pt x="33" y="215"/>
                  </a:lnTo>
                  <a:lnTo>
                    <a:pt x="59" y="135"/>
                  </a:lnTo>
                  <a:lnTo>
                    <a:pt x="101" y="80"/>
                  </a:lnTo>
                  <a:lnTo>
                    <a:pt x="97" y="65"/>
                  </a:lnTo>
                  <a:lnTo>
                    <a:pt x="128" y="14"/>
                  </a:lnTo>
                  <a:lnTo>
                    <a:pt x="362" y="0"/>
                  </a:lnTo>
                  <a:lnTo>
                    <a:pt x="373" y="12"/>
                  </a:lnTo>
                  <a:lnTo>
                    <a:pt x="362" y="419"/>
                  </a:lnTo>
                  <a:lnTo>
                    <a:pt x="388" y="614"/>
                  </a:lnTo>
                  <a:lnTo>
                    <a:pt x="379" y="624"/>
                  </a:lnTo>
                  <a:lnTo>
                    <a:pt x="329" y="612"/>
                  </a:lnTo>
                  <a:lnTo>
                    <a:pt x="253" y="654"/>
                  </a:lnTo>
                  <a:lnTo>
                    <a:pt x="215" y="592"/>
                  </a:lnTo>
                  <a:lnTo>
                    <a:pt x="221" y="546"/>
                  </a:lnTo>
                  <a:lnTo>
                    <a:pt x="0" y="555"/>
                  </a:lnTo>
                  <a:lnTo>
                    <a:pt x="27" y="457"/>
                  </a:lnTo>
                  <a:lnTo>
                    <a:pt x="27" y="457"/>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5" name="Freeform 1145"/>
            <p:cNvSpPr>
              <a:spLocks/>
            </p:cNvSpPr>
            <p:nvPr/>
          </p:nvSpPr>
          <p:spPr bwMode="auto">
            <a:xfrm>
              <a:off x="5839742" y="4802112"/>
              <a:ext cx="465095" cy="752494"/>
            </a:xfrm>
            <a:custGeom>
              <a:avLst/>
              <a:gdLst>
                <a:gd name="T0" fmla="*/ 11 w 416"/>
                <a:gd name="T1" fmla="*/ 36 h 659"/>
                <a:gd name="T2" fmla="*/ 0 w 416"/>
                <a:gd name="T3" fmla="*/ 443 h 659"/>
                <a:gd name="T4" fmla="*/ 26 w 416"/>
                <a:gd name="T5" fmla="*/ 638 h 659"/>
                <a:gd name="T6" fmla="*/ 55 w 416"/>
                <a:gd name="T7" fmla="*/ 646 h 659"/>
                <a:gd name="T8" fmla="*/ 81 w 416"/>
                <a:gd name="T9" fmla="*/ 631 h 659"/>
                <a:gd name="T10" fmla="*/ 97 w 416"/>
                <a:gd name="T11" fmla="*/ 646 h 659"/>
                <a:gd name="T12" fmla="*/ 74 w 416"/>
                <a:gd name="T13" fmla="*/ 659 h 659"/>
                <a:gd name="T14" fmla="*/ 131 w 416"/>
                <a:gd name="T15" fmla="*/ 644 h 659"/>
                <a:gd name="T16" fmla="*/ 142 w 416"/>
                <a:gd name="T17" fmla="*/ 627 h 659"/>
                <a:gd name="T18" fmla="*/ 135 w 416"/>
                <a:gd name="T19" fmla="*/ 616 h 659"/>
                <a:gd name="T20" fmla="*/ 138 w 416"/>
                <a:gd name="T21" fmla="*/ 598 h 659"/>
                <a:gd name="T22" fmla="*/ 112 w 416"/>
                <a:gd name="T23" fmla="*/ 574 h 659"/>
                <a:gd name="T24" fmla="*/ 112 w 416"/>
                <a:gd name="T25" fmla="*/ 553 h 659"/>
                <a:gd name="T26" fmla="*/ 416 w 416"/>
                <a:gd name="T27" fmla="*/ 526 h 659"/>
                <a:gd name="T28" fmla="*/ 391 w 416"/>
                <a:gd name="T29" fmla="*/ 422 h 659"/>
                <a:gd name="T30" fmla="*/ 406 w 416"/>
                <a:gd name="T31" fmla="*/ 359 h 659"/>
                <a:gd name="T32" fmla="*/ 368 w 416"/>
                <a:gd name="T33" fmla="*/ 277 h 659"/>
                <a:gd name="T34" fmla="*/ 289 w 416"/>
                <a:gd name="T35" fmla="*/ 0 h 659"/>
                <a:gd name="T36" fmla="*/ 0 w 416"/>
                <a:gd name="T37" fmla="*/ 24 h 659"/>
                <a:gd name="T38" fmla="*/ 11 w 416"/>
                <a:gd name="T39" fmla="*/ 36 h 659"/>
                <a:gd name="T40" fmla="*/ 11 w 416"/>
                <a:gd name="T41" fmla="*/ 36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6" h="659">
                  <a:moveTo>
                    <a:pt x="11" y="36"/>
                  </a:moveTo>
                  <a:lnTo>
                    <a:pt x="0" y="443"/>
                  </a:lnTo>
                  <a:lnTo>
                    <a:pt x="26" y="638"/>
                  </a:lnTo>
                  <a:lnTo>
                    <a:pt x="55" y="646"/>
                  </a:lnTo>
                  <a:lnTo>
                    <a:pt x="81" y="631"/>
                  </a:lnTo>
                  <a:lnTo>
                    <a:pt x="97" y="646"/>
                  </a:lnTo>
                  <a:lnTo>
                    <a:pt x="74" y="659"/>
                  </a:lnTo>
                  <a:lnTo>
                    <a:pt x="131" y="644"/>
                  </a:lnTo>
                  <a:lnTo>
                    <a:pt x="142" y="627"/>
                  </a:lnTo>
                  <a:lnTo>
                    <a:pt x="135" y="616"/>
                  </a:lnTo>
                  <a:lnTo>
                    <a:pt x="138" y="598"/>
                  </a:lnTo>
                  <a:lnTo>
                    <a:pt x="112" y="574"/>
                  </a:lnTo>
                  <a:lnTo>
                    <a:pt x="112" y="553"/>
                  </a:lnTo>
                  <a:lnTo>
                    <a:pt x="416" y="526"/>
                  </a:lnTo>
                  <a:lnTo>
                    <a:pt x="391" y="422"/>
                  </a:lnTo>
                  <a:lnTo>
                    <a:pt x="406" y="359"/>
                  </a:lnTo>
                  <a:lnTo>
                    <a:pt x="368" y="277"/>
                  </a:lnTo>
                  <a:lnTo>
                    <a:pt x="289" y="0"/>
                  </a:lnTo>
                  <a:lnTo>
                    <a:pt x="0" y="24"/>
                  </a:lnTo>
                  <a:lnTo>
                    <a:pt x="11" y="36"/>
                  </a:lnTo>
                  <a:lnTo>
                    <a:pt x="11" y="36"/>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6" name="Freeform 1146"/>
            <p:cNvSpPr>
              <a:spLocks/>
            </p:cNvSpPr>
            <p:nvPr/>
          </p:nvSpPr>
          <p:spPr bwMode="auto">
            <a:xfrm>
              <a:off x="6161976" y="4767186"/>
              <a:ext cx="663514" cy="687405"/>
            </a:xfrm>
            <a:custGeom>
              <a:avLst/>
              <a:gdLst>
                <a:gd name="T0" fmla="*/ 79 w 587"/>
                <a:gd name="T1" fmla="*/ 312 h 603"/>
                <a:gd name="T2" fmla="*/ 117 w 587"/>
                <a:gd name="T3" fmla="*/ 394 h 603"/>
                <a:gd name="T4" fmla="*/ 102 w 587"/>
                <a:gd name="T5" fmla="*/ 457 h 603"/>
                <a:gd name="T6" fmla="*/ 127 w 587"/>
                <a:gd name="T7" fmla="*/ 561 h 603"/>
                <a:gd name="T8" fmla="*/ 150 w 587"/>
                <a:gd name="T9" fmla="*/ 595 h 603"/>
                <a:gd name="T10" fmla="*/ 464 w 587"/>
                <a:gd name="T11" fmla="*/ 578 h 603"/>
                <a:gd name="T12" fmla="*/ 467 w 587"/>
                <a:gd name="T13" fmla="*/ 599 h 603"/>
                <a:gd name="T14" fmla="*/ 486 w 587"/>
                <a:gd name="T15" fmla="*/ 603 h 603"/>
                <a:gd name="T16" fmla="*/ 479 w 587"/>
                <a:gd name="T17" fmla="*/ 552 h 603"/>
                <a:gd name="T18" fmla="*/ 492 w 587"/>
                <a:gd name="T19" fmla="*/ 538 h 603"/>
                <a:gd name="T20" fmla="*/ 538 w 587"/>
                <a:gd name="T21" fmla="*/ 548 h 603"/>
                <a:gd name="T22" fmla="*/ 545 w 587"/>
                <a:gd name="T23" fmla="*/ 512 h 603"/>
                <a:gd name="T24" fmla="*/ 540 w 587"/>
                <a:gd name="T25" fmla="*/ 464 h 603"/>
                <a:gd name="T26" fmla="*/ 559 w 587"/>
                <a:gd name="T27" fmla="*/ 451 h 603"/>
                <a:gd name="T28" fmla="*/ 587 w 587"/>
                <a:gd name="T29" fmla="*/ 360 h 603"/>
                <a:gd name="T30" fmla="*/ 568 w 587"/>
                <a:gd name="T31" fmla="*/ 356 h 603"/>
                <a:gd name="T32" fmla="*/ 492 w 587"/>
                <a:gd name="T33" fmla="*/ 238 h 603"/>
                <a:gd name="T34" fmla="*/ 327 w 587"/>
                <a:gd name="T35" fmla="*/ 90 h 603"/>
                <a:gd name="T36" fmla="*/ 254 w 587"/>
                <a:gd name="T37" fmla="*/ 44 h 603"/>
                <a:gd name="T38" fmla="*/ 279 w 587"/>
                <a:gd name="T39" fmla="*/ 0 h 603"/>
                <a:gd name="T40" fmla="*/ 144 w 587"/>
                <a:gd name="T41" fmla="*/ 18 h 603"/>
                <a:gd name="T42" fmla="*/ 0 w 587"/>
                <a:gd name="T43" fmla="*/ 35 h 603"/>
                <a:gd name="T44" fmla="*/ 79 w 587"/>
                <a:gd name="T45" fmla="*/ 312 h 603"/>
                <a:gd name="T46" fmla="*/ 79 w 587"/>
                <a:gd name="T47" fmla="*/ 31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7" h="603">
                  <a:moveTo>
                    <a:pt x="79" y="312"/>
                  </a:moveTo>
                  <a:lnTo>
                    <a:pt x="117" y="394"/>
                  </a:lnTo>
                  <a:lnTo>
                    <a:pt x="102" y="457"/>
                  </a:lnTo>
                  <a:lnTo>
                    <a:pt x="127" y="561"/>
                  </a:lnTo>
                  <a:lnTo>
                    <a:pt x="150" y="595"/>
                  </a:lnTo>
                  <a:lnTo>
                    <a:pt x="464" y="578"/>
                  </a:lnTo>
                  <a:lnTo>
                    <a:pt x="467" y="599"/>
                  </a:lnTo>
                  <a:lnTo>
                    <a:pt x="486" y="603"/>
                  </a:lnTo>
                  <a:lnTo>
                    <a:pt x="479" y="552"/>
                  </a:lnTo>
                  <a:lnTo>
                    <a:pt x="492" y="538"/>
                  </a:lnTo>
                  <a:lnTo>
                    <a:pt x="538" y="548"/>
                  </a:lnTo>
                  <a:lnTo>
                    <a:pt x="545" y="512"/>
                  </a:lnTo>
                  <a:lnTo>
                    <a:pt x="540" y="464"/>
                  </a:lnTo>
                  <a:lnTo>
                    <a:pt x="559" y="451"/>
                  </a:lnTo>
                  <a:lnTo>
                    <a:pt x="587" y="360"/>
                  </a:lnTo>
                  <a:lnTo>
                    <a:pt x="568" y="356"/>
                  </a:lnTo>
                  <a:lnTo>
                    <a:pt x="492" y="238"/>
                  </a:lnTo>
                  <a:lnTo>
                    <a:pt x="327" y="90"/>
                  </a:lnTo>
                  <a:lnTo>
                    <a:pt x="254" y="44"/>
                  </a:lnTo>
                  <a:lnTo>
                    <a:pt x="279" y="0"/>
                  </a:lnTo>
                  <a:lnTo>
                    <a:pt x="144" y="18"/>
                  </a:lnTo>
                  <a:lnTo>
                    <a:pt x="0" y="35"/>
                  </a:lnTo>
                  <a:lnTo>
                    <a:pt x="79" y="312"/>
                  </a:lnTo>
                  <a:lnTo>
                    <a:pt x="79" y="312"/>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7" name="Freeform 1147"/>
            <p:cNvSpPr>
              <a:spLocks/>
            </p:cNvSpPr>
            <p:nvPr/>
          </p:nvSpPr>
          <p:spPr bwMode="auto">
            <a:xfrm>
              <a:off x="5966731" y="5378389"/>
              <a:ext cx="1115911" cy="838221"/>
            </a:xfrm>
            <a:custGeom>
              <a:avLst/>
              <a:gdLst>
                <a:gd name="T0" fmla="*/ 0 w 990"/>
                <a:gd name="T1" fmla="*/ 71 h 732"/>
                <a:gd name="T2" fmla="*/ 26 w 990"/>
                <a:gd name="T3" fmla="*/ 95 h 732"/>
                <a:gd name="T4" fmla="*/ 23 w 990"/>
                <a:gd name="T5" fmla="*/ 113 h 732"/>
                <a:gd name="T6" fmla="*/ 30 w 990"/>
                <a:gd name="T7" fmla="*/ 124 h 732"/>
                <a:gd name="T8" fmla="*/ 19 w 990"/>
                <a:gd name="T9" fmla="*/ 141 h 732"/>
                <a:gd name="T10" fmla="*/ 135 w 990"/>
                <a:gd name="T11" fmla="*/ 101 h 732"/>
                <a:gd name="T12" fmla="*/ 283 w 990"/>
                <a:gd name="T13" fmla="*/ 194 h 732"/>
                <a:gd name="T14" fmla="*/ 405 w 990"/>
                <a:gd name="T15" fmla="*/ 130 h 732"/>
                <a:gd name="T16" fmla="*/ 475 w 990"/>
                <a:gd name="T17" fmla="*/ 145 h 732"/>
                <a:gd name="T18" fmla="*/ 564 w 990"/>
                <a:gd name="T19" fmla="*/ 232 h 732"/>
                <a:gd name="T20" fmla="*/ 597 w 990"/>
                <a:gd name="T21" fmla="*/ 232 h 732"/>
                <a:gd name="T22" fmla="*/ 625 w 990"/>
                <a:gd name="T23" fmla="*/ 293 h 732"/>
                <a:gd name="T24" fmla="*/ 618 w 990"/>
                <a:gd name="T25" fmla="*/ 409 h 732"/>
                <a:gd name="T26" fmla="*/ 639 w 990"/>
                <a:gd name="T27" fmla="*/ 422 h 732"/>
                <a:gd name="T28" fmla="*/ 642 w 990"/>
                <a:gd name="T29" fmla="*/ 401 h 732"/>
                <a:gd name="T30" fmla="*/ 671 w 990"/>
                <a:gd name="T31" fmla="*/ 401 h 732"/>
                <a:gd name="T32" fmla="*/ 642 w 990"/>
                <a:gd name="T33" fmla="*/ 457 h 732"/>
                <a:gd name="T34" fmla="*/ 718 w 990"/>
                <a:gd name="T35" fmla="*/ 533 h 732"/>
                <a:gd name="T36" fmla="*/ 730 w 990"/>
                <a:gd name="T37" fmla="*/ 512 h 732"/>
                <a:gd name="T38" fmla="*/ 736 w 990"/>
                <a:gd name="T39" fmla="*/ 565 h 732"/>
                <a:gd name="T40" fmla="*/ 760 w 990"/>
                <a:gd name="T41" fmla="*/ 576 h 732"/>
                <a:gd name="T42" fmla="*/ 787 w 990"/>
                <a:gd name="T43" fmla="*/ 641 h 732"/>
                <a:gd name="T44" fmla="*/ 814 w 990"/>
                <a:gd name="T45" fmla="*/ 641 h 732"/>
                <a:gd name="T46" fmla="*/ 871 w 990"/>
                <a:gd name="T47" fmla="*/ 702 h 732"/>
                <a:gd name="T48" fmla="*/ 903 w 990"/>
                <a:gd name="T49" fmla="*/ 706 h 732"/>
                <a:gd name="T50" fmla="*/ 903 w 990"/>
                <a:gd name="T51" fmla="*/ 715 h 732"/>
                <a:gd name="T52" fmla="*/ 880 w 990"/>
                <a:gd name="T53" fmla="*/ 732 h 732"/>
                <a:gd name="T54" fmla="*/ 931 w 990"/>
                <a:gd name="T55" fmla="*/ 725 h 732"/>
                <a:gd name="T56" fmla="*/ 964 w 990"/>
                <a:gd name="T57" fmla="*/ 711 h 732"/>
                <a:gd name="T58" fmla="*/ 981 w 990"/>
                <a:gd name="T59" fmla="*/ 626 h 732"/>
                <a:gd name="T60" fmla="*/ 990 w 990"/>
                <a:gd name="T61" fmla="*/ 630 h 732"/>
                <a:gd name="T62" fmla="*/ 983 w 990"/>
                <a:gd name="T63" fmla="*/ 512 h 732"/>
                <a:gd name="T64" fmla="*/ 969 w 990"/>
                <a:gd name="T65" fmla="*/ 477 h 732"/>
                <a:gd name="T66" fmla="*/ 863 w 990"/>
                <a:gd name="T67" fmla="*/ 306 h 732"/>
                <a:gd name="T68" fmla="*/ 779 w 990"/>
                <a:gd name="T69" fmla="*/ 145 h 732"/>
                <a:gd name="T70" fmla="*/ 728 w 990"/>
                <a:gd name="T71" fmla="*/ 12 h 732"/>
                <a:gd name="T72" fmla="*/ 715 w 990"/>
                <a:gd name="T73" fmla="*/ 10 h 732"/>
                <a:gd name="T74" fmla="*/ 669 w 990"/>
                <a:gd name="T75" fmla="*/ 0 h 732"/>
                <a:gd name="T76" fmla="*/ 656 w 990"/>
                <a:gd name="T77" fmla="*/ 14 h 732"/>
                <a:gd name="T78" fmla="*/ 663 w 990"/>
                <a:gd name="T79" fmla="*/ 65 h 732"/>
                <a:gd name="T80" fmla="*/ 644 w 990"/>
                <a:gd name="T81" fmla="*/ 61 h 732"/>
                <a:gd name="T82" fmla="*/ 641 w 990"/>
                <a:gd name="T83" fmla="*/ 40 h 732"/>
                <a:gd name="T84" fmla="*/ 327 w 990"/>
                <a:gd name="T85" fmla="*/ 57 h 732"/>
                <a:gd name="T86" fmla="*/ 304 w 990"/>
                <a:gd name="T87" fmla="*/ 23 h 732"/>
                <a:gd name="T88" fmla="*/ 0 w 990"/>
                <a:gd name="T89" fmla="*/ 50 h 732"/>
                <a:gd name="T90" fmla="*/ 0 w 990"/>
                <a:gd name="T91" fmla="*/ 71 h 732"/>
                <a:gd name="T92" fmla="*/ 0 w 990"/>
                <a:gd name="T93" fmla="*/ 7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90" h="732">
                  <a:moveTo>
                    <a:pt x="0" y="71"/>
                  </a:moveTo>
                  <a:lnTo>
                    <a:pt x="26" y="95"/>
                  </a:lnTo>
                  <a:lnTo>
                    <a:pt x="23" y="113"/>
                  </a:lnTo>
                  <a:lnTo>
                    <a:pt x="30" y="124"/>
                  </a:lnTo>
                  <a:lnTo>
                    <a:pt x="19" y="141"/>
                  </a:lnTo>
                  <a:lnTo>
                    <a:pt x="135" y="101"/>
                  </a:lnTo>
                  <a:lnTo>
                    <a:pt x="283" y="194"/>
                  </a:lnTo>
                  <a:lnTo>
                    <a:pt x="405" y="130"/>
                  </a:lnTo>
                  <a:lnTo>
                    <a:pt x="475" y="145"/>
                  </a:lnTo>
                  <a:lnTo>
                    <a:pt x="564" y="232"/>
                  </a:lnTo>
                  <a:lnTo>
                    <a:pt x="597" y="232"/>
                  </a:lnTo>
                  <a:lnTo>
                    <a:pt x="625" y="293"/>
                  </a:lnTo>
                  <a:lnTo>
                    <a:pt x="618" y="409"/>
                  </a:lnTo>
                  <a:lnTo>
                    <a:pt x="639" y="422"/>
                  </a:lnTo>
                  <a:lnTo>
                    <a:pt x="642" y="401"/>
                  </a:lnTo>
                  <a:lnTo>
                    <a:pt x="671" y="401"/>
                  </a:lnTo>
                  <a:lnTo>
                    <a:pt x="642" y="457"/>
                  </a:lnTo>
                  <a:lnTo>
                    <a:pt x="718" y="533"/>
                  </a:lnTo>
                  <a:lnTo>
                    <a:pt x="730" y="512"/>
                  </a:lnTo>
                  <a:lnTo>
                    <a:pt x="736" y="565"/>
                  </a:lnTo>
                  <a:lnTo>
                    <a:pt x="760" y="576"/>
                  </a:lnTo>
                  <a:lnTo>
                    <a:pt x="787" y="641"/>
                  </a:lnTo>
                  <a:lnTo>
                    <a:pt x="814" y="641"/>
                  </a:lnTo>
                  <a:lnTo>
                    <a:pt x="871" y="702"/>
                  </a:lnTo>
                  <a:lnTo>
                    <a:pt x="903" y="706"/>
                  </a:lnTo>
                  <a:lnTo>
                    <a:pt x="903" y="715"/>
                  </a:lnTo>
                  <a:lnTo>
                    <a:pt x="880" y="732"/>
                  </a:lnTo>
                  <a:lnTo>
                    <a:pt x="931" y="725"/>
                  </a:lnTo>
                  <a:lnTo>
                    <a:pt x="964" y="711"/>
                  </a:lnTo>
                  <a:lnTo>
                    <a:pt x="981" y="626"/>
                  </a:lnTo>
                  <a:lnTo>
                    <a:pt x="990" y="630"/>
                  </a:lnTo>
                  <a:lnTo>
                    <a:pt x="983" y="512"/>
                  </a:lnTo>
                  <a:lnTo>
                    <a:pt x="969" y="477"/>
                  </a:lnTo>
                  <a:lnTo>
                    <a:pt x="863" y="306"/>
                  </a:lnTo>
                  <a:lnTo>
                    <a:pt x="779" y="145"/>
                  </a:lnTo>
                  <a:lnTo>
                    <a:pt x="728" y="12"/>
                  </a:lnTo>
                  <a:lnTo>
                    <a:pt x="715" y="10"/>
                  </a:lnTo>
                  <a:lnTo>
                    <a:pt x="669" y="0"/>
                  </a:lnTo>
                  <a:lnTo>
                    <a:pt x="656" y="14"/>
                  </a:lnTo>
                  <a:lnTo>
                    <a:pt x="663" y="65"/>
                  </a:lnTo>
                  <a:lnTo>
                    <a:pt x="644" y="61"/>
                  </a:lnTo>
                  <a:lnTo>
                    <a:pt x="641" y="40"/>
                  </a:lnTo>
                  <a:lnTo>
                    <a:pt x="327" y="57"/>
                  </a:lnTo>
                  <a:lnTo>
                    <a:pt x="304" y="23"/>
                  </a:lnTo>
                  <a:lnTo>
                    <a:pt x="0" y="50"/>
                  </a:lnTo>
                  <a:lnTo>
                    <a:pt x="0" y="71"/>
                  </a:lnTo>
                  <a:lnTo>
                    <a:pt x="0" y="71"/>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8" name="Freeform 1151"/>
            <p:cNvSpPr>
              <a:spLocks/>
            </p:cNvSpPr>
            <p:nvPr/>
          </p:nvSpPr>
          <p:spPr bwMode="auto">
            <a:xfrm>
              <a:off x="6146102" y="3654320"/>
              <a:ext cx="517478" cy="574690"/>
            </a:xfrm>
            <a:custGeom>
              <a:avLst/>
              <a:gdLst>
                <a:gd name="T0" fmla="*/ 0 w 459"/>
                <a:gd name="T1" fmla="*/ 91 h 504"/>
                <a:gd name="T2" fmla="*/ 38 w 459"/>
                <a:gd name="T3" fmla="*/ 441 h 504"/>
                <a:gd name="T4" fmla="*/ 95 w 459"/>
                <a:gd name="T5" fmla="*/ 447 h 504"/>
                <a:gd name="T6" fmla="*/ 164 w 459"/>
                <a:gd name="T7" fmla="*/ 487 h 504"/>
                <a:gd name="T8" fmla="*/ 213 w 459"/>
                <a:gd name="T9" fmla="*/ 485 h 504"/>
                <a:gd name="T10" fmla="*/ 236 w 459"/>
                <a:gd name="T11" fmla="*/ 470 h 504"/>
                <a:gd name="T12" fmla="*/ 291 w 459"/>
                <a:gd name="T13" fmla="*/ 504 h 504"/>
                <a:gd name="T14" fmla="*/ 324 w 459"/>
                <a:gd name="T15" fmla="*/ 475 h 504"/>
                <a:gd name="T16" fmla="*/ 331 w 459"/>
                <a:gd name="T17" fmla="*/ 420 h 504"/>
                <a:gd name="T18" fmla="*/ 352 w 459"/>
                <a:gd name="T19" fmla="*/ 432 h 504"/>
                <a:gd name="T20" fmla="*/ 364 w 459"/>
                <a:gd name="T21" fmla="*/ 386 h 504"/>
                <a:gd name="T22" fmla="*/ 440 w 459"/>
                <a:gd name="T23" fmla="*/ 319 h 504"/>
                <a:gd name="T24" fmla="*/ 453 w 459"/>
                <a:gd name="T25" fmla="*/ 211 h 504"/>
                <a:gd name="T26" fmla="*/ 443 w 459"/>
                <a:gd name="T27" fmla="*/ 188 h 504"/>
                <a:gd name="T28" fmla="*/ 459 w 459"/>
                <a:gd name="T29" fmla="*/ 177 h 504"/>
                <a:gd name="T30" fmla="*/ 430 w 459"/>
                <a:gd name="T31" fmla="*/ 0 h 504"/>
                <a:gd name="T32" fmla="*/ 352 w 459"/>
                <a:gd name="T33" fmla="*/ 40 h 504"/>
                <a:gd name="T34" fmla="*/ 312 w 459"/>
                <a:gd name="T35" fmla="*/ 82 h 504"/>
                <a:gd name="T36" fmla="*/ 284 w 459"/>
                <a:gd name="T37" fmla="*/ 84 h 504"/>
                <a:gd name="T38" fmla="*/ 240 w 459"/>
                <a:gd name="T39" fmla="*/ 107 h 504"/>
                <a:gd name="T40" fmla="*/ 139 w 459"/>
                <a:gd name="T41" fmla="*/ 72 h 504"/>
                <a:gd name="T42" fmla="*/ 0 w 459"/>
                <a:gd name="T43" fmla="*/ 91 h 504"/>
                <a:gd name="T44" fmla="*/ 0 w 459"/>
                <a:gd name="T45" fmla="*/ 9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9" h="504">
                  <a:moveTo>
                    <a:pt x="0" y="91"/>
                  </a:moveTo>
                  <a:lnTo>
                    <a:pt x="38" y="441"/>
                  </a:lnTo>
                  <a:lnTo>
                    <a:pt x="95" y="447"/>
                  </a:lnTo>
                  <a:lnTo>
                    <a:pt x="164" y="487"/>
                  </a:lnTo>
                  <a:lnTo>
                    <a:pt x="213" y="485"/>
                  </a:lnTo>
                  <a:lnTo>
                    <a:pt x="236" y="470"/>
                  </a:lnTo>
                  <a:lnTo>
                    <a:pt x="291" y="504"/>
                  </a:lnTo>
                  <a:lnTo>
                    <a:pt x="324" y="475"/>
                  </a:lnTo>
                  <a:lnTo>
                    <a:pt x="331" y="420"/>
                  </a:lnTo>
                  <a:lnTo>
                    <a:pt x="352" y="432"/>
                  </a:lnTo>
                  <a:lnTo>
                    <a:pt x="364" y="386"/>
                  </a:lnTo>
                  <a:lnTo>
                    <a:pt x="440" y="319"/>
                  </a:lnTo>
                  <a:lnTo>
                    <a:pt x="453" y="211"/>
                  </a:lnTo>
                  <a:lnTo>
                    <a:pt x="443" y="188"/>
                  </a:lnTo>
                  <a:lnTo>
                    <a:pt x="459" y="177"/>
                  </a:lnTo>
                  <a:lnTo>
                    <a:pt x="430" y="0"/>
                  </a:lnTo>
                  <a:lnTo>
                    <a:pt x="352" y="40"/>
                  </a:lnTo>
                  <a:lnTo>
                    <a:pt x="312" y="82"/>
                  </a:lnTo>
                  <a:lnTo>
                    <a:pt x="284" y="84"/>
                  </a:lnTo>
                  <a:lnTo>
                    <a:pt x="240" y="107"/>
                  </a:lnTo>
                  <a:lnTo>
                    <a:pt x="139" y="72"/>
                  </a:lnTo>
                  <a:lnTo>
                    <a:pt x="0" y="91"/>
                  </a:lnTo>
                  <a:lnTo>
                    <a:pt x="0" y="91"/>
                  </a:lnTo>
                  <a:close/>
                </a:path>
              </a:pathLst>
            </a:custGeom>
            <a:solidFill>
              <a:srgbClr val="D9D9D9"/>
            </a:solid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49" name="Freeform 1152"/>
            <p:cNvSpPr>
              <a:spLocks/>
            </p:cNvSpPr>
            <p:nvPr/>
          </p:nvSpPr>
          <p:spPr bwMode="auto">
            <a:xfrm>
              <a:off x="6474684" y="3859113"/>
              <a:ext cx="550812" cy="539764"/>
            </a:xfrm>
            <a:custGeom>
              <a:avLst/>
              <a:gdLst>
                <a:gd name="T0" fmla="*/ 0 w 489"/>
                <a:gd name="T1" fmla="*/ 327 h 473"/>
                <a:gd name="T2" fmla="*/ 17 w 489"/>
                <a:gd name="T3" fmla="*/ 391 h 473"/>
                <a:gd name="T4" fmla="*/ 80 w 489"/>
                <a:gd name="T5" fmla="*/ 437 h 473"/>
                <a:gd name="T6" fmla="*/ 111 w 489"/>
                <a:gd name="T7" fmla="*/ 473 h 473"/>
                <a:gd name="T8" fmla="*/ 204 w 489"/>
                <a:gd name="T9" fmla="*/ 435 h 473"/>
                <a:gd name="T10" fmla="*/ 246 w 489"/>
                <a:gd name="T11" fmla="*/ 429 h 473"/>
                <a:gd name="T12" fmla="*/ 268 w 489"/>
                <a:gd name="T13" fmla="*/ 401 h 473"/>
                <a:gd name="T14" fmla="*/ 304 w 489"/>
                <a:gd name="T15" fmla="*/ 258 h 473"/>
                <a:gd name="T16" fmla="*/ 344 w 489"/>
                <a:gd name="T17" fmla="*/ 275 h 473"/>
                <a:gd name="T18" fmla="*/ 420 w 489"/>
                <a:gd name="T19" fmla="*/ 122 h 473"/>
                <a:gd name="T20" fmla="*/ 479 w 489"/>
                <a:gd name="T21" fmla="*/ 154 h 473"/>
                <a:gd name="T22" fmla="*/ 489 w 489"/>
                <a:gd name="T23" fmla="*/ 127 h 473"/>
                <a:gd name="T24" fmla="*/ 447 w 489"/>
                <a:gd name="T25" fmla="*/ 93 h 473"/>
                <a:gd name="T26" fmla="*/ 415 w 489"/>
                <a:gd name="T27" fmla="*/ 97 h 473"/>
                <a:gd name="T28" fmla="*/ 403 w 489"/>
                <a:gd name="T29" fmla="*/ 114 h 473"/>
                <a:gd name="T30" fmla="*/ 344 w 489"/>
                <a:gd name="T31" fmla="*/ 131 h 473"/>
                <a:gd name="T32" fmla="*/ 306 w 489"/>
                <a:gd name="T33" fmla="*/ 173 h 473"/>
                <a:gd name="T34" fmla="*/ 295 w 489"/>
                <a:gd name="T35" fmla="*/ 106 h 473"/>
                <a:gd name="T36" fmla="*/ 189 w 489"/>
                <a:gd name="T37" fmla="*/ 123 h 473"/>
                <a:gd name="T38" fmla="*/ 168 w 489"/>
                <a:gd name="T39" fmla="*/ 0 h 473"/>
                <a:gd name="T40" fmla="*/ 152 w 489"/>
                <a:gd name="T41" fmla="*/ 11 h 473"/>
                <a:gd name="T42" fmla="*/ 162 w 489"/>
                <a:gd name="T43" fmla="*/ 34 h 473"/>
                <a:gd name="T44" fmla="*/ 149 w 489"/>
                <a:gd name="T45" fmla="*/ 142 h 473"/>
                <a:gd name="T46" fmla="*/ 73 w 489"/>
                <a:gd name="T47" fmla="*/ 209 h 473"/>
                <a:gd name="T48" fmla="*/ 61 w 489"/>
                <a:gd name="T49" fmla="*/ 255 h 473"/>
                <a:gd name="T50" fmla="*/ 40 w 489"/>
                <a:gd name="T51" fmla="*/ 243 h 473"/>
                <a:gd name="T52" fmla="*/ 33 w 489"/>
                <a:gd name="T53" fmla="*/ 298 h 473"/>
                <a:gd name="T54" fmla="*/ 0 w 489"/>
                <a:gd name="T55" fmla="*/ 327 h 473"/>
                <a:gd name="T56" fmla="*/ 0 w 489"/>
                <a:gd name="T57" fmla="*/ 327 h 473"/>
                <a:gd name="T58" fmla="*/ 0 w 489"/>
                <a:gd name="T59" fmla="*/ 327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9" h="473">
                  <a:moveTo>
                    <a:pt x="0" y="327"/>
                  </a:moveTo>
                  <a:lnTo>
                    <a:pt x="17" y="391"/>
                  </a:lnTo>
                  <a:lnTo>
                    <a:pt x="80" y="437"/>
                  </a:lnTo>
                  <a:lnTo>
                    <a:pt x="111" y="473"/>
                  </a:lnTo>
                  <a:lnTo>
                    <a:pt x="204" y="435"/>
                  </a:lnTo>
                  <a:lnTo>
                    <a:pt x="246" y="429"/>
                  </a:lnTo>
                  <a:lnTo>
                    <a:pt x="268" y="401"/>
                  </a:lnTo>
                  <a:lnTo>
                    <a:pt x="304" y="258"/>
                  </a:lnTo>
                  <a:lnTo>
                    <a:pt x="344" y="275"/>
                  </a:lnTo>
                  <a:lnTo>
                    <a:pt x="420" y="122"/>
                  </a:lnTo>
                  <a:lnTo>
                    <a:pt x="479" y="154"/>
                  </a:lnTo>
                  <a:lnTo>
                    <a:pt x="489" y="127"/>
                  </a:lnTo>
                  <a:lnTo>
                    <a:pt x="447" y="93"/>
                  </a:lnTo>
                  <a:lnTo>
                    <a:pt x="415" y="97"/>
                  </a:lnTo>
                  <a:lnTo>
                    <a:pt x="403" y="114"/>
                  </a:lnTo>
                  <a:lnTo>
                    <a:pt x="344" y="131"/>
                  </a:lnTo>
                  <a:lnTo>
                    <a:pt x="306" y="173"/>
                  </a:lnTo>
                  <a:lnTo>
                    <a:pt x="295" y="106"/>
                  </a:lnTo>
                  <a:lnTo>
                    <a:pt x="189" y="123"/>
                  </a:lnTo>
                  <a:lnTo>
                    <a:pt x="168" y="0"/>
                  </a:lnTo>
                  <a:lnTo>
                    <a:pt x="152" y="11"/>
                  </a:lnTo>
                  <a:lnTo>
                    <a:pt x="162" y="34"/>
                  </a:lnTo>
                  <a:lnTo>
                    <a:pt x="149" y="142"/>
                  </a:lnTo>
                  <a:lnTo>
                    <a:pt x="73" y="209"/>
                  </a:lnTo>
                  <a:lnTo>
                    <a:pt x="61" y="255"/>
                  </a:lnTo>
                  <a:lnTo>
                    <a:pt x="40" y="243"/>
                  </a:lnTo>
                  <a:lnTo>
                    <a:pt x="33" y="298"/>
                  </a:lnTo>
                  <a:lnTo>
                    <a:pt x="0" y="327"/>
                  </a:lnTo>
                  <a:lnTo>
                    <a:pt x="0" y="327"/>
                  </a:lnTo>
                  <a:lnTo>
                    <a:pt x="0" y="327"/>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0" name="Freeform 1153"/>
            <p:cNvSpPr>
              <a:spLocks/>
            </p:cNvSpPr>
            <p:nvPr/>
          </p:nvSpPr>
          <p:spPr bwMode="auto">
            <a:xfrm>
              <a:off x="6806442" y="3897214"/>
              <a:ext cx="561923" cy="271469"/>
            </a:xfrm>
            <a:custGeom>
              <a:avLst/>
              <a:gdLst>
                <a:gd name="T0" fmla="*/ 0 w 496"/>
                <a:gd name="T1" fmla="*/ 72 h 240"/>
                <a:gd name="T2" fmla="*/ 11 w 496"/>
                <a:gd name="T3" fmla="*/ 139 h 240"/>
                <a:gd name="T4" fmla="*/ 49 w 496"/>
                <a:gd name="T5" fmla="*/ 97 h 240"/>
                <a:gd name="T6" fmla="*/ 108 w 496"/>
                <a:gd name="T7" fmla="*/ 80 h 240"/>
                <a:gd name="T8" fmla="*/ 120 w 496"/>
                <a:gd name="T9" fmla="*/ 63 h 240"/>
                <a:gd name="T10" fmla="*/ 152 w 496"/>
                <a:gd name="T11" fmla="*/ 59 h 240"/>
                <a:gd name="T12" fmla="*/ 194 w 496"/>
                <a:gd name="T13" fmla="*/ 93 h 240"/>
                <a:gd name="T14" fmla="*/ 222 w 496"/>
                <a:gd name="T15" fmla="*/ 101 h 240"/>
                <a:gd name="T16" fmla="*/ 276 w 496"/>
                <a:gd name="T17" fmla="*/ 148 h 240"/>
                <a:gd name="T18" fmla="*/ 257 w 496"/>
                <a:gd name="T19" fmla="*/ 194 h 240"/>
                <a:gd name="T20" fmla="*/ 264 w 496"/>
                <a:gd name="T21" fmla="*/ 215 h 240"/>
                <a:gd name="T22" fmla="*/ 287 w 496"/>
                <a:gd name="T23" fmla="*/ 205 h 240"/>
                <a:gd name="T24" fmla="*/ 308 w 496"/>
                <a:gd name="T25" fmla="*/ 205 h 240"/>
                <a:gd name="T26" fmla="*/ 319 w 496"/>
                <a:gd name="T27" fmla="*/ 221 h 240"/>
                <a:gd name="T28" fmla="*/ 344 w 496"/>
                <a:gd name="T29" fmla="*/ 221 h 240"/>
                <a:gd name="T30" fmla="*/ 354 w 496"/>
                <a:gd name="T31" fmla="*/ 215 h 240"/>
                <a:gd name="T32" fmla="*/ 338 w 496"/>
                <a:gd name="T33" fmla="*/ 173 h 240"/>
                <a:gd name="T34" fmla="*/ 335 w 496"/>
                <a:gd name="T35" fmla="*/ 97 h 240"/>
                <a:gd name="T36" fmla="*/ 316 w 496"/>
                <a:gd name="T37" fmla="*/ 86 h 240"/>
                <a:gd name="T38" fmla="*/ 354 w 496"/>
                <a:gd name="T39" fmla="*/ 51 h 240"/>
                <a:gd name="T40" fmla="*/ 356 w 496"/>
                <a:gd name="T41" fmla="*/ 29 h 240"/>
                <a:gd name="T42" fmla="*/ 380 w 496"/>
                <a:gd name="T43" fmla="*/ 31 h 240"/>
                <a:gd name="T44" fmla="*/ 350 w 496"/>
                <a:gd name="T45" fmla="*/ 78 h 240"/>
                <a:gd name="T46" fmla="*/ 367 w 496"/>
                <a:gd name="T47" fmla="*/ 135 h 240"/>
                <a:gd name="T48" fmla="*/ 375 w 496"/>
                <a:gd name="T49" fmla="*/ 150 h 240"/>
                <a:gd name="T50" fmla="*/ 386 w 496"/>
                <a:gd name="T51" fmla="*/ 158 h 240"/>
                <a:gd name="T52" fmla="*/ 363 w 496"/>
                <a:gd name="T53" fmla="*/ 156 h 240"/>
                <a:gd name="T54" fmla="*/ 371 w 496"/>
                <a:gd name="T55" fmla="*/ 192 h 240"/>
                <a:gd name="T56" fmla="*/ 411 w 496"/>
                <a:gd name="T57" fmla="*/ 215 h 240"/>
                <a:gd name="T58" fmla="*/ 420 w 496"/>
                <a:gd name="T59" fmla="*/ 221 h 240"/>
                <a:gd name="T60" fmla="*/ 432 w 496"/>
                <a:gd name="T61" fmla="*/ 221 h 240"/>
                <a:gd name="T62" fmla="*/ 426 w 496"/>
                <a:gd name="T63" fmla="*/ 240 h 240"/>
                <a:gd name="T64" fmla="*/ 475 w 496"/>
                <a:gd name="T65" fmla="*/ 215 h 240"/>
                <a:gd name="T66" fmla="*/ 485 w 496"/>
                <a:gd name="T67" fmla="*/ 184 h 240"/>
                <a:gd name="T68" fmla="*/ 496 w 496"/>
                <a:gd name="T69" fmla="*/ 152 h 240"/>
                <a:gd name="T70" fmla="*/ 426 w 496"/>
                <a:gd name="T71" fmla="*/ 167 h 240"/>
                <a:gd name="T72" fmla="*/ 380 w 496"/>
                <a:gd name="T73" fmla="*/ 0 h 240"/>
                <a:gd name="T74" fmla="*/ 0 w 496"/>
                <a:gd name="T75" fmla="*/ 72 h 240"/>
                <a:gd name="T76" fmla="*/ 0 w 496"/>
                <a:gd name="T77" fmla="*/ 72 h 240"/>
                <a:gd name="T78" fmla="*/ 0 w 496"/>
                <a:gd name="T79" fmla="*/ 7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6" h="240">
                  <a:moveTo>
                    <a:pt x="0" y="72"/>
                  </a:moveTo>
                  <a:lnTo>
                    <a:pt x="11" y="139"/>
                  </a:lnTo>
                  <a:lnTo>
                    <a:pt x="49" y="97"/>
                  </a:lnTo>
                  <a:lnTo>
                    <a:pt x="108" y="80"/>
                  </a:lnTo>
                  <a:lnTo>
                    <a:pt x="120" y="63"/>
                  </a:lnTo>
                  <a:lnTo>
                    <a:pt x="152" y="59"/>
                  </a:lnTo>
                  <a:lnTo>
                    <a:pt x="194" y="93"/>
                  </a:lnTo>
                  <a:lnTo>
                    <a:pt x="222" y="101"/>
                  </a:lnTo>
                  <a:lnTo>
                    <a:pt x="276" y="148"/>
                  </a:lnTo>
                  <a:lnTo>
                    <a:pt x="257" y="194"/>
                  </a:lnTo>
                  <a:lnTo>
                    <a:pt x="264" y="215"/>
                  </a:lnTo>
                  <a:lnTo>
                    <a:pt x="287" y="205"/>
                  </a:lnTo>
                  <a:lnTo>
                    <a:pt x="308" y="205"/>
                  </a:lnTo>
                  <a:lnTo>
                    <a:pt x="319" y="221"/>
                  </a:lnTo>
                  <a:lnTo>
                    <a:pt x="344" y="221"/>
                  </a:lnTo>
                  <a:lnTo>
                    <a:pt x="354" y="215"/>
                  </a:lnTo>
                  <a:lnTo>
                    <a:pt x="338" y="173"/>
                  </a:lnTo>
                  <a:lnTo>
                    <a:pt x="335" y="97"/>
                  </a:lnTo>
                  <a:lnTo>
                    <a:pt x="316" y="86"/>
                  </a:lnTo>
                  <a:lnTo>
                    <a:pt x="354" y="51"/>
                  </a:lnTo>
                  <a:lnTo>
                    <a:pt x="356" y="29"/>
                  </a:lnTo>
                  <a:lnTo>
                    <a:pt x="380" y="31"/>
                  </a:lnTo>
                  <a:lnTo>
                    <a:pt x="350" y="78"/>
                  </a:lnTo>
                  <a:lnTo>
                    <a:pt x="367" y="135"/>
                  </a:lnTo>
                  <a:lnTo>
                    <a:pt x="375" y="150"/>
                  </a:lnTo>
                  <a:lnTo>
                    <a:pt x="386" y="158"/>
                  </a:lnTo>
                  <a:lnTo>
                    <a:pt x="363" y="156"/>
                  </a:lnTo>
                  <a:lnTo>
                    <a:pt x="371" y="192"/>
                  </a:lnTo>
                  <a:lnTo>
                    <a:pt x="411" y="215"/>
                  </a:lnTo>
                  <a:lnTo>
                    <a:pt x="420" y="221"/>
                  </a:lnTo>
                  <a:lnTo>
                    <a:pt x="432" y="221"/>
                  </a:lnTo>
                  <a:lnTo>
                    <a:pt x="426" y="240"/>
                  </a:lnTo>
                  <a:lnTo>
                    <a:pt x="475" y="215"/>
                  </a:lnTo>
                  <a:lnTo>
                    <a:pt x="485" y="184"/>
                  </a:lnTo>
                  <a:lnTo>
                    <a:pt x="496" y="152"/>
                  </a:lnTo>
                  <a:lnTo>
                    <a:pt x="426" y="167"/>
                  </a:lnTo>
                  <a:lnTo>
                    <a:pt x="380" y="0"/>
                  </a:lnTo>
                  <a:lnTo>
                    <a:pt x="0" y="72"/>
                  </a:lnTo>
                  <a:lnTo>
                    <a:pt x="0" y="72"/>
                  </a:lnTo>
                  <a:lnTo>
                    <a:pt x="0" y="72"/>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1" name="Freeform 1154"/>
            <p:cNvSpPr>
              <a:spLocks/>
            </p:cNvSpPr>
            <p:nvPr/>
          </p:nvSpPr>
          <p:spPr bwMode="auto">
            <a:xfrm>
              <a:off x="6381031" y="4000404"/>
              <a:ext cx="952413" cy="528651"/>
            </a:xfrm>
            <a:custGeom>
              <a:avLst/>
              <a:gdLst>
                <a:gd name="T0" fmla="*/ 78 w 844"/>
                <a:gd name="T1" fmla="*/ 414 h 463"/>
                <a:gd name="T2" fmla="*/ 79 w 844"/>
                <a:gd name="T3" fmla="*/ 402 h 463"/>
                <a:gd name="T4" fmla="*/ 133 w 844"/>
                <a:gd name="T5" fmla="*/ 351 h 463"/>
                <a:gd name="T6" fmla="*/ 163 w 844"/>
                <a:gd name="T7" fmla="*/ 315 h 463"/>
                <a:gd name="T8" fmla="*/ 194 w 844"/>
                <a:gd name="T9" fmla="*/ 351 h 463"/>
                <a:gd name="T10" fmla="*/ 287 w 844"/>
                <a:gd name="T11" fmla="*/ 313 h 463"/>
                <a:gd name="T12" fmla="*/ 329 w 844"/>
                <a:gd name="T13" fmla="*/ 307 h 463"/>
                <a:gd name="T14" fmla="*/ 351 w 844"/>
                <a:gd name="T15" fmla="*/ 279 h 463"/>
                <a:gd name="T16" fmla="*/ 387 w 844"/>
                <a:gd name="T17" fmla="*/ 136 h 463"/>
                <a:gd name="T18" fmla="*/ 427 w 844"/>
                <a:gd name="T19" fmla="*/ 153 h 463"/>
                <a:gd name="T20" fmla="*/ 503 w 844"/>
                <a:gd name="T21" fmla="*/ 0 h 463"/>
                <a:gd name="T22" fmla="*/ 562 w 844"/>
                <a:gd name="T23" fmla="*/ 32 h 463"/>
                <a:gd name="T24" fmla="*/ 572 w 844"/>
                <a:gd name="T25" fmla="*/ 5 h 463"/>
                <a:gd name="T26" fmla="*/ 600 w 844"/>
                <a:gd name="T27" fmla="*/ 13 h 463"/>
                <a:gd name="T28" fmla="*/ 654 w 844"/>
                <a:gd name="T29" fmla="*/ 60 h 463"/>
                <a:gd name="T30" fmla="*/ 635 w 844"/>
                <a:gd name="T31" fmla="*/ 106 h 463"/>
                <a:gd name="T32" fmla="*/ 642 w 844"/>
                <a:gd name="T33" fmla="*/ 127 h 463"/>
                <a:gd name="T34" fmla="*/ 665 w 844"/>
                <a:gd name="T35" fmla="*/ 117 h 463"/>
                <a:gd name="T36" fmla="*/ 682 w 844"/>
                <a:gd name="T37" fmla="*/ 138 h 463"/>
                <a:gd name="T38" fmla="*/ 764 w 844"/>
                <a:gd name="T39" fmla="*/ 165 h 463"/>
                <a:gd name="T40" fmla="*/ 688 w 844"/>
                <a:gd name="T41" fmla="*/ 161 h 463"/>
                <a:gd name="T42" fmla="*/ 768 w 844"/>
                <a:gd name="T43" fmla="*/ 231 h 463"/>
                <a:gd name="T44" fmla="*/ 718 w 844"/>
                <a:gd name="T45" fmla="*/ 224 h 463"/>
                <a:gd name="T46" fmla="*/ 819 w 844"/>
                <a:gd name="T47" fmla="*/ 288 h 463"/>
                <a:gd name="T48" fmla="*/ 844 w 844"/>
                <a:gd name="T49" fmla="*/ 332 h 463"/>
                <a:gd name="T50" fmla="*/ 827 w 844"/>
                <a:gd name="T51" fmla="*/ 326 h 463"/>
                <a:gd name="T52" fmla="*/ 823 w 844"/>
                <a:gd name="T53" fmla="*/ 338 h 463"/>
                <a:gd name="T54" fmla="*/ 492 w 844"/>
                <a:gd name="T55" fmla="*/ 401 h 463"/>
                <a:gd name="T56" fmla="*/ 216 w 844"/>
                <a:gd name="T57" fmla="*/ 435 h 463"/>
                <a:gd name="T58" fmla="*/ 0 w 844"/>
                <a:gd name="T59" fmla="*/ 463 h 463"/>
                <a:gd name="T60" fmla="*/ 78 w 844"/>
                <a:gd name="T61" fmla="*/ 414 h 463"/>
                <a:gd name="T62" fmla="*/ 78 w 844"/>
                <a:gd name="T63" fmla="*/ 41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4" h="463">
                  <a:moveTo>
                    <a:pt x="78" y="414"/>
                  </a:moveTo>
                  <a:lnTo>
                    <a:pt x="79" y="402"/>
                  </a:lnTo>
                  <a:lnTo>
                    <a:pt x="133" y="351"/>
                  </a:lnTo>
                  <a:lnTo>
                    <a:pt x="163" y="315"/>
                  </a:lnTo>
                  <a:lnTo>
                    <a:pt x="194" y="351"/>
                  </a:lnTo>
                  <a:lnTo>
                    <a:pt x="287" y="313"/>
                  </a:lnTo>
                  <a:lnTo>
                    <a:pt x="329" y="307"/>
                  </a:lnTo>
                  <a:lnTo>
                    <a:pt x="351" y="279"/>
                  </a:lnTo>
                  <a:lnTo>
                    <a:pt x="387" y="136"/>
                  </a:lnTo>
                  <a:lnTo>
                    <a:pt x="427" y="153"/>
                  </a:lnTo>
                  <a:lnTo>
                    <a:pt x="503" y="0"/>
                  </a:lnTo>
                  <a:lnTo>
                    <a:pt x="562" y="32"/>
                  </a:lnTo>
                  <a:lnTo>
                    <a:pt x="572" y="5"/>
                  </a:lnTo>
                  <a:lnTo>
                    <a:pt x="600" y="13"/>
                  </a:lnTo>
                  <a:lnTo>
                    <a:pt x="654" y="60"/>
                  </a:lnTo>
                  <a:lnTo>
                    <a:pt x="635" y="106"/>
                  </a:lnTo>
                  <a:lnTo>
                    <a:pt x="642" y="127"/>
                  </a:lnTo>
                  <a:lnTo>
                    <a:pt x="665" y="117"/>
                  </a:lnTo>
                  <a:lnTo>
                    <a:pt x="682" y="138"/>
                  </a:lnTo>
                  <a:lnTo>
                    <a:pt x="764" y="165"/>
                  </a:lnTo>
                  <a:lnTo>
                    <a:pt x="688" y="161"/>
                  </a:lnTo>
                  <a:lnTo>
                    <a:pt x="768" y="231"/>
                  </a:lnTo>
                  <a:lnTo>
                    <a:pt x="718" y="224"/>
                  </a:lnTo>
                  <a:lnTo>
                    <a:pt x="819" y="288"/>
                  </a:lnTo>
                  <a:lnTo>
                    <a:pt x="844" y="332"/>
                  </a:lnTo>
                  <a:lnTo>
                    <a:pt x="827" y="326"/>
                  </a:lnTo>
                  <a:lnTo>
                    <a:pt x="823" y="338"/>
                  </a:lnTo>
                  <a:lnTo>
                    <a:pt x="492" y="401"/>
                  </a:lnTo>
                  <a:lnTo>
                    <a:pt x="216" y="435"/>
                  </a:lnTo>
                  <a:lnTo>
                    <a:pt x="0" y="463"/>
                  </a:lnTo>
                  <a:lnTo>
                    <a:pt x="78" y="414"/>
                  </a:lnTo>
                  <a:lnTo>
                    <a:pt x="78" y="414"/>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2" name="Freeform 1156"/>
            <p:cNvSpPr>
              <a:spLocks/>
            </p:cNvSpPr>
            <p:nvPr/>
          </p:nvSpPr>
          <p:spPr bwMode="auto">
            <a:xfrm>
              <a:off x="6328648" y="4383002"/>
              <a:ext cx="1049242" cy="468324"/>
            </a:xfrm>
            <a:custGeom>
              <a:avLst/>
              <a:gdLst>
                <a:gd name="T0" fmla="*/ 0 w 932"/>
                <a:gd name="T1" fmla="*/ 350 h 407"/>
                <a:gd name="T2" fmla="*/ 135 w 932"/>
                <a:gd name="T3" fmla="*/ 332 h 407"/>
                <a:gd name="T4" fmla="*/ 213 w 932"/>
                <a:gd name="T5" fmla="*/ 294 h 407"/>
                <a:gd name="T6" fmla="*/ 361 w 932"/>
                <a:gd name="T7" fmla="*/ 279 h 407"/>
                <a:gd name="T8" fmla="*/ 422 w 932"/>
                <a:gd name="T9" fmla="*/ 317 h 407"/>
                <a:gd name="T10" fmla="*/ 519 w 932"/>
                <a:gd name="T11" fmla="*/ 304 h 407"/>
                <a:gd name="T12" fmla="*/ 666 w 932"/>
                <a:gd name="T13" fmla="*/ 407 h 407"/>
                <a:gd name="T14" fmla="*/ 723 w 932"/>
                <a:gd name="T15" fmla="*/ 393 h 407"/>
                <a:gd name="T16" fmla="*/ 804 w 932"/>
                <a:gd name="T17" fmla="*/ 275 h 407"/>
                <a:gd name="T18" fmla="*/ 871 w 932"/>
                <a:gd name="T19" fmla="*/ 251 h 407"/>
                <a:gd name="T20" fmla="*/ 892 w 932"/>
                <a:gd name="T21" fmla="*/ 217 h 407"/>
                <a:gd name="T22" fmla="*/ 820 w 932"/>
                <a:gd name="T23" fmla="*/ 230 h 407"/>
                <a:gd name="T24" fmla="*/ 801 w 932"/>
                <a:gd name="T25" fmla="*/ 205 h 407"/>
                <a:gd name="T26" fmla="*/ 844 w 932"/>
                <a:gd name="T27" fmla="*/ 194 h 407"/>
                <a:gd name="T28" fmla="*/ 844 w 932"/>
                <a:gd name="T29" fmla="*/ 179 h 407"/>
                <a:gd name="T30" fmla="*/ 795 w 932"/>
                <a:gd name="T31" fmla="*/ 161 h 407"/>
                <a:gd name="T32" fmla="*/ 858 w 932"/>
                <a:gd name="T33" fmla="*/ 139 h 407"/>
                <a:gd name="T34" fmla="*/ 854 w 932"/>
                <a:gd name="T35" fmla="*/ 163 h 407"/>
                <a:gd name="T36" fmla="*/ 894 w 932"/>
                <a:gd name="T37" fmla="*/ 163 h 407"/>
                <a:gd name="T38" fmla="*/ 916 w 932"/>
                <a:gd name="T39" fmla="*/ 122 h 407"/>
                <a:gd name="T40" fmla="*/ 932 w 932"/>
                <a:gd name="T41" fmla="*/ 120 h 407"/>
                <a:gd name="T42" fmla="*/ 922 w 932"/>
                <a:gd name="T43" fmla="*/ 82 h 407"/>
                <a:gd name="T44" fmla="*/ 894 w 932"/>
                <a:gd name="T45" fmla="*/ 120 h 407"/>
                <a:gd name="T46" fmla="*/ 865 w 932"/>
                <a:gd name="T47" fmla="*/ 36 h 407"/>
                <a:gd name="T48" fmla="*/ 884 w 932"/>
                <a:gd name="T49" fmla="*/ 32 h 407"/>
                <a:gd name="T50" fmla="*/ 911 w 932"/>
                <a:gd name="T51" fmla="*/ 55 h 407"/>
                <a:gd name="T52" fmla="*/ 892 w 932"/>
                <a:gd name="T53" fmla="*/ 17 h 407"/>
                <a:gd name="T54" fmla="*/ 871 w 932"/>
                <a:gd name="T55" fmla="*/ 0 h 407"/>
                <a:gd name="T56" fmla="*/ 540 w 932"/>
                <a:gd name="T57" fmla="*/ 63 h 407"/>
                <a:gd name="T58" fmla="*/ 264 w 932"/>
                <a:gd name="T59" fmla="*/ 97 h 407"/>
                <a:gd name="T60" fmla="*/ 226 w 932"/>
                <a:gd name="T61" fmla="*/ 171 h 407"/>
                <a:gd name="T62" fmla="*/ 167 w 932"/>
                <a:gd name="T63" fmla="*/ 184 h 407"/>
                <a:gd name="T64" fmla="*/ 139 w 932"/>
                <a:gd name="T65" fmla="*/ 222 h 407"/>
                <a:gd name="T66" fmla="*/ 32 w 932"/>
                <a:gd name="T67" fmla="*/ 283 h 407"/>
                <a:gd name="T68" fmla="*/ 27 w 932"/>
                <a:gd name="T69" fmla="*/ 306 h 407"/>
                <a:gd name="T70" fmla="*/ 0 w 932"/>
                <a:gd name="T71" fmla="*/ 319 h 407"/>
                <a:gd name="T72" fmla="*/ 0 w 932"/>
                <a:gd name="T73" fmla="*/ 350 h 407"/>
                <a:gd name="T74" fmla="*/ 0 w 932"/>
                <a:gd name="T75" fmla="*/ 35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2" h="407">
                  <a:moveTo>
                    <a:pt x="0" y="350"/>
                  </a:moveTo>
                  <a:lnTo>
                    <a:pt x="135" y="332"/>
                  </a:lnTo>
                  <a:lnTo>
                    <a:pt x="213" y="294"/>
                  </a:lnTo>
                  <a:lnTo>
                    <a:pt x="361" y="279"/>
                  </a:lnTo>
                  <a:lnTo>
                    <a:pt x="422" y="317"/>
                  </a:lnTo>
                  <a:lnTo>
                    <a:pt x="519" y="304"/>
                  </a:lnTo>
                  <a:lnTo>
                    <a:pt x="666" y="407"/>
                  </a:lnTo>
                  <a:lnTo>
                    <a:pt x="723" y="393"/>
                  </a:lnTo>
                  <a:lnTo>
                    <a:pt x="804" y="275"/>
                  </a:lnTo>
                  <a:lnTo>
                    <a:pt x="871" y="251"/>
                  </a:lnTo>
                  <a:lnTo>
                    <a:pt x="892" y="217"/>
                  </a:lnTo>
                  <a:lnTo>
                    <a:pt x="820" y="230"/>
                  </a:lnTo>
                  <a:lnTo>
                    <a:pt x="801" y="205"/>
                  </a:lnTo>
                  <a:lnTo>
                    <a:pt x="844" y="194"/>
                  </a:lnTo>
                  <a:lnTo>
                    <a:pt x="844" y="179"/>
                  </a:lnTo>
                  <a:lnTo>
                    <a:pt x="795" y="161"/>
                  </a:lnTo>
                  <a:lnTo>
                    <a:pt x="858" y="139"/>
                  </a:lnTo>
                  <a:lnTo>
                    <a:pt x="854" y="163"/>
                  </a:lnTo>
                  <a:lnTo>
                    <a:pt x="894" y="163"/>
                  </a:lnTo>
                  <a:lnTo>
                    <a:pt x="916" y="122"/>
                  </a:lnTo>
                  <a:lnTo>
                    <a:pt x="932" y="120"/>
                  </a:lnTo>
                  <a:lnTo>
                    <a:pt x="922" y="82"/>
                  </a:lnTo>
                  <a:lnTo>
                    <a:pt x="894" y="120"/>
                  </a:lnTo>
                  <a:lnTo>
                    <a:pt x="865" y="36"/>
                  </a:lnTo>
                  <a:lnTo>
                    <a:pt x="884" y="32"/>
                  </a:lnTo>
                  <a:lnTo>
                    <a:pt x="911" y="55"/>
                  </a:lnTo>
                  <a:lnTo>
                    <a:pt x="892" y="17"/>
                  </a:lnTo>
                  <a:lnTo>
                    <a:pt x="871" y="0"/>
                  </a:lnTo>
                  <a:lnTo>
                    <a:pt x="540" y="63"/>
                  </a:lnTo>
                  <a:lnTo>
                    <a:pt x="264" y="97"/>
                  </a:lnTo>
                  <a:lnTo>
                    <a:pt x="226" y="171"/>
                  </a:lnTo>
                  <a:lnTo>
                    <a:pt x="167" y="184"/>
                  </a:lnTo>
                  <a:lnTo>
                    <a:pt x="139" y="222"/>
                  </a:lnTo>
                  <a:lnTo>
                    <a:pt x="32" y="283"/>
                  </a:lnTo>
                  <a:lnTo>
                    <a:pt x="27" y="306"/>
                  </a:lnTo>
                  <a:lnTo>
                    <a:pt x="0" y="319"/>
                  </a:lnTo>
                  <a:lnTo>
                    <a:pt x="0" y="350"/>
                  </a:lnTo>
                  <a:lnTo>
                    <a:pt x="0" y="350"/>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3" name="Freeform 1157"/>
            <p:cNvSpPr>
              <a:spLocks/>
            </p:cNvSpPr>
            <p:nvPr/>
          </p:nvSpPr>
          <p:spPr bwMode="auto">
            <a:xfrm>
              <a:off x="6452461" y="4706860"/>
              <a:ext cx="625418" cy="469912"/>
            </a:xfrm>
            <a:custGeom>
              <a:avLst/>
              <a:gdLst>
                <a:gd name="T0" fmla="*/ 25 w 556"/>
                <a:gd name="T1" fmla="*/ 53 h 413"/>
                <a:gd name="T2" fmla="*/ 103 w 556"/>
                <a:gd name="T3" fmla="*/ 15 h 413"/>
                <a:gd name="T4" fmla="*/ 251 w 556"/>
                <a:gd name="T5" fmla="*/ 0 h 413"/>
                <a:gd name="T6" fmla="*/ 312 w 556"/>
                <a:gd name="T7" fmla="*/ 38 h 413"/>
                <a:gd name="T8" fmla="*/ 409 w 556"/>
                <a:gd name="T9" fmla="*/ 25 h 413"/>
                <a:gd name="T10" fmla="*/ 556 w 556"/>
                <a:gd name="T11" fmla="*/ 128 h 413"/>
                <a:gd name="T12" fmla="*/ 491 w 556"/>
                <a:gd name="T13" fmla="*/ 206 h 413"/>
                <a:gd name="T14" fmla="*/ 495 w 556"/>
                <a:gd name="T15" fmla="*/ 240 h 413"/>
                <a:gd name="T16" fmla="*/ 384 w 556"/>
                <a:gd name="T17" fmla="*/ 340 h 413"/>
                <a:gd name="T18" fmla="*/ 365 w 556"/>
                <a:gd name="T19" fmla="*/ 344 h 413"/>
                <a:gd name="T20" fmla="*/ 358 w 556"/>
                <a:gd name="T21" fmla="*/ 375 h 413"/>
                <a:gd name="T22" fmla="*/ 333 w 556"/>
                <a:gd name="T23" fmla="*/ 358 h 413"/>
                <a:gd name="T24" fmla="*/ 354 w 556"/>
                <a:gd name="T25" fmla="*/ 386 h 413"/>
                <a:gd name="T26" fmla="*/ 333 w 556"/>
                <a:gd name="T27" fmla="*/ 413 h 413"/>
                <a:gd name="T28" fmla="*/ 314 w 556"/>
                <a:gd name="T29" fmla="*/ 409 h 413"/>
                <a:gd name="T30" fmla="*/ 238 w 556"/>
                <a:gd name="T31" fmla="*/ 291 h 413"/>
                <a:gd name="T32" fmla="*/ 73 w 556"/>
                <a:gd name="T33" fmla="*/ 143 h 413"/>
                <a:gd name="T34" fmla="*/ 0 w 556"/>
                <a:gd name="T35" fmla="*/ 97 h 413"/>
                <a:gd name="T36" fmla="*/ 25 w 556"/>
                <a:gd name="T37" fmla="*/ 53 h 413"/>
                <a:gd name="T38" fmla="*/ 25 w 556"/>
                <a:gd name="T39" fmla="*/ 5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6" h="413">
                  <a:moveTo>
                    <a:pt x="25" y="53"/>
                  </a:moveTo>
                  <a:lnTo>
                    <a:pt x="103" y="15"/>
                  </a:lnTo>
                  <a:lnTo>
                    <a:pt x="251" y="0"/>
                  </a:lnTo>
                  <a:lnTo>
                    <a:pt x="312" y="38"/>
                  </a:lnTo>
                  <a:lnTo>
                    <a:pt x="409" y="25"/>
                  </a:lnTo>
                  <a:lnTo>
                    <a:pt x="556" y="128"/>
                  </a:lnTo>
                  <a:lnTo>
                    <a:pt x="491" y="206"/>
                  </a:lnTo>
                  <a:lnTo>
                    <a:pt x="495" y="240"/>
                  </a:lnTo>
                  <a:lnTo>
                    <a:pt x="384" y="340"/>
                  </a:lnTo>
                  <a:lnTo>
                    <a:pt x="365" y="344"/>
                  </a:lnTo>
                  <a:lnTo>
                    <a:pt x="358" y="375"/>
                  </a:lnTo>
                  <a:lnTo>
                    <a:pt x="333" y="358"/>
                  </a:lnTo>
                  <a:lnTo>
                    <a:pt x="354" y="386"/>
                  </a:lnTo>
                  <a:lnTo>
                    <a:pt x="333" y="413"/>
                  </a:lnTo>
                  <a:lnTo>
                    <a:pt x="314" y="409"/>
                  </a:lnTo>
                  <a:lnTo>
                    <a:pt x="238" y="291"/>
                  </a:lnTo>
                  <a:lnTo>
                    <a:pt x="73" y="143"/>
                  </a:lnTo>
                  <a:lnTo>
                    <a:pt x="0" y="97"/>
                  </a:lnTo>
                  <a:lnTo>
                    <a:pt x="25" y="53"/>
                  </a:lnTo>
                  <a:lnTo>
                    <a:pt x="25" y="53"/>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4" name="Freeform 1159"/>
            <p:cNvSpPr>
              <a:spLocks/>
            </p:cNvSpPr>
            <p:nvPr/>
          </p:nvSpPr>
          <p:spPr bwMode="auto">
            <a:xfrm>
              <a:off x="6631833" y="3544780"/>
              <a:ext cx="714309" cy="455624"/>
            </a:xfrm>
            <a:custGeom>
              <a:avLst/>
              <a:gdLst>
                <a:gd name="T0" fmla="*/ 50 w 635"/>
                <a:gd name="T1" fmla="*/ 397 h 397"/>
                <a:gd name="T2" fmla="*/ 156 w 635"/>
                <a:gd name="T3" fmla="*/ 380 h 397"/>
                <a:gd name="T4" fmla="*/ 536 w 635"/>
                <a:gd name="T5" fmla="*/ 308 h 397"/>
                <a:gd name="T6" fmla="*/ 553 w 635"/>
                <a:gd name="T7" fmla="*/ 291 h 397"/>
                <a:gd name="T8" fmla="*/ 574 w 635"/>
                <a:gd name="T9" fmla="*/ 291 h 397"/>
                <a:gd name="T10" fmla="*/ 599 w 635"/>
                <a:gd name="T11" fmla="*/ 274 h 397"/>
                <a:gd name="T12" fmla="*/ 635 w 635"/>
                <a:gd name="T13" fmla="*/ 228 h 397"/>
                <a:gd name="T14" fmla="*/ 572 w 635"/>
                <a:gd name="T15" fmla="*/ 179 h 397"/>
                <a:gd name="T16" fmla="*/ 570 w 635"/>
                <a:gd name="T17" fmla="*/ 133 h 397"/>
                <a:gd name="T18" fmla="*/ 599 w 635"/>
                <a:gd name="T19" fmla="*/ 69 h 397"/>
                <a:gd name="T20" fmla="*/ 557 w 635"/>
                <a:gd name="T21" fmla="*/ 48 h 397"/>
                <a:gd name="T22" fmla="*/ 512 w 635"/>
                <a:gd name="T23" fmla="*/ 0 h 397"/>
                <a:gd name="T24" fmla="*/ 89 w 635"/>
                <a:gd name="T25" fmla="*/ 78 h 397"/>
                <a:gd name="T26" fmla="*/ 69 w 635"/>
                <a:gd name="T27" fmla="*/ 48 h 397"/>
                <a:gd name="T28" fmla="*/ 0 w 635"/>
                <a:gd name="T29" fmla="*/ 97 h 397"/>
                <a:gd name="T30" fmla="*/ 50 w 635"/>
                <a:gd name="T31" fmla="*/ 397 h 397"/>
                <a:gd name="T32" fmla="*/ 50 w 635"/>
                <a:gd name="T33"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5" h="397">
                  <a:moveTo>
                    <a:pt x="50" y="397"/>
                  </a:moveTo>
                  <a:lnTo>
                    <a:pt x="156" y="380"/>
                  </a:lnTo>
                  <a:lnTo>
                    <a:pt x="536" y="308"/>
                  </a:lnTo>
                  <a:lnTo>
                    <a:pt x="553" y="291"/>
                  </a:lnTo>
                  <a:lnTo>
                    <a:pt x="574" y="291"/>
                  </a:lnTo>
                  <a:lnTo>
                    <a:pt x="599" y="274"/>
                  </a:lnTo>
                  <a:lnTo>
                    <a:pt x="635" y="228"/>
                  </a:lnTo>
                  <a:lnTo>
                    <a:pt x="572" y="179"/>
                  </a:lnTo>
                  <a:lnTo>
                    <a:pt x="570" y="133"/>
                  </a:lnTo>
                  <a:lnTo>
                    <a:pt x="599" y="69"/>
                  </a:lnTo>
                  <a:lnTo>
                    <a:pt x="557" y="48"/>
                  </a:lnTo>
                  <a:lnTo>
                    <a:pt x="512" y="0"/>
                  </a:lnTo>
                  <a:lnTo>
                    <a:pt x="89" y="78"/>
                  </a:lnTo>
                  <a:lnTo>
                    <a:pt x="69" y="48"/>
                  </a:lnTo>
                  <a:lnTo>
                    <a:pt x="0" y="97"/>
                  </a:lnTo>
                  <a:lnTo>
                    <a:pt x="50" y="397"/>
                  </a:lnTo>
                  <a:lnTo>
                    <a:pt x="50" y="397"/>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5" name="Freeform 1160"/>
            <p:cNvSpPr>
              <a:spLocks/>
            </p:cNvSpPr>
            <p:nvPr/>
          </p:nvSpPr>
          <p:spPr bwMode="auto">
            <a:xfrm>
              <a:off x="7271536" y="3620982"/>
              <a:ext cx="155561" cy="373072"/>
            </a:xfrm>
            <a:custGeom>
              <a:avLst/>
              <a:gdLst>
                <a:gd name="T0" fmla="*/ 7 w 137"/>
                <a:gd name="T1" fmla="*/ 222 h 325"/>
                <a:gd name="T2" fmla="*/ 32 w 137"/>
                <a:gd name="T3" fmla="*/ 205 h 325"/>
                <a:gd name="T4" fmla="*/ 68 w 137"/>
                <a:gd name="T5" fmla="*/ 159 h 325"/>
                <a:gd name="T6" fmla="*/ 5 w 137"/>
                <a:gd name="T7" fmla="*/ 110 h 325"/>
                <a:gd name="T8" fmla="*/ 3 w 137"/>
                <a:gd name="T9" fmla="*/ 64 h 325"/>
                <a:gd name="T10" fmla="*/ 32 w 137"/>
                <a:gd name="T11" fmla="*/ 0 h 325"/>
                <a:gd name="T12" fmla="*/ 125 w 137"/>
                <a:gd name="T13" fmla="*/ 32 h 325"/>
                <a:gd name="T14" fmla="*/ 127 w 137"/>
                <a:gd name="T15" fmla="*/ 43 h 325"/>
                <a:gd name="T16" fmla="*/ 116 w 137"/>
                <a:gd name="T17" fmla="*/ 79 h 325"/>
                <a:gd name="T18" fmla="*/ 106 w 137"/>
                <a:gd name="T19" fmla="*/ 87 h 325"/>
                <a:gd name="T20" fmla="*/ 104 w 137"/>
                <a:gd name="T21" fmla="*/ 106 h 325"/>
                <a:gd name="T22" fmla="*/ 114 w 137"/>
                <a:gd name="T23" fmla="*/ 112 h 325"/>
                <a:gd name="T24" fmla="*/ 137 w 137"/>
                <a:gd name="T25" fmla="*/ 106 h 325"/>
                <a:gd name="T26" fmla="*/ 137 w 137"/>
                <a:gd name="T27" fmla="*/ 161 h 325"/>
                <a:gd name="T28" fmla="*/ 137 w 137"/>
                <a:gd name="T29" fmla="*/ 195 h 325"/>
                <a:gd name="T30" fmla="*/ 137 w 137"/>
                <a:gd name="T31" fmla="*/ 214 h 325"/>
                <a:gd name="T32" fmla="*/ 129 w 137"/>
                <a:gd name="T33" fmla="*/ 232 h 325"/>
                <a:gd name="T34" fmla="*/ 119 w 137"/>
                <a:gd name="T35" fmla="*/ 233 h 325"/>
                <a:gd name="T36" fmla="*/ 123 w 137"/>
                <a:gd name="T37" fmla="*/ 249 h 325"/>
                <a:gd name="T38" fmla="*/ 89 w 137"/>
                <a:gd name="T39" fmla="*/ 325 h 325"/>
                <a:gd name="T40" fmla="*/ 81 w 137"/>
                <a:gd name="T41" fmla="*/ 325 h 325"/>
                <a:gd name="T42" fmla="*/ 78 w 137"/>
                <a:gd name="T43" fmla="*/ 296 h 325"/>
                <a:gd name="T44" fmla="*/ 55 w 137"/>
                <a:gd name="T45" fmla="*/ 296 h 325"/>
                <a:gd name="T46" fmla="*/ 7 w 137"/>
                <a:gd name="T47" fmla="*/ 266 h 325"/>
                <a:gd name="T48" fmla="*/ 0 w 137"/>
                <a:gd name="T49" fmla="*/ 241 h 325"/>
                <a:gd name="T50" fmla="*/ 7 w 137"/>
                <a:gd name="T51" fmla="*/ 222 h 325"/>
                <a:gd name="T52" fmla="*/ 7 w 137"/>
                <a:gd name="T53" fmla="*/ 22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7" h="325">
                  <a:moveTo>
                    <a:pt x="7" y="222"/>
                  </a:moveTo>
                  <a:lnTo>
                    <a:pt x="32" y="205"/>
                  </a:lnTo>
                  <a:lnTo>
                    <a:pt x="68" y="159"/>
                  </a:lnTo>
                  <a:lnTo>
                    <a:pt x="5" y="110"/>
                  </a:lnTo>
                  <a:lnTo>
                    <a:pt x="3" y="64"/>
                  </a:lnTo>
                  <a:lnTo>
                    <a:pt x="32" y="0"/>
                  </a:lnTo>
                  <a:lnTo>
                    <a:pt x="125" y="32"/>
                  </a:lnTo>
                  <a:lnTo>
                    <a:pt x="127" y="43"/>
                  </a:lnTo>
                  <a:lnTo>
                    <a:pt x="116" y="79"/>
                  </a:lnTo>
                  <a:lnTo>
                    <a:pt x="106" y="87"/>
                  </a:lnTo>
                  <a:lnTo>
                    <a:pt x="104" y="106"/>
                  </a:lnTo>
                  <a:lnTo>
                    <a:pt x="114" y="112"/>
                  </a:lnTo>
                  <a:lnTo>
                    <a:pt x="137" y="106"/>
                  </a:lnTo>
                  <a:lnTo>
                    <a:pt x="137" y="161"/>
                  </a:lnTo>
                  <a:lnTo>
                    <a:pt x="137" y="195"/>
                  </a:lnTo>
                  <a:lnTo>
                    <a:pt x="137" y="214"/>
                  </a:lnTo>
                  <a:lnTo>
                    <a:pt x="129" y="232"/>
                  </a:lnTo>
                  <a:lnTo>
                    <a:pt x="119" y="233"/>
                  </a:lnTo>
                  <a:lnTo>
                    <a:pt x="123" y="249"/>
                  </a:lnTo>
                  <a:lnTo>
                    <a:pt x="89" y="325"/>
                  </a:lnTo>
                  <a:lnTo>
                    <a:pt x="81" y="325"/>
                  </a:lnTo>
                  <a:lnTo>
                    <a:pt x="78" y="296"/>
                  </a:lnTo>
                  <a:lnTo>
                    <a:pt x="55" y="296"/>
                  </a:lnTo>
                  <a:lnTo>
                    <a:pt x="7" y="266"/>
                  </a:lnTo>
                  <a:lnTo>
                    <a:pt x="0" y="241"/>
                  </a:lnTo>
                  <a:lnTo>
                    <a:pt x="7" y="222"/>
                  </a:lnTo>
                  <a:lnTo>
                    <a:pt x="7" y="222"/>
                  </a:lnTo>
                  <a:close/>
                </a:path>
              </a:pathLst>
            </a:custGeom>
            <a:solidFill>
              <a:srgbClr val="E0A39E"/>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6" name="Freeform 1161"/>
            <p:cNvSpPr>
              <a:spLocks/>
            </p:cNvSpPr>
            <p:nvPr/>
          </p:nvSpPr>
          <p:spPr bwMode="auto">
            <a:xfrm>
              <a:off x="6709613" y="3039942"/>
              <a:ext cx="731771" cy="649304"/>
            </a:xfrm>
            <a:custGeom>
              <a:avLst/>
              <a:gdLst>
                <a:gd name="T0" fmla="*/ 20 w 648"/>
                <a:gd name="T1" fmla="*/ 517 h 565"/>
                <a:gd name="T2" fmla="*/ 443 w 648"/>
                <a:gd name="T3" fmla="*/ 439 h 565"/>
                <a:gd name="T4" fmla="*/ 488 w 648"/>
                <a:gd name="T5" fmla="*/ 487 h 565"/>
                <a:gd name="T6" fmla="*/ 530 w 648"/>
                <a:gd name="T7" fmla="*/ 508 h 565"/>
                <a:gd name="T8" fmla="*/ 623 w 648"/>
                <a:gd name="T9" fmla="*/ 540 h 565"/>
                <a:gd name="T10" fmla="*/ 631 w 648"/>
                <a:gd name="T11" fmla="*/ 565 h 565"/>
                <a:gd name="T12" fmla="*/ 646 w 648"/>
                <a:gd name="T13" fmla="*/ 530 h 565"/>
                <a:gd name="T14" fmla="*/ 648 w 648"/>
                <a:gd name="T15" fmla="*/ 483 h 565"/>
                <a:gd name="T16" fmla="*/ 631 w 648"/>
                <a:gd name="T17" fmla="*/ 392 h 565"/>
                <a:gd name="T18" fmla="*/ 631 w 648"/>
                <a:gd name="T19" fmla="*/ 297 h 565"/>
                <a:gd name="T20" fmla="*/ 585 w 648"/>
                <a:gd name="T21" fmla="*/ 158 h 565"/>
                <a:gd name="T22" fmla="*/ 577 w 648"/>
                <a:gd name="T23" fmla="*/ 97 h 565"/>
                <a:gd name="T24" fmla="*/ 549 w 648"/>
                <a:gd name="T25" fmla="*/ 0 h 565"/>
                <a:gd name="T26" fmla="*/ 412 w 648"/>
                <a:gd name="T27" fmla="*/ 32 h 565"/>
                <a:gd name="T28" fmla="*/ 336 w 648"/>
                <a:gd name="T29" fmla="*/ 112 h 565"/>
                <a:gd name="T30" fmla="*/ 332 w 648"/>
                <a:gd name="T31" fmla="*/ 133 h 565"/>
                <a:gd name="T32" fmla="*/ 289 w 648"/>
                <a:gd name="T33" fmla="*/ 181 h 565"/>
                <a:gd name="T34" fmla="*/ 300 w 648"/>
                <a:gd name="T35" fmla="*/ 198 h 565"/>
                <a:gd name="T36" fmla="*/ 309 w 648"/>
                <a:gd name="T37" fmla="*/ 211 h 565"/>
                <a:gd name="T38" fmla="*/ 302 w 648"/>
                <a:gd name="T39" fmla="*/ 215 h 565"/>
                <a:gd name="T40" fmla="*/ 315 w 648"/>
                <a:gd name="T41" fmla="*/ 234 h 565"/>
                <a:gd name="T42" fmla="*/ 317 w 648"/>
                <a:gd name="T43" fmla="*/ 251 h 565"/>
                <a:gd name="T44" fmla="*/ 275 w 648"/>
                <a:gd name="T45" fmla="*/ 291 h 565"/>
                <a:gd name="T46" fmla="*/ 212 w 648"/>
                <a:gd name="T47" fmla="*/ 308 h 565"/>
                <a:gd name="T48" fmla="*/ 197 w 648"/>
                <a:gd name="T49" fmla="*/ 319 h 565"/>
                <a:gd name="T50" fmla="*/ 174 w 648"/>
                <a:gd name="T51" fmla="*/ 310 h 565"/>
                <a:gd name="T52" fmla="*/ 104 w 648"/>
                <a:gd name="T53" fmla="*/ 318 h 565"/>
                <a:gd name="T54" fmla="*/ 53 w 648"/>
                <a:gd name="T55" fmla="*/ 338 h 565"/>
                <a:gd name="T56" fmla="*/ 53 w 648"/>
                <a:gd name="T57" fmla="*/ 365 h 565"/>
                <a:gd name="T58" fmla="*/ 62 w 648"/>
                <a:gd name="T59" fmla="*/ 382 h 565"/>
                <a:gd name="T60" fmla="*/ 70 w 648"/>
                <a:gd name="T61" fmla="*/ 382 h 565"/>
                <a:gd name="T62" fmla="*/ 77 w 648"/>
                <a:gd name="T63" fmla="*/ 403 h 565"/>
                <a:gd name="T64" fmla="*/ 64 w 648"/>
                <a:gd name="T65" fmla="*/ 414 h 565"/>
                <a:gd name="T66" fmla="*/ 58 w 648"/>
                <a:gd name="T67" fmla="*/ 433 h 565"/>
                <a:gd name="T68" fmla="*/ 0 w 648"/>
                <a:gd name="T69" fmla="*/ 487 h 565"/>
                <a:gd name="T70" fmla="*/ 20 w 648"/>
                <a:gd name="T71" fmla="*/ 517 h 565"/>
                <a:gd name="T72" fmla="*/ 20 w 648"/>
                <a:gd name="T73" fmla="*/ 517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8" h="565">
                  <a:moveTo>
                    <a:pt x="20" y="517"/>
                  </a:moveTo>
                  <a:lnTo>
                    <a:pt x="443" y="439"/>
                  </a:lnTo>
                  <a:lnTo>
                    <a:pt x="488" y="487"/>
                  </a:lnTo>
                  <a:lnTo>
                    <a:pt x="530" y="508"/>
                  </a:lnTo>
                  <a:lnTo>
                    <a:pt x="623" y="540"/>
                  </a:lnTo>
                  <a:lnTo>
                    <a:pt x="631" y="565"/>
                  </a:lnTo>
                  <a:lnTo>
                    <a:pt x="646" y="530"/>
                  </a:lnTo>
                  <a:lnTo>
                    <a:pt x="648" y="483"/>
                  </a:lnTo>
                  <a:lnTo>
                    <a:pt x="631" y="392"/>
                  </a:lnTo>
                  <a:lnTo>
                    <a:pt x="631" y="297"/>
                  </a:lnTo>
                  <a:lnTo>
                    <a:pt x="585" y="158"/>
                  </a:lnTo>
                  <a:lnTo>
                    <a:pt x="577" y="97"/>
                  </a:lnTo>
                  <a:lnTo>
                    <a:pt x="549" y="0"/>
                  </a:lnTo>
                  <a:lnTo>
                    <a:pt x="412" y="32"/>
                  </a:lnTo>
                  <a:lnTo>
                    <a:pt x="336" y="112"/>
                  </a:lnTo>
                  <a:lnTo>
                    <a:pt x="332" y="133"/>
                  </a:lnTo>
                  <a:lnTo>
                    <a:pt x="289" y="181"/>
                  </a:lnTo>
                  <a:lnTo>
                    <a:pt x="300" y="198"/>
                  </a:lnTo>
                  <a:lnTo>
                    <a:pt x="309" y="211"/>
                  </a:lnTo>
                  <a:lnTo>
                    <a:pt x="302" y="215"/>
                  </a:lnTo>
                  <a:lnTo>
                    <a:pt x="315" y="234"/>
                  </a:lnTo>
                  <a:lnTo>
                    <a:pt x="317" y="251"/>
                  </a:lnTo>
                  <a:lnTo>
                    <a:pt x="275" y="291"/>
                  </a:lnTo>
                  <a:lnTo>
                    <a:pt x="212" y="308"/>
                  </a:lnTo>
                  <a:lnTo>
                    <a:pt x="197" y="319"/>
                  </a:lnTo>
                  <a:lnTo>
                    <a:pt x="174" y="310"/>
                  </a:lnTo>
                  <a:lnTo>
                    <a:pt x="104" y="318"/>
                  </a:lnTo>
                  <a:lnTo>
                    <a:pt x="53" y="338"/>
                  </a:lnTo>
                  <a:lnTo>
                    <a:pt x="53" y="365"/>
                  </a:lnTo>
                  <a:lnTo>
                    <a:pt x="62" y="382"/>
                  </a:lnTo>
                  <a:lnTo>
                    <a:pt x="70" y="382"/>
                  </a:lnTo>
                  <a:lnTo>
                    <a:pt x="77" y="403"/>
                  </a:lnTo>
                  <a:lnTo>
                    <a:pt x="64" y="414"/>
                  </a:lnTo>
                  <a:lnTo>
                    <a:pt x="58" y="433"/>
                  </a:lnTo>
                  <a:lnTo>
                    <a:pt x="0" y="487"/>
                  </a:lnTo>
                  <a:lnTo>
                    <a:pt x="20" y="517"/>
                  </a:lnTo>
                  <a:lnTo>
                    <a:pt x="20" y="517"/>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7" name="Freeform 1163"/>
            <p:cNvSpPr>
              <a:spLocks/>
            </p:cNvSpPr>
            <p:nvPr/>
          </p:nvSpPr>
          <p:spPr bwMode="auto">
            <a:xfrm>
              <a:off x="7409636" y="3590818"/>
              <a:ext cx="225404" cy="136528"/>
            </a:xfrm>
            <a:custGeom>
              <a:avLst/>
              <a:gdLst>
                <a:gd name="T0" fmla="*/ 15 w 202"/>
                <a:gd name="T1" fmla="*/ 116 h 116"/>
                <a:gd name="T2" fmla="*/ 86 w 202"/>
                <a:gd name="T3" fmla="*/ 76 h 116"/>
                <a:gd name="T4" fmla="*/ 135 w 202"/>
                <a:gd name="T5" fmla="*/ 53 h 116"/>
                <a:gd name="T6" fmla="*/ 84 w 202"/>
                <a:gd name="T7" fmla="*/ 89 h 116"/>
                <a:gd name="T8" fmla="*/ 88 w 202"/>
                <a:gd name="T9" fmla="*/ 91 h 116"/>
                <a:gd name="T10" fmla="*/ 164 w 202"/>
                <a:gd name="T11" fmla="*/ 40 h 116"/>
                <a:gd name="T12" fmla="*/ 202 w 202"/>
                <a:gd name="T13" fmla="*/ 6 h 116"/>
                <a:gd name="T14" fmla="*/ 198 w 202"/>
                <a:gd name="T15" fmla="*/ 0 h 116"/>
                <a:gd name="T16" fmla="*/ 164 w 202"/>
                <a:gd name="T17" fmla="*/ 19 h 116"/>
                <a:gd name="T18" fmla="*/ 160 w 202"/>
                <a:gd name="T19" fmla="*/ 17 h 116"/>
                <a:gd name="T20" fmla="*/ 143 w 202"/>
                <a:gd name="T21" fmla="*/ 40 h 116"/>
                <a:gd name="T22" fmla="*/ 133 w 202"/>
                <a:gd name="T23" fmla="*/ 40 h 116"/>
                <a:gd name="T24" fmla="*/ 158 w 202"/>
                <a:gd name="T25" fmla="*/ 0 h 116"/>
                <a:gd name="T26" fmla="*/ 131 w 202"/>
                <a:gd name="T27" fmla="*/ 30 h 116"/>
                <a:gd name="T28" fmla="*/ 40 w 202"/>
                <a:gd name="T29" fmla="*/ 61 h 116"/>
                <a:gd name="T30" fmla="*/ 23 w 202"/>
                <a:gd name="T31" fmla="*/ 84 h 116"/>
                <a:gd name="T32" fmla="*/ 10 w 202"/>
                <a:gd name="T33" fmla="*/ 87 h 116"/>
                <a:gd name="T34" fmla="*/ 0 w 202"/>
                <a:gd name="T35" fmla="*/ 105 h 116"/>
                <a:gd name="T36" fmla="*/ 15 w 202"/>
                <a:gd name="T37" fmla="*/ 116 h 116"/>
                <a:gd name="T38" fmla="*/ 15 w 202"/>
                <a:gd name="T3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 h="116">
                  <a:moveTo>
                    <a:pt x="15" y="116"/>
                  </a:moveTo>
                  <a:lnTo>
                    <a:pt x="86" y="76"/>
                  </a:lnTo>
                  <a:lnTo>
                    <a:pt x="135" y="53"/>
                  </a:lnTo>
                  <a:lnTo>
                    <a:pt x="84" y="89"/>
                  </a:lnTo>
                  <a:lnTo>
                    <a:pt x="88" y="91"/>
                  </a:lnTo>
                  <a:lnTo>
                    <a:pt x="164" y="40"/>
                  </a:lnTo>
                  <a:lnTo>
                    <a:pt x="202" y="6"/>
                  </a:lnTo>
                  <a:lnTo>
                    <a:pt x="198" y="0"/>
                  </a:lnTo>
                  <a:lnTo>
                    <a:pt x="164" y="19"/>
                  </a:lnTo>
                  <a:lnTo>
                    <a:pt x="160" y="17"/>
                  </a:lnTo>
                  <a:lnTo>
                    <a:pt x="143" y="40"/>
                  </a:lnTo>
                  <a:lnTo>
                    <a:pt x="133" y="40"/>
                  </a:lnTo>
                  <a:lnTo>
                    <a:pt x="158" y="0"/>
                  </a:lnTo>
                  <a:lnTo>
                    <a:pt x="131" y="30"/>
                  </a:lnTo>
                  <a:lnTo>
                    <a:pt x="40" y="61"/>
                  </a:lnTo>
                  <a:lnTo>
                    <a:pt x="23" y="84"/>
                  </a:lnTo>
                  <a:lnTo>
                    <a:pt x="10" y="87"/>
                  </a:lnTo>
                  <a:lnTo>
                    <a:pt x="0" y="105"/>
                  </a:lnTo>
                  <a:lnTo>
                    <a:pt x="15" y="116"/>
                  </a:lnTo>
                  <a:lnTo>
                    <a:pt x="15" y="116"/>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8" name="Freeform 1164"/>
            <p:cNvSpPr>
              <a:spLocks/>
            </p:cNvSpPr>
            <p:nvPr/>
          </p:nvSpPr>
          <p:spPr bwMode="auto">
            <a:xfrm>
              <a:off x="7422335" y="3451115"/>
              <a:ext cx="209531" cy="196855"/>
            </a:xfrm>
            <a:custGeom>
              <a:avLst/>
              <a:gdLst>
                <a:gd name="T0" fmla="*/ 17 w 188"/>
                <a:gd name="T1" fmla="*/ 127 h 174"/>
                <a:gd name="T2" fmla="*/ 15 w 188"/>
                <a:gd name="T3" fmla="*/ 174 h 174"/>
                <a:gd name="T4" fmla="*/ 30 w 188"/>
                <a:gd name="T5" fmla="*/ 171 h 174"/>
                <a:gd name="T6" fmla="*/ 66 w 188"/>
                <a:gd name="T7" fmla="*/ 144 h 174"/>
                <a:gd name="T8" fmla="*/ 78 w 188"/>
                <a:gd name="T9" fmla="*/ 121 h 174"/>
                <a:gd name="T10" fmla="*/ 85 w 188"/>
                <a:gd name="T11" fmla="*/ 127 h 174"/>
                <a:gd name="T12" fmla="*/ 135 w 188"/>
                <a:gd name="T13" fmla="*/ 114 h 174"/>
                <a:gd name="T14" fmla="*/ 137 w 188"/>
                <a:gd name="T15" fmla="*/ 104 h 174"/>
                <a:gd name="T16" fmla="*/ 144 w 188"/>
                <a:gd name="T17" fmla="*/ 108 h 174"/>
                <a:gd name="T18" fmla="*/ 154 w 188"/>
                <a:gd name="T19" fmla="*/ 100 h 174"/>
                <a:gd name="T20" fmla="*/ 169 w 188"/>
                <a:gd name="T21" fmla="*/ 98 h 174"/>
                <a:gd name="T22" fmla="*/ 188 w 188"/>
                <a:gd name="T23" fmla="*/ 89 h 174"/>
                <a:gd name="T24" fmla="*/ 169 w 188"/>
                <a:gd name="T25" fmla="*/ 0 h 174"/>
                <a:gd name="T26" fmla="*/ 0 w 188"/>
                <a:gd name="T27" fmla="*/ 36 h 174"/>
                <a:gd name="T28" fmla="*/ 17 w 188"/>
                <a:gd name="T29" fmla="*/ 127 h 174"/>
                <a:gd name="T30" fmla="*/ 17 w 188"/>
                <a:gd name="T31"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174">
                  <a:moveTo>
                    <a:pt x="17" y="127"/>
                  </a:moveTo>
                  <a:lnTo>
                    <a:pt x="15" y="174"/>
                  </a:lnTo>
                  <a:lnTo>
                    <a:pt x="30" y="171"/>
                  </a:lnTo>
                  <a:lnTo>
                    <a:pt x="66" y="144"/>
                  </a:lnTo>
                  <a:lnTo>
                    <a:pt x="78" y="121"/>
                  </a:lnTo>
                  <a:lnTo>
                    <a:pt x="85" y="127"/>
                  </a:lnTo>
                  <a:lnTo>
                    <a:pt x="135" y="114"/>
                  </a:lnTo>
                  <a:lnTo>
                    <a:pt x="137" y="104"/>
                  </a:lnTo>
                  <a:lnTo>
                    <a:pt x="144" y="108"/>
                  </a:lnTo>
                  <a:lnTo>
                    <a:pt x="154" y="100"/>
                  </a:lnTo>
                  <a:lnTo>
                    <a:pt x="169" y="98"/>
                  </a:lnTo>
                  <a:lnTo>
                    <a:pt x="188" y="89"/>
                  </a:lnTo>
                  <a:lnTo>
                    <a:pt x="169" y="0"/>
                  </a:lnTo>
                  <a:lnTo>
                    <a:pt x="0" y="36"/>
                  </a:lnTo>
                  <a:lnTo>
                    <a:pt x="17" y="127"/>
                  </a:lnTo>
                  <a:lnTo>
                    <a:pt x="17" y="127"/>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9" name="Freeform 1165"/>
            <p:cNvSpPr>
              <a:spLocks/>
            </p:cNvSpPr>
            <p:nvPr/>
          </p:nvSpPr>
          <p:spPr bwMode="auto">
            <a:xfrm>
              <a:off x="7612818" y="3436827"/>
              <a:ext cx="96828" cy="114303"/>
            </a:xfrm>
            <a:custGeom>
              <a:avLst/>
              <a:gdLst>
                <a:gd name="T0" fmla="*/ 19 w 85"/>
                <a:gd name="T1" fmla="*/ 99 h 99"/>
                <a:gd name="T2" fmla="*/ 55 w 85"/>
                <a:gd name="T3" fmla="*/ 86 h 99"/>
                <a:gd name="T4" fmla="*/ 55 w 85"/>
                <a:gd name="T5" fmla="*/ 46 h 99"/>
                <a:gd name="T6" fmla="*/ 65 w 85"/>
                <a:gd name="T7" fmla="*/ 55 h 99"/>
                <a:gd name="T8" fmla="*/ 66 w 85"/>
                <a:gd name="T9" fmla="*/ 74 h 99"/>
                <a:gd name="T10" fmla="*/ 74 w 85"/>
                <a:gd name="T11" fmla="*/ 74 h 99"/>
                <a:gd name="T12" fmla="*/ 85 w 85"/>
                <a:gd name="T13" fmla="*/ 55 h 99"/>
                <a:gd name="T14" fmla="*/ 74 w 85"/>
                <a:gd name="T15" fmla="*/ 34 h 99"/>
                <a:gd name="T16" fmla="*/ 55 w 85"/>
                <a:gd name="T17" fmla="*/ 30 h 99"/>
                <a:gd name="T18" fmla="*/ 42 w 85"/>
                <a:gd name="T19" fmla="*/ 4 h 99"/>
                <a:gd name="T20" fmla="*/ 30 w 85"/>
                <a:gd name="T21" fmla="*/ 0 h 99"/>
                <a:gd name="T22" fmla="*/ 0 w 85"/>
                <a:gd name="T23" fmla="*/ 10 h 99"/>
                <a:gd name="T24" fmla="*/ 19 w 85"/>
                <a:gd name="T25" fmla="*/ 99 h 99"/>
                <a:gd name="T26" fmla="*/ 19 w 85"/>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99">
                  <a:moveTo>
                    <a:pt x="19" y="99"/>
                  </a:moveTo>
                  <a:lnTo>
                    <a:pt x="55" y="86"/>
                  </a:lnTo>
                  <a:lnTo>
                    <a:pt x="55" y="46"/>
                  </a:lnTo>
                  <a:lnTo>
                    <a:pt x="65" y="55"/>
                  </a:lnTo>
                  <a:lnTo>
                    <a:pt x="66" y="74"/>
                  </a:lnTo>
                  <a:lnTo>
                    <a:pt x="74" y="74"/>
                  </a:lnTo>
                  <a:lnTo>
                    <a:pt x="85" y="55"/>
                  </a:lnTo>
                  <a:lnTo>
                    <a:pt x="74" y="34"/>
                  </a:lnTo>
                  <a:lnTo>
                    <a:pt x="55" y="30"/>
                  </a:lnTo>
                  <a:lnTo>
                    <a:pt x="42" y="4"/>
                  </a:lnTo>
                  <a:lnTo>
                    <a:pt x="30" y="0"/>
                  </a:lnTo>
                  <a:lnTo>
                    <a:pt x="0" y="10"/>
                  </a:lnTo>
                  <a:lnTo>
                    <a:pt x="19" y="99"/>
                  </a:lnTo>
                  <a:lnTo>
                    <a:pt x="19" y="99"/>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0" name="Freeform 1166"/>
            <p:cNvSpPr>
              <a:spLocks/>
            </p:cNvSpPr>
            <p:nvPr/>
          </p:nvSpPr>
          <p:spPr bwMode="auto">
            <a:xfrm>
              <a:off x="7427097" y="3301886"/>
              <a:ext cx="414300" cy="203205"/>
            </a:xfrm>
            <a:custGeom>
              <a:avLst/>
              <a:gdLst>
                <a:gd name="T0" fmla="*/ 0 w 365"/>
                <a:gd name="T1" fmla="*/ 169 h 180"/>
                <a:gd name="T2" fmla="*/ 169 w 365"/>
                <a:gd name="T3" fmla="*/ 133 h 180"/>
                <a:gd name="T4" fmla="*/ 199 w 365"/>
                <a:gd name="T5" fmla="*/ 123 h 180"/>
                <a:gd name="T6" fmla="*/ 211 w 365"/>
                <a:gd name="T7" fmla="*/ 127 h 180"/>
                <a:gd name="T8" fmla="*/ 224 w 365"/>
                <a:gd name="T9" fmla="*/ 153 h 180"/>
                <a:gd name="T10" fmla="*/ 243 w 365"/>
                <a:gd name="T11" fmla="*/ 157 h 180"/>
                <a:gd name="T12" fmla="*/ 254 w 365"/>
                <a:gd name="T13" fmla="*/ 178 h 180"/>
                <a:gd name="T14" fmla="*/ 266 w 365"/>
                <a:gd name="T15" fmla="*/ 180 h 180"/>
                <a:gd name="T16" fmla="*/ 279 w 365"/>
                <a:gd name="T17" fmla="*/ 159 h 180"/>
                <a:gd name="T18" fmla="*/ 285 w 365"/>
                <a:gd name="T19" fmla="*/ 142 h 180"/>
                <a:gd name="T20" fmla="*/ 298 w 365"/>
                <a:gd name="T21" fmla="*/ 165 h 180"/>
                <a:gd name="T22" fmla="*/ 365 w 365"/>
                <a:gd name="T23" fmla="*/ 144 h 180"/>
                <a:gd name="T24" fmla="*/ 361 w 365"/>
                <a:gd name="T25" fmla="*/ 119 h 180"/>
                <a:gd name="T26" fmla="*/ 342 w 365"/>
                <a:gd name="T27" fmla="*/ 87 h 180"/>
                <a:gd name="T28" fmla="*/ 332 w 365"/>
                <a:gd name="T29" fmla="*/ 83 h 180"/>
                <a:gd name="T30" fmla="*/ 321 w 365"/>
                <a:gd name="T31" fmla="*/ 85 h 180"/>
                <a:gd name="T32" fmla="*/ 323 w 365"/>
                <a:gd name="T33" fmla="*/ 91 h 180"/>
                <a:gd name="T34" fmla="*/ 338 w 365"/>
                <a:gd name="T35" fmla="*/ 93 h 180"/>
                <a:gd name="T36" fmla="*/ 344 w 365"/>
                <a:gd name="T37" fmla="*/ 123 h 180"/>
                <a:gd name="T38" fmla="*/ 317 w 365"/>
                <a:gd name="T39" fmla="*/ 134 h 180"/>
                <a:gd name="T40" fmla="*/ 279 w 365"/>
                <a:gd name="T41" fmla="*/ 110 h 180"/>
                <a:gd name="T42" fmla="*/ 266 w 365"/>
                <a:gd name="T43" fmla="*/ 83 h 180"/>
                <a:gd name="T44" fmla="*/ 249 w 365"/>
                <a:gd name="T45" fmla="*/ 76 h 180"/>
                <a:gd name="T46" fmla="*/ 249 w 365"/>
                <a:gd name="T47" fmla="*/ 83 h 180"/>
                <a:gd name="T48" fmla="*/ 232 w 365"/>
                <a:gd name="T49" fmla="*/ 68 h 180"/>
                <a:gd name="T50" fmla="*/ 245 w 365"/>
                <a:gd name="T51" fmla="*/ 49 h 180"/>
                <a:gd name="T52" fmla="*/ 256 w 365"/>
                <a:gd name="T53" fmla="*/ 32 h 180"/>
                <a:gd name="T54" fmla="*/ 235 w 365"/>
                <a:gd name="T55" fmla="*/ 0 h 180"/>
                <a:gd name="T56" fmla="*/ 199 w 365"/>
                <a:gd name="T57" fmla="*/ 26 h 180"/>
                <a:gd name="T58" fmla="*/ 78 w 365"/>
                <a:gd name="T59" fmla="*/ 57 h 180"/>
                <a:gd name="T60" fmla="*/ 0 w 365"/>
                <a:gd name="T61" fmla="*/ 74 h 180"/>
                <a:gd name="T62" fmla="*/ 0 w 365"/>
                <a:gd name="T63" fmla="*/ 169 h 180"/>
                <a:gd name="T64" fmla="*/ 0 w 365"/>
                <a:gd name="T65" fmla="*/ 16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5" h="180">
                  <a:moveTo>
                    <a:pt x="0" y="169"/>
                  </a:moveTo>
                  <a:lnTo>
                    <a:pt x="169" y="133"/>
                  </a:lnTo>
                  <a:lnTo>
                    <a:pt x="199" y="123"/>
                  </a:lnTo>
                  <a:lnTo>
                    <a:pt x="211" y="127"/>
                  </a:lnTo>
                  <a:lnTo>
                    <a:pt x="224" y="153"/>
                  </a:lnTo>
                  <a:lnTo>
                    <a:pt x="243" y="157"/>
                  </a:lnTo>
                  <a:lnTo>
                    <a:pt x="254" y="178"/>
                  </a:lnTo>
                  <a:lnTo>
                    <a:pt x="266" y="180"/>
                  </a:lnTo>
                  <a:lnTo>
                    <a:pt x="279" y="159"/>
                  </a:lnTo>
                  <a:lnTo>
                    <a:pt x="285" y="142"/>
                  </a:lnTo>
                  <a:lnTo>
                    <a:pt x="298" y="165"/>
                  </a:lnTo>
                  <a:lnTo>
                    <a:pt x="365" y="144"/>
                  </a:lnTo>
                  <a:lnTo>
                    <a:pt x="361" y="119"/>
                  </a:lnTo>
                  <a:lnTo>
                    <a:pt x="342" y="87"/>
                  </a:lnTo>
                  <a:lnTo>
                    <a:pt x="332" y="83"/>
                  </a:lnTo>
                  <a:lnTo>
                    <a:pt x="321" y="85"/>
                  </a:lnTo>
                  <a:lnTo>
                    <a:pt x="323" y="91"/>
                  </a:lnTo>
                  <a:lnTo>
                    <a:pt x="338" y="93"/>
                  </a:lnTo>
                  <a:lnTo>
                    <a:pt x="344" y="123"/>
                  </a:lnTo>
                  <a:lnTo>
                    <a:pt x="317" y="134"/>
                  </a:lnTo>
                  <a:lnTo>
                    <a:pt x="279" y="110"/>
                  </a:lnTo>
                  <a:lnTo>
                    <a:pt x="266" y="83"/>
                  </a:lnTo>
                  <a:lnTo>
                    <a:pt x="249" y="76"/>
                  </a:lnTo>
                  <a:lnTo>
                    <a:pt x="249" y="83"/>
                  </a:lnTo>
                  <a:lnTo>
                    <a:pt x="232" y="68"/>
                  </a:lnTo>
                  <a:lnTo>
                    <a:pt x="245" y="49"/>
                  </a:lnTo>
                  <a:lnTo>
                    <a:pt x="256" y="32"/>
                  </a:lnTo>
                  <a:lnTo>
                    <a:pt x="235" y="0"/>
                  </a:lnTo>
                  <a:lnTo>
                    <a:pt x="199" y="26"/>
                  </a:lnTo>
                  <a:lnTo>
                    <a:pt x="78" y="57"/>
                  </a:lnTo>
                  <a:lnTo>
                    <a:pt x="0" y="74"/>
                  </a:lnTo>
                  <a:lnTo>
                    <a:pt x="0" y="169"/>
                  </a:lnTo>
                  <a:lnTo>
                    <a:pt x="0" y="169"/>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1" name="Freeform 1169"/>
            <p:cNvSpPr>
              <a:spLocks/>
            </p:cNvSpPr>
            <p:nvPr/>
          </p:nvSpPr>
          <p:spPr bwMode="auto">
            <a:xfrm>
              <a:off x="7325506" y="2993903"/>
              <a:ext cx="200007" cy="388948"/>
            </a:xfrm>
            <a:custGeom>
              <a:avLst/>
              <a:gdLst>
                <a:gd name="T0" fmla="*/ 28 w 177"/>
                <a:gd name="T1" fmla="*/ 139 h 339"/>
                <a:gd name="T2" fmla="*/ 36 w 177"/>
                <a:gd name="T3" fmla="*/ 200 h 339"/>
                <a:gd name="T4" fmla="*/ 82 w 177"/>
                <a:gd name="T5" fmla="*/ 339 h 339"/>
                <a:gd name="T6" fmla="*/ 160 w 177"/>
                <a:gd name="T7" fmla="*/ 322 h 339"/>
                <a:gd name="T8" fmla="*/ 154 w 177"/>
                <a:gd name="T9" fmla="*/ 124 h 339"/>
                <a:gd name="T10" fmla="*/ 175 w 177"/>
                <a:gd name="T11" fmla="*/ 86 h 339"/>
                <a:gd name="T12" fmla="*/ 177 w 177"/>
                <a:gd name="T13" fmla="*/ 0 h 339"/>
                <a:gd name="T14" fmla="*/ 0 w 177"/>
                <a:gd name="T15" fmla="*/ 42 h 339"/>
                <a:gd name="T16" fmla="*/ 28 w 177"/>
                <a:gd name="T17" fmla="*/ 139 h 339"/>
                <a:gd name="T18" fmla="*/ 28 w 177"/>
                <a:gd name="T19" fmla="*/ 13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339">
                  <a:moveTo>
                    <a:pt x="28" y="139"/>
                  </a:moveTo>
                  <a:lnTo>
                    <a:pt x="36" y="200"/>
                  </a:lnTo>
                  <a:lnTo>
                    <a:pt x="82" y="339"/>
                  </a:lnTo>
                  <a:lnTo>
                    <a:pt x="160" y="322"/>
                  </a:lnTo>
                  <a:lnTo>
                    <a:pt x="154" y="124"/>
                  </a:lnTo>
                  <a:lnTo>
                    <a:pt x="175" y="86"/>
                  </a:lnTo>
                  <a:lnTo>
                    <a:pt x="177" y="0"/>
                  </a:lnTo>
                  <a:lnTo>
                    <a:pt x="0" y="42"/>
                  </a:lnTo>
                  <a:lnTo>
                    <a:pt x="28" y="139"/>
                  </a:lnTo>
                  <a:lnTo>
                    <a:pt x="28" y="139"/>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2" name="Freeform 1170"/>
            <p:cNvSpPr>
              <a:spLocks/>
            </p:cNvSpPr>
            <p:nvPr/>
          </p:nvSpPr>
          <p:spPr bwMode="auto">
            <a:xfrm>
              <a:off x="7501703" y="2939927"/>
              <a:ext cx="184133" cy="420699"/>
            </a:xfrm>
            <a:custGeom>
              <a:avLst/>
              <a:gdLst>
                <a:gd name="T0" fmla="*/ 0 w 163"/>
                <a:gd name="T1" fmla="*/ 173 h 371"/>
                <a:gd name="T2" fmla="*/ 21 w 163"/>
                <a:gd name="T3" fmla="*/ 135 h 371"/>
                <a:gd name="T4" fmla="*/ 23 w 163"/>
                <a:gd name="T5" fmla="*/ 49 h 371"/>
                <a:gd name="T6" fmla="*/ 21 w 163"/>
                <a:gd name="T7" fmla="*/ 17 h 371"/>
                <a:gd name="T8" fmla="*/ 53 w 163"/>
                <a:gd name="T9" fmla="*/ 0 h 371"/>
                <a:gd name="T10" fmla="*/ 127 w 163"/>
                <a:gd name="T11" fmla="*/ 232 h 371"/>
                <a:gd name="T12" fmla="*/ 163 w 163"/>
                <a:gd name="T13" fmla="*/ 281 h 371"/>
                <a:gd name="T14" fmla="*/ 163 w 163"/>
                <a:gd name="T15" fmla="*/ 314 h 371"/>
                <a:gd name="T16" fmla="*/ 127 w 163"/>
                <a:gd name="T17" fmla="*/ 340 h 371"/>
                <a:gd name="T18" fmla="*/ 6 w 163"/>
                <a:gd name="T19" fmla="*/ 371 h 371"/>
                <a:gd name="T20" fmla="*/ 0 w 163"/>
                <a:gd name="T21" fmla="*/ 173 h 371"/>
                <a:gd name="T22" fmla="*/ 0 w 163"/>
                <a:gd name="T23" fmla="*/ 173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371">
                  <a:moveTo>
                    <a:pt x="0" y="173"/>
                  </a:moveTo>
                  <a:lnTo>
                    <a:pt x="21" y="135"/>
                  </a:lnTo>
                  <a:lnTo>
                    <a:pt x="23" y="49"/>
                  </a:lnTo>
                  <a:lnTo>
                    <a:pt x="21" y="17"/>
                  </a:lnTo>
                  <a:lnTo>
                    <a:pt x="53" y="0"/>
                  </a:lnTo>
                  <a:lnTo>
                    <a:pt x="127" y="232"/>
                  </a:lnTo>
                  <a:lnTo>
                    <a:pt x="163" y="281"/>
                  </a:lnTo>
                  <a:lnTo>
                    <a:pt x="163" y="314"/>
                  </a:lnTo>
                  <a:lnTo>
                    <a:pt x="127" y="340"/>
                  </a:lnTo>
                  <a:lnTo>
                    <a:pt x="6" y="371"/>
                  </a:lnTo>
                  <a:lnTo>
                    <a:pt x="0" y="173"/>
                  </a:lnTo>
                  <a:lnTo>
                    <a:pt x="0" y="173"/>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3" name="Freeform 1171"/>
            <p:cNvSpPr>
              <a:spLocks/>
            </p:cNvSpPr>
            <p:nvPr/>
          </p:nvSpPr>
          <p:spPr bwMode="auto">
            <a:xfrm>
              <a:off x="7558848" y="2560505"/>
              <a:ext cx="455570" cy="698518"/>
            </a:xfrm>
            <a:custGeom>
              <a:avLst/>
              <a:gdLst>
                <a:gd name="T0" fmla="*/ 0 w 399"/>
                <a:gd name="T1" fmla="*/ 329 h 610"/>
                <a:gd name="T2" fmla="*/ 23 w 399"/>
                <a:gd name="T3" fmla="*/ 331 h 610"/>
                <a:gd name="T4" fmla="*/ 25 w 399"/>
                <a:gd name="T5" fmla="*/ 291 h 610"/>
                <a:gd name="T6" fmla="*/ 53 w 399"/>
                <a:gd name="T7" fmla="*/ 236 h 610"/>
                <a:gd name="T8" fmla="*/ 40 w 399"/>
                <a:gd name="T9" fmla="*/ 196 h 610"/>
                <a:gd name="T10" fmla="*/ 97 w 399"/>
                <a:gd name="T11" fmla="*/ 4 h 610"/>
                <a:gd name="T12" fmla="*/ 110 w 399"/>
                <a:gd name="T13" fmla="*/ 4 h 610"/>
                <a:gd name="T14" fmla="*/ 114 w 399"/>
                <a:gd name="T15" fmla="*/ 29 h 610"/>
                <a:gd name="T16" fmla="*/ 171 w 399"/>
                <a:gd name="T17" fmla="*/ 8 h 610"/>
                <a:gd name="T18" fmla="*/ 173 w 399"/>
                <a:gd name="T19" fmla="*/ 0 h 610"/>
                <a:gd name="T20" fmla="*/ 219 w 399"/>
                <a:gd name="T21" fmla="*/ 10 h 610"/>
                <a:gd name="T22" fmla="*/ 293 w 399"/>
                <a:gd name="T23" fmla="*/ 198 h 610"/>
                <a:gd name="T24" fmla="*/ 327 w 399"/>
                <a:gd name="T25" fmla="*/ 200 h 610"/>
                <a:gd name="T26" fmla="*/ 390 w 399"/>
                <a:gd name="T27" fmla="*/ 270 h 610"/>
                <a:gd name="T28" fmla="*/ 380 w 399"/>
                <a:gd name="T29" fmla="*/ 283 h 610"/>
                <a:gd name="T30" fmla="*/ 399 w 399"/>
                <a:gd name="T31" fmla="*/ 283 h 610"/>
                <a:gd name="T32" fmla="*/ 386 w 399"/>
                <a:gd name="T33" fmla="*/ 318 h 610"/>
                <a:gd name="T34" fmla="*/ 356 w 399"/>
                <a:gd name="T35" fmla="*/ 340 h 610"/>
                <a:gd name="T36" fmla="*/ 322 w 399"/>
                <a:gd name="T37" fmla="*/ 357 h 610"/>
                <a:gd name="T38" fmla="*/ 318 w 399"/>
                <a:gd name="T39" fmla="*/ 380 h 610"/>
                <a:gd name="T40" fmla="*/ 299 w 399"/>
                <a:gd name="T41" fmla="*/ 359 h 610"/>
                <a:gd name="T42" fmla="*/ 268 w 399"/>
                <a:gd name="T43" fmla="*/ 384 h 610"/>
                <a:gd name="T44" fmla="*/ 253 w 399"/>
                <a:gd name="T45" fmla="*/ 384 h 610"/>
                <a:gd name="T46" fmla="*/ 240 w 399"/>
                <a:gd name="T47" fmla="*/ 369 h 610"/>
                <a:gd name="T48" fmla="*/ 232 w 399"/>
                <a:gd name="T49" fmla="*/ 443 h 610"/>
                <a:gd name="T50" fmla="*/ 204 w 399"/>
                <a:gd name="T51" fmla="*/ 454 h 610"/>
                <a:gd name="T52" fmla="*/ 190 w 399"/>
                <a:gd name="T53" fmla="*/ 483 h 610"/>
                <a:gd name="T54" fmla="*/ 173 w 399"/>
                <a:gd name="T55" fmla="*/ 483 h 610"/>
                <a:gd name="T56" fmla="*/ 133 w 399"/>
                <a:gd name="T57" fmla="*/ 527 h 610"/>
                <a:gd name="T58" fmla="*/ 131 w 399"/>
                <a:gd name="T59" fmla="*/ 561 h 610"/>
                <a:gd name="T60" fmla="*/ 122 w 399"/>
                <a:gd name="T61" fmla="*/ 574 h 610"/>
                <a:gd name="T62" fmla="*/ 110 w 399"/>
                <a:gd name="T63" fmla="*/ 610 h 610"/>
                <a:gd name="T64" fmla="*/ 74 w 399"/>
                <a:gd name="T65" fmla="*/ 561 h 610"/>
                <a:gd name="T66" fmla="*/ 0 w 399"/>
                <a:gd name="T67" fmla="*/ 329 h 610"/>
                <a:gd name="T68" fmla="*/ 0 w 399"/>
                <a:gd name="T69" fmla="*/ 329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9" h="610">
                  <a:moveTo>
                    <a:pt x="0" y="329"/>
                  </a:moveTo>
                  <a:lnTo>
                    <a:pt x="23" y="331"/>
                  </a:lnTo>
                  <a:lnTo>
                    <a:pt x="25" y="291"/>
                  </a:lnTo>
                  <a:lnTo>
                    <a:pt x="53" y="236"/>
                  </a:lnTo>
                  <a:lnTo>
                    <a:pt x="40" y="196"/>
                  </a:lnTo>
                  <a:lnTo>
                    <a:pt x="97" y="4"/>
                  </a:lnTo>
                  <a:lnTo>
                    <a:pt x="110" y="4"/>
                  </a:lnTo>
                  <a:lnTo>
                    <a:pt x="114" y="29"/>
                  </a:lnTo>
                  <a:lnTo>
                    <a:pt x="171" y="8"/>
                  </a:lnTo>
                  <a:lnTo>
                    <a:pt x="173" y="0"/>
                  </a:lnTo>
                  <a:lnTo>
                    <a:pt x="219" y="10"/>
                  </a:lnTo>
                  <a:lnTo>
                    <a:pt x="293" y="198"/>
                  </a:lnTo>
                  <a:lnTo>
                    <a:pt x="327" y="200"/>
                  </a:lnTo>
                  <a:lnTo>
                    <a:pt x="390" y="270"/>
                  </a:lnTo>
                  <a:lnTo>
                    <a:pt x="380" y="283"/>
                  </a:lnTo>
                  <a:lnTo>
                    <a:pt x="399" y="283"/>
                  </a:lnTo>
                  <a:lnTo>
                    <a:pt x="386" y="318"/>
                  </a:lnTo>
                  <a:lnTo>
                    <a:pt x="356" y="340"/>
                  </a:lnTo>
                  <a:lnTo>
                    <a:pt x="322" y="357"/>
                  </a:lnTo>
                  <a:lnTo>
                    <a:pt x="318" y="380"/>
                  </a:lnTo>
                  <a:lnTo>
                    <a:pt x="299" y="359"/>
                  </a:lnTo>
                  <a:lnTo>
                    <a:pt x="268" y="384"/>
                  </a:lnTo>
                  <a:lnTo>
                    <a:pt x="253" y="384"/>
                  </a:lnTo>
                  <a:lnTo>
                    <a:pt x="240" y="369"/>
                  </a:lnTo>
                  <a:lnTo>
                    <a:pt x="232" y="443"/>
                  </a:lnTo>
                  <a:lnTo>
                    <a:pt x="204" y="454"/>
                  </a:lnTo>
                  <a:lnTo>
                    <a:pt x="190" y="483"/>
                  </a:lnTo>
                  <a:lnTo>
                    <a:pt x="173" y="483"/>
                  </a:lnTo>
                  <a:lnTo>
                    <a:pt x="133" y="527"/>
                  </a:lnTo>
                  <a:lnTo>
                    <a:pt x="131" y="561"/>
                  </a:lnTo>
                  <a:lnTo>
                    <a:pt x="122" y="574"/>
                  </a:lnTo>
                  <a:lnTo>
                    <a:pt x="110" y="610"/>
                  </a:lnTo>
                  <a:lnTo>
                    <a:pt x="74" y="561"/>
                  </a:lnTo>
                  <a:lnTo>
                    <a:pt x="0" y="329"/>
                  </a:lnTo>
                  <a:lnTo>
                    <a:pt x="0" y="329"/>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4" name="Freeform 58"/>
            <p:cNvSpPr>
              <a:spLocks/>
            </p:cNvSpPr>
            <p:nvPr/>
          </p:nvSpPr>
          <p:spPr bwMode="auto">
            <a:xfrm>
              <a:off x="7235027" y="3873401"/>
              <a:ext cx="126988" cy="212730"/>
            </a:xfrm>
            <a:custGeom>
              <a:avLst/>
              <a:gdLst>
                <a:gd name="T0" fmla="*/ 0 w 64"/>
                <a:gd name="T1" fmla="*/ 2147483646 h 107"/>
                <a:gd name="T2" fmla="*/ 2147483646 w 64"/>
                <a:gd name="T3" fmla="*/ 2147483646 h 107"/>
                <a:gd name="T4" fmla="*/ 2147483646 w 64"/>
                <a:gd name="T5" fmla="*/ 2147483646 h 107"/>
                <a:gd name="T6" fmla="*/ 2147483646 w 64"/>
                <a:gd name="T7" fmla="*/ 2147483646 h 107"/>
                <a:gd name="T8" fmla="*/ 2147483646 w 64"/>
                <a:gd name="T9" fmla="*/ 0 h 107"/>
                <a:gd name="T10" fmla="*/ 2147483646 w 64"/>
                <a:gd name="T11" fmla="*/ 0 h 107"/>
                <a:gd name="T12" fmla="*/ 2147483646 w 64"/>
                <a:gd name="T13" fmla="*/ 2147483646 h 107"/>
                <a:gd name="T14" fmla="*/ 2147483646 w 64"/>
                <a:gd name="T15" fmla="*/ 2147483646 h 107"/>
                <a:gd name="T16" fmla="*/ 2147483646 w 64"/>
                <a:gd name="T17" fmla="*/ 2147483646 h 107"/>
                <a:gd name="T18" fmla="*/ 2147483646 w 64"/>
                <a:gd name="T19" fmla="*/ 2147483646 h 107"/>
                <a:gd name="T20" fmla="*/ 2147483646 w 64"/>
                <a:gd name="T21" fmla="*/ 2147483646 h 107"/>
                <a:gd name="T22" fmla="*/ 2147483646 w 64"/>
                <a:gd name="T23" fmla="*/ 2147483646 h 107"/>
                <a:gd name="T24" fmla="*/ 2147483646 w 64"/>
                <a:gd name="T25" fmla="*/ 2147483646 h 107"/>
                <a:gd name="T26" fmla="*/ 2147483646 w 64"/>
                <a:gd name="T27" fmla="*/ 2147483646 h 107"/>
                <a:gd name="T28" fmla="*/ 2147483646 w 64"/>
                <a:gd name="T29" fmla="*/ 2147483646 h 107"/>
                <a:gd name="T30" fmla="*/ 2147483646 w 64"/>
                <a:gd name="T31" fmla="*/ 2147483646 h 107"/>
                <a:gd name="T32" fmla="*/ 2147483646 w 64"/>
                <a:gd name="T33" fmla="*/ 2147483646 h 107"/>
                <a:gd name="T34" fmla="*/ 2147483646 w 64"/>
                <a:gd name="T35" fmla="*/ 2147483646 h 107"/>
                <a:gd name="T36" fmla="*/ 2147483646 w 64"/>
                <a:gd name="T37" fmla="*/ 2147483646 h 107"/>
                <a:gd name="T38" fmla="*/ 2147483646 w 64"/>
                <a:gd name="T39" fmla="*/ 2147483646 h 107"/>
                <a:gd name="T40" fmla="*/ 2147483646 w 64"/>
                <a:gd name="T41" fmla="*/ 2147483646 h 107"/>
                <a:gd name="T42" fmla="*/ 2147483646 w 64"/>
                <a:gd name="T43" fmla="*/ 2147483646 h 107"/>
                <a:gd name="T44" fmla="*/ 2147483646 w 64"/>
                <a:gd name="T45" fmla="*/ 2147483646 h 107"/>
                <a:gd name="T46" fmla="*/ 2147483646 w 64"/>
                <a:gd name="T47" fmla="*/ 2147483646 h 107"/>
                <a:gd name="T48" fmla="*/ 2147483646 w 64"/>
                <a:gd name="T49" fmla="*/ 2147483646 h 107"/>
                <a:gd name="T50" fmla="*/ 2147483646 w 64"/>
                <a:gd name="T51" fmla="*/ 2147483646 h 107"/>
                <a:gd name="T52" fmla="*/ 2147483646 w 64"/>
                <a:gd name="T53" fmla="*/ 2147483646 h 107"/>
                <a:gd name="T54" fmla="*/ 2147483646 w 64"/>
                <a:gd name="T55" fmla="*/ 2147483646 h 107"/>
                <a:gd name="T56" fmla="*/ 2147483646 w 64"/>
                <a:gd name="T57" fmla="*/ 2147483646 h 107"/>
                <a:gd name="T58" fmla="*/ 2147483646 w 64"/>
                <a:gd name="T59" fmla="*/ 2147483646 h 107"/>
                <a:gd name="T60" fmla="*/ 2147483646 w 64"/>
                <a:gd name="T61" fmla="*/ 2147483646 h 107"/>
                <a:gd name="T62" fmla="*/ 2147483646 w 64"/>
                <a:gd name="T63" fmla="*/ 2147483646 h 107"/>
                <a:gd name="T64" fmla="*/ 2147483646 w 64"/>
                <a:gd name="T65" fmla="*/ 2147483646 h 107"/>
                <a:gd name="T66" fmla="*/ 2147483646 w 64"/>
                <a:gd name="T67" fmla="*/ 2147483646 h 107"/>
                <a:gd name="T68" fmla="*/ 2147483646 w 64"/>
                <a:gd name="T69" fmla="*/ 2147483646 h 107"/>
                <a:gd name="T70" fmla="*/ 2147483646 w 64"/>
                <a:gd name="T71" fmla="*/ 2147483646 h 107"/>
                <a:gd name="T72" fmla="*/ 0 w 64"/>
                <a:gd name="T73" fmla="*/ 2147483646 h 1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107">
                  <a:moveTo>
                    <a:pt x="0" y="14"/>
                  </a:moveTo>
                  <a:lnTo>
                    <a:pt x="1" y="9"/>
                  </a:lnTo>
                  <a:lnTo>
                    <a:pt x="4" y="4"/>
                  </a:lnTo>
                  <a:lnTo>
                    <a:pt x="9" y="2"/>
                  </a:lnTo>
                  <a:lnTo>
                    <a:pt x="12" y="0"/>
                  </a:lnTo>
                  <a:lnTo>
                    <a:pt x="16" y="0"/>
                  </a:lnTo>
                  <a:lnTo>
                    <a:pt x="19" y="3"/>
                  </a:lnTo>
                  <a:lnTo>
                    <a:pt x="16" y="4"/>
                  </a:lnTo>
                  <a:lnTo>
                    <a:pt x="16" y="9"/>
                  </a:lnTo>
                  <a:lnTo>
                    <a:pt x="14" y="14"/>
                  </a:lnTo>
                  <a:lnTo>
                    <a:pt x="11" y="18"/>
                  </a:lnTo>
                  <a:lnTo>
                    <a:pt x="15" y="23"/>
                  </a:lnTo>
                  <a:lnTo>
                    <a:pt x="15" y="27"/>
                  </a:lnTo>
                  <a:lnTo>
                    <a:pt x="17" y="32"/>
                  </a:lnTo>
                  <a:lnTo>
                    <a:pt x="21" y="37"/>
                  </a:lnTo>
                  <a:lnTo>
                    <a:pt x="26" y="41"/>
                  </a:lnTo>
                  <a:lnTo>
                    <a:pt x="30" y="44"/>
                  </a:lnTo>
                  <a:lnTo>
                    <a:pt x="30" y="51"/>
                  </a:lnTo>
                  <a:lnTo>
                    <a:pt x="33" y="58"/>
                  </a:lnTo>
                  <a:lnTo>
                    <a:pt x="39" y="62"/>
                  </a:lnTo>
                  <a:lnTo>
                    <a:pt x="40" y="67"/>
                  </a:lnTo>
                  <a:lnTo>
                    <a:pt x="49" y="75"/>
                  </a:lnTo>
                  <a:lnTo>
                    <a:pt x="55" y="73"/>
                  </a:lnTo>
                  <a:lnTo>
                    <a:pt x="56" y="76"/>
                  </a:lnTo>
                  <a:lnTo>
                    <a:pt x="55" y="81"/>
                  </a:lnTo>
                  <a:lnTo>
                    <a:pt x="55" y="86"/>
                  </a:lnTo>
                  <a:lnTo>
                    <a:pt x="56" y="86"/>
                  </a:lnTo>
                  <a:lnTo>
                    <a:pt x="53" y="91"/>
                  </a:lnTo>
                  <a:lnTo>
                    <a:pt x="55" y="90"/>
                  </a:lnTo>
                  <a:lnTo>
                    <a:pt x="60" y="88"/>
                  </a:lnTo>
                  <a:lnTo>
                    <a:pt x="64" y="99"/>
                  </a:lnTo>
                  <a:lnTo>
                    <a:pt x="63" y="99"/>
                  </a:lnTo>
                  <a:lnTo>
                    <a:pt x="60" y="100"/>
                  </a:lnTo>
                  <a:lnTo>
                    <a:pt x="26" y="107"/>
                  </a:lnTo>
                  <a:lnTo>
                    <a:pt x="24" y="102"/>
                  </a:lnTo>
                  <a:lnTo>
                    <a:pt x="15" y="68"/>
                  </a:lnTo>
                  <a:lnTo>
                    <a:pt x="0" y="14"/>
                  </a:lnTo>
                </a:path>
              </a:pathLst>
            </a:custGeom>
            <a:solidFill>
              <a:srgbClr val="D9D9D9"/>
            </a:solidFill>
            <a:ln w="4763">
              <a:solidFill>
                <a:srgbClr val="FFFFFF"/>
              </a:solidFill>
              <a:prstDash val="solid"/>
              <a:round/>
              <a:headEnd/>
              <a:tailEnd/>
            </a:ln>
          </p:spPr>
          <p:txBody>
            <a:bodyPr/>
            <a:lstStyle/>
            <a:p>
              <a:pPr>
                <a:defRPr/>
              </a:pPr>
              <a:endParaRPr lang="en-US">
                <a:latin typeface="+mj-lt"/>
              </a:endParaRPr>
            </a:p>
          </p:txBody>
        </p:sp>
        <p:sp>
          <p:nvSpPr>
            <p:cNvPr id="165" name="Freeform 8"/>
            <p:cNvSpPr>
              <a:spLocks/>
            </p:cNvSpPr>
            <p:nvPr/>
          </p:nvSpPr>
          <p:spPr bwMode="auto">
            <a:xfrm>
              <a:off x="2819008" y="5511742"/>
              <a:ext cx="52382" cy="74615"/>
            </a:xfrm>
            <a:custGeom>
              <a:avLst/>
              <a:gdLst>
                <a:gd name="T0" fmla="*/ 0 w 44"/>
                <a:gd name="T1" fmla="*/ 64 h 64"/>
                <a:gd name="T2" fmla="*/ 0 w 44"/>
                <a:gd name="T3" fmla="*/ 45 h 64"/>
                <a:gd name="T4" fmla="*/ 25 w 44"/>
                <a:gd name="T5" fmla="*/ 0 h 64"/>
                <a:gd name="T6" fmla="*/ 44 w 44"/>
                <a:gd name="T7" fmla="*/ 13 h 64"/>
                <a:gd name="T8" fmla="*/ 23 w 44"/>
                <a:gd name="T9" fmla="*/ 64 h 64"/>
                <a:gd name="T10" fmla="*/ 0 w 44"/>
                <a:gd name="T11" fmla="*/ 64 h 64"/>
                <a:gd name="T12" fmla="*/ 0 60000 65536"/>
                <a:gd name="T13" fmla="*/ 0 60000 65536"/>
                <a:gd name="T14" fmla="*/ 0 60000 65536"/>
                <a:gd name="T15" fmla="*/ 0 60000 65536"/>
                <a:gd name="T16" fmla="*/ 0 60000 65536"/>
                <a:gd name="T17" fmla="*/ 0 60000 65536"/>
                <a:gd name="T18" fmla="*/ 0 w 44"/>
                <a:gd name="T19" fmla="*/ 0 h 64"/>
                <a:gd name="T20" fmla="*/ 44 w 44"/>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44" h="64">
                  <a:moveTo>
                    <a:pt x="0" y="64"/>
                  </a:moveTo>
                  <a:lnTo>
                    <a:pt x="0" y="45"/>
                  </a:lnTo>
                  <a:lnTo>
                    <a:pt x="25" y="0"/>
                  </a:lnTo>
                  <a:lnTo>
                    <a:pt x="44" y="13"/>
                  </a:lnTo>
                  <a:lnTo>
                    <a:pt x="23" y="64"/>
                  </a:lnTo>
                  <a:lnTo>
                    <a:pt x="0" y="64"/>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66" name="Freeform 9"/>
            <p:cNvSpPr>
              <a:spLocks/>
            </p:cNvSpPr>
            <p:nvPr/>
          </p:nvSpPr>
          <p:spPr bwMode="auto">
            <a:xfrm>
              <a:off x="2893613" y="5443479"/>
              <a:ext cx="100004" cy="98428"/>
            </a:xfrm>
            <a:custGeom>
              <a:avLst/>
              <a:gdLst>
                <a:gd name="T0" fmla="*/ 18 w 83"/>
                <a:gd name="T1" fmla="*/ 9 h 81"/>
                <a:gd name="T2" fmla="*/ 0 w 83"/>
                <a:gd name="T3" fmla="*/ 48 h 81"/>
                <a:gd name="T4" fmla="*/ 32 w 83"/>
                <a:gd name="T5" fmla="*/ 74 h 81"/>
                <a:gd name="T6" fmla="*/ 69 w 83"/>
                <a:gd name="T7" fmla="*/ 81 h 81"/>
                <a:gd name="T8" fmla="*/ 83 w 83"/>
                <a:gd name="T9" fmla="*/ 49 h 81"/>
                <a:gd name="T10" fmla="*/ 74 w 83"/>
                <a:gd name="T11" fmla="*/ 0 h 81"/>
                <a:gd name="T12" fmla="*/ 18 w 83"/>
                <a:gd name="T13" fmla="*/ 9 h 81"/>
                <a:gd name="T14" fmla="*/ 0 60000 65536"/>
                <a:gd name="T15" fmla="*/ 0 60000 65536"/>
                <a:gd name="T16" fmla="*/ 0 60000 65536"/>
                <a:gd name="T17" fmla="*/ 0 60000 65536"/>
                <a:gd name="T18" fmla="*/ 0 60000 65536"/>
                <a:gd name="T19" fmla="*/ 0 60000 65536"/>
                <a:gd name="T20" fmla="*/ 0 60000 65536"/>
                <a:gd name="T21" fmla="*/ 0 w 83"/>
                <a:gd name="T22" fmla="*/ 0 h 81"/>
                <a:gd name="T23" fmla="*/ 83 w 83"/>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81">
                  <a:moveTo>
                    <a:pt x="18" y="9"/>
                  </a:moveTo>
                  <a:lnTo>
                    <a:pt x="0" y="48"/>
                  </a:lnTo>
                  <a:lnTo>
                    <a:pt x="32" y="74"/>
                  </a:lnTo>
                  <a:lnTo>
                    <a:pt x="69" y="81"/>
                  </a:lnTo>
                  <a:lnTo>
                    <a:pt x="83" y="49"/>
                  </a:lnTo>
                  <a:lnTo>
                    <a:pt x="74" y="0"/>
                  </a:lnTo>
                  <a:lnTo>
                    <a:pt x="18" y="9"/>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67" name="Freeform 10"/>
            <p:cNvSpPr>
              <a:spLocks/>
            </p:cNvSpPr>
            <p:nvPr/>
          </p:nvSpPr>
          <p:spPr bwMode="auto">
            <a:xfrm>
              <a:off x="2985679" y="5511742"/>
              <a:ext cx="146037" cy="109541"/>
            </a:xfrm>
            <a:custGeom>
              <a:avLst/>
              <a:gdLst>
                <a:gd name="T0" fmla="*/ 0 w 123"/>
                <a:gd name="T1" fmla="*/ 32 h 91"/>
                <a:gd name="T2" fmla="*/ 84 w 123"/>
                <a:gd name="T3" fmla="*/ 0 h 91"/>
                <a:gd name="T4" fmla="*/ 100 w 123"/>
                <a:gd name="T5" fmla="*/ 39 h 91"/>
                <a:gd name="T6" fmla="*/ 116 w 123"/>
                <a:gd name="T7" fmla="*/ 48 h 91"/>
                <a:gd name="T8" fmla="*/ 123 w 123"/>
                <a:gd name="T9" fmla="*/ 80 h 91"/>
                <a:gd name="T10" fmla="*/ 81 w 123"/>
                <a:gd name="T11" fmla="*/ 85 h 91"/>
                <a:gd name="T12" fmla="*/ 51 w 123"/>
                <a:gd name="T13" fmla="*/ 91 h 91"/>
                <a:gd name="T14" fmla="*/ 0 w 123"/>
                <a:gd name="T15" fmla="*/ 32 h 91"/>
                <a:gd name="T16" fmla="*/ 0 60000 65536"/>
                <a:gd name="T17" fmla="*/ 0 60000 65536"/>
                <a:gd name="T18" fmla="*/ 0 60000 65536"/>
                <a:gd name="T19" fmla="*/ 0 60000 65536"/>
                <a:gd name="T20" fmla="*/ 0 60000 65536"/>
                <a:gd name="T21" fmla="*/ 0 60000 65536"/>
                <a:gd name="T22" fmla="*/ 0 60000 65536"/>
                <a:gd name="T23" fmla="*/ 0 60000 65536"/>
                <a:gd name="T24" fmla="*/ 0 w 123"/>
                <a:gd name="T25" fmla="*/ 0 h 91"/>
                <a:gd name="T26" fmla="*/ 123 w 123"/>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3" h="91">
                  <a:moveTo>
                    <a:pt x="0" y="32"/>
                  </a:moveTo>
                  <a:lnTo>
                    <a:pt x="84" y="0"/>
                  </a:lnTo>
                  <a:lnTo>
                    <a:pt x="100" y="39"/>
                  </a:lnTo>
                  <a:lnTo>
                    <a:pt x="116" y="48"/>
                  </a:lnTo>
                  <a:lnTo>
                    <a:pt x="123" y="80"/>
                  </a:lnTo>
                  <a:lnTo>
                    <a:pt x="81" y="85"/>
                  </a:lnTo>
                  <a:lnTo>
                    <a:pt x="51" y="91"/>
                  </a:lnTo>
                  <a:lnTo>
                    <a:pt x="0" y="32"/>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68" name="Freeform 11"/>
            <p:cNvSpPr>
              <a:spLocks/>
            </p:cNvSpPr>
            <p:nvPr/>
          </p:nvSpPr>
          <p:spPr bwMode="auto">
            <a:xfrm>
              <a:off x="3138065" y="5594294"/>
              <a:ext cx="115877" cy="58739"/>
            </a:xfrm>
            <a:custGeom>
              <a:avLst/>
              <a:gdLst>
                <a:gd name="T0" fmla="*/ 15 w 98"/>
                <a:gd name="T1" fmla="*/ 2 h 48"/>
                <a:gd name="T2" fmla="*/ 0 w 98"/>
                <a:gd name="T3" fmla="*/ 45 h 48"/>
                <a:gd name="T4" fmla="*/ 26 w 98"/>
                <a:gd name="T5" fmla="*/ 48 h 48"/>
                <a:gd name="T6" fmla="*/ 42 w 98"/>
                <a:gd name="T7" fmla="*/ 38 h 48"/>
                <a:gd name="T8" fmla="*/ 72 w 98"/>
                <a:gd name="T9" fmla="*/ 39 h 48"/>
                <a:gd name="T10" fmla="*/ 98 w 98"/>
                <a:gd name="T11" fmla="*/ 20 h 48"/>
                <a:gd name="T12" fmla="*/ 81 w 98"/>
                <a:gd name="T13" fmla="*/ 13 h 48"/>
                <a:gd name="T14" fmla="*/ 68 w 98"/>
                <a:gd name="T15" fmla="*/ 0 h 48"/>
                <a:gd name="T16" fmla="*/ 15 w 98"/>
                <a:gd name="T17" fmla="*/ 2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8"/>
                <a:gd name="T29" fmla="*/ 98 w 9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8">
                  <a:moveTo>
                    <a:pt x="15" y="2"/>
                  </a:moveTo>
                  <a:lnTo>
                    <a:pt x="0" y="45"/>
                  </a:lnTo>
                  <a:lnTo>
                    <a:pt x="26" y="48"/>
                  </a:lnTo>
                  <a:lnTo>
                    <a:pt x="42" y="38"/>
                  </a:lnTo>
                  <a:lnTo>
                    <a:pt x="72" y="39"/>
                  </a:lnTo>
                  <a:lnTo>
                    <a:pt x="98" y="20"/>
                  </a:lnTo>
                  <a:lnTo>
                    <a:pt x="81" y="13"/>
                  </a:lnTo>
                  <a:lnTo>
                    <a:pt x="68" y="0"/>
                  </a:lnTo>
                  <a:lnTo>
                    <a:pt x="15" y="2"/>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69" name="Freeform 12"/>
            <p:cNvSpPr>
              <a:spLocks/>
            </p:cNvSpPr>
            <p:nvPr/>
          </p:nvSpPr>
          <p:spPr bwMode="auto">
            <a:xfrm>
              <a:off x="3171400" y="5675259"/>
              <a:ext cx="47621" cy="42863"/>
            </a:xfrm>
            <a:custGeom>
              <a:avLst/>
              <a:gdLst>
                <a:gd name="T0" fmla="*/ 35 w 40"/>
                <a:gd name="T1" fmla="*/ 0 h 35"/>
                <a:gd name="T2" fmla="*/ 0 w 40"/>
                <a:gd name="T3" fmla="*/ 3 h 35"/>
                <a:gd name="T4" fmla="*/ 6 w 40"/>
                <a:gd name="T5" fmla="*/ 35 h 35"/>
                <a:gd name="T6" fmla="*/ 40 w 40"/>
                <a:gd name="T7" fmla="*/ 27 h 35"/>
                <a:gd name="T8" fmla="*/ 35 w 40"/>
                <a:gd name="T9" fmla="*/ 0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35" y="0"/>
                  </a:moveTo>
                  <a:lnTo>
                    <a:pt x="0" y="3"/>
                  </a:lnTo>
                  <a:lnTo>
                    <a:pt x="6" y="35"/>
                  </a:lnTo>
                  <a:lnTo>
                    <a:pt x="40" y="27"/>
                  </a:lnTo>
                  <a:lnTo>
                    <a:pt x="35" y="0"/>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70" name="Freeform 13"/>
            <p:cNvSpPr>
              <a:spLocks/>
            </p:cNvSpPr>
            <p:nvPr/>
          </p:nvSpPr>
          <p:spPr bwMode="auto">
            <a:xfrm>
              <a:off x="3223782" y="5721298"/>
              <a:ext cx="31747" cy="39689"/>
            </a:xfrm>
            <a:custGeom>
              <a:avLst/>
              <a:gdLst>
                <a:gd name="T0" fmla="*/ 0 w 27"/>
                <a:gd name="T1" fmla="*/ 13 h 34"/>
                <a:gd name="T2" fmla="*/ 27 w 27"/>
                <a:gd name="T3" fmla="*/ 0 h 34"/>
                <a:gd name="T4" fmla="*/ 27 w 27"/>
                <a:gd name="T5" fmla="*/ 30 h 34"/>
                <a:gd name="T6" fmla="*/ 9 w 27"/>
                <a:gd name="T7" fmla="*/ 34 h 34"/>
                <a:gd name="T8" fmla="*/ 0 w 27"/>
                <a:gd name="T9" fmla="*/ 13 h 34"/>
                <a:gd name="T10" fmla="*/ 0 60000 65536"/>
                <a:gd name="T11" fmla="*/ 0 60000 65536"/>
                <a:gd name="T12" fmla="*/ 0 60000 65536"/>
                <a:gd name="T13" fmla="*/ 0 60000 65536"/>
                <a:gd name="T14" fmla="*/ 0 60000 65536"/>
                <a:gd name="T15" fmla="*/ 0 w 27"/>
                <a:gd name="T16" fmla="*/ 0 h 34"/>
                <a:gd name="T17" fmla="*/ 27 w 27"/>
                <a:gd name="T18" fmla="*/ 34 h 34"/>
              </a:gdLst>
              <a:ahLst/>
              <a:cxnLst>
                <a:cxn ang="T10">
                  <a:pos x="T0" y="T1"/>
                </a:cxn>
                <a:cxn ang="T11">
                  <a:pos x="T2" y="T3"/>
                </a:cxn>
                <a:cxn ang="T12">
                  <a:pos x="T4" y="T5"/>
                </a:cxn>
                <a:cxn ang="T13">
                  <a:pos x="T6" y="T7"/>
                </a:cxn>
                <a:cxn ang="T14">
                  <a:pos x="T8" y="T9"/>
                </a:cxn>
              </a:cxnLst>
              <a:rect l="T15" t="T16" r="T17" b="T18"/>
              <a:pathLst>
                <a:path w="27" h="34">
                  <a:moveTo>
                    <a:pt x="0" y="13"/>
                  </a:moveTo>
                  <a:lnTo>
                    <a:pt x="27" y="0"/>
                  </a:lnTo>
                  <a:lnTo>
                    <a:pt x="27" y="30"/>
                  </a:lnTo>
                  <a:lnTo>
                    <a:pt x="9" y="34"/>
                  </a:lnTo>
                  <a:lnTo>
                    <a:pt x="0" y="13"/>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71" name="Freeform 14"/>
            <p:cNvSpPr>
              <a:spLocks/>
            </p:cNvSpPr>
            <p:nvPr/>
          </p:nvSpPr>
          <p:spPr bwMode="auto">
            <a:xfrm>
              <a:off x="3304738" y="5740348"/>
              <a:ext cx="198419" cy="236544"/>
            </a:xfrm>
            <a:custGeom>
              <a:avLst/>
              <a:gdLst>
                <a:gd name="T0" fmla="*/ 28 w 167"/>
                <a:gd name="T1" fmla="*/ 0 h 197"/>
                <a:gd name="T2" fmla="*/ 0 w 167"/>
                <a:gd name="T3" fmla="*/ 75 h 197"/>
                <a:gd name="T4" fmla="*/ 20 w 167"/>
                <a:gd name="T5" fmla="*/ 112 h 197"/>
                <a:gd name="T6" fmla="*/ 20 w 167"/>
                <a:gd name="T7" fmla="*/ 179 h 197"/>
                <a:gd name="T8" fmla="*/ 60 w 167"/>
                <a:gd name="T9" fmla="*/ 197 h 197"/>
                <a:gd name="T10" fmla="*/ 78 w 167"/>
                <a:gd name="T11" fmla="*/ 158 h 197"/>
                <a:gd name="T12" fmla="*/ 129 w 167"/>
                <a:gd name="T13" fmla="*/ 149 h 197"/>
                <a:gd name="T14" fmla="*/ 167 w 167"/>
                <a:gd name="T15" fmla="*/ 106 h 197"/>
                <a:gd name="T16" fmla="*/ 127 w 167"/>
                <a:gd name="T17" fmla="*/ 39 h 197"/>
                <a:gd name="T18" fmla="*/ 28 w 167"/>
                <a:gd name="T19" fmla="*/ 0 h 1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7"/>
                <a:gd name="T31" fmla="*/ 0 h 197"/>
                <a:gd name="T32" fmla="*/ 167 w 167"/>
                <a:gd name="T33" fmla="*/ 197 h 1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7" h="197">
                  <a:moveTo>
                    <a:pt x="28" y="0"/>
                  </a:moveTo>
                  <a:lnTo>
                    <a:pt x="0" y="75"/>
                  </a:lnTo>
                  <a:lnTo>
                    <a:pt x="20" y="112"/>
                  </a:lnTo>
                  <a:lnTo>
                    <a:pt x="20" y="179"/>
                  </a:lnTo>
                  <a:lnTo>
                    <a:pt x="60" y="197"/>
                  </a:lnTo>
                  <a:lnTo>
                    <a:pt x="78" y="158"/>
                  </a:lnTo>
                  <a:lnTo>
                    <a:pt x="129" y="149"/>
                  </a:lnTo>
                  <a:lnTo>
                    <a:pt x="167" y="106"/>
                  </a:lnTo>
                  <a:lnTo>
                    <a:pt x="127" y="39"/>
                  </a:lnTo>
                  <a:lnTo>
                    <a:pt x="28" y="0"/>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72" name="Freeform 15"/>
            <p:cNvSpPr>
              <a:spLocks/>
            </p:cNvSpPr>
            <p:nvPr/>
          </p:nvSpPr>
          <p:spPr bwMode="auto">
            <a:xfrm>
              <a:off x="3234894" y="5629220"/>
              <a:ext cx="109527" cy="93665"/>
            </a:xfrm>
            <a:custGeom>
              <a:avLst/>
              <a:gdLst>
                <a:gd name="T0" fmla="*/ 19 w 92"/>
                <a:gd name="T1" fmla="*/ 0 h 77"/>
                <a:gd name="T2" fmla="*/ 0 w 92"/>
                <a:gd name="T3" fmla="*/ 23 h 77"/>
                <a:gd name="T4" fmla="*/ 8 w 92"/>
                <a:gd name="T5" fmla="*/ 41 h 77"/>
                <a:gd name="T6" fmla="*/ 25 w 92"/>
                <a:gd name="T7" fmla="*/ 47 h 77"/>
                <a:gd name="T8" fmla="*/ 43 w 92"/>
                <a:gd name="T9" fmla="*/ 77 h 77"/>
                <a:gd name="T10" fmla="*/ 91 w 92"/>
                <a:gd name="T11" fmla="*/ 65 h 77"/>
                <a:gd name="T12" fmla="*/ 92 w 92"/>
                <a:gd name="T13" fmla="*/ 33 h 77"/>
                <a:gd name="T14" fmla="*/ 57 w 92"/>
                <a:gd name="T15" fmla="*/ 6 h 77"/>
                <a:gd name="T16" fmla="*/ 19 w 92"/>
                <a:gd name="T17" fmla="*/ 0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77"/>
                <a:gd name="T29" fmla="*/ 92 w 92"/>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77">
                  <a:moveTo>
                    <a:pt x="19" y="0"/>
                  </a:moveTo>
                  <a:lnTo>
                    <a:pt x="0" y="23"/>
                  </a:lnTo>
                  <a:lnTo>
                    <a:pt x="8" y="41"/>
                  </a:lnTo>
                  <a:lnTo>
                    <a:pt x="25" y="47"/>
                  </a:lnTo>
                  <a:lnTo>
                    <a:pt x="43" y="77"/>
                  </a:lnTo>
                  <a:lnTo>
                    <a:pt x="91" y="65"/>
                  </a:lnTo>
                  <a:lnTo>
                    <a:pt x="92" y="33"/>
                  </a:lnTo>
                  <a:lnTo>
                    <a:pt x="57" y="6"/>
                  </a:lnTo>
                  <a:lnTo>
                    <a:pt x="19" y="0"/>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73" name="TextBox 102"/>
            <p:cNvSpPr txBox="1">
              <a:spLocks noChangeArrowheads="1"/>
            </p:cNvSpPr>
            <p:nvPr/>
          </p:nvSpPr>
          <p:spPr bwMode="auto">
            <a:xfrm>
              <a:off x="6231820" y="3859113"/>
              <a:ext cx="382552"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OH</a:t>
              </a:r>
            </a:p>
          </p:txBody>
        </p:sp>
        <p:sp>
          <p:nvSpPr>
            <p:cNvPr id="174" name="TextBox 103"/>
            <p:cNvSpPr txBox="1">
              <a:spLocks noChangeArrowheads="1"/>
            </p:cNvSpPr>
            <p:nvPr/>
          </p:nvSpPr>
          <p:spPr bwMode="auto">
            <a:xfrm>
              <a:off x="6501670" y="4003579"/>
              <a:ext cx="395251" cy="238131"/>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WV</a:t>
              </a:r>
            </a:p>
          </p:txBody>
        </p:sp>
        <p:sp>
          <p:nvSpPr>
            <p:cNvPr id="175" name="TextBox 104"/>
            <p:cNvSpPr txBox="1">
              <a:spLocks noChangeArrowheads="1"/>
            </p:cNvSpPr>
            <p:nvPr/>
          </p:nvSpPr>
          <p:spPr bwMode="auto">
            <a:xfrm>
              <a:off x="6861999" y="4133757"/>
              <a:ext cx="352393" cy="238131"/>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VA</a:t>
              </a:r>
            </a:p>
          </p:txBody>
        </p:sp>
        <p:sp>
          <p:nvSpPr>
            <p:cNvPr id="176" name="TextBox 105"/>
            <p:cNvSpPr txBox="1">
              <a:spLocks noChangeArrowheads="1"/>
            </p:cNvSpPr>
            <p:nvPr/>
          </p:nvSpPr>
          <p:spPr bwMode="auto">
            <a:xfrm>
              <a:off x="6861999" y="3647970"/>
              <a:ext cx="341282" cy="241306"/>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PA</a:t>
              </a:r>
            </a:p>
          </p:txBody>
        </p:sp>
        <p:sp>
          <p:nvSpPr>
            <p:cNvPr id="177" name="TextBox 106"/>
            <p:cNvSpPr txBox="1">
              <a:spLocks noChangeArrowheads="1"/>
            </p:cNvSpPr>
            <p:nvPr/>
          </p:nvSpPr>
          <p:spPr bwMode="auto">
            <a:xfrm>
              <a:off x="7001686" y="3246323"/>
              <a:ext cx="363505"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NY</a:t>
              </a:r>
            </a:p>
          </p:txBody>
        </p:sp>
        <p:sp>
          <p:nvSpPr>
            <p:cNvPr id="178" name="TextBox 107"/>
            <p:cNvSpPr txBox="1">
              <a:spLocks noChangeArrowheads="1"/>
            </p:cNvSpPr>
            <p:nvPr/>
          </p:nvSpPr>
          <p:spPr bwMode="auto">
            <a:xfrm>
              <a:off x="7566784" y="2708146"/>
              <a:ext cx="350806" cy="238131"/>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ME</a:t>
              </a:r>
            </a:p>
          </p:txBody>
        </p:sp>
        <p:sp>
          <p:nvSpPr>
            <p:cNvPr id="179" name="TextBox 108"/>
            <p:cNvSpPr txBox="1">
              <a:spLocks noChangeArrowheads="1"/>
            </p:cNvSpPr>
            <p:nvPr/>
          </p:nvSpPr>
          <p:spPr bwMode="auto">
            <a:xfrm>
              <a:off x="6806442" y="4449678"/>
              <a:ext cx="373028"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NC</a:t>
              </a:r>
            </a:p>
          </p:txBody>
        </p:sp>
        <p:sp>
          <p:nvSpPr>
            <p:cNvPr id="180" name="TextBox 109"/>
            <p:cNvSpPr txBox="1">
              <a:spLocks noChangeArrowheads="1"/>
            </p:cNvSpPr>
            <p:nvPr/>
          </p:nvSpPr>
          <p:spPr bwMode="auto">
            <a:xfrm>
              <a:off x="6709613" y="4767186"/>
              <a:ext cx="336519"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SC</a:t>
              </a:r>
            </a:p>
          </p:txBody>
        </p:sp>
        <p:sp>
          <p:nvSpPr>
            <p:cNvPr id="181" name="TextBox 110"/>
            <p:cNvSpPr txBox="1">
              <a:spLocks noChangeArrowheads="1"/>
            </p:cNvSpPr>
            <p:nvPr/>
          </p:nvSpPr>
          <p:spPr bwMode="auto">
            <a:xfrm>
              <a:off x="6300075" y="5016430"/>
              <a:ext cx="365092"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GA</a:t>
              </a:r>
            </a:p>
          </p:txBody>
        </p:sp>
        <p:sp>
          <p:nvSpPr>
            <p:cNvPr id="182" name="TextBox 111"/>
            <p:cNvSpPr txBox="1">
              <a:spLocks noChangeArrowheads="1"/>
            </p:cNvSpPr>
            <p:nvPr/>
          </p:nvSpPr>
          <p:spPr bwMode="auto">
            <a:xfrm>
              <a:off x="5896887" y="4557631"/>
              <a:ext cx="361917" cy="238131"/>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TN</a:t>
              </a:r>
            </a:p>
          </p:txBody>
        </p:sp>
        <p:sp>
          <p:nvSpPr>
            <p:cNvPr id="183" name="TextBox 112"/>
            <p:cNvSpPr txBox="1">
              <a:spLocks noChangeArrowheads="1"/>
            </p:cNvSpPr>
            <p:nvPr/>
          </p:nvSpPr>
          <p:spPr bwMode="auto">
            <a:xfrm>
              <a:off x="6057211" y="4248060"/>
              <a:ext cx="350805"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eaLnBrk="1" hangingPunct="1">
                <a:spcBef>
                  <a:spcPct val="0"/>
                </a:spcBef>
                <a:buClrTx/>
                <a:buFontTx/>
                <a:buNone/>
                <a:defRPr/>
              </a:pPr>
              <a:r>
                <a:rPr lang="en-US" altLang="en-US" sz="800" dirty="0" smtClean="0">
                  <a:latin typeface="+mj-lt"/>
                  <a:cs typeface="Tahoma" panose="020B0604030504040204" pitchFamily="34" charset="0"/>
                </a:rPr>
                <a:t>KY</a:t>
              </a:r>
            </a:p>
          </p:txBody>
        </p:sp>
        <p:sp>
          <p:nvSpPr>
            <p:cNvPr id="184" name="TextBox 113"/>
            <p:cNvSpPr txBox="1">
              <a:spLocks noChangeArrowheads="1"/>
            </p:cNvSpPr>
            <p:nvPr/>
          </p:nvSpPr>
          <p:spPr bwMode="auto">
            <a:xfrm>
              <a:off x="5888951" y="3927377"/>
              <a:ext cx="322232"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IN</a:t>
              </a:r>
            </a:p>
          </p:txBody>
        </p:sp>
        <p:sp>
          <p:nvSpPr>
            <p:cNvPr id="185" name="TextBox 114"/>
            <p:cNvSpPr txBox="1">
              <a:spLocks noChangeArrowheads="1"/>
            </p:cNvSpPr>
            <p:nvPr/>
          </p:nvSpPr>
          <p:spPr bwMode="auto">
            <a:xfrm>
              <a:off x="5957207" y="3441590"/>
              <a:ext cx="355567"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MI</a:t>
              </a:r>
            </a:p>
          </p:txBody>
        </p:sp>
        <p:sp>
          <p:nvSpPr>
            <p:cNvPr id="186" name="TextBox 115"/>
            <p:cNvSpPr txBox="1">
              <a:spLocks noChangeArrowheads="1"/>
            </p:cNvSpPr>
            <p:nvPr/>
          </p:nvSpPr>
          <p:spPr bwMode="auto">
            <a:xfrm>
              <a:off x="5354012" y="3259023"/>
              <a:ext cx="360330"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WI</a:t>
              </a:r>
            </a:p>
          </p:txBody>
        </p:sp>
        <p:sp>
          <p:nvSpPr>
            <p:cNvPr id="187" name="TextBox 116"/>
            <p:cNvSpPr txBox="1">
              <a:spLocks noChangeArrowheads="1"/>
            </p:cNvSpPr>
            <p:nvPr/>
          </p:nvSpPr>
          <p:spPr bwMode="auto">
            <a:xfrm>
              <a:off x="4827010" y="3025654"/>
              <a:ext cx="398426"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MN</a:t>
              </a:r>
            </a:p>
          </p:txBody>
        </p:sp>
        <p:sp>
          <p:nvSpPr>
            <p:cNvPr id="188" name="TextBox 117"/>
            <p:cNvSpPr txBox="1">
              <a:spLocks noChangeArrowheads="1"/>
            </p:cNvSpPr>
            <p:nvPr/>
          </p:nvSpPr>
          <p:spPr bwMode="auto">
            <a:xfrm>
              <a:off x="5547669" y="3927377"/>
              <a:ext cx="319059"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IL</a:t>
              </a:r>
            </a:p>
          </p:txBody>
        </p:sp>
        <p:sp>
          <p:nvSpPr>
            <p:cNvPr id="189" name="TextBox 118"/>
            <p:cNvSpPr txBox="1">
              <a:spLocks noChangeArrowheads="1"/>
            </p:cNvSpPr>
            <p:nvPr/>
          </p:nvSpPr>
          <p:spPr bwMode="auto">
            <a:xfrm>
              <a:off x="5147656" y="5294250"/>
              <a:ext cx="352393" cy="376247"/>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eaLnBrk="1" hangingPunct="1">
                <a:spcBef>
                  <a:spcPct val="0"/>
                </a:spcBef>
                <a:buClrTx/>
                <a:buFontTx/>
                <a:buNone/>
                <a:defRPr/>
              </a:pPr>
              <a:r>
                <a:rPr lang="en-US" altLang="en-US" sz="800" dirty="0" smtClean="0">
                  <a:latin typeface="+mj-lt"/>
                  <a:cs typeface="Tahoma" panose="020B0604030504040204" pitchFamily="34" charset="0"/>
                </a:rPr>
                <a:t>LA</a:t>
              </a:r>
            </a:p>
            <a:p>
              <a:pPr algn="ctr" eaLnBrk="1" hangingPunct="1">
                <a:spcBef>
                  <a:spcPct val="0"/>
                </a:spcBef>
                <a:buClrTx/>
                <a:buFontTx/>
                <a:buNone/>
                <a:defRPr/>
              </a:pPr>
              <a:endParaRPr lang="en-US" altLang="en-US" sz="800" b="1" dirty="0" smtClean="0">
                <a:latin typeface="+mj-lt"/>
                <a:cs typeface="Tahoma" panose="020B0604030504040204" pitchFamily="34" charset="0"/>
              </a:endParaRPr>
            </a:p>
          </p:txBody>
        </p:sp>
        <p:sp>
          <p:nvSpPr>
            <p:cNvPr id="190" name="TextBox 119"/>
            <p:cNvSpPr txBox="1">
              <a:spLocks noChangeArrowheads="1"/>
            </p:cNvSpPr>
            <p:nvPr/>
          </p:nvSpPr>
          <p:spPr bwMode="auto">
            <a:xfrm>
              <a:off x="4282548" y="5241860"/>
              <a:ext cx="355567"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TX</a:t>
              </a:r>
            </a:p>
          </p:txBody>
        </p:sp>
        <p:sp>
          <p:nvSpPr>
            <p:cNvPr id="191" name="TextBox 120"/>
            <p:cNvSpPr txBox="1">
              <a:spLocks noChangeArrowheads="1"/>
            </p:cNvSpPr>
            <p:nvPr/>
          </p:nvSpPr>
          <p:spPr bwMode="auto">
            <a:xfrm>
              <a:off x="4506365" y="4652883"/>
              <a:ext cx="374616"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OK</a:t>
              </a:r>
            </a:p>
          </p:txBody>
        </p:sp>
        <p:sp>
          <p:nvSpPr>
            <p:cNvPr id="192" name="TextBox 121"/>
            <p:cNvSpPr txBox="1">
              <a:spLocks noChangeArrowheads="1"/>
            </p:cNvSpPr>
            <p:nvPr/>
          </p:nvSpPr>
          <p:spPr bwMode="auto">
            <a:xfrm>
              <a:off x="2671383" y="3233622"/>
              <a:ext cx="336519"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ID</a:t>
              </a:r>
            </a:p>
          </p:txBody>
        </p:sp>
        <p:sp>
          <p:nvSpPr>
            <p:cNvPr id="193" name="TextBox 122"/>
            <p:cNvSpPr txBox="1">
              <a:spLocks noChangeArrowheads="1"/>
            </p:cNvSpPr>
            <p:nvPr/>
          </p:nvSpPr>
          <p:spPr bwMode="auto">
            <a:xfrm>
              <a:off x="2188827" y="3789261"/>
              <a:ext cx="369854"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just" eaLnBrk="1" hangingPunct="1">
                <a:spcBef>
                  <a:spcPct val="0"/>
                </a:spcBef>
                <a:buClrTx/>
                <a:buFontTx/>
                <a:buNone/>
                <a:defRPr/>
              </a:pPr>
              <a:r>
                <a:rPr lang="en-US" altLang="en-US" sz="800" dirty="0" smtClean="0">
                  <a:latin typeface="+mj-lt"/>
                  <a:cs typeface="Tahoma" panose="020B0604030504040204" pitchFamily="34" charset="0"/>
                </a:rPr>
                <a:t>NV</a:t>
              </a:r>
            </a:p>
          </p:txBody>
        </p:sp>
        <p:sp>
          <p:nvSpPr>
            <p:cNvPr id="194" name="TextBox 123"/>
            <p:cNvSpPr txBox="1">
              <a:spLocks noChangeArrowheads="1"/>
            </p:cNvSpPr>
            <p:nvPr/>
          </p:nvSpPr>
          <p:spPr bwMode="auto">
            <a:xfrm>
              <a:off x="1955487" y="2970091"/>
              <a:ext cx="371441"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OR</a:t>
              </a:r>
            </a:p>
          </p:txBody>
        </p:sp>
        <p:sp>
          <p:nvSpPr>
            <p:cNvPr id="195" name="TextBox 124"/>
            <p:cNvSpPr txBox="1">
              <a:spLocks noChangeArrowheads="1"/>
            </p:cNvSpPr>
            <p:nvPr/>
          </p:nvSpPr>
          <p:spPr bwMode="auto">
            <a:xfrm>
              <a:off x="2196765" y="2523991"/>
              <a:ext cx="400013"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WA</a:t>
              </a:r>
            </a:p>
          </p:txBody>
        </p:sp>
        <p:sp>
          <p:nvSpPr>
            <p:cNvPr id="196" name="TextBox 125"/>
            <p:cNvSpPr txBox="1">
              <a:spLocks noChangeArrowheads="1"/>
            </p:cNvSpPr>
            <p:nvPr/>
          </p:nvSpPr>
          <p:spPr bwMode="auto">
            <a:xfrm>
              <a:off x="1780878" y="4176621"/>
              <a:ext cx="361917"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just" eaLnBrk="1" hangingPunct="1">
                <a:spcBef>
                  <a:spcPct val="0"/>
                </a:spcBef>
                <a:buClrTx/>
                <a:buFontTx/>
                <a:buNone/>
                <a:defRPr/>
              </a:pPr>
              <a:r>
                <a:rPr lang="en-US" altLang="en-US" sz="800" dirty="0" smtClean="0">
                  <a:latin typeface="+mj-lt"/>
                  <a:cs typeface="Tahoma" panose="020B0604030504040204" pitchFamily="34" charset="0"/>
                </a:rPr>
                <a:t>CA</a:t>
              </a:r>
            </a:p>
          </p:txBody>
        </p:sp>
        <p:sp>
          <p:nvSpPr>
            <p:cNvPr id="197" name="TextBox 126"/>
            <p:cNvSpPr txBox="1">
              <a:spLocks noChangeArrowheads="1"/>
            </p:cNvSpPr>
            <p:nvPr/>
          </p:nvSpPr>
          <p:spPr bwMode="auto">
            <a:xfrm>
              <a:off x="2717417" y="4608432"/>
              <a:ext cx="357154"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AZ</a:t>
              </a:r>
            </a:p>
          </p:txBody>
        </p:sp>
        <p:sp>
          <p:nvSpPr>
            <p:cNvPr id="198" name="TextBox 127"/>
            <p:cNvSpPr txBox="1">
              <a:spLocks noChangeArrowheads="1"/>
            </p:cNvSpPr>
            <p:nvPr/>
          </p:nvSpPr>
          <p:spPr bwMode="auto">
            <a:xfrm>
              <a:off x="3434901" y="4752898"/>
              <a:ext cx="398425"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NM</a:t>
              </a:r>
            </a:p>
          </p:txBody>
        </p:sp>
        <p:sp>
          <p:nvSpPr>
            <p:cNvPr id="199" name="TextBox 128"/>
            <p:cNvSpPr txBox="1">
              <a:spLocks noChangeArrowheads="1"/>
            </p:cNvSpPr>
            <p:nvPr/>
          </p:nvSpPr>
          <p:spPr bwMode="auto">
            <a:xfrm>
              <a:off x="3530142" y="4071844"/>
              <a:ext cx="363504"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eaLnBrk="1" hangingPunct="1">
                <a:spcBef>
                  <a:spcPct val="0"/>
                </a:spcBef>
                <a:buClrTx/>
                <a:buFontTx/>
                <a:buNone/>
                <a:defRPr/>
              </a:pPr>
              <a:r>
                <a:rPr lang="en-US" altLang="en-US" sz="800" dirty="0" smtClean="0">
                  <a:latin typeface="+mj-lt"/>
                  <a:cs typeface="Tahoma" panose="020B0604030504040204" pitchFamily="34" charset="0"/>
                </a:rPr>
                <a:t>CO</a:t>
              </a:r>
            </a:p>
          </p:txBody>
        </p:sp>
        <p:sp>
          <p:nvSpPr>
            <p:cNvPr id="200" name="TextBox 129"/>
            <p:cNvSpPr txBox="1">
              <a:spLocks noChangeArrowheads="1"/>
            </p:cNvSpPr>
            <p:nvPr/>
          </p:nvSpPr>
          <p:spPr bwMode="auto">
            <a:xfrm>
              <a:off x="3355533" y="3441590"/>
              <a:ext cx="393664" cy="241306"/>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WY</a:t>
              </a:r>
            </a:p>
          </p:txBody>
        </p:sp>
        <p:sp>
          <p:nvSpPr>
            <p:cNvPr id="201" name="TextBox 130"/>
            <p:cNvSpPr txBox="1">
              <a:spLocks noChangeArrowheads="1"/>
            </p:cNvSpPr>
            <p:nvPr/>
          </p:nvSpPr>
          <p:spPr bwMode="auto">
            <a:xfrm>
              <a:off x="3268228" y="2784348"/>
              <a:ext cx="380965"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MT</a:t>
              </a:r>
            </a:p>
          </p:txBody>
        </p:sp>
        <p:sp>
          <p:nvSpPr>
            <p:cNvPr id="202" name="TextBox 131"/>
            <p:cNvSpPr txBox="1">
              <a:spLocks noChangeArrowheads="1"/>
            </p:cNvSpPr>
            <p:nvPr/>
          </p:nvSpPr>
          <p:spPr bwMode="auto">
            <a:xfrm>
              <a:off x="4201593" y="2804986"/>
              <a:ext cx="379378" cy="241306"/>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ND</a:t>
              </a:r>
            </a:p>
          </p:txBody>
        </p:sp>
        <p:sp>
          <p:nvSpPr>
            <p:cNvPr id="203" name="TextBox 132"/>
            <p:cNvSpPr txBox="1">
              <a:spLocks noChangeArrowheads="1"/>
            </p:cNvSpPr>
            <p:nvPr/>
          </p:nvSpPr>
          <p:spPr bwMode="auto">
            <a:xfrm>
              <a:off x="4201593" y="3244735"/>
              <a:ext cx="353981"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SD</a:t>
              </a:r>
            </a:p>
          </p:txBody>
        </p:sp>
        <p:sp>
          <p:nvSpPr>
            <p:cNvPr id="204" name="TextBox 133"/>
            <p:cNvSpPr txBox="1">
              <a:spLocks noChangeArrowheads="1"/>
            </p:cNvSpPr>
            <p:nvPr/>
          </p:nvSpPr>
          <p:spPr bwMode="auto">
            <a:xfrm>
              <a:off x="4998445" y="3651145"/>
              <a:ext cx="325408" cy="238131"/>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IA</a:t>
              </a:r>
            </a:p>
          </p:txBody>
        </p:sp>
        <p:sp>
          <p:nvSpPr>
            <p:cNvPr id="205" name="TextBox 134"/>
            <p:cNvSpPr txBox="1">
              <a:spLocks noChangeArrowheads="1"/>
            </p:cNvSpPr>
            <p:nvPr/>
          </p:nvSpPr>
          <p:spPr bwMode="auto">
            <a:xfrm>
              <a:off x="2807896" y="3906739"/>
              <a:ext cx="361917" cy="238131"/>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UT</a:t>
              </a:r>
            </a:p>
          </p:txBody>
        </p:sp>
        <p:sp>
          <p:nvSpPr>
            <p:cNvPr id="206" name="TextBox 135"/>
            <p:cNvSpPr txBox="1">
              <a:spLocks noChangeArrowheads="1"/>
            </p:cNvSpPr>
            <p:nvPr/>
          </p:nvSpPr>
          <p:spPr bwMode="auto">
            <a:xfrm>
              <a:off x="6655643" y="5662559"/>
              <a:ext cx="342869"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FL</a:t>
              </a:r>
            </a:p>
          </p:txBody>
        </p:sp>
        <p:sp>
          <p:nvSpPr>
            <p:cNvPr id="207" name="TextBox 136"/>
            <p:cNvSpPr txBox="1">
              <a:spLocks noChangeArrowheads="1"/>
            </p:cNvSpPr>
            <p:nvPr/>
          </p:nvSpPr>
          <p:spPr bwMode="auto">
            <a:xfrm>
              <a:off x="5100035" y="4743373"/>
              <a:ext cx="361917"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AR</a:t>
              </a:r>
            </a:p>
          </p:txBody>
        </p:sp>
        <p:sp>
          <p:nvSpPr>
            <p:cNvPr id="208" name="TextBox 137"/>
            <p:cNvSpPr txBox="1">
              <a:spLocks noChangeArrowheads="1"/>
            </p:cNvSpPr>
            <p:nvPr/>
          </p:nvSpPr>
          <p:spPr bwMode="auto">
            <a:xfrm>
              <a:off x="5058764" y="4206784"/>
              <a:ext cx="395252" cy="238131"/>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MO</a:t>
              </a:r>
            </a:p>
          </p:txBody>
        </p:sp>
        <p:sp>
          <p:nvSpPr>
            <p:cNvPr id="209" name="TextBox 138"/>
            <p:cNvSpPr txBox="1">
              <a:spLocks noChangeArrowheads="1"/>
            </p:cNvSpPr>
            <p:nvPr/>
          </p:nvSpPr>
          <p:spPr bwMode="auto">
            <a:xfrm>
              <a:off x="5496874" y="5005317"/>
              <a:ext cx="346043" cy="37466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eaLnBrk="1" hangingPunct="1">
                <a:spcBef>
                  <a:spcPct val="0"/>
                </a:spcBef>
                <a:buClrTx/>
                <a:buFontTx/>
                <a:buNone/>
                <a:defRPr/>
              </a:pPr>
              <a:r>
                <a:rPr lang="en-US" altLang="en-US" sz="800" dirty="0" smtClean="0">
                  <a:latin typeface="+mj-lt"/>
                  <a:cs typeface="Tahoma" panose="020B0604030504040204" pitchFamily="34" charset="0"/>
                </a:rPr>
                <a:t>MS</a:t>
              </a:r>
            </a:p>
            <a:p>
              <a:pPr algn="ctr" eaLnBrk="1" hangingPunct="1">
                <a:spcBef>
                  <a:spcPct val="0"/>
                </a:spcBef>
                <a:buClrTx/>
                <a:buFontTx/>
                <a:buNone/>
                <a:defRPr/>
              </a:pPr>
              <a:endParaRPr lang="en-US" altLang="en-US" sz="800" dirty="0" smtClean="0">
                <a:solidFill>
                  <a:schemeClr val="bg1"/>
                </a:solidFill>
                <a:latin typeface="+mj-lt"/>
                <a:cs typeface="Tahoma" panose="020B0604030504040204" pitchFamily="34" charset="0"/>
              </a:endParaRPr>
            </a:p>
          </p:txBody>
        </p:sp>
        <p:sp>
          <p:nvSpPr>
            <p:cNvPr id="210" name="TextBox 139"/>
            <p:cNvSpPr txBox="1">
              <a:spLocks noChangeArrowheads="1"/>
            </p:cNvSpPr>
            <p:nvPr/>
          </p:nvSpPr>
          <p:spPr bwMode="auto">
            <a:xfrm>
              <a:off x="5917523" y="5019605"/>
              <a:ext cx="336519"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AL</a:t>
              </a:r>
            </a:p>
          </p:txBody>
        </p:sp>
        <p:sp>
          <p:nvSpPr>
            <p:cNvPr id="211" name="TextBox 140"/>
            <p:cNvSpPr txBox="1">
              <a:spLocks noChangeArrowheads="1"/>
            </p:cNvSpPr>
            <p:nvPr/>
          </p:nvSpPr>
          <p:spPr bwMode="auto">
            <a:xfrm>
              <a:off x="4314295" y="3719410"/>
              <a:ext cx="366678"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NE</a:t>
              </a:r>
            </a:p>
          </p:txBody>
        </p:sp>
        <p:sp>
          <p:nvSpPr>
            <p:cNvPr id="212" name="TextBox 141"/>
            <p:cNvSpPr txBox="1">
              <a:spLocks noChangeArrowheads="1"/>
            </p:cNvSpPr>
            <p:nvPr/>
          </p:nvSpPr>
          <p:spPr bwMode="auto">
            <a:xfrm>
              <a:off x="4377790" y="4206784"/>
              <a:ext cx="347630" cy="238131"/>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KS</a:t>
              </a:r>
            </a:p>
          </p:txBody>
        </p:sp>
        <p:sp>
          <p:nvSpPr>
            <p:cNvPr id="213" name="TextBox 153"/>
            <p:cNvSpPr txBox="1">
              <a:spLocks noChangeArrowheads="1"/>
            </p:cNvSpPr>
            <p:nvPr/>
          </p:nvSpPr>
          <p:spPr bwMode="auto">
            <a:xfrm>
              <a:off x="1871356" y="5259324"/>
              <a:ext cx="355567"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AK</a:t>
              </a:r>
            </a:p>
          </p:txBody>
        </p:sp>
      </p:grpSp>
      <p:sp>
        <p:nvSpPr>
          <p:cNvPr id="245" name="Rectangle 244"/>
          <p:cNvSpPr/>
          <p:nvPr/>
        </p:nvSpPr>
        <p:spPr>
          <a:xfrm>
            <a:off x="6707188" y="3862388"/>
            <a:ext cx="2109787" cy="2281237"/>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dirty="0">
                <a:solidFill>
                  <a:schemeClr val="tx1"/>
                </a:solidFill>
              </a:rPr>
              <a:t>The American Society of Civil Engineers relies on local chapters to conduct state infrastructure </a:t>
            </a:r>
            <a:r>
              <a:rPr lang="en-US" sz="1100" dirty="0" smtClean="0">
                <a:solidFill>
                  <a:schemeClr val="tx1"/>
                </a:solidFill>
              </a:rPr>
              <a:t>report cards </a:t>
            </a:r>
            <a:r>
              <a:rPr lang="en-US" sz="1100" dirty="0">
                <a:solidFill>
                  <a:schemeClr val="tx1"/>
                </a:solidFill>
              </a:rPr>
              <a:t>following the methodology of the national review done by the ASCE. </a:t>
            </a:r>
            <a:r>
              <a:rPr lang="en-US" sz="1100" b="1" dirty="0">
                <a:solidFill>
                  <a:schemeClr val="tx1"/>
                </a:solidFill>
              </a:rPr>
              <a:t>No state received above a C (Mediocre) grade. Even more troubling is that roughly </a:t>
            </a:r>
            <a:r>
              <a:rPr lang="en-US" sz="1100" b="1" dirty="0" smtClean="0">
                <a:solidFill>
                  <a:schemeClr val="tx1"/>
                </a:solidFill>
              </a:rPr>
              <a:t>half of </a:t>
            </a:r>
            <a:r>
              <a:rPr lang="en-US" sz="1100" b="1" dirty="0">
                <a:solidFill>
                  <a:schemeClr val="tx1"/>
                </a:solidFill>
              </a:rPr>
              <a:t>states have </a:t>
            </a:r>
            <a:r>
              <a:rPr lang="en-US" sz="1100" b="1" dirty="0" smtClean="0">
                <a:solidFill>
                  <a:schemeClr val="tx1"/>
                </a:solidFill>
              </a:rPr>
              <a:t>not been graded by </a:t>
            </a:r>
            <a:r>
              <a:rPr lang="en-US" sz="1100" b="1" dirty="0">
                <a:solidFill>
                  <a:schemeClr val="tx1"/>
                </a:solidFill>
              </a:rPr>
              <a:t>their local </a:t>
            </a:r>
            <a:r>
              <a:rPr lang="en-US" sz="1100" b="1" dirty="0" smtClean="0">
                <a:solidFill>
                  <a:schemeClr val="tx1"/>
                </a:solidFill>
              </a:rPr>
              <a:t>chapters recently</a:t>
            </a:r>
            <a:r>
              <a:rPr lang="en-US" sz="1100" dirty="0" smtClean="0">
                <a:solidFill>
                  <a:schemeClr val="tx1"/>
                </a:solidFill>
              </a:rPr>
              <a:t>, </a:t>
            </a:r>
            <a:r>
              <a:rPr lang="en-US" sz="1100" dirty="0">
                <a:solidFill>
                  <a:schemeClr val="tx1"/>
                </a:solidFill>
              </a:rPr>
              <a:t>making the status of their infrastructure questionable. </a:t>
            </a:r>
            <a:endParaRPr lang="en-US" sz="1100" b="1" dirty="0">
              <a:solidFill>
                <a:schemeClr val="tx1"/>
              </a:solidFill>
            </a:endParaRPr>
          </a:p>
        </p:txBody>
      </p:sp>
      <p:sp>
        <p:nvSpPr>
          <p:cNvPr id="216" name="TextBox 12"/>
          <p:cNvSpPr txBox="1">
            <a:spLocks noChangeArrowheads="1"/>
          </p:cNvSpPr>
          <p:nvPr/>
        </p:nvSpPr>
        <p:spPr bwMode="auto">
          <a:xfrm>
            <a:off x="6364243" y="233363"/>
            <a:ext cx="2762295"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 AMERICA’S INFRASTRUCTURE REPORT CARD</a:t>
            </a:r>
            <a:endParaRPr lang="en-US" altLang="en-US" sz="900" dirty="0">
              <a:solidFill>
                <a:schemeClr val="bg2">
                  <a:lumMod val="25000"/>
                </a:schemeClr>
              </a:solidFill>
            </a:endParaRPr>
          </a:p>
        </p:txBody>
      </p:sp>
      <p:sp>
        <p:nvSpPr>
          <p:cNvPr id="217"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April 20, 2017  |  Justin C. Brown &amp; Libbie Wilcox</a:t>
            </a:r>
            <a:endParaRPr lang="en-US" sz="1000" dirty="0">
              <a:solidFill>
                <a:schemeClr val="tx1">
                  <a:lumMod val="65000"/>
                  <a:lumOff val="35000"/>
                </a:schemeClr>
              </a:solidFill>
              <a:latin typeface="+mn-lt"/>
              <a:cs typeface="ＭＳ Ｐゴシック" charset="0"/>
            </a:endParaRPr>
          </a:p>
        </p:txBody>
      </p:sp>
      <p:sp>
        <p:nvSpPr>
          <p:cNvPr id="218" name="Slide Number Placeholder 1"/>
          <p:cNvSpPr>
            <a:spLocks noGrp="1"/>
          </p:cNvSpPr>
          <p:nvPr>
            <p:ph type="sldNum" sz="quarter" idx="10"/>
          </p:nvPr>
        </p:nvSpPr>
        <p:spPr>
          <a:xfrm>
            <a:off x="8382000" y="6610350"/>
            <a:ext cx="533400" cy="247650"/>
          </a:xfrm>
        </p:spPr>
        <p:txBody>
          <a:bodyPr/>
          <a:lstStyle/>
          <a:p>
            <a:pPr>
              <a:defRPr/>
            </a:pPr>
            <a:r>
              <a:rPr lang="en-US" altLang="en-US" dirty="0"/>
              <a:t>4</a:t>
            </a:r>
            <a:endParaRPr lang="en-US" altLang="en-US" dirty="0"/>
          </a:p>
        </p:txBody>
      </p:sp>
    </p:spTree>
    <p:extLst>
      <p:ext uri="{BB962C8B-B14F-4D97-AF65-F5344CB8AC3E}">
        <p14:creationId xmlns:p14="http://schemas.microsoft.com/office/powerpoint/2010/main" val="34690240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28600" y="630238"/>
            <a:ext cx="8645525" cy="854075"/>
          </a:xfrm>
        </p:spPr>
        <p:txBody>
          <a:bodyPr/>
          <a:lstStyle/>
          <a:p>
            <a:r>
              <a:rPr lang="en-US" altLang="en-US" dirty="0" smtClean="0"/>
              <a:t>America has history of poor grades for infrastructure</a:t>
            </a: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graphicFrame>
        <p:nvGraphicFramePr>
          <p:cNvPr id="118" name="Table 117"/>
          <p:cNvGraphicFramePr>
            <a:graphicFrameLocks noGrp="1"/>
          </p:cNvGraphicFramePr>
          <p:nvPr>
            <p:extLst>
              <p:ext uri="{D42A27DB-BD31-4B8C-83A1-F6EECF244321}">
                <p14:modId xmlns:p14="http://schemas.microsoft.com/office/powerpoint/2010/main" val="1343769222"/>
              </p:ext>
            </p:extLst>
          </p:nvPr>
        </p:nvGraphicFramePr>
        <p:xfrm>
          <a:off x="419100" y="1908175"/>
          <a:ext cx="6149975" cy="4443410"/>
        </p:xfrm>
        <a:graphic>
          <a:graphicData uri="http://schemas.openxmlformats.org/drawingml/2006/table">
            <a:tbl>
              <a:tblPr/>
              <a:tblGrid>
                <a:gridCol w="1786784">
                  <a:extLst>
                    <a:ext uri="{9D8B030D-6E8A-4147-A177-3AD203B41FA5}">
                      <a16:colId xmlns:a16="http://schemas.microsoft.com/office/drawing/2014/main" val="20000"/>
                    </a:ext>
                  </a:extLst>
                </a:gridCol>
                <a:gridCol w="623313">
                  <a:extLst>
                    <a:ext uri="{9D8B030D-6E8A-4147-A177-3AD203B41FA5}">
                      <a16:colId xmlns:a16="http://schemas.microsoft.com/office/drawing/2014/main" val="20001"/>
                    </a:ext>
                  </a:extLst>
                </a:gridCol>
                <a:gridCol w="623313">
                  <a:extLst>
                    <a:ext uri="{9D8B030D-6E8A-4147-A177-3AD203B41FA5}">
                      <a16:colId xmlns:a16="http://schemas.microsoft.com/office/drawing/2014/main" val="20002"/>
                    </a:ext>
                  </a:extLst>
                </a:gridCol>
                <a:gridCol w="623313">
                  <a:extLst>
                    <a:ext uri="{9D8B030D-6E8A-4147-A177-3AD203B41FA5}">
                      <a16:colId xmlns:a16="http://schemas.microsoft.com/office/drawing/2014/main" val="20003"/>
                    </a:ext>
                  </a:extLst>
                </a:gridCol>
                <a:gridCol w="623313">
                  <a:extLst>
                    <a:ext uri="{9D8B030D-6E8A-4147-A177-3AD203B41FA5}">
                      <a16:colId xmlns:a16="http://schemas.microsoft.com/office/drawing/2014/main" val="20004"/>
                    </a:ext>
                  </a:extLst>
                </a:gridCol>
                <a:gridCol w="623313">
                  <a:extLst>
                    <a:ext uri="{9D8B030D-6E8A-4147-A177-3AD203B41FA5}">
                      <a16:colId xmlns:a16="http://schemas.microsoft.com/office/drawing/2014/main" val="20005"/>
                    </a:ext>
                  </a:extLst>
                </a:gridCol>
                <a:gridCol w="623313">
                  <a:extLst>
                    <a:ext uri="{9D8B030D-6E8A-4147-A177-3AD203B41FA5}">
                      <a16:colId xmlns:a16="http://schemas.microsoft.com/office/drawing/2014/main" val="20006"/>
                    </a:ext>
                  </a:extLst>
                </a:gridCol>
                <a:gridCol w="623313">
                  <a:extLst>
                    <a:ext uri="{9D8B030D-6E8A-4147-A177-3AD203B41FA5}">
                      <a16:colId xmlns:a16="http://schemas.microsoft.com/office/drawing/2014/main" val="20007"/>
                    </a:ext>
                  </a:extLst>
                </a:gridCol>
              </a:tblGrid>
              <a:tr h="302155">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Sector</a:t>
                      </a:r>
                    </a:p>
                  </a:txBody>
                  <a:tcPr marL="91458" marR="91458"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1988</a:t>
                      </a:r>
                    </a:p>
                  </a:txBody>
                  <a:tcPr marL="91458" marR="91458"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1998</a:t>
                      </a:r>
                    </a:p>
                  </a:txBody>
                  <a:tcPr marL="91458" marR="91458"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2001 </a:t>
                      </a:r>
                    </a:p>
                  </a:txBody>
                  <a:tcPr marL="91458" marR="91458"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2005</a:t>
                      </a:r>
                    </a:p>
                  </a:txBody>
                  <a:tcPr marL="91458" marR="91458"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2009</a:t>
                      </a:r>
                    </a:p>
                  </a:txBody>
                  <a:tcPr marL="91458" marR="91458"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2013</a:t>
                      </a:r>
                    </a:p>
                  </a:txBody>
                  <a:tcPr marL="91458" marR="91458"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2017</a:t>
                      </a:r>
                    </a:p>
                  </a:txBody>
                  <a:tcPr marL="91458" marR="91458"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extLst>
                  <a:ext uri="{0D108BD9-81ED-4DB2-BD59-A6C34878D82A}">
                    <a16:rowId xmlns:a16="http://schemas.microsoft.com/office/drawing/2014/main" val="10000"/>
                  </a:ext>
                </a:extLst>
              </a:tr>
              <a:tr h="276259">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Aviation</a:t>
                      </a:r>
                    </a:p>
                  </a:txBody>
                  <a:tcPr marL="91458" marR="91458" marT="45722" marB="45722"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B-</a:t>
                      </a:r>
                      <a:endParaRPr lang="en-US" sz="1200" b="1" dirty="0">
                        <a:latin typeface="+mj-lt"/>
                      </a:endParaRPr>
                    </a:p>
                  </a:txBody>
                  <a:tcPr marL="91458" marR="91458" marT="45722" marB="45722"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C-</a:t>
                      </a:r>
                      <a:endParaRPr lang="en-US" sz="1200" b="1" dirty="0">
                        <a:latin typeface="+mj-lt"/>
                      </a:endParaRPr>
                    </a:p>
                  </a:txBody>
                  <a:tcPr marL="91458" marR="91458" marT="45722" marB="45722"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338">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Bridges</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a:t>
                      </a:r>
                      <a:endParaRPr lang="en-US" sz="1200" b="1" dirty="0">
                        <a:latin typeface="+mj-lt"/>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C-</a:t>
                      </a:r>
                      <a:endParaRPr lang="en-US" sz="1200" b="1" dirty="0">
                        <a:latin typeface="+mj-lt"/>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338">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Dams</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a:t>
                      </a:r>
                      <a:endParaRPr lang="en-US" sz="1200" b="1" dirty="0">
                        <a:latin typeface="+mj-lt"/>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D</a:t>
                      </a:r>
                      <a:endParaRPr lang="en-US" sz="1200" b="1" dirty="0">
                        <a:latin typeface="+mj-lt"/>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338">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Drinking Water</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B-</a:t>
                      </a:r>
                      <a:endParaRPr lang="en-US" sz="1200" b="1" dirty="0">
                        <a:latin typeface="+mj-lt"/>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D</a:t>
                      </a:r>
                      <a:endParaRPr lang="en-US" sz="1200" b="1" dirty="0">
                        <a:latin typeface="+mj-lt"/>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8602">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Energy</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a:t>
                      </a:r>
                      <a:endParaRPr lang="en-US" sz="1200" b="1" dirty="0">
                        <a:latin typeface="+mj-lt"/>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a:t>
                      </a:r>
                      <a:endParaRPr lang="en-US" sz="1200" b="1" dirty="0">
                        <a:latin typeface="+mj-lt"/>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338">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Hazardous Waste</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D</a:t>
                      </a:r>
                      <a:endParaRPr lang="en-US" sz="1200" b="1" dirty="0">
                        <a:latin typeface="+mj-lt"/>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D-</a:t>
                      </a:r>
                      <a:endParaRPr lang="en-US" sz="1200" b="1" dirty="0">
                        <a:latin typeface="+mj-lt"/>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extLst>
                  <a:ext uri="{0D108BD9-81ED-4DB2-BD59-A6C34878D82A}">
                    <a16:rowId xmlns:a16="http://schemas.microsoft.com/office/drawing/2014/main" val="10006"/>
                  </a:ext>
                </a:extLst>
              </a:tr>
              <a:tr h="27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Inland Waterways</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B-</a:t>
                      </a:r>
                      <a:endParaRPr lang="en-US" sz="1200" b="1" dirty="0">
                        <a:latin typeface="+mj-lt"/>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a:t>
                      </a:r>
                      <a:endParaRPr lang="en-US" sz="1200" b="1" dirty="0">
                        <a:latin typeface="+mj-lt"/>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extLst>
                  <a:ext uri="{0D108BD9-81ED-4DB2-BD59-A6C34878D82A}">
                    <a16:rowId xmlns:a16="http://schemas.microsoft.com/office/drawing/2014/main" val="10007"/>
                  </a:ext>
                </a:extLst>
              </a:tr>
              <a:tr h="27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Public Parks and Recreation</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9D7"/>
                    </a:solidFill>
                  </a:tcPr>
                </a:tc>
                <a:extLst>
                  <a:ext uri="{0D108BD9-81ED-4DB2-BD59-A6C34878D82A}">
                    <a16:rowId xmlns:a16="http://schemas.microsoft.com/office/drawing/2014/main" val="10008"/>
                  </a:ext>
                </a:extLst>
              </a:tr>
              <a:tr h="27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Rail</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B</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extLst>
                  <a:ext uri="{0D108BD9-81ED-4DB2-BD59-A6C34878D82A}">
                    <a16:rowId xmlns:a16="http://schemas.microsoft.com/office/drawing/2014/main" val="10009"/>
                  </a:ext>
                </a:extLst>
              </a:tr>
              <a:tr h="27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Roads</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Schools</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F</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extLst>
                  <a:ext uri="{0D108BD9-81ED-4DB2-BD59-A6C34878D82A}">
                    <a16:rowId xmlns:a16="http://schemas.microsoft.com/office/drawing/2014/main" val="10011"/>
                  </a:ext>
                </a:extLst>
              </a:tr>
              <a:tr h="27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Solid Waste</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B-</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9D7"/>
                    </a:solidFill>
                  </a:tcPr>
                </a:tc>
                <a:extLst>
                  <a:ext uri="{0D108BD9-81ED-4DB2-BD59-A6C34878D82A}">
                    <a16:rowId xmlns:a16="http://schemas.microsoft.com/office/drawing/2014/main" val="10012"/>
                  </a:ext>
                </a:extLst>
              </a:tr>
              <a:tr h="27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Transit</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9D7"/>
                    </a:solidFill>
                  </a:tcPr>
                </a:tc>
                <a:extLst>
                  <a:ext uri="{0D108BD9-81ED-4DB2-BD59-A6C34878D82A}">
                    <a16:rowId xmlns:a16="http://schemas.microsoft.com/office/drawing/2014/main" val="10013"/>
                  </a:ext>
                </a:extLst>
              </a:tr>
              <a:tr h="27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Wastewater</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extLst>
                  <a:ext uri="{0D108BD9-81ED-4DB2-BD59-A6C34878D82A}">
                    <a16:rowId xmlns:a16="http://schemas.microsoft.com/office/drawing/2014/main" val="10014"/>
                  </a:ext>
                </a:extLst>
              </a:tr>
              <a:tr h="27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America’s Overall Grade</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15"/>
                  </a:ext>
                </a:extLst>
              </a:tr>
            </a:tbl>
          </a:graphicData>
        </a:graphic>
      </p:graphicFrame>
      <p:sp>
        <p:nvSpPr>
          <p:cNvPr id="12429"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dirty="0">
                <a:solidFill>
                  <a:srgbClr val="7F7F7F"/>
                </a:solidFill>
              </a:rPr>
              <a:t>ASCE </a:t>
            </a:r>
            <a:r>
              <a:rPr lang="en-US" altLang="en-US" sz="1600" b="1" dirty="0" smtClean="0">
                <a:solidFill>
                  <a:srgbClr val="7F7F7F"/>
                </a:solidFill>
              </a:rPr>
              <a:t>report cards for </a:t>
            </a:r>
            <a:r>
              <a:rPr lang="en-US" altLang="en-US" sz="1600" b="1" dirty="0">
                <a:solidFill>
                  <a:srgbClr val="7F7F7F"/>
                </a:solidFill>
              </a:rPr>
              <a:t>A</a:t>
            </a:r>
            <a:r>
              <a:rPr lang="en-US" altLang="en-US" sz="1600" b="1" dirty="0" smtClean="0">
                <a:solidFill>
                  <a:srgbClr val="7F7F7F"/>
                </a:solidFill>
              </a:rPr>
              <a:t>merica’s infrastructure 1988-2017</a:t>
            </a:r>
            <a:endParaRPr lang="en-US" altLang="en-US" sz="1600" b="1" dirty="0">
              <a:solidFill>
                <a:srgbClr val="7F7F7F"/>
              </a:solidFill>
            </a:endParaRPr>
          </a:p>
        </p:txBody>
      </p:sp>
      <p:pic>
        <p:nvPicPr>
          <p:cNvPr id="12430" name="Picture 12"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8"/>
          <p:cNvSpPr txBox="1">
            <a:spLocks/>
          </p:cNvSpPr>
          <p:nvPr/>
        </p:nvSpPr>
        <p:spPr bwMode="auto">
          <a:xfrm>
            <a:off x="7938" y="6354763"/>
            <a:ext cx="9144000" cy="228600"/>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rPr>
              <a:t>Source: American Society of Civil Engineers, “State Infrastructure Report Cards”, 2017.</a:t>
            </a:r>
            <a:endParaRPr lang="en-US" sz="1000" i="1" dirty="0">
              <a:solidFill>
                <a:schemeClr val="tx1">
                  <a:lumMod val="65000"/>
                  <a:lumOff val="35000"/>
                </a:schemeClr>
              </a:solidFill>
              <a:latin typeface="+mn-lt"/>
            </a:endParaRPr>
          </a:p>
        </p:txBody>
      </p:sp>
      <p:grpSp>
        <p:nvGrpSpPr>
          <p:cNvPr id="12432" name="Group 1"/>
          <p:cNvGrpSpPr>
            <a:grpSpLocks/>
          </p:cNvGrpSpPr>
          <p:nvPr/>
        </p:nvGrpSpPr>
        <p:grpSpPr bwMode="auto">
          <a:xfrm>
            <a:off x="6881813" y="1916113"/>
            <a:ext cx="1528762" cy="563562"/>
            <a:chOff x="6774705" y="2208565"/>
            <a:chExt cx="1529540" cy="563277"/>
          </a:xfrm>
        </p:grpSpPr>
        <p:sp>
          <p:nvSpPr>
            <p:cNvPr id="43" name="Rectangle 42"/>
            <p:cNvSpPr/>
            <p:nvPr/>
          </p:nvSpPr>
          <p:spPr bwMode="auto">
            <a:xfrm>
              <a:off x="6774705" y="2235538"/>
              <a:ext cx="195361" cy="207858"/>
            </a:xfrm>
            <a:prstGeom prst="rect">
              <a:avLst/>
            </a:prstGeom>
            <a:solidFill>
              <a:srgbClr val="DAE8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800"/>
            </a:p>
          </p:txBody>
        </p:sp>
        <p:sp>
          <p:nvSpPr>
            <p:cNvPr id="44" name="Rectangle 43"/>
            <p:cNvSpPr/>
            <p:nvPr/>
          </p:nvSpPr>
          <p:spPr bwMode="auto">
            <a:xfrm>
              <a:off x="6774705" y="2552878"/>
              <a:ext cx="195361" cy="207858"/>
            </a:xfrm>
            <a:prstGeom prst="rect">
              <a:avLst/>
            </a:prstGeom>
            <a:solidFill>
              <a:srgbClr val="F2D8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800"/>
            </a:p>
          </p:txBody>
        </p:sp>
        <p:sp>
          <p:nvSpPr>
            <p:cNvPr id="12439" name="TextBox 52"/>
            <p:cNvSpPr txBox="1">
              <a:spLocks noChangeArrowheads="1"/>
            </p:cNvSpPr>
            <p:nvPr/>
          </p:nvSpPr>
          <p:spPr bwMode="auto">
            <a:xfrm>
              <a:off x="6969967" y="2208565"/>
              <a:ext cx="13342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a:latin typeface="Calibri Light" panose="020F0302020204030204" pitchFamily="34" charset="0"/>
                </a:rPr>
                <a:t>= Grade Improved</a:t>
              </a:r>
            </a:p>
          </p:txBody>
        </p:sp>
        <p:sp>
          <p:nvSpPr>
            <p:cNvPr id="12440" name="TextBox 52"/>
            <p:cNvSpPr txBox="1">
              <a:spLocks noChangeArrowheads="1"/>
            </p:cNvSpPr>
            <p:nvPr/>
          </p:nvSpPr>
          <p:spPr bwMode="auto">
            <a:xfrm>
              <a:off x="6969967" y="2510232"/>
              <a:ext cx="13342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a:latin typeface="Calibri Light" panose="020F0302020204030204" pitchFamily="34" charset="0"/>
                </a:rPr>
                <a:t>= Grade Fell</a:t>
              </a:r>
            </a:p>
          </p:txBody>
        </p:sp>
      </p:grpSp>
      <p:sp>
        <p:nvSpPr>
          <p:cNvPr id="47" name="Rectangle 46"/>
          <p:cNvSpPr/>
          <p:nvPr/>
        </p:nvSpPr>
        <p:spPr>
          <a:xfrm>
            <a:off x="6881813" y="2709863"/>
            <a:ext cx="2033587" cy="3195637"/>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b="1" dirty="0">
                <a:solidFill>
                  <a:schemeClr val="tx1"/>
                </a:solidFill>
                <a:latin typeface="+mj-lt"/>
              </a:rPr>
              <a:t>Analysis</a:t>
            </a:r>
          </a:p>
          <a:p>
            <a:pPr marL="171450" indent="-171450">
              <a:spcAft>
                <a:spcPts val="50"/>
              </a:spcAft>
              <a:buFont typeface="Arial" panose="020B0604020202020204" pitchFamily="34" charset="0"/>
              <a:buChar char="•"/>
              <a:defRPr/>
            </a:pPr>
            <a:r>
              <a:rPr lang="en-US" sz="1100" b="1" dirty="0" smtClean="0">
                <a:solidFill>
                  <a:schemeClr val="tx1"/>
                </a:solidFill>
              </a:rPr>
              <a:t>In 2017, the </a:t>
            </a:r>
            <a:r>
              <a:rPr lang="en-US" sz="1100" b="1" dirty="0">
                <a:solidFill>
                  <a:schemeClr val="tx1"/>
                </a:solidFill>
              </a:rPr>
              <a:t>US </a:t>
            </a:r>
            <a:r>
              <a:rPr lang="en-US" sz="1100" b="1" dirty="0" smtClean="0">
                <a:solidFill>
                  <a:schemeClr val="tx1"/>
                </a:solidFill>
              </a:rPr>
              <a:t>saw its greatest improvement </a:t>
            </a:r>
            <a:r>
              <a:rPr lang="en-US" sz="1100" b="1" dirty="0">
                <a:solidFill>
                  <a:schemeClr val="tx1"/>
                </a:solidFill>
              </a:rPr>
              <a:t>in </a:t>
            </a:r>
            <a:r>
              <a:rPr lang="en-US" sz="1100" b="1" dirty="0" smtClean="0">
                <a:solidFill>
                  <a:schemeClr val="tx1"/>
                </a:solidFill>
              </a:rPr>
              <a:t>rail; </a:t>
            </a:r>
            <a:r>
              <a:rPr lang="en-US" sz="1100" dirty="0" smtClean="0">
                <a:solidFill>
                  <a:schemeClr val="tx1"/>
                </a:solidFill>
              </a:rPr>
              <a:t>this is likely related to the freight rail industry's $27.1 billion investment in rail infrastructure in 2015</a:t>
            </a:r>
          </a:p>
          <a:p>
            <a:pPr marL="171450" indent="-171450">
              <a:spcAft>
                <a:spcPts val="50"/>
              </a:spcAft>
              <a:buFont typeface="Arial" panose="020B0604020202020204" pitchFamily="34" charset="0"/>
              <a:buChar char="•"/>
              <a:defRPr/>
            </a:pPr>
            <a:r>
              <a:rPr lang="en-US" sz="1100" dirty="0" smtClean="0">
                <a:solidFill>
                  <a:schemeClr val="tx1"/>
                </a:solidFill>
              </a:rPr>
              <a:t>While the rail score is an improvement, the ASCE estimates an</a:t>
            </a:r>
            <a:r>
              <a:rPr lang="en-US" sz="1100" b="1" dirty="0" smtClean="0">
                <a:solidFill>
                  <a:schemeClr val="tx1"/>
                </a:solidFill>
              </a:rPr>
              <a:t> additional investment of $28 billion</a:t>
            </a:r>
            <a:r>
              <a:rPr lang="en-US" sz="1100" dirty="0" smtClean="0">
                <a:solidFill>
                  <a:schemeClr val="tx1"/>
                </a:solidFill>
              </a:rPr>
              <a:t> in rail is needed to bring the system to a state of good repair</a:t>
            </a:r>
            <a:endParaRPr lang="en-US" sz="1100" dirty="0">
              <a:solidFill>
                <a:schemeClr val="tx1"/>
              </a:solidFill>
            </a:endParaRPr>
          </a:p>
          <a:p>
            <a:pPr marL="171450" indent="-171450">
              <a:spcAft>
                <a:spcPts val="50"/>
              </a:spcAft>
              <a:buFont typeface="Arial" panose="020B0604020202020204" pitchFamily="34" charset="0"/>
              <a:buChar char="•"/>
              <a:defRPr/>
            </a:pPr>
            <a:r>
              <a:rPr lang="en-US" sz="1100" b="1" dirty="0" smtClean="0">
                <a:solidFill>
                  <a:schemeClr val="tx1"/>
                </a:solidFill>
              </a:rPr>
              <a:t>Amtrak </a:t>
            </a:r>
            <a:r>
              <a:rPr lang="en-US" sz="1100" dirty="0" smtClean="0">
                <a:solidFill>
                  <a:schemeClr val="tx1"/>
                </a:solidFill>
              </a:rPr>
              <a:t>in particular has a large maintenance backlog </a:t>
            </a:r>
            <a:endParaRPr lang="en-US" sz="1100" dirty="0">
              <a:solidFill>
                <a:schemeClr val="tx1"/>
              </a:solidFill>
            </a:endParaRPr>
          </a:p>
        </p:txBody>
      </p:sp>
      <p:sp>
        <p:nvSpPr>
          <p:cNvPr id="12434"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a:solidFill>
                  <a:srgbClr val="3B3838"/>
                </a:solidFill>
                <a:latin typeface="Calibri Light" panose="020F0302020204030204" pitchFamily="34" charset="0"/>
              </a:rPr>
              <a:t>5</a:t>
            </a:r>
            <a:endParaRPr lang="en-US" altLang="en-US" sz="1000" dirty="0" smtClean="0">
              <a:solidFill>
                <a:srgbClr val="3B3838"/>
              </a:solidFill>
              <a:latin typeface="Calibri Light" panose="020F0302020204030204" pitchFamily="34" charset="0"/>
            </a:endParaRPr>
          </a:p>
        </p:txBody>
      </p:sp>
      <p:sp>
        <p:nvSpPr>
          <p:cNvPr id="17" name="TextBox 12"/>
          <p:cNvSpPr txBox="1">
            <a:spLocks noChangeArrowheads="1"/>
          </p:cNvSpPr>
          <p:nvPr/>
        </p:nvSpPr>
        <p:spPr bwMode="auto">
          <a:xfrm>
            <a:off x="6364243" y="233363"/>
            <a:ext cx="2762295"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 AMERICA’S INFRASTRUCTURE REPORT CARD</a:t>
            </a:r>
            <a:endParaRPr lang="en-US" altLang="en-US" sz="900" dirty="0">
              <a:solidFill>
                <a:schemeClr val="bg2">
                  <a:lumMod val="25000"/>
                </a:schemeClr>
              </a:solidFill>
            </a:endParaRPr>
          </a:p>
        </p:txBody>
      </p:sp>
      <p:sp>
        <p:nvSpPr>
          <p:cNvPr id="18"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April 20, 2017  |  Justin C. Brown &amp; Libbie Wilcox</a:t>
            </a:r>
            <a:endParaRPr lang="en-US" sz="1000" dirty="0">
              <a:solidFill>
                <a:schemeClr val="tx1">
                  <a:lumMod val="65000"/>
                  <a:lumOff val="35000"/>
                </a:schemeClr>
              </a:solidFill>
              <a:latin typeface="+mn-lt"/>
              <a:cs typeface="ＭＳ Ｐゴシック" charset="0"/>
            </a:endParaRPr>
          </a:p>
        </p:txBody>
      </p:sp>
    </p:spTree>
    <p:extLst>
      <p:ext uri="{BB962C8B-B14F-4D97-AF65-F5344CB8AC3E}">
        <p14:creationId xmlns:p14="http://schemas.microsoft.com/office/powerpoint/2010/main" val="11551651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1"/>
          <p:cNvSpPr>
            <a:spLocks noGrp="1"/>
          </p:cNvSpPr>
          <p:nvPr>
            <p:ph type="title"/>
          </p:nvPr>
        </p:nvSpPr>
        <p:spPr/>
        <p:txBody>
          <a:bodyPr/>
          <a:lstStyle/>
          <a:p>
            <a:r>
              <a:rPr lang="en-US" altLang="en-US" dirty="0" smtClean="0"/>
              <a:t>Roadmap for the presentation</a:t>
            </a:r>
          </a:p>
        </p:txBody>
      </p:sp>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pic>
        <p:nvPicPr>
          <p:cNvPr id="8197" name="Picture 10"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txBox="1">
            <a:spLocks/>
          </p:cNvSpPr>
          <p:nvPr/>
        </p:nvSpPr>
        <p:spPr bwMode="auto">
          <a:xfrm>
            <a:off x="1030405" y="1592994"/>
            <a:ext cx="6995746" cy="369332"/>
          </a:xfrm>
          <a:prstGeom prst="rect">
            <a:avLst/>
          </a:prstGeom>
          <a:solidFill>
            <a:schemeClr val="bg1"/>
          </a:solid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a:solidFill>
                  <a:prstClr val="black"/>
                </a:solidFill>
                <a:latin typeface="Georgia"/>
                <a:ea typeface="MS PGothic" charset="-128"/>
              </a:rPr>
              <a:t> America’s </a:t>
            </a:r>
            <a:r>
              <a:rPr lang="en-US" altLang="en-US" sz="1800" b="1" dirty="0" smtClean="0">
                <a:solidFill>
                  <a:prstClr val="black"/>
                </a:solidFill>
                <a:latin typeface="Georgia"/>
                <a:ea typeface="MS PGothic" charset="-128"/>
              </a:rPr>
              <a:t>infrastructure report card</a:t>
            </a:r>
            <a:endParaRPr lang="en-US" altLang="en-US" sz="1800" dirty="0" smtClean="0">
              <a:latin typeface="+mj-lt"/>
            </a:endParaRPr>
          </a:p>
        </p:txBody>
      </p:sp>
      <p:sp>
        <p:nvSpPr>
          <p:cNvPr id="14" name="Content Placeholder 2"/>
          <p:cNvSpPr txBox="1">
            <a:spLocks/>
          </p:cNvSpPr>
          <p:nvPr/>
        </p:nvSpPr>
        <p:spPr bwMode="auto">
          <a:xfrm>
            <a:off x="1669411" y="2199119"/>
            <a:ext cx="5997452" cy="369332"/>
          </a:xfrm>
          <a:prstGeom prst="rect">
            <a:avLst/>
          </a:prstGeom>
          <a:solidFill>
            <a:srgbClr val="D9D9D9"/>
          </a:solid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Financial and regulatory hurdles</a:t>
            </a:r>
            <a:endParaRPr lang="en-US" altLang="en-US" sz="1800" dirty="0" smtClean="0">
              <a:latin typeface="+mj-lt"/>
            </a:endParaRPr>
          </a:p>
        </p:txBody>
      </p:sp>
      <p:sp>
        <p:nvSpPr>
          <p:cNvPr id="75" name="TextBox 12"/>
          <p:cNvSpPr txBox="1">
            <a:spLocks noChangeArrowheads="1"/>
          </p:cNvSpPr>
          <p:nvPr/>
        </p:nvSpPr>
        <p:spPr bwMode="auto">
          <a:xfrm>
            <a:off x="7689926" y="233363"/>
            <a:ext cx="1436612"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101</a:t>
            </a:r>
          </a:p>
        </p:txBody>
      </p:sp>
      <p:sp>
        <p:nvSpPr>
          <p:cNvPr id="44" name="Content Placeholder 2"/>
          <p:cNvSpPr txBox="1">
            <a:spLocks/>
          </p:cNvSpPr>
          <p:nvPr/>
        </p:nvSpPr>
        <p:spPr bwMode="auto">
          <a:xfrm>
            <a:off x="2671202" y="3445343"/>
            <a:ext cx="57782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a:solidFill>
                  <a:prstClr val="black"/>
                </a:solidFill>
                <a:latin typeface="Georgia"/>
                <a:ea typeface="MS PGothic" charset="-128"/>
              </a:rPr>
              <a:t> </a:t>
            </a:r>
            <a:r>
              <a:rPr lang="en-US" altLang="en-US" sz="1800" b="1" dirty="0" smtClean="0">
                <a:solidFill>
                  <a:prstClr val="black"/>
                </a:solidFill>
                <a:latin typeface="Georgia"/>
                <a:ea typeface="MS PGothic" charset="-128"/>
              </a:rPr>
              <a:t>Public opinion on American infrastructure</a:t>
            </a:r>
            <a:endParaRPr lang="en-US" altLang="en-US" sz="1800" dirty="0" smtClean="0">
              <a:latin typeface="+mj-lt"/>
            </a:endParaRPr>
          </a:p>
        </p:txBody>
      </p:sp>
      <p:sp>
        <p:nvSpPr>
          <p:cNvPr id="52" name="Content Placeholder 2"/>
          <p:cNvSpPr txBox="1">
            <a:spLocks/>
          </p:cNvSpPr>
          <p:nvPr/>
        </p:nvSpPr>
        <p:spPr bwMode="auto">
          <a:xfrm>
            <a:off x="2190684" y="2776985"/>
            <a:ext cx="5202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Infrastructure under Trump</a:t>
            </a:r>
            <a:endParaRPr lang="en-US" altLang="en-US" sz="1800" dirty="0" smtClean="0">
              <a:latin typeface="+mj-lt"/>
            </a:endParaRPr>
          </a:p>
        </p:txBody>
      </p:sp>
      <p:sp>
        <p:nvSpPr>
          <p:cNvPr id="53" name="Content Placeholder 2"/>
          <p:cNvSpPr txBox="1">
            <a:spLocks/>
          </p:cNvSpPr>
          <p:nvPr/>
        </p:nvSpPr>
        <p:spPr bwMode="auto">
          <a:xfrm>
            <a:off x="3833445" y="4704429"/>
            <a:ext cx="4192706" cy="646331"/>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latin typeface="+mj-lt"/>
              </a:rPr>
              <a:t>Examples of </a:t>
            </a:r>
            <a:r>
              <a:rPr lang="en-US" altLang="en-US" sz="1800" b="1" dirty="0">
                <a:latin typeface="+mj-lt"/>
              </a:rPr>
              <a:t>i</a:t>
            </a:r>
            <a:r>
              <a:rPr lang="en-US" altLang="en-US" sz="1800" b="1" dirty="0" smtClean="0">
                <a:latin typeface="+mj-lt"/>
              </a:rPr>
              <a:t>nfrastructure needs and emergencies</a:t>
            </a:r>
          </a:p>
        </p:txBody>
      </p:sp>
      <p:grpSp>
        <p:nvGrpSpPr>
          <p:cNvPr id="54" name="Group 18"/>
          <p:cNvGrpSpPr>
            <a:grpSpLocks/>
          </p:cNvGrpSpPr>
          <p:nvPr/>
        </p:nvGrpSpPr>
        <p:grpSpPr bwMode="auto">
          <a:xfrm>
            <a:off x="3054896" y="4576485"/>
            <a:ext cx="261777" cy="452715"/>
            <a:chOff x="2638425" y="3965575"/>
            <a:chExt cx="315913" cy="838200"/>
          </a:xfrm>
        </p:grpSpPr>
        <p:cxnSp>
          <p:nvCxnSpPr>
            <p:cNvPr id="55" name="Straight Arrow Connector 54"/>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flipH="1" flipV="1">
              <a:off x="2223193" y="4382395"/>
              <a:ext cx="835229"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194" name="Group 18"/>
          <p:cNvGrpSpPr>
            <a:grpSpLocks/>
          </p:cNvGrpSpPr>
          <p:nvPr/>
        </p:nvGrpSpPr>
        <p:grpSpPr bwMode="auto">
          <a:xfrm>
            <a:off x="1965390" y="3261501"/>
            <a:ext cx="261776" cy="370960"/>
            <a:chOff x="2638425" y="3965575"/>
            <a:chExt cx="315913" cy="838200"/>
          </a:xfrm>
        </p:grpSpPr>
        <p:cxnSp>
          <p:nvCxnSpPr>
            <p:cNvPr id="42" name="Straight Arrow Connector 41"/>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flipH="1" flipV="1">
              <a:off x="2223192" y="4382395"/>
              <a:ext cx="835229" cy="1588"/>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198" name="Group 5"/>
          <p:cNvGrpSpPr>
            <a:grpSpLocks/>
          </p:cNvGrpSpPr>
          <p:nvPr/>
        </p:nvGrpSpPr>
        <p:grpSpPr bwMode="auto">
          <a:xfrm>
            <a:off x="864349" y="2006551"/>
            <a:ext cx="261777" cy="369645"/>
            <a:chOff x="1970088" y="2784475"/>
            <a:chExt cx="315912" cy="836613"/>
          </a:xfrm>
        </p:grpSpPr>
        <p:cxnSp>
          <p:nvCxnSpPr>
            <p:cNvPr id="11" name="Straight Arrow Connector 10"/>
            <p:cNvCxnSpPr/>
            <p:nvPr/>
          </p:nvCxnSpPr>
          <p:spPr>
            <a:xfrm>
              <a:off x="1970088" y="3618110"/>
              <a:ext cx="315912" cy="2978"/>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flipH="1" flipV="1">
              <a:off x="1555653" y="3200498"/>
              <a:ext cx="833635"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201" name="Group 18"/>
          <p:cNvGrpSpPr>
            <a:grpSpLocks/>
          </p:cNvGrpSpPr>
          <p:nvPr/>
        </p:nvGrpSpPr>
        <p:grpSpPr bwMode="auto">
          <a:xfrm>
            <a:off x="1407635" y="2616925"/>
            <a:ext cx="261776" cy="370960"/>
            <a:chOff x="2638425" y="3965575"/>
            <a:chExt cx="315913" cy="838200"/>
          </a:xfrm>
        </p:grpSpPr>
        <p:cxnSp>
          <p:nvCxnSpPr>
            <p:cNvPr id="16" name="Straight Arrow Connector 15"/>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flipV="1">
              <a:off x="2223192" y="4382395"/>
              <a:ext cx="835229" cy="1588"/>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sp>
        <p:nvSpPr>
          <p:cNvPr id="25" name="Oval 24"/>
          <p:cNvSpPr/>
          <p:nvPr/>
        </p:nvSpPr>
        <p:spPr bwMode="auto">
          <a:xfrm>
            <a:off x="576263" y="1484313"/>
            <a:ext cx="598535" cy="597220"/>
          </a:xfrm>
          <a:prstGeom prst="ellipse">
            <a:avLst/>
          </a:prstGeom>
          <a:solidFill>
            <a:srgbClr val="005596"/>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7" name="Oval 26"/>
          <p:cNvSpPr/>
          <p:nvPr/>
        </p:nvSpPr>
        <p:spPr bwMode="auto">
          <a:xfrm>
            <a:off x="1132703" y="2082848"/>
            <a:ext cx="598535" cy="598536"/>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0" name="Oval 29"/>
          <p:cNvSpPr/>
          <p:nvPr/>
        </p:nvSpPr>
        <p:spPr bwMode="auto">
          <a:xfrm>
            <a:off x="1681251" y="2674806"/>
            <a:ext cx="597220" cy="597220"/>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8" name="Oval 37"/>
          <p:cNvSpPr/>
          <p:nvPr/>
        </p:nvSpPr>
        <p:spPr bwMode="auto">
          <a:xfrm>
            <a:off x="2225852" y="3331221"/>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nvGrpSpPr>
          <p:cNvPr id="8210" name="Group 18"/>
          <p:cNvGrpSpPr>
            <a:grpSpLocks/>
          </p:cNvGrpSpPr>
          <p:nvPr/>
        </p:nvGrpSpPr>
        <p:grpSpPr bwMode="auto">
          <a:xfrm>
            <a:off x="2513938" y="3927125"/>
            <a:ext cx="261777" cy="370960"/>
            <a:chOff x="2638425" y="3965575"/>
            <a:chExt cx="315913" cy="838200"/>
          </a:xfrm>
        </p:grpSpPr>
        <p:cxnSp>
          <p:nvCxnSpPr>
            <p:cNvPr id="46" name="Straight Arrow Connector 45"/>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flipH="1" flipV="1">
              <a:off x="2223193" y="4382395"/>
              <a:ext cx="835229"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sp>
        <p:nvSpPr>
          <p:cNvPr id="51" name="Oval 50"/>
          <p:cNvSpPr/>
          <p:nvPr/>
        </p:nvSpPr>
        <p:spPr bwMode="auto">
          <a:xfrm>
            <a:off x="2773084" y="3988952"/>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7" name="Oval 56"/>
          <p:cNvSpPr/>
          <p:nvPr/>
        </p:nvSpPr>
        <p:spPr bwMode="auto">
          <a:xfrm>
            <a:off x="3314042" y="4700660"/>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8" name="Content Placeholder 2"/>
          <p:cNvSpPr txBox="1">
            <a:spLocks/>
          </p:cNvSpPr>
          <p:nvPr/>
        </p:nvSpPr>
        <p:spPr bwMode="auto">
          <a:xfrm>
            <a:off x="3261290" y="3964813"/>
            <a:ext cx="37198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American infrastructure in the global economy</a:t>
            </a:r>
            <a:endParaRPr lang="en-US" altLang="en-US" sz="1800" dirty="0" smtClean="0">
              <a:latin typeface="+mj-lt"/>
            </a:endParaRPr>
          </a:p>
        </p:txBody>
      </p:sp>
      <p:sp>
        <p:nvSpPr>
          <p:cNvPr id="3" name="Rectangle 2"/>
          <p:cNvSpPr/>
          <p:nvPr/>
        </p:nvSpPr>
        <p:spPr>
          <a:xfrm>
            <a:off x="603351" y="1577605"/>
            <a:ext cx="579005" cy="400110"/>
          </a:xfrm>
          <a:prstGeom prst="rect">
            <a:avLst/>
          </a:prstGeom>
        </p:spPr>
        <p:txBody>
          <a:bodyPr wrap="none">
            <a:spAutoFit/>
          </a:bodyPr>
          <a:lstStyle/>
          <a:p>
            <a:pPr lvl="0" eaLnBrk="1" hangingPunct="1"/>
            <a:r>
              <a:rPr lang="en-US" altLang="en-US" sz="2000" b="1" dirty="0" smtClean="0">
                <a:solidFill>
                  <a:schemeClr val="bg1"/>
                </a:solidFill>
                <a:latin typeface="+mj-lt"/>
                <a:ea typeface="ＭＳ Ｐゴシック" panose="020B0600070205080204" pitchFamily="34" charset="-128"/>
              </a:rPr>
              <a:t>D+</a:t>
            </a:r>
            <a:endParaRPr lang="en-US" altLang="en-US" sz="2000" b="1" dirty="0">
              <a:solidFill>
                <a:schemeClr val="bg1"/>
              </a:solidFill>
              <a:latin typeface="+mj-lt"/>
              <a:ea typeface="ＭＳ Ｐゴシック" panose="020B0600070205080204" pitchFamily="34" charset="-128"/>
            </a:endParaRPr>
          </a:p>
        </p:txBody>
      </p:sp>
      <p:sp>
        <p:nvSpPr>
          <p:cNvPr id="59" name="Rectangle 58"/>
          <p:cNvSpPr/>
          <p:nvPr/>
        </p:nvSpPr>
        <p:spPr>
          <a:xfrm>
            <a:off x="1137435" y="2137268"/>
            <a:ext cx="579005" cy="461665"/>
          </a:xfrm>
          <a:prstGeom prst="rect">
            <a:avLst/>
          </a:prstGeom>
        </p:spPr>
        <p:txBody>
          <a:bodyPr wrap="none">
            <a:spAutoFit/>
          </a:bodyPr>
          <a:lstStyle/>
          <a:p>
            <a:pPr lvl="0" eaLnBrk="1" hangingPunct="1"/>
            <a:r>
              <a:rPr lang="en-US" altLang="en-US" sz="2400" b="1" dirty="0" smtClean="0">
                <a:solidFill>
                  <a:schemeClr val="bg1"/>
                </a:solidFill>
                <a:latin typeface="+mj-lt"/>
                <a:ea typeface="ＭＳ Ｐゴシック" panose="020B0600070205080204" pitchFamily="34" charset="-128"/>
              </a:rPr>
              <a:t>$$</a:t>
            </a:r>
            <a:endParaRPr lang="en-US" altLang="en-US" sz="2400" b="1" dirty="0">
              <a:solidFill>
                <a:schemeClr val="bg1"/>
              </a:solidFill>
              <a:latin typeface="+mj-lt"/>
              <a:ea typeface="ＭＳ Ｐゴシック" panose="020B0600070205080204" pitchFamily="34" charset="-128"/>
            </a:endParaRPr>
          </a:p>
        </p:txBody>
      </p:sp>
      <p:sp>
        <p:nvSpPr>
          <p:cNvPr id="4" name="Rectangle 3"/>
          <p:cNvSpPr/>
          <p:nvPr/>
        </p:nvSpPr>
        <p:spPr>
          <a:xfrm>
            <a:off x="3434414" y="4691567"/>
            <a:ext cx="357790" cy="646331"/>
          </a:xfrm>
          <a:prstGeom prst="rect">
            <a:avLst/>
          </a:prstGeom>
        </p:spPr>
        <p:txBody>
          <a:bodyPr wrap="none">
            <a:spAutoFit/>
          </a:bodyPr>
          <a:lstStyle/>
          <a:p>
            <a:r>
              <a:rPr lang="en-US" sz="3600" b="1" dirty="0">
                <a:solidFill>
                  <a:schemeClr val="bg1"/>
                </a:solidFill>
                <a:latin typeface="+mj-lt"/>
                <a:ea typeface="ＭＳ Ｐゴシック" panose="020B0600070205080204" pitchFamily="34" charset="-128"/>
              </a:rPr>
              <a:t>!</a:t>
            </a:r>
            <a:endParaRPr lang="en-US" sz="3600" dirty="0">
              <a:latin typeface="+mj-lt"/>
            </a:endParaRPr>
          </a:p>
        </p:txBody>
      </p:sp>
      <p:pic>
        <p:nvPicPr>
          <p:cNvPr id="60" name="Picture 59"/>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t="30086" b="28034"/>
          <a:stretch/>
        </p:blipFill>
        <p:spPr bwMode="auto">
          <a:xfrm>
            <a:off x="1713654" y="2870592"/>
            <a:ext cx="521273" cy="217830"/>
          </a:xfrm>
          <a:prstGeom prst="rect">
            <a:avLst/>
          </a:prstGeom>
          <a:solidFill>
            <a:srgbClr val="005596"/>
          </a:solidFill>
        </p:spPr>
      </p:pic>
      <p:pic>
        <p:nvPicPr>
          <p:cNvPr id="5" name="Picture 4"/>
          <p:cNvPicPr>
            <a:picLocks noChangeAspect="1"/>
          </p:cNvPicPr>
          <p:nvPr/>
        </p:nvPicPr>
        <p:blipFill rotWithShape="1">
          <a:blip r:embed="rId5" cstate="hqprint">
            <a:lum bright="70000" contrast="-70000"/>
            <a:extLst>
              <a:ext uri="{28A0092B-C50C-407E-A947-70E740481C1C}">
                <a14:useLocalDpi xmlns:a14="http://schemas.microsoft.com/office/drawing/2010/main" val="0"/>
              </a:ext>
            </a:extLst>
          </a:blip>
          <a:srcRect b="13205"/>
          <a:stretch/>
        </p:blipFill>
        <p:spPr>
          <a:xfrm>
            <a:off x="2843782" y="4099311"/>
            <a:ext cx="457137" cy="396772"/>
          </a:xfrm>
          <a:prstGeom prst="rect">
            <a:avLst/>
          </a:prstGeom>
        </p:spPr>
      </p:pic>
      <p:pic>
        <p:nvPicPr>
          <p:cNvPr id="39" name="Picture 38"/>
          <p:cNvPicPr>
            <a:picLocks noChangeAspect="1"/>
          </p:cNvPicPr>
          <p:nvPr/>
        </p:nvPicPr>
        <p:blipFill rotWithShape="1">
          <a:blip r:embed="rId6" cstate="hqprint">
            <a:lum bright="70000" contrast="-70000"/>
            <a:extLst>
              <a:ext uri="{28A0092B-C50C-407E-A947-70E740481C1C}">
                <a14:useLocalDpi xmlns:a14="http://schemas.microsoft.com/office/drawing/2010/main" val="0"/>
              </a:ext>
            </a:extLst>
          </a:blip>
          <a:srcRect t="2949" b="18204"/>
          <a:stretch/>
        </p:blipFill>
        <p:spPr>
          <a:xfrm>
            <a:off x="2327393" y="3474109"/>
            <a:ext cx="395452" cy="311799"/>
          </a:xfrm>
          <a:prstGeom prst="rect">
            <a:avLst/>
          </a:prstGeom>
        </p:spPr>
      </p:pic>
      <p:sp>
        <p:nvSpPr>
          <p:cNvPr id="2" name="Slide Number Placeholder 1"/>
          <p:cNvSpPr>
            <a:spLocks noGrp="1"/>
          </p:cNvSpPr>
          <p:nvPr>
            <p:ph type="sldNum" sz="quarter" idx="10"/>
          </p:nvPr>
        </p:nvSpPr>
        <p:spPr/>
        <p:txBody>
          <a:bodyPr/>
          <a:lstStyle/>
          <a:p>
            <a:pPr>
              <a:defRPr/>
            </a:pPr>
            <a:fld id="{F3261934-41CF-CB44-9D23-0EE9285AD301}" type="slidenum">
              <a:rPr lang="en-US" altLang="en-US" smtClean="0"/>
              <a:pPr>
                <a:defRPr/>
              </a:pPr>
              <a:t>6</a:t>
            </a:fld>
            <a:endParaRPr lang="en-US" altLang="en-US"/>
          </a:p>
        </p:txBody>
      </p:sp>
    </p:spTree>
    <p:extLst>
      <p:ext uri="{BB962C8B-B14F-4D97-AF65-F5344CB8AC3E}">
        <p14:creationId xmlns:p14="http://schemas.microsoft.com/office/powerpoint/2010/main" val="35142176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28600" y="630238"/>
            <a:ext cx="8420100" cy="854075"/>
          </a:xfrm>
        </p:spPr>
        <p:txBody>
          <a:bodyPr>
            <a:normAutofit fontScale="90000"/>
          </a:bodyPr>
          <a:lstStyle/>
          <a:p>
            <a:r>
              <a:rPr lang="en-US" altLang="en-US" dirty="0" smtClean="0">
                <a:latin typeface="Georgia" charset="0"/>
                <a:ea typeface="MS PGothic" charset="-128"/>
              </a:rPr>
              <a:t>In 35 years, federal infrastructure investment has dropped by half, leaving the responsibility to state and local governments </a:t>
            </a:r>
            <a:endParaRPr lang="en-US" altLang="en-US" dirty="0">
              <a:latin typeface="Georgia" charset="0"/>
              <a:ea typeface="MS PGothic" charset="-128"/>
            </a:endParaRP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13"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April 20, 2017|  Libbie Wilcox</a:t>
            </a:r>
            <a:endParaRPr lang="en-US" sz="1000" dirty="0">
              <a:solidFill>
                <a:schemeClr val="tx1">
                  <a:lumMod val="65000"/>
                  <a:lumOff val="35000"/>
                </a:schemeClr>
              </a:solidFill>
              <a:latin typeface="+mn-lt"/>
              <a:cs typeface="ＭＳ Ｐゴシック" charset="0"/>
            </a:endParaRPr>
          </a:p>
        </p:txBody>
      </p:sp>
      <p:sp>
        <p:nvSpPr>
          <p:cNvPr id="10297" name="Rectangle 14"/>
          <p:cNvSpPr>
            <a:spLocks noChangeArrowheads="1"/>
          </p:cNvSpPr>
          <p:nvPr/>
        </p:nvSpPr>
        <p:spPr bwMode="auto">
          <a:xfrm>
            <a:off x="419099" y="1500188"/>
            <a:ext cx="39377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1213">
              <a:lnSpc>
                <a:spcPct val="90000"/>
              </a:lnSpc>
              <a:spcBef>
                <a:spcPts val="1000"/>
              </a:spcBef>
              <a:buFont typeface="Arial" charset="0"/>
              <a:buChar char="•"/>
              <a:defRPr sz="2800">
                <a:solidFill>
                  <a:schemeClr val="tx1"/>
                </a:solidFill>
                <a:latin typeface="Georgia" charset="0"/>
                <a:ea typeface="MS PGothic" charset="-128"/>
              </a:defRPr>
            </a:lvl1pPr>
            <a:lvl2pPr marL="742950" indent="-285750" defTabSz="811213">
              <a:lnSpc>
                <a:spcPct val="90000"/>
              </a:lnSpc>
              <a:spcBef>
                <a:spcPts val="500"/>
              </a:spcBef>
              <a:buFont typeface="Arial" charset="0"/>
              <a:buChar char="•"/>
              <a:defRPr sz="2400">
                <a:solidFill>
                  <a:schemeClr val="tx1"/>
                </a:solidFill>
                <a:latin typeface="Georgia" charset="0"/>
                <a:ea typeface="MS PGothic" charset="-128"/>
              </a:defRPr>
            </a:lvl2pPr>
            <a:lvl3pPr marL="1143000" indent="-228600" defTabSz="811213">
              <a:lnSpc>
                <a:spcPct val="90000"/>
              </a:lnSpc>
              <a:spcBef>
                <a:spcPts val="500"/>
              </a:spcBef>
              <a:buFont typeface="Arial" charset="0"/>
              <a:buChar char="•"/>
              <a:defRPr sz="2000">
                <a:solidFill>
                  <a:schemeClr val="tx1"/>
                </a:solidFill>
                <a:latin typeface="Georgia" charset="0"/>
                <a:ea typeface="MS PGothic" charset="-128"/>
              </a:defRPr>
            </a:lvl3pPr>
            <a:lvl4pPr marL="1600200" indent="-228600" defTabSz="811213">
              <a:lnSpc>
                <a:spcPct val="90000"/>
              </a:lnSpc>
              <a:spcBef>
                <a:spcPts val="500"/>
              </a:spcBef>
              <a:buFont typeface="Arial" charset="0"/>
              <a:buChar char="•"/>
              <a:defRPr>
                <a:solidFill>
                  <a:schemeClr val="tx1"/>
                </a:solidFill>
                <a:latin typeface="Georgia" charset="0"/>
                <a:ea typeface="MS PGothic" charset="-128"/>
              </a:defRPr>
            </a:lvl4pPr>
            <a:lvl5pPr marL="2057400" indent="-228600" defTabSz="811213">
              <a:lnSpc>
                <a:spcPct val="90000"/>
              </a:lnSpc>
              <a:spcBef>
                <a:spcPts val="500"/>
              </a:spcBef>
              <a:buFont typeface="Arial" charset="0"/>
              <a:buChar char="•"/>
              <a:defRPr>
                <a:solidFill>
                  <a:schemeClr val="tx1"/>
                </a:solidFill>
                <a:latin typeface="Georgia" charset="0"/>
                <a:ea typeface="MS PGothic" charset="-128"/>
              </a:defRPr>
            </a:lvl5pPr>
            <a:lvl6pPr marL="25146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buFontTx/>
              <a:buNone/>
            </a:pPr>
            <a:r>
              <a:rPr lang="en-US" altLang="en-US" sz="1600" b="1" dirty="0" smtClean="0">
                <a:solidFill>
                  <a:srgbClr val="7F7F7F"/>
                </a:solidFill>
              </a:rPr>
              <a:t>Breakdown of transportation and water infrastructure spending</a:t>
            </a:r>
            <a:endParaRPr lang="en-US" altLang="en-US" sz="1600" b="1" dirty="0">
              <a:solidFill>
                <a:srgbClr val="7F7F7F"/>
              </a:solidFill>
            </a:endParaRPr>
          </a:p>
        </p:txBody>
      </p:sp>
      <p:pic>
        <p:nvPicPr>
          <p:cNvPr id="10299" name="Picture 12"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8"/>
          <p:cNvSpPr txBox="1">
            <a:spLocks/>
          </p:cNvSpPr>
          <p:nvPr/>
        </p:nvSpPr>
        <p:spPr bwMode="auto">
          <a:xfrm>
            <a:off x="7938" y="6207650"/>
            <a:ext cx="9144000" cy="375713"/>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endParaRPr lang="en-US" sz="900" i="1" dirty="0" smtClean="0">
              <a:solidFill>
                <a:schemeClr val="tx1">
                  <a:lumMod val="65000"/>
                  <a:lumOff val="35000"/>
                </a:schemeClr>
              </a:solidFill>
              <a:latin typeface="+mn-lt"/>
            </a:endParaRPr>
          </a:p>
          <a:p>
            <a:pPr marL="0" indent="0">
              <a:lnSpc>
                <a:spcPct val="100000"/>
              </a:lnSpc>
              <a:spcBef>
                <a:spcPts val="0"/>
              </a:spcBef>
              <a:buFont typeface="Arial" panose="020B0604020202020204" pitchFamily="34" charset="0"/>
              <a:buNone/>
              <a:defRPr/>
            </a:pPr>
            <a:r>
              <a:rPr lang="en-US" sz="900" i="1" dirty="0" smtClean="0">
                <a:solidFill>
                  <a:schemeClr val="tx1">
                    <a:lumMod val="65000"/>
                    <a:lumOff val="35000"/>
                  </a:schemeClr>
                </a:solidFill>
                <a:latin typeface="+mn-lt"/>
              </a:rPr>
              <a:t>Sources: Elizabeth McNichol, “It’s time for state to spend more on agriculture,” Center on Budget and Policies Priorities, February 23, 2016. </a:t>
            </a:r>
            <a:endParaRPr lang="en-US" sz="900" i="1" dirty="0">
              <a:solidFill>
                <a:schemeClr val="tx1">
                  <a:lumMod val="65000"/>
                  <a:lumOff val="35000"/>
                </a:schemeClr>
              </a:solidFill>
              <a:latin typeface="+mn-lt"/>
            </a:endParaRPr>
          </a:p>
        </p:txBody>
      </p:sp>
      <p:sp>
        <p:nvSpPr>
          <p:cNvPr id="18" name="Rectangle 14"/>
          <p:cNvSpPr>
            <a:spLocks noChangeArrowheads="1"/>
          </p:cNvSpPr>
          <p:nvPr/>
        </p:nvSpPr>
        <p:spPr bwMode="auto">
          <a:xfrm>
            <a:off x="4838700" y="1500188"/>
            <a:ext cx="39502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1213">
              <a:lnSpc>
                <a:spcPct val="90000"/>
              </a:lnSpc>
              <a:spcBef>
                <a:spcPts val="1000"/>
              </a:spcBef>
              <a:buFont typeface="Arial" charset="0"/>
              <a:buChar char="•"/>
              <a:defRPr sz="2800">
                <a:solidFill>
                  <a:schemeClr val="tx1"/>
                </a:solidFill>
                <a:latin typeface="Georgia" charset="0"/>
                <a:ea typeface="MS PGothic" charset="-128"/>
              </a:defRPr>
            </a:lvl1pPr>
            <a:lvl2pPr marL="742950" indent="-285750" defTabSz="811213">
              <a:lnSpc>
                <a:spcPct val="90000"/>
              </a:lnSpc>
              <a:spcBef>
                <a:spcPts val="500"/>
              </a:spcBef>
              <a:buFont typeface="Arial" charset="0"/>
              <a:buChar char="•"/>
              <a:defRPr sz="2400">
                <a:solidFill>
                  <a:schemeClr val="tx1"/>
                </a:solidFill>
                <a:latin typeface="Georgia" charset="0"/>
                <a:ea typeface="MS PGothic" charset="-128"/>
              </a:defRPr>
            </a:lvl2pPr>
            <a:lvl3pPr marL="1143000" indent="-228600" defTabSz="811213">
              <a:lnSpc>
                <a:spcPct val="90000"/>
              </a:lnSpc>
              <a:spcBef>
                <a:spcPts val="500"/>
              </a:spcBef>
              <a:buFont typeface="Arial" charset="0"/>
              <a:buChar char="•"/>
              <a:defRPr sz="2000">
                <a:solidFill>
                  <a:schemeClr val="tx1"/>
                </a:solidFill>
                <a:latin typeface="Georgia" charset="0"/>
                <a:ea typeface="MS PGothic" charset="-128"/>
              </a:defRPr>
            </a:lvl3pPr>
            <a:lvl4pPr marL="1600200" indent="-228600" defTabSz="811213">
              <a:lnSpc>
                <a:spcPct val="90000"/>
              </a:lnSpc>
              <a:spcBef>
                <a:spcPts val="500"/>
              </a:spcBef>
              <a:buFont typeface="Arial" charset="0"/>
              <a:buChar char="•"/>
              <a:defRPr>
                <a:solidFill>
                  <a:schemeClr val="tx1"/>
                </a:solidFill>
                <a:latin typeface="Georgia" charset="0"/>
                <a:ea typeface="MS PGothic" charset="-128"/>
              </a:defRPr>
            </a:lvl4pPr>
            <a:lvl5pPr marL="2057400" indent="-228600" defTabSz="811213">
              <a:lnSpc>
                <a:spcPct val="90000"/>
              </a:lnSpc>
              <a:spcBef>
                <a:spcPts val="500"/>
              </a:spcBef>
              <a:buFont typeface="Arial" charset="0"/>
              <a:buChar char="•"/>
              <a:defRPr>
                <a:solidFill>
                  <a:schemeClr val="tx1"/>
                </a:solidFill>
                <a:latin typeface="Georgia" charset="0"/>
                <a:ea typeface="MS PGothic" charset="-128"/>
              </a:defRPr>
            </a:lvl5pPr>
            <a:lvl6pPr marL="25146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buFontTx/>
              <a:buNone/>
            </a:pPr>
            <a:r>
              <a:rPr lang="en-US" altLang="en-US" sz="1600" b="1" dirty="0" smtClean="0">
                <a:solidFill>
                  <a:srgbClr val="7F7F7F"/>
                </a:solidFill>
              </a:rPr>
              <a:t>State and local capital spending as percent of GDP, 2000-2013</a:t>
            </a:r>
            <a:endParaRPr lang="en-US" altLang="en-US" sz="1600" b="1" dirty="0">
              <a:solidFill>
                <a:srgbClr val="7F7F7F"/>
              </a:solidFill>
            </a:endParaRPr>
          </a:p>
        </p:txBody>
      </p:sp>
      <p:sp>
        <p:nvSpPr>
          <p:cNvPr id="19" name="Rectangle 14"/>
          <p:cNvSpPr>
            <a:spLocks noChangeArrowheads="1"/>
          </p:cNvSpPr>
          <p:nvPr/>
        </p:nvSpPr>
        <p:spPr bwMode="auto">
          <a:xfrm>
            <a:off x="419100" y="2084963"/>
            <a:ext cx="3722594" cy="307777"/>
          </a:xfrm>
          <a:prstGeom prst="rect">
            <a:avLst/>
          </a:prstGeom>
          <a:noFill/>
          <a:ln>
            <a:noFill/>
          </a:ln>
          <a:extLst/>
        </p:spPr>
        <p:txBody>
          <a:bodyPr wrap="square">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dirty="0" smtClean="0">
                <a:solidFill>
                  <a:srgbClr val="7F7F7F"/>
                </a:solidFill>
                <a:latin typeface="+mn-lt"/>
              </a:rPr>
              <a:t>Congressional Budget Office, 2014 </a:t>
            </a:r>
            <a:endParaRPr lang="en-US" altLang="en-US" sz="1400" i="1" dirty="0">
              <a:solidFill>
                <a:srgbClr val="7F7F7F"/>
              </a:solidFill>
              <a:latin typeface="+mn-lt"/>
            </a:endParaRPr>
          </a:p>
        </p:txBody>
      </p:sp>
      <p:sp>
        <p:nvSpPr>
          <p:cNvPr id="20" name="Rectangle 14"/>
          <p:cNvSpPr>
            <a:spLocks noChangeArrowheads="1"/>
          </p:cNvSpPr>
          <p:nvPr/>
        </p:nvSpPr>
        <p:spPr bwMode="auto">
          <a:xfrm>
            <a:off x="4838700" y="2041361"/>
            <a:ext cx="3722594" cy="307777"/>
          </a:xfrm>
          <a:prstGeom prst="rect">
            <a:avLst/>
          </a:prstGeom>
          <a:noFill/>
          <a:ln>
            <a:noFill/>
          </a:ln>
          <a:extLst/>
        </p:spPr>
        <p:txBody>
          <a:bodyPr wrap="square">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dirty="0" smtClean="0">
                <a:solidFill>
                  <a:srgbClr val="7F7F7F"/>
                </a:solidFill>
                <a:latin typeface="+mn-lt"/>
              </a:rPr>
              <a:t>U.S. Bureau of Economic Analysis </a:t>
            </a:r>
            <a:endParaRPr lang="en-US" altLang="en-US" sz="1400" i="1" dirty="0">
              <a:solidFill>
                <a:srgbClr val="7F7F7F"/>
              </a:solidFill>
              <a:latin typeface="+mn-lt"/>
            </a:endParaRPr>
          </a:p>
        </p:txBody>
      </p:sp>
      <p:graphicFrame>
        <p:nvGraphicFramePr>
          <p:cNvPr id="4" name="Chart 3"/>
          <p:cNvGraphicFramePr/>
          <p:nvPr>
            <p:extLst>
              <p:ext uri="{D42A27DB-BD31-4B8C-83A1-F6EECF244321}">
                <p14:modId xmlns:p14="http://schemas.microsoft.com/office/powerpoint/2010/main" val="1715402372"/>
              </p:ext>
            </p:extLst>
          </p:nvPr>
        </p:nvGraphicFramePr>
        <p:xfrm>
          <a:off x="314121" y="2953763"/>
          <a:ext cx="3054758" cy="2907223"/>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13"/>
          <p:cNvSpPr txBox="1">
            <a:spLocks noChangeArrowheads="1"/>
          </p:cNvSpPr>
          <p:nvPr/>
        </p:nvSpPr>
        <p:spPr bwMode="auto">
          <a:xfrm>
            <a:off x="419099" y="2397769"/>
            <a:ext cx="193995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buFontTx/>
              <a:buNone/>
            </a:pPr>
            <a:r>
              <a:rPr lang="en-US" altLang="en-US" sz="1100" b="1" dirty="0">
                <a:solidFill>
                  <a:srgbClr val="DAE8C5"/>
                </a:solidFill>
                <a:latin typeface="Calibri Light" charset="0"/>
              </a:rPr>
              <a:t>■</a:t>
            </a:r>
            <a:r>
              <a:rPr lang="en-US" altLang="en-US" sz="1100" b="1" dirty="0">
                <a:latin typeface="Calibri Light" charset="0"/>
              </a:rPr>
              <a:t> </a:t>
            </a:r>
            <a:r>
              <a:rPr lang="en-US" altLang="en-US" sz="1100" dirty="0" smtClean="0">
                <a:latin typeface="Calibri Light" charset="0"/>
              </a:rPr>
              <a:t>Federal     </a:t>
            </a:r>
            <a:r>
              <a:rPr lang="en-US" altLang="en-US" sz="1100" b="1" dirty="0" smtClean="0">
                <a:solidFill>
                  <a:srgbClr val="BEB4B8"/>
                </a:solidFill>
                <a:latin typeface="Calibri Light" charset="0"/>
              </a:rPr>
              <a:t>■</a:t>
            </a:r>
            <a:r>
              <a:rPr lang="en-US" altLang="en-US" sz="1100" b="1" dirty="0" smtClean="0">
                <a:latin typeface="Calibri Light" charset="0"/>
              </a:rPr>
              <a:t> </a:t>
            </a:r>
            <a:r>
              <a:rPr lang="en-US" altLang="en-US" sz="1100" dirty="0" smtClean="0">
                <a:latin typeface="Calibri Light" charset="0"/>
              </a:rPr>
              <a:t>State and local</a:t>
            </a:r>
            <a:endParaRPr lang="en-US" altLang="en-US" sz="1100" dirty="0">
              <a:latin typeface="Calibri Light" charset="0"/>
            </a:endParaRPr>
          </a:p>
        </p:txBody>
      </p:sp>
      <p:graphicFrame>
        <p:nvGraphicFramePr>
          <p:cNvPr id="6" name="Chart 5"/>
          <p:cNvGraphicFramePr/>
          <p:nvPr>
            <p:extLst>
              <p:ext uri="{D42A27DB-BD31-4B8C-83A1-F6EECF244321}">
                <p14:modId xmlns:p14="http://schemas.microsoft.com/office/powerpoint/2010/main" val="617110024"/>
              </p:ext>
            </p:extLst>
          </p:nvPr>
        </p:nvGraphicFramePr>
        <p:xfrm>
          <a:off x="4579938" y="2388558"/>
          <a:ext cx="4343401" cy="2639121"/>
        </p:xfrm>
        <a:graphic>
          <a:graphicData uri="http://schemas.openxmlformats.org/drawingml/2006/chart">
            <c:chart xmlns:c="http://schemas.openxmlformats.org/drawingml/2006/chart" xmlns:r="http://schemas.openxmlformats.org/officeDocument/2006/relationships" r:id="rId4"/>
          </a:graphicData>
        </a:graphic>
      </p:graphicFrame>
      <p:sp>
        <p:nvSpPr>
          <p:cNvPr id="55" name="Rectangle 54"/>
          <p:cNvSpPr/>
          <p:nvPr/>
        </p:nvSpPr>
        <p:spPr>
          <a:xfrm>
            <a:off x="3368879" y="5221000"/>
            <a:ext cx="5420119" cy="986650"/>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b="1" dirty="0" smtClean="0">
                <a:solidFill>
                  <a:schemeClr val="tx1"/>
                </a:solidFill>
                <a:latin typeface="+mj-lt"/>
              </a:rPr>
              <a:t>Background</a:t>
            </a:r>
          </a:p>
          <a:p>
            <a:pPr marL="171450" indent="-171450">
              <a:spcAft>
                <a:spcPts val="50"/>
              </a:spcAft>
              <a:buFont typeface="Arial" charset="0"/>
              <a:buChar char="•"/>
              <a:defRPr/>
            </a:pPr>
            <a:r>
              <a:rPr lang="en-US" sz="1100" dirty="0" smtClean="0">
                <a:solidFill>
                  <a:schemeClr val="tx1"/>
                </a:solidFill>
              </a:rPr>
              <a:t>State and local governments pay for almost 75% of the nation’s public infrastructure </a:t>
            </a:r>
          </a:p>
          <a:p>
            <a:pPr marL="171450" indent="-171450">
              <a:spcAft>
                <a:spcPts val="50"/>
              </a:spcAft>
              <a:buFont typeface="Arial" charset="0"/>
              <a:buChar char="•"/>
              <a:defRPr/>
            </a:pPr>
            <a:r>
              <a:rPr lang="en-US" sz="1100" dirty="0" smtClean="0">
                <a:solidFill>
                  <a:schemeClr val="tx1"/>
                </a:solidFill>
              </a:rPr>
              <a:t>After the financial collapse in 2008, all but five states cut capital spending, and even as the economy has bounced back spending levels have not increased </a:t>
            </a:r>
          </a:p>
        </p:txBody>
      </p:sp>
      <p:sp>
        <p:nvSpPr>
          <p:cNvPr id="57" name="TextBox 12"/>
          <p:cNvSpPr txBox="1">
            <a:spLocks noChangeArrowheads="1"/>
          </p:cNvSpPr>
          <p:nvPr/>
        </p:nvSpPr>
        <p:spPr bwMode="auto">
          <a:xfrm>
            <a:off x="6635150" y="233363"/>
            <a:ext cx="2491388"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FINANCIAL AND REGULATORY HURDLES</a:t>
            </a:r>
            <a:endParaRPr lang="en-US" altLang="en-US" sz="900" dirty="0">
              <a:solidFill>
                <a:schemeClr val="bg2">
                  <a:lumMod val="25000"/>
                </a:schemeClr>
              </a:solidFill>
            </a:endParaRPr>
          </a:p>
        </p:txBody>
      </p:sp>
      <p:sp>
        <p:nvSpPr>
          <p:cNvPr id="17" name="Slide Number Placeholder 7"/>
          <p:cNvSpPr>
            <a:spLocks noGrp="1"/>
          </p:cNvSpPr>
          <p:nvPr>
            <p:ph type="sldNum" sz="quarter" idx="10"/>
          </p:nvPr>
        </p:nvSpPr>
        <p:spPr>
          <a:xfrm>
            <a:off x="8382000" y="6610350"/>
            <a:ext cx="533400" cy="247650"/>
          </a:xfrm>
        </p:spPr>
        <p:txBody>
          <a:bodyPr/>
          <a:lstStyle/>
          <a:p>
            <a:pPr>
              <a:defRPr/>
            </a:pPr>
            <a:r>
              <a:rPr lang="en-US" altLang="en-US" dirty="0"/>
              <a:t>7</a:t>
            </a:r>
          </a:p>
        </p:txBody>
      </p:sp>
    </p:spTree>
    <p:extLst>
      <p:ext uri="{BB962C8B-B14F-4D97-AF65-F5344CB8AC3E}">
        <p14:creationId xmlns:p14="http://schemas.microsoft.com/office/powerpoint/2010/main" val="16126492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28600" y="630238"/>
            <a:ext cx="8420100" cy="854075"/>
          </a:xfrm>
        </p:spPr>
        <p:txBody>
          <a:bodyPr/>
          <a:lstStyle/>
          <a:p>
            <a:r>
              <a:rPr lang="en-US" altLang="en-US" dirty="0" smtClean="0">
                <a:latin typeface="Georgia" charset="0"/>
                <a:ea typeface="MS PGothic" charset="-128"/>
              </a:rPr>
              <a:t>States rely heavily on borrowing and user fees to fund infrastructure projects</a:t>
            </a:r>
            <a:endParaRPr lang="en-US" altLang="en-US" dirty="0">
              <a:latin typeface="Georgia" charset="0"/>
              <a:ea typeface="MS PGothic" charset="-128"/>
            </a:endParaRP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0297"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charset="0"/>
              <a:buChar char="•"/>
              <a:defRPr sz="2800">
                <a:solidFill>
                  <a:schemeClr val="tx1"/>
                </a:solidFill>
                <a:latin typeface="Georgia" charset="0"/>
                <a:ea typeface="MS PGothic" charset="-128"/>
              </a:defRPr>
            </a:lvl1pPr>
            <a:lvl2pPr marL="742950" indent="-285750" defTabSz="811213">
              <a:lnSpc>
                <a:spcPct val="90000"/>
              </a:lnSpc>
              <a:spcBef>
                <a:spcPts val="500"/>
              </a:spcBef>
              <a:buFont typeface="Arial" charset="0"/>
              <a:buChar char="•"/>
              <a:defRPr sz="2400">
                <a:solidFill>
                  <a:schemeClr val="tx1"/>
                </a:solidFill>
                <a:latin typeface="Georgia" charset="0"/>
                <a:ea typeface="MS PGothic" charset="-128"/>
              </a:defRPr>
            </a:lvl2pPr>
            <a:lvl3pPr marL="1143000" indent="-228600" defTabSz="811213">
              <a:lnSpc>
                <a:spcPct val="90000"/>
              </a:lnSpc>
              <a:spcBef>
                <a:spcPts val="500"/>
              </a:spcBef>
              <a:buFont typeface="Arial" charset="0"/>
              <a:buChar char="•"/>
              <a:defRPr sz="2000">
                <a:solidFill>
                  <a:schemeClr val="tx1"/>
                </a:solidFill>
                <a:latin typeface="Georgia" charset="0"/>
                <a:ea typeface="MS PGothic" charset="-128"/>
              </a:defRPr>
            </a:lvl3pPr>
            <a:lvl4pPr marL="1600200" indent="-228600" defTabSz="811213">
              <a:lnSpc>
                <a:spcPct val="90000"/>
              </a:lnSpc>
              <a:spcBef>
                <a:spcPts val="500"/>
              </a:spcBef>
              <a:buFont typeface="Arial" charset="0"/>
              <a:buChar char="•"/>
              <a:defRPr>
                <a:solidFill>
                  <a:schemeClr val="tx1"/>
                </a:solidFill>
                <a:latin typeface="Georgia" charset="0"/>
                <a:ea typeface="MS PGothic" charset="-128"/>
              </a:defRPr>
            </a:lvl4pPr>
            <a:lvl5pPr marL="2057400" indent="-228600" defTabSz="811213">
              <a:lnSpc>
                <a:spcPct val="90000"/>
              </a:lnSpc>
              <a:spcBef>
                <a:spcPts val="500"/>
              </a:spcBef>
              <a:buFont typeface="Arial" charset="0"/>
              <a:buChar char="•"/>
              <a:defRPr>
                <a:solidFill>
                  <a:schemeClr val="tx1"/>
                </a:solidFill>
                <a:latin typeface="Georgia" charset="0"/>
                <a:ea typeface="MS PGothic" charset="-128"/>
              </a:defRPr>
            </a:lvl5pPr>
            <a:lvl6pPr marL="25146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buFontTx/>
              <a:buNone/>
            </a:pPr>
            <a:r>
              <a:rPr lang="en-US" altLang="en-US" sz="1600" b="1" dirty="0" smtClean="0">
                <a:solidFill>
                  <a:srgbClr val="7F7F7F"/>
                </a:solidFill>
              </a:rPr>
              <a:t>How states pay for infrastructure projects</a:t>
            </a:r>
            <a:endParaRPr lang="en-US" altLang="en-US" sz="1600" b="1" dirty="0">
              <a:solidFill>
                <a:srgbClr val="7F7F7F"/>
              </a:solidFill>
            </a:endParaRPr>
          </a:p>
        </p:txBody>
      </p:sp>
      <p:pic>
        <p:nvPicPr>
          <p:cNvPr id="10299" name="Picture 12"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Placeholder 18"/>
          <p:cNvSpPr txBox="1">
            <a:spLocks/>
          </p:cNvSpPr>
          <p:nvPr/>
        </p:nvSpPr>
        <p:spPr bwMode="auto">
          <a:xfrm>
            <a:off x="7938" y="6207650"/>
            <a:ext cx="9144000" cy="375713"/>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endParaRPr lang="en-US" sz="900" i="1" dirty="0" smtClean="0">
              <a:solidFill>
                <a:schemeClr val="tx1">
                  <a:lumMod val="65000"/>
                  <a:lumOff val="35000"/>
                </a:schemeClr>
              </a:solidFill>
              <a:latin typeface="+mn-lt"/>
            </a:endParaRPr>
          </a:p>
          <a:p>
            <a:pPr marL="0" indent="0">
              <a:lnSpc>
                <a:spcPct val="100000"/>
              </a:lnSpc>
              <a:spcBef>
                <a:spcPts val="0"/>
              </a:spcBef>
              <a:buFont typeface="Arial" panose="020B0604020202020204" pitchFamily="34" charset="0"/>
              <a:buNone/>
              <a:defRPr/>
            </a:pPr>
            <a:r>
              <a:rPr lang="en-US" sz="900" i="1" dirty="0" smtClean="0">
                <a:solidFill>
                  <a:schemeClr val="tx1">
                    <a:lumMod val="65000"/>
                    <a:lumOff val="35000"/>
                  </a:schemeClr>
                </a:solidFill>
                <a:latin typeface="+mn-lt"/>
              </a:rPr>
              <a:t>Sources: Elizabeth McNichol, “It’s time for state to spend more on agriculture,” Center on Budget and Policies Priorities, February 23, 2016. </a:t>
            </a:r>
            <a:endParaRPr lang="en-US" sz="900" i="1" dirty="0">
              <a:solidFill>
                <a:schemeClr val="tx1">
                  <a:lumMod val="65000"/>
                  <a:lumOff val="35000"/>
                </a:schemeClr>
              </a:solidFill>
              <a:latin typeface="+mn-lt"/>
            </a:endParaRPr>
          </a:p>
        </p:txBody>
      </p:sp>
      <p:sp>
        <p:nvSpPr>
          <p:cNvPr id="24" name="TextBox 13"/>
          <p:cNvSpPr txBox="1">
            <a:spLocks noChangeArrowheads="1"/>
          </p:cNvSpPr>
          <p:nvPr/>
        </p:nvSpPr>
        <p:spPr bwMode="auto">
          <a:xfrm>
            <a:off x="457200" y="2280772"/>
            <a:ext cx="551625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buFontTx/>
              <a:buNone/>
            </a:pPr>
            <a:r>
              <a:rPr lang="en-US" altLang="en-US" sz="1100" b="1" dirty="0">
                <a:solidFill>
                  <a:srgbClr val="DAE8C5"/>
                </a:solidFill>
                <a:latin typeface="Calibri Light" charset="0"/>
              </a:rPr>
              <a:t>■</a:t>
            </a:r>
            <a:r>
              <a:rPr lang="en-US" altLang="en-US" sz="1100" b="1" dirty="0">
                <a:latin typeface="Calibri Light" charset="0"/>
              </a:rPr>
              <a:t> </a:t>
            </a:r>
            <a:r>
              <a:rPr lang="en-US" altLang="en-US" sz="1100" dirty="0" smtClean="0">
                <a:latin typeface="Calibri Light" charset="0"/>
              </a:rPr>
              <a:t>Federal funds     </a:t>
            </a:r>
            <a:r>
              <a:rPr lang="en-US" altLang="en-US" sz="1100" b="1" dirty="0" smtClean="0">
                <a:solidFill>
                  <a:srgbClr val="BEB4B8"/>
                </a:solidFill>
                <a:latin typeface="Calibri Light" charset="0"/>
              </a:rPr>
              <a:t>■</a:t>
            </a:r>
            <a:r>
              <a:rPr lang="en-US" altLang="en-US" sz="1100" b="1" dirty="0" smtClean="0">
                <a:latin typeface="Calibri Light" charset="0"/>
              </a:rPr>
              <a:t> </a:t>
            </a:r>
            <a:r>
              <a:rPr lang="en-US" altLang="en-US" sz="1100" dirty="0" smtClean="0">
                <a:latin typeface="Calibri Light" charset="0"/>
              </a:rPr>
              <a:t>Fees, taxes and other funds      </a:t>
            </a:r>
            <a:r>
              <a:rPr lang="en-US" altLang="en-US" sz="1100" b="1" dirty="0" smtClean="0">
                <a:solidFill>
                  <a:srgbClr val="8972A2"/>
                </a:solidFill>
                <a:latin typeface="Calibri Light" charset="0"/>
              </a:rPr>
              <a:t>■</a:t>
            </a:r>
            <a:r>
              <a:rPr lang="en-US" altLang="en-US" sz="1100" b="1" dirty="0" smtClean="0">
                <a:latin typeface="Calibri Light" charset="0"/>
              </a:rPr>
              <a:t> </a:t>
            </a:r>
            <a:r>
              <a:rPr lang="en-US" altLang="en-US" sz="1100" dirty="0" smtClean="0">
                <a:latin typeface="Calibri Light" charset="0"/>
              </a:rPr>
              <a:t>State bonds     </a:t>
            </a:r>
            <a:r>
              <a:rPr lang="en-US" altLang="en-US" sz="1100" b="1" dirty="0" smtClean="0">
                <a:solidFill>
                  <a:srgbClr val="494F8D"/>
                </a:solidFill>
                <a:latin typeface="Calibri Light" charset="0"/>
              </a:rPr>
              <a:t>■</a:t>
            </a:r>
            <a:r>
              <a:rPr lang="en-US" altLang="en-US" sz="1100" b="1" dirty="0" smtClean="0">
                <a:latin typeface="Calibri Light" charset="0"/>
              </a:rPr>
              <a:t> </a:t>
            </a:r>
            <a:r>
              <a:rPr lang="en-US" altLang="en-US" sz="1100" dirty="0" smtClean="0">
                <a:latin typeface="Calibri Light" charset="0"/>
              </a:rPr>
              <a:t>State general funds </a:t>
            </a:r>
            <a:endParaRPr lang="en-US" altLang="en-US" sz="1100" dirty="0">
              <a:latin typeface="Calibri Light" charset="0"/>
            </a:endParaRPr>
          </a:p>
        </p:txBody>
      </p:sp>
      <p:graphicFrame>
        <p:nvGraphicFramePr>
          <p:cNvPr id="6" name="Chart 5"/>
          <p:cNvGraphicFramePr/>
          <p:nvPr>
            <p:extLst>
              <p:ext uri="{D42A27DB-BD31-4B8C-83A1-F6EECF244321}">
                <p14:modId xmlns:p14="http://schemas.microsoft.com/office/powerpoint/2010/main" val="1564003950"/>
              </p:ext>
            </p:extLst>
          </p:nvPr>
        </p:nvGraphicFramePr>
        <p:xfrm>
          <a:off x="419100" y="2793433"/>
          <a:ext cx="4520406" cy="3370561"/>
        </p:xfrm>
        <a:graphic>
          <a:graphicData uri="http://schemas.openxmlformats.org/drawingml/2006/chart">
            <c:chart xmlns:c="http://schemas.openxmlformats.org/drawingml/2006/chart" xmlns:r="http://schemas.openxmlformats.org/officeDocument/2006/relationships" r:id="rId3"/>
          </a:graphicData>
        </a:graphic>
      </p:graphicFrame>
      <p:sp>
        <p:nvSpPr>
          <p:cNvPr id="86" name="Rectangle 85"/>
          <p:cNvSpPr/>
          <p:nvPr/>
        </p:nvSpPr>
        <p:spPr>
          <a:xfrm>
            <a:off x="5464629" y="2688013"/>
            <a:ext cx="3184071" cy="3228788"/>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b="1" dirty="0" smtClean="0">
                <a:solidFill>
                  <a:schemeClr val="tx1"/>
                </a:solidFill>
                <a:latin typeface="+mj-lt"/>
              </a:rPr>
              <a:t>Traditional bond proceeds: </a:t>
            </a:r>
          </a:p>
          <a:p>
            <a:pPr>
              <a:spcAft>
                <a:spcPts val="50"/>
              </a:spcAft>
              <a:defRPr/>
            </a:pPr>
            <a:r>
              <a:rPr lang="en-US" sz="1100" dirty="0" smtClean="0">
                <a:solidFill>
                  <a:schemeClr val="tx1"/>
                </a:solidFill>
              </a:rPr>
              <a:t>Due to the large upfront costs associated with infrastructure, states borrow funds by issuing general obligation bonds to spread costs out over time instead of using annual tax collections and other revenues. These bonds are paid pack through user revenues, including taxes, vehicle-related fees and tolls </a:t>
            </a:r>
          </a:p>
          <a:p>
            <a:pPr>
              <a:spcAft>
                <a:spcPts val="50"/>
              </a:spcAft>
              <a:defRPr/>
            </a:pPr>
            <a:endParaRPr lang="en-US" sz="1100" b="1" dirty="0" smtClean="0">
              <a:solidFill>
                <a:schemeClr val="tx1"/>
              </a:solidFill>
              <a:latin typeface="+mj-lt"/>
            </a:endParaRPr>
          </a:p>
          <a:p>
            <a:pPr>
              <a:spcAft>
                <a:spcPts val="50"/>
              </a:spcAft>
              <a:defRPr/>
            </a:pPr>
            <a:r>
              <a:rPr lang="en-US" sz="1100" b="1" dirty="0" smtClean="0">
                <a:solidFill>
                  <a:schemeClr val="tx1"/>
                </a:solidFill>
                <a:latin typeface="+mj-lt"/>
              </a:rPr>
              <a:t>Taxes, fees and tolls: </a:t>
            </a:r>
          </a:p>
          <a:p>
            <a:pPr lvl="0">
              <a:spcAft>
                <a:spcPts val="50"/>
              </a:spcAft>
              <a:defRPr/>
            </a:pPr>
            <a:r>
              <a:rPr lang="en-US" altLang="en-US" sz="1100" dirty="0" smtClean="0">
                <a:solidFill>
                  <a:srgbClr val="000000"/>
                </a:solidFill>
                <a:latin typeface="Calibri Light" panose="020F0302020204030204" pitchFamily="34" charset="0"/>
                <a:ea typeface="MS PGothic" panose="020B0600070205080204" pitchFamily="34" charset="-128"/>
              </a:rPr>
              <a:t>Fuel </a:t>
            </a:r>
            <a:r>
              <a:rPr lang="en-US" altLang="en-US" sz="1100" dirty="0">
                <a:solidFill>
                  <a:srgbClr val="000000"/>
                </a:solidFill>
                <a:latin typeface="Calibri Light" panose="020F0302020204030204" pitchFamily="34" charset="0"/>
                <a:ea typeface="MS PGothic" panose="020B0600070205080204" pitchFamily="34" charset="-128"/>
              </a:rPr>
              <a:t>taxes, vehicle registration fees and bridge, tunnels and road tolls contribute to funding, but </a:t>
            </a:r>
            <a:r>
              <a:rPr lang="en-US" altLang="en-US" sz="1100" dirty="0" smtClean="0">
                <a:solidFill>
                  <a:srgbClr val="000000"/>
                </a:solidFill>
                <a:latin typeface="Calibri Light" panose="020F0302020204030204" pitchFamily="34" charset="0"/>
                <a:ea typeface="MS PGothic" panose="020B0600070205080204" pitchFamily="34" charset="-128"/>
              </a:rPr>
              <a:t>only account </a:t>
            </a:r>
            <a:r>
              <a:rPr lang="en-US" altLang="en-US" sz="1100" dirty="0">
                <a:solidFill>
                  <a:srgbClr val="000000"/>
                </a:solidFill>
                <a:latin typeface="Calibri Light" panose="020F0302020204030204" pitchFamily="34" charset="0"/>
                <a:ea typeface="MS PGothic" panose="020B0600070205080204" pitchFamily="34" charset="-128"/>
              </a:rPr>
              <a:t>for </a:t>
            </a:r>
            <a:r>
              <a:rPr lang="en-US" altLang="en-US" sz="1100" dirty="0" smtClean="0">
                <a:solidFill>
                  <a:srgbClr val="000000"/>
                </a:solidFill>
                <a:latin typeface="Calibri Light" panose="020F0302020204030204" pitchFamily="34" charset="0"/>
                <a:ea typeface="MS PGothic" panose="020B0600070205080204" pitchFamily="34" charset="-128"/>
              </a:rPr>
              <a:t>a small percentage of upfront </a:t>
            </a:r>
            <a:r>
              <a:rPr lang="en-US" altLang="en-US" sz="1100" dirty="0">
                <a:solidFill>
                  <a:srgbClr val="000000"/>
                </a:solidFill>
                <a:latin typeface="Calibri Light" panose="020F0302020204030204" pitchFamily="34" charset="0"/>
                <a:ea typeface="MS PGothic" panose="020B0600070205080204" pitchFamily="34" charset="-128"/>
              </a:rPr>
              <a:t>costs </a:t>
            </a:r>
          </a:p>
          <a:p>
            <a:pPr>
              <a:spcAft>
                <a:spcPts val="50"/>
              </a:spcAft>
              <a:defRPr/>
            </a:pPr>
            <a:endParaRPr lang="en-US" sz="1100" b="1" dirty="0" smtClean="0">
              <a:solidFill>
                <a:schemeClr val="tx1"/>
              </a:solidFill>
              <a:latin typeface="+mj-lt"/>
            </a:endParaRPr>
          </a:p>
          <a:p>
            <a:pPr>
              <a:spcAft>
                <a:spcPts val="50"/>
              </a:spcAft>
              <a:defRPr/>
            </a:pPr>
            <a:r>
              <a:rPr lang="en-US" sz="1100" b="1" dirty="0" smtClean="0">
                <a:solidFill>
                  <a:schemeClr val="tx1"/>
                </a:solidFill>
                <a:latin typeface="+mj-lt"/>
              </a:rPr>
              <a:t>Grants: </a:t>
            </a:r>
          </a:p>
          <a:p>
            <a:pPr>
              <a:spcAft>
                <a:spcPts val="50"/>
              </a:spcAft>
              <a:defRPr/>
            </a:pPr>
            <a:r>
              <a:rPr lang="en-US" sz="1100" dirty="0" smtClean="0">
                <a:solidFill>
                  <a:schemeClr val="tx1"/>
                </a:solidFill>
              </a:rPr>
              <a:t>Federal grants compose a large portion of state funding for road and public transit projects </a:t>
            </a:r>
          </a:p>
          <a:p>
            <a:pPr>
              <a:spcAft>
                <a:spcPts val="50"/>
              </a:spcAft>
              <a:defRPr/>
            </a:pPr>
            <a:endParaRPr lang="en-US" sz="1100" b="1" dirty="0" smtClean="0">
              <a:solidFill>
                <a:schemeClr val="tx1"/>
              </a:solidFill>
              <a:latin typeface="+mj-lt"/>
            </a:endParaRPr>
          </a:p>
        </p:txBody>
      </p:sp>
      <p:sp>
        <p:nvSpPr>
          <p:cNvPr id="87" name="Rectangle 14"/>
          <p:cNvSpPr>
            <a:spLocks noChangeArrowheads="1"/>
          </p:cNvSpPr>
          <p:nvPr/>
        </p:nvSpPr>
        <p:spPr bwMode="auto">
          <a:xfrm>
            <a:off x="419100" y="1801813"/>
            <a:ext cx="8229600"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dirty="0" smtClean="0">
                <a:solidFill>
                  <a:srgbClr val="7F7F7F"/>
                </a:solidFill>
                <a:latin typeface="+mn-lt"/>
              </a:rPr>
              <a:t>Center on Budget and Policy Priorities </a:t>
            </a:r>
            <a:endParaRPr lang="en-US" altLang="en-US" sz="1400" i="1" dirty="0">
              <a:solidFill>
                <a:srgbClr val="7F7F7F"/>
              </a:solidFill>
              <a:latin typeface="+mn-lt"/>
            </a:endParaRPr>
          </a:p>
        </p:txBody>
      </p:sp>
      <p:sp>
        <p:nvSpPr>
          <p:cNvPr id="89"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smtClean="0">
                <a:solidFill>
                  <a:schemeClr val="tx1">
                    <a:lumMod val="65000"/>
                    <a:lumOff val="35000"/>
                  </a:schemeClr>
                </a:solidFill>
                <a:latin typeface="+mn-lt"/>
                <a:cs typeface="ＭＳ Ｐゴシック" charset="0"/>
              </a:rPr>
              <a:t>December 8, </a:t>
            </a:r>
            <a:r>
              <a:rPr lang="en-US" sz="1000" dirty="0" smtClean="0">
                <a:solidFill>
                  <a:schemeClr val="tx1">
                    <a:lumMod val="65000"/>
                    <a:lumOff val="35000"/>
                  </a:schemeClr>
                </a:solidFill>
                <a:latin typeface="+mn-lt"/>
                <a:cs typeface="ＭＳ Ｐゴシック" charset="0"/>
              </a:rPr>
              <a:t>2016  |  </a:t>
            </a:r>
            <a:r>
              <a:rPr lang="en-US" sz="1000" dirty="0" err="1" smtClean="0">
                <a:solidFill>
                  <a:schemeClr val="tx1">
                    <a:lumMod val="65000"/>
                    <a:lumOff val="35000"/>
                  </a:schemeClr>
                </a:solidFill>
                <a:latin typeface="+mn-lt"/>
                <a:cs typeface="ＭＳ Ｐゴシック" charset="0"/>
              </a:rPr>
              <a:t>Libbie</a:t>
            </a:r>
            <a:r>
              <a:rPr lang="en-US" sz="1000" dirty="0" smtClean="0">
                <a:solidFill>
                  <a:schemeClr val="tx1">
                    <a:lumMod val="65000"/>
                    <a:lumOff val="35000"/>
                  </a:schemeClr>
                </a:solidFill>
                <a:latin typeface="+mn-lt"/>
                <a:cs typeface="ＭＳ Ｐゴシック" charset="0"/>
              </a:rPr>
              <a:t> Wilcox</a:t>
            </a:r>
            <a:endParaRPr lang="en-US" sz="1000" dirty="0">
              <a:solidFill>
                <a:schemeClr val="tx1">
                  <a:lumMod val="65000"/>
                  <a:lumOff val="35000"/>
                </a:schemeClr>
              </a:solidFill>
              <a:latin typeface="+mn-lt"/>
              <a:cs typeface="ＭＳ Ｐゴシック" charset="0"/>
            </a:endParaRPr>
          </a:p>
        </p:txBody>
      </p:sp>
      <p:sp>
        <p:nvSpPr>
          <p:cNvPr id="14" name="TextBox 12"/>
          <p:cNvSpPr txBox="1">
            <a:spLocks noChangeArrowheads="1"/>
          </p:cNvSpPr>
          <p:nvPr/>
        </p:nvSpPr>
        <p:spPr bwMode="auto">
          <a:xfrm>
            <a:off x="6635150" y="233363"/>
            <a:ext cx="2491388"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FINANCIAL AND REGULATORY HURDLES</a:t>
            </a:r>
            <a:endParaRPr lang="en-US" altLang="en-US" sz="900" dirty="0">
              <a:solidFill>
                <a:schemeClr val="bg2">
                  <a:lumMod val="25000"/>
                </a:schemeClr>
              </a:solidFill>
            </a:endParaRPr>
          </a:p>
        </p:txBody>
      </p:sp>
      <p:sp>
        <p:nvSpPr>
          <p:cNvPr id="15" name="Slide Number Placeholder 2"/>
          <p:cNvSpPr>
            <a:spLocks noGrp="1"/>
          </p:cNvSpPr>
          <p:nvPr>
            <p:ph type="sldNum" sz="quarter" idx="10"/>
          </p:nvPr>
        </p:nvSpPr>
        <p:spPr>
          <a:xfrm>
            <a:off x="8382000" y="6610350"/>
            <a:ext cx="533400" cy="247650"/>
          </a:xfrm>
        </p:spPr>
        <p:txBody>
          <a:bodyPr/>
          <a:lstStyle/>
          <a:p>
            <a:pPr>
              <a:defRPr/>
            </a:pPr>
            <a:r>
              <a:rPr lang="en-US" altLang="en-US" dirty="0"/>
              <a:t>8</a:t>
            </a:r>
          </a:p>
        </p:txBody>
      </p:sp>
    </p:spTree>
    <p:extLst>
      <p:ext uri="{BB962C8B-B14F-4D97-AF65-F5344CB8AC3E}">
        <p14:creationId xmlns:p14="http://schemas.microsoft.com/office/powerpoint/2010/main" val="16924131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28600" y="630238"/>
            <a:ext cx="8420100" cy="854075"/>
          </a:xfrm>
        </p:spPr>
        <p:txBody>
          <a:bodyPr>
            <a:normAutofit fontScale="90000"/>
          </a:bodyPr>
          <a:lstStyle/>
          <a:p>
            <a:r>
              <a:rPr lang="en-US" altLang="en-US" dirty="0" smtClean="0">
                <a:latin typeface="Georgia" charset="0"/>
                <a:ea typeface="MS PGothic" charset="-128"/>
              </a:rPr>
              <a:t>Due to rising costs and a lack of traditional infrastructure funding, state and federal entities are exploring new options</a:t>
            </a:r>
            <a:endParaRPr lang="en-US" altLang="en-US" dirty="0">
              <a:latin typeface="Georgia" charset="0"/>
              <a:ea typeface="MS PGothic" charset="-128"/>
            </a:endParaRP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0297"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charset="0"/>
              <a:buChar char="•"/>
              <a:defRPr sz="2800">
                <a:solidFill>
                  <a:schemeClr val="tx1"/>
                </a:solidFill>
                <a:latin typeface="Georgia" charset="0"/>
                <a:ea typeface="MS PGothic" charset="-128"/>
              </a:defRPr>
            </a:lvl1pPr>
            <a:lvl2pPr marL="742950" indent="-285750" defTabSz="811213">
              <a:lnSpc>
                <a:spcPct val="90000"/>
              </a:lnSpc>
              <a:spcBef>
                <a:spcPts val="500"/>
              </a:spcBef>
              <a:buFont typeface="Arial" charset="0"/>
              <a:buChar char="•"/>
              <a:defRPr sz="2400">
                <a:solidFill>
                  <a:schemeClr val="tx1"/>
                </a:solidFill>
                <a:latin typeface="Georgia" charset="0"/>
                <a:ea typeface="MS PGothic" charset="-128"/>
              </a:defRPr>
            </a:lvl2pPr>
            <a:lvl3pPr marL="1143000" indent="-228600" defTabSz="811213">
              <a:lnSpc>
                <a:spcPct val="90000"/>
              </a:lnSpc>
              <a:spcBef>
                <a:spcPts val="500"/>
              </a:spcBef>
              <a:buFont typeface="Arial" charset="0"/>
              <a:buChar char="•"/>
              <a:defRPr sz="2000">
                <a:solidFill>
                  <a:schemeClr val="tx1"/>
                </a:solidFill>
                <a:latin typeface="Georgia" charset="0"/>
                <a:ea typeface="MS PGothic" charset="-128"/>
              </a:defRPr>
            </a:lvl3pPr>
            <a:lvl4pPr marL="1600200" indent="-228600" defTabSz="811213">
              <a:lnSpc>
                <a:spcPct val="90000"/>
              </a:lnSpc>
              <a:spcBef>
                <a:spcPts val="500"/>
              </a:spcBef>
              <a:buFont typeface="Arial" charset="0"/>
              <a:buChar char="•"/>
              <a:defRPr>
                <a:solidFill>
                  <a:schemeClr val="tx1"/>
                </a:solidFill>
                <a:latin typeface="Georgia" charset="0"/>
                <a:ea typeface="MS PGothic" charset="-128"/>
              </a:defRPr>
            </a:lvl4pPr>
            <a:lvl5pPr marL="2057400" indent="-228600" defTabSz="811213">
              <a:lnSpc>
                <a:spcPct val="90000"/>
              </a:lnSpc>
              <a:spcBef>
                <a:spcPts val="500"/>
              </a:spcBef>
              <a:buFont typeface="Arial" charset="0"/>
              <a:buChar char="•"/>
              <a:defRPr>
                <a:solidFill>
                  <a:schemeClr val="tx1"/>
                </a:solidFill>
                <a:latin typeface="Georgia" charset="0"/>
                <a:ea typeface="MS PGothic" charset="-128"/>
              </a:defRPr>
            </a:lvl5pPr>
            <a:lvl6pPr marL="25146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buFontTx/>
              <a:buNone/>
            </a:pPr>
            <a:r>
              <a:rPr lang="en-US" altLang="en-US" sz="1600" b="1" dirty="0" smtClean="0">
                <a:solidFill>
                  <a:srgbClr val="7F7F7F"/>
                </a:solidFill>
              </a:rPr>
              <a:t>Methods of funding infrastructure projects</a:t>
            </a:r>
            <a:endParaRPr lang="en-US" altLang="en-US" sz="1600" b="1" dirty="0">
              <a:solidFill>
                <a:srgbClr val="7F7F7F"/>
              </a:solidFill>
            </a:endParaRPr>
          </a:p>
        </p:txBody>
      </p:sp>
      <p:pic>
        <p:nvPicPr>
          <p:cNvPr id="10299" name="Picture 12"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8"/>
          <p:cNvSpPr txBox="1">
            <a:spLocks/>
          </p:cNvSpPr>
          <p:nvPr/>
        </p:nvSpPr>
        <p:spPr bwMode="auto">
          <a:xfrm>
            <a:off x="7938" y="6207650"/>
            <a:ext cx="9144000" cy="375713"/>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endParaRPr lang="en-US" sz="900" i="1" dirty="0" smtClean="0">
              <a:solidFill>
                <a:schemeClr val="tx1">
                  <a:lumMod val="65000"/>
                  <a:lumOff val="35000"/>
                </a:schemeClr>
              </a:solidFill>
              <a:latin typeface="+mn-lt"/>
            </a:endParaRPr>
          </a:p>
          <a:p>
            <a:pPr marL="0" indent="0">
              <a:lnSpc>
                <a:spcPct val="100000"/>
              </a:lnSpc>
              <a:spcBef>
                <a:spcPts val="0"/>
              </a:spcBef>
              <a:buNone/>
              <a:defRPr/>
            </a:pPr>
            <a:r>
              <a:rPr lang="en-US" sz="900" i="1" dirty="0" smtClean="0">
                <a:solidFill>
                  <a:schemeClr val="tx1">
                    <a:lumMod val="65000"/>
                    <a:lumOff val="35000"/>
                  </a:schemeClr>
                </a:solidFill>
                <a:latin typeface="+mn-lt"/>
              </a:rPr>
              <a:t>Sources</a:t>
            </a:r>
            <a:r>
              <a:rPr lang="en-US" sz="900" i="1" dirty="0">
                <a:solidFill>
                  <a:schemeClr val="tx1">
                    <a:lumMod val="65000"/>
                    <a:lumOff val="35000"/>
                  </a:schemeClr>
                </a:solidFill>
                <a:latin typeface="+mn-lt"/>
              </a:rPr>
              <a:t>: Greg </a:t>
            </a:r>
            <a:r>
              <a:rPr lang="en-US" sz="900" i="1" dirty="0" err="1" smtClean="0">
                <a:solidFill>
                  <a:schemeClr val="tx1">
                    <a:lumMod val="65000"/>
                    <a:lumOff val="35000"/>
                  </a:schemeClr>
                </a:solidFill>
                <a:latin typeface="+mn-lt"/>
              </a:rPr>
              <a:t>Dierkers</a:t>
            </a:r>
            <a:r>
              <a:rPr lang="en-US" sz="900" i="1" dirty="0" smtClean="0">
                <a:solidFill>
                  <a:schemeClr val="tx1">
                    <a:lumMod val="65000"/>
                    <a:lumOff val="35000"/>
                  </a:schemeClr>
                </a:solidFill>
                <a:latin typeface="+mn-lt"/>
              </a:rPr>
              <a:t>, ”</a:t>
            </a:r>
            <a:r>
              <a:rPr lang="en-US" sz="900" i="1" dirty="0">
                <a:solidFill>
                  <a:schemeClr val="tx1">
                    <a:lumMod val="65000"/>
                    <a:lumOff val="35000"/>
                  </a:schemeClr>
                </a:solidFill>
                <a:latin typeface="+mn-lt"/>
              </a:rPr>
              <a:t>How </a:t>
            </a:r>
            <a:r>
              <a:rPr lang="en-US" sz="900" i="1" dirty="0" smtClean="0">
                <a:solidFill>
                  <a:schemeClr val="tx1">
                    <a:lumMod val="65000"/>
                    <a:lumOff val="35000"/>
                  </a:schemeClr>
                </a:solidFill>
                <a:latin typeface="+mn-lt"/>
              </a:rPr>
              <a:t>states and territories fund transportation,” NGA Center for Best Practices. </a:t>
            </a:r>
            <a:endParaRPr lang="en-US" sz="900" i="1" dirty="0">
              <a:solidFill>
                <a:schemeClr val="tx1">
                  <a:lumMod val="65000"/>
                  <a:lumOff val="35000"/>
                </a:schemeClr>
              </a:solidFill>
              <a:latin typeface="+mn-lt"/>
            </a:endParaRPr>
          </a:p>
        </p:txBody>
      </p:sp>
      <p:graphicFrame>
        <p:nvGraphicFramePr>
          <p:cNvPr id="19" name="Table 18"/>
          <p:cNvGraphicFramePr>
            <a:graphicFrameLocks noGrp="1"/>
          </p:cNvGraphicFramePr>
          <p:nvPr>
            <p:extLst>
              <p:ext uri="{D42A27DB-BD31-4B8C-83A1-F6EECF244321}">
                <p14:modId xmlns:p14="http://schemas.microsoft.com/office/powerpoint/2010/main" val="1928798499"/>
              </p:ext>
            </p:extLst>
          </p:nvPr>
        </p:nvGraphicFramePr>
        <p:xfrm>
          <a:off x="504825" y="1877631"/>
          <a:ext cx="8134350" cy="4419996"/>
        </p:xfrm>
        <a:graphic>
          <a:graphicData uri="http://schemas.openxmlformats.org/drawingml/2006/table">
            <a:tbl>
              <a:tblPr/>
              <a:tblGrid>
                <a:gridCol w="2043793">
                  <a:extLst>
                    <a:ext uri="{9D8B030D-6E8A-4147-A177-3AD203B41FA5}">
                      <a16:colId xmlns:a16="http://schemas.microsoft.com/office/drawing/2014/main" val="20000"/>
                    </a:ext>
                  </a:extLst>
                </a:gridCol>
                <a:gridCol w="6090557">
                  <a:extLst>
                    <a:ext uri="{9D8B030D-6E8A-4147-A177-3AD203B41FA5}">
                      <a16:colId xmlns:a16="http://schemas.microsoft.com/office/drawing/2014/main" val="20001"/>
                    </a:ext>
                  </a:extLst>
                </a:gridCol>
              </a:tblGrid>
              <a:tr h="259068">
                <a:tc gridSpan="2">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MS PGothic" panose="020B0600070205080204" pitchFamily="34" charset="-128"/>
                        </a:rPr>
                        <a:t>Non-traditional funding and financing methods</a:t>
                      </a:r>
                    </a:p>
                  </a:txBody>
                  <a:tcPr marL="91453" marR="9145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27770"/>
                    </a:solidFill>
                  </a:tcPr>
                </a:tc>
                <a:tc hMerge="1">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smtClean="0">
                        <a:ln>
                          <a:noFill/>
                        </a:ln>
                        <a:solidFill>
                          <a:srgbClr val="FFFFFF"/>
                        </a:solidFill>
                        <a:effectLst/>
                        <a:latin typeface="Calibri Light" panose="020F0302020204030204" pitchFamily="34" charset="0"/>
                        <a:ea typeface="MS PGothic" panose="020B0600070205080204" pitchFamily="34" charset="-128"/>
                      </a:endParaRPr>
                    </a:p>
                  </a:txBody>
                  <a:tcPr marL="91453" marR="9145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27770"/>
                    </a:solidFill>
                  </a:tcPr>
                </a:tc>
                <a:extLst>
                  <a:ext uri="{0D108BD9-81ED-4DB2-BD59-A6C34878D82A}">
                    <a16:rowId xmlns:a16="http://schemas.microsoft.com/office/drawing/2014/main" val="10000"/>
                  </a:ext>
                </a:extLst>
              </a:tr>
              <a:tr h="426950">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Grant Anticipation Revenue Vehicles bonds (GARVEE)</a:t>
                      </a:r>
                    </a:p>
                  </a:txBody>
                  <a:tcPr marL="91453" marR="91453" marT="45715" marB="45715"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GRAVEE bonds are any debt financing instrument that states issue whose principal and interest are repaid primarily by future federal-aid funds </a:t>
                      </a:r>
                    </a:p>
                  </a:txBody>
                  <a:tcPr marL="91453" marR="91453" marT="45715" marB="45715"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6950">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Private activity bonds (PABs) </a:t>
                      </a:r>
                    </a:p>
                  </a:txBody>
                  <a:tcPr marL="91453" marR="91453" marT="45715" marB="45715"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PABs are tax-exempt debt financing instruments for infrastructure projects  limited by annual federal guidelines </a:t>
                      </a:r>
                    </a:p>
                  </a:txBody>
                  <a:tcPr marL="91453" marR="91453" marT="45715" marB="45715"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4346">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American Recovery and Reinvestment Act (ARRA)</a:t>
                      </a:r>
                    </a:p>
                  </a:txBody>
                  <a:tcPr marL="91453" marR="91453" marT="45715" marB="45715"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The 2009 ARRA created two new transportation bonds, Build America Bonds (BABs) and Recovery Zone Bonds (RZBs). BABs are a popular funding method among Democrats and Republicans as they carry special tax credits and federal subsidies for the bond issuer and the bondholder; however, they expired in 2011. </a:t>
                      </a:r>
                    </a:p>
                  </a:txBody>
                  <a:tcPr marL="91453" marR="91453" marT="45715" marB="45715"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943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Federal credit assistance </a:t>
                      </a:r>
                    </a:p>
                  </a:txBody>
                  <a:tcPr marL="91453" marR="91453" marT="45715" marB="45715"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The federal government can provide direct loans, guarantees, and lines of credit for major transportation infrastructure projects through the Transportation Infrastructure Finance and Innovation Act loan program </a:t>
                      </a:r>
                    </a:p>
                  </a:txBody>
                  <a:tcPr marL="91453" marR="91453" marT="45715" marB="45715"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943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State or national infrastructure banks</a:t>
                      </a:r>
                    </a:p>
                  </a:txBody>
                  <a:tcPr marL="91453" marR="91453" marT="45715" marB="45715"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35 states currently have infrastructure banks due to the federal government’s expansion of eligibility and seed funding provisions in 1998. Creating a national infrastructure bank is a popular idea among Democrats that would allow the government to provide guaranteed loans, below market cost-credit and subsidized bonds </a:t>
                      </a:r>
                    </a:p>
                  </a:txBody>
                  <a:tcPr marL="91453" marR="91453" marT="45715" marB="45715"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943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Public-private partnerships (PPPs)</a:t>
                      </a:r>
                    </a:p>
                  </a:txBody>
                  <a:tcPr marL="91453" marR="91453" marT="45715" marB="45715"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PPPs establish a contract between a public agency and a private entity to work together on a transportation project. 26 states use a form of PPPs, but it is a more popular model internationally. Trump has made PPPs a central part of his infrastructure plan</a:t>
                      </a:r>
                    </a:p>
                  </a:txBody>
                  <a:tcPr marL="91453" marR="91453" marT="45715" marB="45715"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943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Vehicle Mile Traveled fees (VMTs)</a:t>
                      </a:r>
                    </a:p>
                  </a:txBody>
                  <a:tcPr marL="91453" marR="91453" marT="45715" marB="45715"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VMTs charge drivers directly for each mile they travel, replacing a transitional motor fuel tax. </a:t>
                      </a:r>
                    </a:p>
                  </a:txBody>
                  <a:tcPr marL="91453" marR="91453" marT="45715" marB="45715"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2"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smtClean="0">
                <a:solidFill>
                  <a:schemeClr val="tx1">
                    <a:lumMod val="65000"/>
                    <a:lumOff val="35000"/>
                  </a:schemeClr>
                </a:solidFill>
                <a:latin typeface="+mn-lt"/>
                <a:cs typeface="ＭＳ Ｐゴシック" charset="0"/>
              </a:rPr>
              <a:t>December 8, </a:t>
            </a:r>
            <a:r>
              <a:rPr lang="en-US" sz="1000" dirty="0" smtClean="0">
                <a:solidFill>
                  <a:schemeClr val="tx1">
                    <a:lumMod val="65000"/>
                    <a:lumOff val="35000"/>
                  </a:schemeClr>
                </a:solidFill>
                <a:latin typeface="+mn-lt"/>
                <a:cs typeface="ＭＳ Ｐゴシック" charset="0"/>
              </a:rPr>
              <a:t>2016  |  </a:t>
            </a:r>
            <a:r>
              <a:rPr lang="en-US" sz="1000" dirty="0" err="1" smtClean="0">
                <a:solidFill>
                  <a:schemeClr val="tx1">
                    <a:lumMod val="65000"/>
                    <a:lumOff val="35000"/>
                  </a:schemeClr>
                </a:solidFill>
                <a:latin typeface="+mn-lt"/>
                <a:cs typeface="ＭＳ Ｐゴシック" charset="0"/>
              </a:rPr>
              <a:t>Libbie</a:t>
            </a:r>
            <a:r>
              <a:rPr lang="en-US" sz="1000" dirty="0" smtClean="0">
                <a:solidFill>
                  <a:schemeClr val="tx1">
                    <a:lumMod val="65000"/>
                    <a:lumOff val="35000"/>
                  </a:schemeClr>
                </a:solidFill>
                <a:latin typeface="+mn-lt"/>
                <a:cs typeface="ＭＳ Ｐゴシック" charset="0"/>
              </a:rPr>
              <a:t> Wilcox</a:t>
            </a:r>
            <a:endParaRPr lang="en-US" sz="1000" dirty="0">
              <a:solidFill>
                <a:schemeClr val="tx1">
                  <a:lumMod val="65000"/>
                  <a:lumOff val="35000"/>
                </a:schemeClr>
              </a:solidFill>
              <a:latin typeface="+mn-lt"/>
              <a:cs typeface="ＭＳ Ｐゴシック" charset="0"/>
            </a:endParaRPr>
          </a:p>
        </p:txBody>
      </p:sp>
      <p:sp>
        <p:nvSpPr>
          <p:cNvPr id="11" name="TextBox 12"/>
          <p:cNvSpPr txBox="1">
            <a:spLocks noChangeArrowheads="1"/>
          </p:cNvSpPr>
          <p:nvPr/>
        </p:nvSpPr>
        <p:spPr bwMode="auto">
          <a:xfrm>
            <a:off x="6635150" y="233363"/>
            <a:ext cx="2491388"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FINANCIAL AND REGULATORY HURDLES</a:t>
            </a:r>
            <a:endParaRPr lang="en-US" altLang="en-US" sz="900" dirty="0">
              <a:solidFill>
                <a:schemeClr val="bg2">
                  <a:lumMod val="25000"/>
                </a:schemeClr>
              </a:solidFill>
            </a:endParaRPr>
          </a:p>
        </p:txBody>
      </p:sp>
      <p:sp>
        <p:nvSpPr>
          <p:cNvPr id="12" name="Slide Number Placeholder 7168"/>
          <p:cNvSpPr>
            <a:spLocks noGrp="1"/>
          </p:cNvSpPr>
          <p:nvPr>
            <p:ph type="sldNum" sz="quarter" idx="10"/>
          </p:nvPr>
        </p:nvSpPr>
        <p:spPr bwMode="auto">
          <a:xfrm>
            <a:off x="8382000" y="6610350"/>
            <a:ext cx="533400" cy="24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9</a:t>
            </a:r>
          </a:p>
        </p:txBody>
      </p:sp>
    </p:spTree>
    <p:extLst>
      <p:ext uri="{BB962C8B-B14F-4D97-AF65-F5344CB8AC3E}">
        <p14:creationId xmlns:p14="http://schemas.microsoft.com/office/powerpoint/2010/main" val="18078407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JPC 2015">
      <a:majorFont>
        <a:latin typeface="Georgia"/>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 Sept 2015.potx [Last saved by user]" id="{05A0779B-6B4A-4FB5-AF38-380C9E86D1DC}" vid="{9EDD7FE6-55FD-4C46-8B44-3BEC13B573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Template - Sept 2015</Template>
  <TotalTime>31818</TotalTime>
  <Words>7562</Words>
  <Application>Microsoft Office PowerPoint</Application>
  <PresentationFormat>On-screen Show (4:3)</PresentationFormat>
  <Paragraphs>860</Paragraphs>
  <Slides>38</Slides>
  <Notes>16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8" baseType="lpstr">
      <vt:lpstr>ＭＳ Ｐゴシック</vt:lpstr>
      <vt:lpstr>ＭＳ Ｐゴシック</vt:lpstr>
      <vt:lpstr>Arial</vt:lpstr>
      <vt:lpstr>Calibri</vt:lpstr>
      <vt:lpstr>Calibri Light</vt:lpstr>
      <vt:lpstr>FreightSans Pro Book</vt:lpstr>
      <vt:lpstr>Georgia</vt:lpstr>
      <vt:lpstr>Tahoma</vt:lpstr>
      <vt:lpstr>Office Theme</vt:lpstr>
      <vt:lpstr>Chart</vt:lpstr>
      <vt:lpstr>Infrastructure 101</vt:lpstr>
      <vt:lpstr>Roadmap for the presentation</vt:lpstr>
      <vt:lpstr>United States receives D+ grade on infrastructure</vt:lpstr>
      <vt:lpstr>No state received higher than a "C" for infrastructure,  24 states have not been graded since 2013    </vt:lpstr>
      <vt:lpstr>America has history of poor grades for infrastructure</vt:lpstr>
      <vt:lpstr>Roadmap for the presentation</vt:lpstr>
      <vt:lpstr>In 35 years, federal infrastructure investment has dropped by half, leaving the responsibility to state and local governments </vt:lpstr>
      <vt:lpstr>States rely heavily on borrowing and user fees to fund infrastructure projects</vt:lpstr>
      <vt:lpstr>Due to rising costs and a lack of traditional infrastructure funding, state and federal entities are exploring new options</vt:lpstr>
      <vt:lpstr>The National Environmental Policy Act establishes a regulatory framework for major infrastructure projects </vt:lpstr>
      <vt:lpstr>Compliance with NEPA is extensive, has positive benefits  but slows infrastructure development</vt:lpstr>
      <vt:lpstr>Several drafts of EIS, public comment periods  make full compliance process lengthy</vt:lpstr>
      <vt:lpstr>Most infrastructure projects take decades to complete </vt:lpstr>
      <vt:lpstr>Studies find EIS process is consistently lengthy, process gradually taking longer as years pass</vt:lpstr>
      <vt:lpstr>Roadmap for the presentation</vt:lpstr>
      <vt:lpstr>Private financing is the backbone of Trump’s $1 trillion infrastructure plan</vt:lpstr>
      <vt:lpstr>Both sides of the aisle see Chao as someone who could make progress on infrastructure </vt:lpstr>
      <vt:lpstr>Although both Democrats and Republicans want to improve infrastructure, partisan divides may stall progress</vt:lpstr>
      <vt:lpstr>Trump releases more details on his infrastructure initiative in his FY18 budget request</vt:lpstr>
      <vt:lpstr>Trump calls for cuts to several major DOT programs in FY18 budget request </vt:lpstr>
      <vt:lpstr>Trump’s proposal suggests many avenues for  funding infrastructure</vt:lpstr>
      <vt:lpstr>Trump recommends reform for the current  environmental review and permitting process</vt:lpstr>
      <vt:lpstr>Trump announces plan to privatize air traffic control, transfer duties to a private, nonprofit corporation </vt:lpstr>
      <vt:lpstr>Major associations in the airline industry are divided on Trump’s proposal to privatize air traffic control </vt:lpstr>
      <vt:lpstr>Nine major airlines support privatization under A4A while 16 organizations sign a letter of concern regarding the plan </vt:lpstr>
      <vt:lpstr>Roadmap for the presentation</vt:lpstr>
      <vt:lpstr>Majority of registered voters agree that  U.S. infrastructure is in need of repair</vt:lpstr>
      <vt:lpstr>Most Americans agree all levels of government  should act on repairing infrastructure</vt:lpstr>
      <vt:lpstr>Infrastructure remains a bipartisan issue with voters across the political spectrum in general agreement</vt:lpstr>
      <vt:lpstr>Infrastructure spending polls as Trump’s most important promise</vt:lpstr>
      <vt:lpstr>Roadmap for the presentation</vt:lpstr>
      <vt:lpstr>The United States’ transportation system has industry titans, but faces hurdles to remain competitive </vt:lpstr>
      <vt:lpstr>While the U.S. ranks high in economic competitiveness, it slips in transportation infrastructure rankings </vt:lpstr>
      <vt:lpstr>The U.S. is among many countries that are on infrastructure investment trajectories that will produce shortfalls</vt:lpstr>
      <vt:lpstr>Roadmap for the presentation</vt:lpstr>
      <vt:lpstr>New infrastructure is needed across the US</vt:lpstr>
      <vt:lpstr>Projects in development aim to retain competitiveness and improve resiliency against natural disasters</vt:lpstr>
      <vt:lpstr>Infrastructure failures highlight dangers of  slow development process </vt:lpstr>
    </vt:vector>
  </TitlesOfParts>
  <Company>Atlantic Media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Center</dc:title>
  <dc:creator>Bari, Afzal</dc:creator>
  <cp:lastModifiedBy>Brown, Justin</cp:lastModifiedBy>
  <cp:revision>690</cp:revision>
  <cp:lastPrinted>2016-05-20T17:50:52Z</cp:lastPrinted>
  <dcterms:created xsi:type="dcterms:W3CDTF">2015-09-24T14:51:57Z</dcterms:created>
  <dcterms:modified xsi:type="dcterms:W3CDTF">2017-06-09T16:37:37Z</dcterms:modified>
</cp:coreProperties>
</file>