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38" r:id="rId2"/>
    <p:sldId id="339" r:id="rId3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A49E"/>
    <a:srgbClr val="C0C0C0"/>
    <a:srgbClr val="70AEE3"/>
    <a:srgbClr val="D37770"/>
    <a:srgbClr val="E3422D"/>
    <a:srgbClr val="595959"/>
    <a:srgbClr val="E8DDBC"/>
    <a:srgbClr val="70ACE2"/>
    <a:srgbClr val="D17770"/>
    <a:srgbClr val="D27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1" autoAdjust="0"/>
    <p:restoredTop sz="94613"/>
  </p:normalViewPr>
  <p:slideViewPr>
    <p:cSldViewPr snapToGrid="0">
      <p:cViewPr>
        <p:scale>
          <a:sx n="110" d="100"/>
          <a:sy n="110" d="100"/>
        </p:scale>
        <p:origin x="144" y="368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1753E4F-9C61-2A48-B275-281EFDE976C4}" type="datetimeFigureOut">
              <a:rPr lang="en-US" altLang="en-US"/>
              <a:pPr>
                <a:defRPr/>
              </a:pPr>
              <a:t>4/5/17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F0D33D3-776F-A143-8BCE-2EDBAC66BC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246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A063B503-F39B-8447-B8D1-36F4B0E0DCBA}" type="datetimeFigureOut">
              <a:rPr lang="en-US" altLang="en-US"/>
              <a:pPr>
                <a:defRPr/>
              </a:pPr>
              <a:t>4/5/17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481B65EF-16F1-A345-82C5-C8DB65DEE7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50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1B65EF-16F1-A345-82C5-C8DB65DEE777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847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1B65EF-16F1-A345-82C5-C8DB65DEE77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13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77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13D0FA43-4733-174D-85AC-E9D13B6C84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42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3AFCC6B6-2510-7E4C-83CC-2D0BCD9951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A4F3F9DB-F2F8-F64B-B287-8DC6DBCA14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228600" y="630238"/>
            <a:ext cx="8545010" cy="854075"/>
          </a:xfrm>
        </p:spPr>
        <p:txBody>
          <a:bodyPr/>
          <a:lstStyle/>
          <a:p>
            <a:r>
              <a:rPr lang="en-US" i="1" dirty="0"/>
              <a:t>The Cook Political </a:t>
            </a:r>
            <a:r>
              <a:rPr lang="en-US" i="1" dirty="0" smtClean="0"/>
              <a:t>Report </a:t>
            </a:r>
            <a:r>
              <a:rPr lang="en-US" dirty="0" smtClean="0"/>
              <a:t>rates</a:t>
            </a:r>
            <a:r>
              <a:rPr lang="en-US" dirty="0"/>
              <a:t> only one Republican-held Clinton district as “likely D” </a:t>
            </a:r>
            <a:endParaRPr lang="en-US" altLang="en-US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09" name="TextBox 12"/>
          <p:cNvSpPr txBox="1">
            <a:spLocks noChangeArrowheads="1"/>
          </p:cNvSpPr>
          <p:nvPr/>
        </p:nvSpPr>
        <p:spPr bwMode="auto">
          <a:xfrm>
            <a:off x="6793848" y="233363"/>
            <a:ext cx="2332690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solidFill>
                  <a:schemeClr val="bg2">
                    <a:lumMod val="25000"/>
                  </a:schemeClr>
                </a:solidFill>
              </a:rPr>
              <a:t>REPUBLICANS IN CLINTON DISTRICTS</a:t>
            </a:r>
            <a:endParaRPr lang="en-US" altLang="en-US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113" name="Content Placeholder 17"/>
          <p:cNvSpPr>
            <a:spLocks noGrp="1"/>
          </p:cNvSpPr>
          <p:nvPr>
            <p:ph sz="quarter" idx="4294967295"/>
          </p:nvPr>
        </p:nvSpPr>
        <p:spPr>
          <a:xfrm>
            <a:off x="0" y="6626225"/>
            <a:ext cx="4572000" cy="2317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May 30,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2017  |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Madelaine Pisani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  <a:cs typeface="ＭＳ Ｐゴシック" charset="0"/>
            </a:endParaRPr>
          </a:p>
        </p:txBody>
      </p:sp>
      <p:pic>
        <p:nvPicPr>
          <p:cNvPr id="19488" name="Picture 12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478041"/>
              </p:ext>
            </p:extLst>
          </p:nvPr>
        </p:nvGraphicFramePr>
        <p:xfrm>
          <a:off x="514350" y="1864543"/>
          <a:ext cx="7557091" cy="3978552"/>
        </p:xfrm>
        <a:graphic>
          <a:graphicData uri="http://schemas.openxmlformats.org/drawingml/2006/table">
            <a:tbl>
              <a:tblPr/>
              <a:tblGrid>
                <a:gridCol w="14530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55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07661"/>
                <a:gridCol w="1080406"/>
                <a:gridCol w="1080406"/>
              </a:tblGrid>
              <a:tr h="27781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Representative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District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2018 Cook rating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Trump 2016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Clinton 2016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Ileana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Ros-Lehtinen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(retiring)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FL-27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Likely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D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E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38.9%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58.6%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Carlos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Curbelo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FL-26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Lean R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40.6%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56.7%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David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Valadao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CA-21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Likely R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7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39.7%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55.2%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Barbara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Comstock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VA-10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Toss up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42.2%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52.2%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Erik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Paulsen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MN-03  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Lean R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41.4%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50.8%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Mike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Coffman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CO-06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Toss up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41.3%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50.2%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Ed </a:t>
                      </a:r>
                      <a:r>
                        <a:rPr lang="pl-P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Royce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CA-39 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Lean R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42.9%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51.5%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Darrell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Issa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CA-49  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Toss up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43.2%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50.7%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Peter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Roskam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IL-06  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Lean R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43.2%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50.2%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Steve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Knight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CA-25  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Toss up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43.6%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50.3%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Mimi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Walters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CA-45 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Lean R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44.4%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49.8%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19100" y="1321181"/>
            <a:ext cx="822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7F7F7F"/>
                </a:solidFill>
              </a:rPr>
              <a:t>Republican House members in districts Clinton carried in 2016</a:t>
            </a:r>
            <a:endParaRPr lang="en-US" altLang="en-US" sz="1600" b="1" dirty="0">
              <a:solidFill>
                <a:srgbClr val="7F7F7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3D1AA-A191-D249-943C-70548A6C11B9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11" name="Text Placeholder 18"/>
          <p:cNvSpPr txBox="1">
            <a:spLocks/>
          </p:cNvSpPr>
          <p:nvPr/>
        </p:nvSpPr>
        <p:spPr bwMode="auto">
          <a:xfrm>
            <a:off x="0" y="6207125"/>
            <a:ext cx="9144000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Sources: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Stephen Wolf</a:t>
            </a:r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“These 23 Republicans hold congressional districts that voted for Hillary Clinton,”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Daily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Kos, February 6, 2017; “2018 House ratings,” The Cook Political Report.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155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228600" y="630238"/>
            <a:ext cx="8545010" cy="854075"/>
          </a:xfrm>
        </p:spPr>
        <p:txBody>
          <a:bodyPr/>
          <a:lstStyle/>
          <a:p>
            <a:r>
              <a:rPr lang="en-US" altLang="en-US" dirty="0" smtClean="0">
                <a:latin typeface="Georgia" charset="0"/>
                <a:ea typeface="ＭＳ Ｐゴシック" charset="-128"/>
                <a:cs typeface="MS PGothic" charset="-128"/>
              </a:rPr>
              <a:t>Republicans hold 23 congressional districts that voted for Hillary Clinton in 2016</a:t>
            </a:r>
            <a:endParaRPr lang="en-US" altLang="en-US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09" name="TextBox 12"/>
          <p:cNvSpPr txBox="1">
            <a:spLocks noChangeArrowheads="1"/>
          </p:cNvSpPr>
          <p:nvPr/>
        </p:nvSpPr>
        <p:spPr bwMode="auto">
          <a:xfrm>
            <a:off x="6793848" y="233363"/>
            <a:ext cx="2332690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solidFill>
                  <a:schemeClr val="bg2">
                    <a:lumMod val="25000"/>
                  </a:schemeClr>
                </a:solidFill>
              </a:rPr>
              <a:t>REPUBLICANS </a:t>
            </a:r>
            <a:r>
              <a:rPr lang="en-US" altLang="en-US" sz="900" dirty="0">
                <a:solidFill>
                  <a:schemeClr val="bg2">
                    <a:lumMod val="25000"/>
                  </a:schemeClr>
                </a:solidFill>
              </a:rPr>
              <a:t>IN CLINTON DISTRICTS</a:t>
            </a:r>
            <a:endParaRPr lang="en-US" altLang="en-US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113" name="Content Placeholder 17"/>
          <p:cNvSpPr>
            <a:spLocks noGrp="1"/>
          </p:cNvSpPr>
          <p:nvPr>
            <p:ph sz="quarter" idx="4294967295"/>
          </p:nvPr>
        </p:nvSpPr>
        <p:spPr>
          <a:xfrm>
            <a:off x="0" y="6626225"/>
            <a:ext cx="4572000" cy="2317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May 30,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2017  |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Madelaine Pisani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  <a:cs typeface="ＭＳ Ｐゴシック" charset="0"/>
            </a:endParaRPr>
          </a:p>
        </p:txBody>
      </p:sp>
      <p:pic>
        <p:nvPicPr>
          <p:cNvPr id="19488" name="Picture 12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909468"/>
              </p:ext>
            </p:extLst>
          </p:nvPr>
        </p:nvGraphicFramePr>
        <p:xfrm>
          <a:off x="514350" y="1864543"/>
          <a:ext cx="7557091" cy="4301124"/>
        </p:xfrm>
        <a:graphic>
          <a:graphicData uri="http://schemas.openxmlformats.org/drawingml/2006/table">
            <a:tbl>
              <a:tblPr/>
              <a:tblGrid>
                <a:gridCol w="14530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55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07661"/>
                <a:gridCol w="1080406"/>
                <a:gridCol w="1080406"/>
              </a:tblGrid>
              <a:tr h="27781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Representative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District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2018 Cook rating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Trump 2016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Clinton 2016</a:t>
                      </a:r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Martha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McSally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AZ-02 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Lean R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44.7%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49.6%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John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Katko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NY-24  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Likely R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7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45.3%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48.9%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Will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Hurd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TX-23  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Lean R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46.4%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49.8%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David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Reichert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WA-08  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Likely R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7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44.7%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47.7%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Jeff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Denham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CA-10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Lean R 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45.5%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48.5%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Pat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Meehan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PA-07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Likely R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7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47.0%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49.3%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5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Pete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Sessions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TX-32  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Lean R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46.6%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48.5%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Dana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Rohrabacher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CA-48  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Lean R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46.2%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47.9%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John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Culberson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TX-07  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Lean R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47.1%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48.5%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Kevin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Yoder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KS-03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Lean R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46.0%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47.2%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Leonard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Lance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NJ-07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Lean R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A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47.5%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48.6%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Ryan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Costello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PA-06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Likely R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7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47.6%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48.2% 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 Light" charset="0"/>
                          <a:ea typeface="MS PGothic" charset="-128"/>
                          <a:sym typeface="Wingdings 2" charset="2"/>
                        </a:rPr>
                        <a:t>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19100" y="1321181"/>
            <a:ext cx="822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7F7F7F"/>
                </a:solidFill>
              </a:rPr>
              <a:t>Republican House members in districts Clinton carried in 2016</a:t>
            </a:r>
            <a:endParaRPr lang="en-US" altLang="en-US" sz="1600" b="1" dirty="0">
              <a:solidFill>
                <a:srgbClr val="7F7F7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3D1AA-A191-D249-943C-70548A6C11B9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12" name="Text Placeholder 18"/>
          <p:cNvSpPr txBox="1">
            <a:spLocks/>
          </p:cNvSpPr>
          <p:nvPr/>
        </p:nvSpPr>
        <p:spPr bwMode="auto">
          <a:xfrm>
            <a:off x="0" y="6207125"/>
            <a:ext cx="9144000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Sources: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Stephen Wolf</a:t>
            </a:r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“These 23 Republicans hold congressional districts that voted for Hillary Clinton,”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Daily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Kos, February 6, 2017; “2018 House ratings,” The Cook Political Report.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590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115854</TotalTime>
  <Words>384</Words>
  <Application>Microsoft Macintosh PowerPoint</Application>
  <PresentationFormat>On-screen Show (4:3)</PresentationFormat>
  <Paragraphs>140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MS PGothic</vt:lpstr>
      <vt:lpstr>ＭＳ Ｐゴシック</vt:lpstr>
      <vt:lpstr>Arial</vt:lpstr>
      <vt:lpstr>Calibri</vt:lpstr>
      <vt:lpstr>Calibri Light</vt:lpstr>
      <vt:lpstr>FreightSans Pro Book</vt:lpstr>
      <vt:lpstr>Georgia</vt:lpstr>
      <vt:lpstr>Wingdings 2</vt:lpstr>
      <vt:lpstr>Office Theme</vt:lpstr>
      <vt:lpstr>The Cook Political Report rates only one Republican-held Clinton district as “likely D” </vt:lpstr>
      <vt:lpstr>Republicans hold 23 congressional districts that voted for Hillary Clinton in 2016</vt:lpstr>
    </vt:vector>
  </TitlesOfParts>
  <Company>Atlantic 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Bari, Afzal</dc:creator>
  <cp:lastModifiedBy>Microsoft Office User</cp:lastModifiedBy>
  <cp:revision>278</cp:revision>
  <cp:lastPrinted>2017-05-24T20:55:18Z</cp:lastPrinted>
  <dcterms:created xsi:type="dcterms:W3CDTF">2015-09-24T14:51:57Z</dcterms:created>
  <dcterms:modified xsi:type="dcterms:W3CDTF">2017-05-30T22:06:50Z</dcterms:modified>
</cp:coreProperties>
</file>