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24"/>
  </p:notesMasterIdLst>
  <p:handoutMasterIdLst>
    <p:handoutMasterId r:id="rId25"/>
  </p:handoutMasterIdLst>
  <p:sldIdLst>
    <p:sldId id="364" r:id="rId2"/>
    <p:sldId id="365" r:id="rId3"/>
    <p:sldId id="350" r:id="rId4"/>
    <p:sldId id="351" r:id="rId5"/>
    <p:sldId id="361" r:id="rId6"/>
    <p:sldId id="366" r:id="rId7"/>
    <p:sldId id="352" r:id="rId8"/>
    <p:sldId id="363" r:id="rId9"/>
    <p:sldId id="353" r:id="rId10"/>
    <p:sldId id="368" r:id="rId11"/>
    <p:sldId id="354" r:id="rId12"/>
    <p:sldId id="373" r:id="rId13"/>
    <p:sldId id="369" r:id="rId14"/>
    <p:sldId id="372" r:id="rId15"/>
    <p:sldId id="374" r:id="rId16"/>
    <p:sldId id="370" r:id="rId17"/>
    <p:sldId id="371" r:id="rId18"/>
    <p:sldId id="367" r:id="rId19"/>
    <p:sldId id="356" r:id="rId20"/>
    <p:sldId id="355" r:id="rId21"/>
    <p:sldId id="359" r:id="rId22"/>
    <p:sldId id="362" r:id="rId23"/>
  </p:sldIdLst>
  <p:sldSz cx="9144000" cy="6858000" type="screen4x3"/>
  <p:notesSz cx="7010400" cy="9223375"/>
  <p:defaultTextStyle>
    <a:defPPr>
      <a:defRPr lang="en-US"/>
    </a:defPPr>
    <a:lvl1pPr algn="l" rtl="0" eaLnBrk="0" fontAlgn="base" hangingPunct="0">
      <a:spcBef>
        <a:spcPct val="0"/>
      </a:spcBef>
      <a:spcAft>
        <a:spcPct val="0"/>
      </a:spcAft>
      <a:defRPr kern="1200">
        <a:solidFill>
          <a:schemeClr val="tx1"/>
        </a:solidFill>
        <a:latin typeface="Calibri Light" charset="0"/>
        <a:ea typeface="ＭＳ Ｐゴシック" charset="-128"/>
        <a:cs typeface="ＭＳ Ｐゴシック" charset="-128"/>
      </a:defRPr>
    </a:lvl1pPr>
    <a:lvl2pPr marL="457200" algn="l" rtl="0" eaLnBrk="0" fontAlgn="base" hangingPunct="0">
      <a:spcBef>
        <a:spcPct val="0"/>
      </a:spcBef>
      <a:spcAft>
        <a:spcPct val="0"/>
      </a:spcAft>
      <a:defRPr kern="1200">
        <a:solidFill>
          <a:schemeClr val="tx1"/>
        </a:solidFill>
        <a:latin typeface="Calibri Light" charset="0"/>
        <a:ea typeface="ＭＳ Ｐゴシック" charset="-128"/>
        <a:cs typeface="ＭＳ Ｐゴシック" charset="-128"/>
      </a:defRPr>
    </a:lvl2pPr>
    <a:lvl3pPr marL="914400" algn="l" rtl="0" eaLnBrk="0" fontAlgn="base" hangingPunct="0">
      <a:spcBef>
        <a:spcPct val="0"/>
      </a:spcBef>
      <a:spcAft>
        <a:spcPct val="0"/>
      </a:spcAft>
      <a:defRPr kern="1200">
        <a:solidFill>
          <a:schemeClr val="tx1"/>
        </a:solidFill>
        <a:latin typeface="Calibri Light" charset="0"/>
        <a:ea typeface="ＭＳ Ｐゴシック" charset="-128"/>
        <a:cs typeface="ＭＳ Ｐゴシック" charset="-128"/>
      </a:defRPr>
    </a:lvl3pPr>
    <a:lvl4pPr marL="1371600" algn="l" rtl="0" eaLnBrk="0" fontAlgn="base" hangingPunct="0">
      <a:spcBef>
        <a:spcPct val="0"/>
      </a:spcBef>
      <a:spcAft>
        <a:spcPct val="0"/>
      </a:spcAft>
      <a:defRPr kern="1200">
        <a:solidFill>
          <a:schemeClr val="tx1"/>
        </a:solidFill>
        <a:latin typeface="Calibri Light" charset="0"/>
        <a:ea typeface="ＭＳ Ｐゴシック" charset="-128"/>
        <a:cs typeface="ＭＳ Ｐゴシック" charset="-128"/>
      </a:defRPr>
    </a:lvl4pPr>
    <a:lvl5pPr marL="1828800" algn="l" rtl="0" eaLnBrk="0" fontAlgn="base" hangingPunct="0">
      <a:spcBef>
        <a:spcPct val="0"/>
      </a:spcBef>
      <a:spcAft>
        <a:spcPct val="0"/>
      </a:spcAft>
      <a:defRPr kern="1200">
        <a:solidFill>
          <a:schemeClr val="tx1"/>
        </a:solidFill>
        <a:latin typeface="Calibri Light" charset="0"/>
        <a:ea typeface="ＭＳ Ｐゴシック" charset="-128"/>
        <a:cs typeface="ＭＳ Ｐゴシック" charset="-128"/>
      </a:defRPr>
    </a:lvl5pPr>
    <a:lvl6pPr marL="2286000" algn="l" defTabSz="914400" rtl="0" eaLnBrk="1" latinLnBrk="0" hangingPunct="1">
      <a:defRPr kern="1200">
        <a:solidFill>
          <a:schemeClr val="tx1"/>
        </a:solidFill>
        <a:latin typeface="Calibri Light" charset="0"/>
        <a:ea typeface="ＭＳ Ｐゴシック" charset="-128"/>
        <a:cs typeface="ＭＳ Ｐゴシック" charset="-128"/>
      </a:defRPr>
    </a:lvl6pPr>
    <a:lvl7pPr marL="2743200" algn="l" defTabSz="914400" rtl="0" eaLnBrk="1" latinLnBrk="0" hangingPunct="1">
      <a:defRPr kern="1200">
        <a:solidFill>
          <a:schemeClr val="tx1"/>
        </a:solidFill>
        <a:latin typeface="Calibri Light" charset="0"/>
        <a:ea typeface="ＭＳ Ｐゴシック" charset="-128"/>
        <a:cs typeface="ＭＳ Ｐゴシック" charset="-128"/>
      </a:defRPr>
    </a:lvl7pPr>
    <a:lvl8pPr marL="3200400" algn="l" defTabSz="914400" rtl="0" eaLnBrk="1" latinLnBrk="0" hangingPunct="1">
      <a:defRPr kern="1200">
        <a:solidFill>
          <a:schemeClr val="tx1"/>
        </a:solidFill>
        <a:latin typeface="Calibri Light" charset="0"/>
        <a:ea typeface="ＭＳ Ｐゴシック" charset="-128"/>
        <a:cs typeface="ＭＳ Ｐゴシック" charset="-128"/>
      </a:defRPr>
    </a:lvl8pPr>
    <a:lvl9pPr marL="3657600" algn="l" defTabSz="914400" rtl="0" eaLnBrk="1" latinLnBrk="0" hangingPunct="1">
      <a:defRPr kern="1200">
        <a:solidFill>
          <a:schemeClr val="tx1"/>
        </a:solidFill>
        <a:latin typeface="Calibri Light"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guide id="3" pos="144">
          <p15:clr>
            <a:srgbClr val="A4A3A4"/>
          </p15:clr>
        </p15:guide>
        <p15:guide id="4" pos="56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9D9D9"/>
    <a:srgbClr val="E1A49E"/>
    <a:srgbClr val="E8DCBC"/>
    <a:srgbClr val="A0B277"/>
    <a:srgbClr val="AED0EE"/>
    <a:srgbClr val="D27770"/>
    <a:srgbClr val="70ACE2"/>
    <a:srgbClr val="F9B53D"/>
    <a:srgbClr val="CA84CA"/>
    <a:srgbClr val="E0A3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87"/>
    <p:restoredTop sz="94737"/>
  </p:normalViewPr>
  <p:slideViewPr>
    <p:cSldViewPr snapToGrid="0">
      <p:cViewPr>
        <p:scale>
          <a:sx n="148" d="100"/>
          <a:sy n="148" d="100"/>
        </p:scale>
        <p:origin x="456" y="-1176"/>
      </p:cViewPr>
      <p:guideLst>
        <p:guide orient="horz" pos="2208"/>
        <p:guide pos="2880"/>
        <p:guide pos="144"/>
        <p:guide pos="561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0983" tIns="45491" rIns="90983" bIns="45491"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338" y="0"/>
            <a:ext cx="3038475" cy="461963"/>
          </a:xfrm>
          <a:prstGeom prst="rect">
            <a:avLst/>
          </a:prstGeom>
        </p:spPr>
        <p:txBody>
          <a:bodyPr vert="horz" wrap="square" lIns="90983" tIns="45491" rIns="90983" bIns="45491"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cs typeface="+mn-cs"/>
              </a:defRPr>
            </a:lvl1pPr>
          </a:lstStyle>
          <a:p>
            <a:pPr>
              <a:defRPr/>
            </a:pPr>
            <a:fld id="{4FD1821E-889E-E141-952B-12B9074CEFF3}" type="datetimeFigureOut">
              <a:rPr lang="en-US" altLang="en-US"/>
              <a:pPr>
                <a:defRPr/>
              </a:pPr>
              <a:t>5/22/17</a:t>
            </a:fld>
            <a:endParaRPr lang="en-US" altLang="en-US" dirty="0"/>
          </a:p>
        </p:txBody>
      </p:sp>
      <p:sp>
        <p:nvSpPr>
          <p:cNvPr id="4" name="Footer Placeholder 3"/>
          <p:cNvSpPr>
            <a:spLocks noGrp="1"/>
          </p:cNvSpPr>
          <p:nvPr>
            <p:ph type="ftr" sz="quarter" idx="2"/>
          </p:nvPr>
        </p:nvSpPr>
        <p:spPr>
          <a:xfrm>
            <a:off x="0" y="8759825"/>
            <a:ext cx="3038475" cy="461963"/>
          </a:xfrm>
          <a:prstGeom prst="rect">
            <a:avLst/>
          </a:prstGeom>
        </p:spPr>
        <p:txBody>
          <a:bodyPr vert="horz" lIns="90983" tIns="45491" rIns="90983" bIns="45491"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338" y="8759825"/>
            <a:ext cx="3038475" cy="461963"/>
          </a:xfrm>
          <a:prstGeom prst="rect">
            <a:avLst/>
          </a:prstGeom>
        </p:spPr>
        <p:txBody>
          <a:bodyPr vert="horz" wrap="square" lIns="90983" tIns="45491" rIns="90983" bIns="45491"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cs typeface="+mn-cs"/>
              </a:defRPr>
            </a:lvl1pPr>
          </a:lstStyle>
          <a:p>
            <a:pPr>
              <a:defRPr/>
            </a:pPr>
            <a:fld id="{4C077032-4E82-8245-8B2D-5E771903E478}" type="slidenum">
              <a:rPr lang="en-US" altLang="en-US"/>
              <a:pPr>
                <a:defRPr/>
              </a:pPr>
              <a:t>‹#›</a:t>
            </a:fld>
            <a:endParaRPr lang="en-US" altLang="en-US" dirty="0"/>
          </a:p>
        </p:txBody>
      </p:sp>
    </p:spTree>
    <p:extLst>
      <p:ext uri="{BB962C8B-B14F-4D97-AF65-F5344CB8AC3E}">
        <p14:creationId xmlns:p14="http://schemas.microsoft.com/office/powerpoint/2010/main" val="8914021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0983" tIns="45491" rIns="90983" bIns="45491"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338" y="0"/>
            <a:ext cx="3038475" cy="463550"/>
          </a:xfrm>
          <a:prstGeom prst="rect">
            <a:avLst/>
          </a:prstGeom>
        </p:spPr>
        <p:txBody>
          <a:bodyPr vert="horz" wrap="square" lIns="90983" tIns="45491" rIns="90983" bIns="45491"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cs typeface="+mn-cs"/>
              </a:defRPr>
            </a:lvl1pPr>
          </a:lstStyle>
          <a:p>
            <a:pPr>
              <a:defRPr/>
            </a:pPr>
            <a:fld id="{E2D88C6A-A8BF-CC42-9FD0-167A24D7D76B}" type="datetimeFigureOut">
              <a:rPr lang="en-US" altLang="en-US"/>
              <a:pPr>
                <a:defRPr/>
              </a:pPr>
              <a:t>5/22/17</a:t>
            </a:fld>
            <a:endParaRPr lang="en-US" altLang="en-US" dirty="0"/>
          </a:p>
        </p:txBody>
      </p:sp>
      <p:sp>
        <p:nvSpPr>
          <p:cNvPr id="4" name="Slide Image Placeholder 3"/>
          <p:cNvSpPr>
            <a:spLocks noGrp="1" noRot="1" noChangeAspect="1"/>
          </p:cNvSpPr>
          <p:nvPr>
            <p:ph type="sldImg" idx="2"/>
          </p:nvPr>
        </p:nvSpPr>
        <p:spPr>
          <a:xfrm>
            <a:off x="1430338" y="1152525"/>
            <a:ext cx="4149725" cy="3113088"/>
          </a:xfrm>
          <a:prstGeom prst="rect">
            <a:avLst/>
          </a:prstGeom>
          <a:noFill/>
          <a:ln w="12700">
            <a:solidFill>
              <a:prstClr val="black"/>
            </a:solidFill>
          </a:ln>
        </p:spPr>
        <p:txBody>
          <a:bodyPr vert="horz" lIns="90983" tIns="45491" rIns="90983" bIns="45491" rtlCol="0" anchor="ctr"/>
          <a:lstStyle/>
          <a:p>
            <a:pPr lvl="0"/>
            <a:endParaRPr lang="en-US" noProof="0" dirty="0"/>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0983" tIns="45491" rIns="90983" bIns="4549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59825"/>
            <a:ext cx="3038475" cy="463550"/>
          </a:xfrm>
          <a:prstGeom prst="rect">
            <a:avLst/>
          </a:prstGeom>
        </p:spPr>
        <p:txBody>
          <a:bodyPr vert="horz" lIns="90983" tIns="45491" rIns="90983" bIns="45491"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338" y="8759825"/>
            <a:ext cx="3038475" cy="463550"/>
          </a:xfrm>
          <a:prstGeom prst="rect">
            <a:avLst/>
          </a:prstGeom>
        </p:spPr>
        <p:txBody>
          <a:bodyPr vert="horz" wrap="square" lIns="90983" tIns="45491" rIns="90983" bIns="45491"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cs typeface="+mn-cs"/>
              </a:defRPr>
            </a:lvl1pPr>
          </a:lstStyle>
          <a:p>
            <a:pPr>
              <a:defRPr/>
            </a:pPr>
            <a:fld id="{D3B8DE00-D8FE-394A-A2E7-6435EE5C1BA4}" type="slidenum">
              <a:rPr lang="en-US" altLang="en-US"/>
              <a:pPr>
                <a:defRPr/>
              </a:pPr>
              <a:t>‹#›</a:t>
            </a:fld>
            <a:endParaRPr lang="en-US" altLang="en-US" dirty="0"/>
          </a:p>
        </p:txBody>
      </p:sp>
    </p:spTree>
    <p:extLst>
      <p:ext uri="{BB962C8B-B14F-4D97-AF65-F5344CB8AC3E}">
        <p14:creationId xmlns:p14="http://schemas.microsoft.com/office/powerpoint/2010/main" val="995883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B8DE00-D8FE-394A-A2E7-6435EE5C1BA4}" type="slidenum">
              <a:rPr lang="en-US" altLang="en-US" smtClean="0"/>
              <a:pPr>
                <a:defRPr/>
              </a:pPr>
              <a:t>0</a:t>
            </a:fld>
            <a:endParaRPr lang="en-US" altLang="en-US"/>
          </a:p>
        </p:txBody>
      </p:sp>
    </p:spTree>
    <p:extLst>
      <p:ext uri="{BB962C8B-B14F-4D97-AF65-F5344CB8AC3E}">
        <p14:creationId xmlns:p14="http://schemas.microsoft.com/office/powerpoint/2010/main" val="538380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MS PGothic" charset="-128"/>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charset="0"/>
                <a:ea typeface="MS PGothic" charset="-128"/>
              </a:defRPr>
            </a:lvl1pPr>
            <a:lvl2pPr marL="742950" indent="-285750">
              <a:defRPr>
                <a:solidFill>
                  <a:schemeClr val="tx1"/>
                </a:solidFill>
                <a:latin typeface="Calibri Light" charset="0"/>
                <a:ea typeface="MS PGothic" charset="-128"/>
              </a:defRPr>
            </a:lvl2pPr>
            <a:lvl3pPr marL="1143000" indent="-228600">
              <a:defRPr>
                <a:solidFill>
                  <a:schemeClr val="tx1"/>
                </a:solidFill>
                <a:latin typeface="Calibri Light" charset="0"/>
                <a:ea typeface="MS PGothic" charset="-128"/>
              </a:defRPr>
            </a:lvl3pPr>
            <a:lvl4pPr marL="1600200" indent="-228600">
              <a:defRPr>
                <a:solidFill>
                  <a:schemeClr val="tx1"/>
                </a:solidFill>
                <a:latin typeface="Calibri Light" charset="0"/>
                <a:ea typeface="MS PGothic" charset="-128"/>
              </a:defRPr>
            </a:lvl4pPr>
            <a:lvl5pPr marL="2057400" indent="-228600">
              <a:defRPr>
                <a:solidFill>
                  <a:schemeClr val="tx1"/>
                </a:solidFill>
                <a:latin typeface="Calibri Light" charset="0"/>
                <a:ea typeface="MS PGothic" charset="-128"/>
              </a:defRPr>
            </a:lvl5pPr>
            <a:lvl6pPr marL="2514600" indent="-228600" eaLnBrk="0" fontAlgn="base" hangingPunct="0">
              <a:spcBef>
                <a:spcPct val="0"/>
              </a:spcBef>
              <a:spcAft>
                <a:spcPct val="0"/>
              </a:spcAft>
              <a:defRPr>
                <a:solidFill>
                  <a:schemeClr val="tx1"/>
                </a:solidFill>
                <a:latin typeface="Calibri Light" charset="0"/>
                <a:ea typeface="MS PGothic" charset="-128"/>
              </a:defRPr>
            </a:lvl6pPr>
            <a:lvl7pPr marL="2971800" indent="-228600" eaLnBrk="0" fontAlgn="base" hangingPunct="0">
              <a:spcBef>
                <a:spcPct val="0"/>
              </a:spcBef>
              <a:spcAft>
                <a:spcPct val="0"/>
              </a:spcAft>
              <a:defRPr>
                <a:solidFill>
                  <a:schemeClr val="tx1"/>
                </a:solidFill>
                <a:latin typeface="Calibri Light" charset="0"/>
                <a:ea typeface="MS PGothic" charset="-128"/>
              </a:defRPr>
            </a:lvl7pPr>
            <a:lvl8pPr marL="3429000" indent="-228600" eaLnBrk="0" fontAlgn="base" hangingPunct="0">
              <a:spcBef>
                <a:spcPct val="0"/>
              </a:spcBef>
              <a:spcAft>
                <a:spcPct val="0"/>
              </a:spcAft>
              <a:defRPr>
                <a:solidFill>
                  <a:schemeClr val="tx1"/>
                </a:solidFill>
                <a:latin typeface="Calibri Light" charset="0"/>
                <a:ea typeface="MS PGothic" charset="-128"/>
              </a:defRPr>
            </a:lvl8pPr>
            <a:lvl9pPr marL="3886200" indent="-228600" eaLnBrk="0" fontAlgn="base" hangingPunct="0">
              <a:spcBef>
                <a:spcPct val="0"/>
              </a:spcBef>
              <a:spcAft>
                <a:spcPct val="0"/>
              </a:spcAft>
              <a:defRPr>
                <a:solidFill>
                  <a:schemeClr val="tx1"/>
                </a:solidFill>
                <a:latin typeface="Calibri Light" charset="0"/>
                <a:ea typeface="MS PGothic" charset="-128"/>
              </a:defRPr>
            </a:lvl9pPr>
          </a:lstStyle>
          <a:p>
            <a:fld id="{5E9A55D4-EE0A-2D47-8020-91184E796992}" type="slidenum">
              <a:rPr lang="en-US" altLang="en-US">
                <a:latin typeface="Calibri" charset="0"/>
              </a:rPr>
              <a:pPr/>
              <a:t>9</a:t>
            </a:fld>
            <a:endParaRPr lang="en-US" altLang="en-US">
              <a:latin typeface="Calibri" charset="0"/>
            </a:endParaRPr>
          </a:p>
        </p:txBody>
      </p:sp>
    </p:spTree>
    <p:extLst>
      <p:ext uri="{BB962C8B-B14F-4D97-AF65-F5344CB8AC3E}">
        <p14:creationId xmlns:p14="http://schemas.microsoft.com/office/powerpoint/2010/main" val="625701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MS PGothic" charset="-128"/>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charset="0"/>
                <a:ea typeface="MS PGothic" charset="-128"/>
              </a:defRPr>
            </a:lvl1pPr>
            <a:lvl2pPr marL="742950" indent="-285750">
              <a:defRPr>
                <a:solidFill>
                  <a:schemeClr val="tx1"/>
                </a:solidFill>
                <a:latin typeface="Calibri Light" charset="0"/>
                <a:ea typeface="MS PGothic" charset="-128"/>
              </a:defRPr>
            </a:lvl2pPr>
            <a:lvl3pPr marL="1143000" indent="-228600">
              <a:defRPr>
                <a:solidFill>
                  <a:schemeClr val="tx1"/>
                </a:solidFill>
                <a:latin typeface="Calibri Light" charset="0"/>
                <a:ea typeface="MS PGothic" charset="-128"/>
              </a:defRPr>
            </a:lvl3pPr>
            <a:lvl4pPr marL="1600200" indent="-228600">
              <a:defRPr>
                <a:solidFill>
                  <a:schemeClr val="tx1"/>
                </a:solidFill>
                <a:latin typeface="Calibri Light" charset="0"/>
                <a:ea typeface="MS PGothic" charset="-128"/>
              </a:defRPr>
            </a:lvl4pPr>
            <a:lvl5pPr marL="2057400" indent="-228600">
              <a:defRPr>
                <a:solidFill>
                  <a:schemeClr val="tx1"/>
                </a:solidFill>
                <a:latin typeface="Calibri Light" charset="0"/>
                <a:ea typeface="MS PGothic" charset="-128"/>
              </a:defRPr>
            </a:lvl5pPr>
            <a:lvl6pPr marL="2514600" indent="-228600" eaLnBrk="0" fontAlgn="base" hangingPunct="0">
              <a:spcBef>
                <a:spcPct val="0"/>
              </a:spcBef>
              <a:spcAft>
                <a:spcPct val="0"/>
              </a:spcAft>
              <a:defRPr>
                <a:solidFill>
                  <a:schemeClr val="tx1"/>
                </a:solidFill>
                <a:latin typeface="Calibri Light" charset="0"/>
                <a:ea typeface="MS PGothic" charset="-128"/>
              </a:defRPr>
            </a:lvl6pPr>
            <a:lvl7pPr marL="2971800" indent="-228600" eaLnBrk="0" fontAlgn="base" hangingPunct="0">
              <a:spcBef>
                <a:spcPct val="0"/>
              </a:spcBef>
              <a:spcAft>
                <a:spcPct val="0"/>
              </a:spcAft>
              <a:defRPr>
                <a:solidFill>
                  <a:schemeClr val="tx1"/>
                </a:solidFill>
                <a:latin typeface="Calibri Light" charset="0"/>
                <a:ea typeface="MS PGothic" charset="-128"/>
              </a:defRPr>
            </a:lvl7pPr>
            <a:lvl8pPr marL="3429000" indent="-228600" eaLnBrk="0" fontAlgn="base" hangingPunct="0">
              <a:spcBef>
                <a:spcPct val="0"/>
              </a:spcBef>
              <a:spcAft>
                <a:spcPct val="0"/>
              </a:spcAft>
              <a:defRPr>
                <a:solidFill>
                  <a:schemeClr val="tx1"/>
                </a:solidFill>
                <a:latin typeface="Calibri Light" charset="0"/>
                <a:ea typeface="MS PGothic" charset="-128"/>
              </a:defRPr>
            </a:lvl8pPr>
            <a:lvl9pPr marL="3886200" indent="-228600" eaLnBrk="0" fontAlgn="base" hangingPunct="0">
              <a:spcBef>
                <a:spcPct val="0"/>
              </a:spcBef>
              <a:spcAft>
                <a:spcPct val="0"/>
              </a:spcAft>
              <a:defRPr>
                <a:solidFill>
                  <a:schemeClr val="tx1"/>
                </a:solidFill>
                <a:latin typeface="Calibri Light" charset="0"/>
                <a:ea typeface="MS PGothic" charset="-128"/>
              </a:defRPr>
            </a:lvl9pPr>
          </a:lstStyle>
          <a:p>
            <a:fld id="{6756DB53-3389-1147-AF56-85BE1D26566E}" type="slidenum">
              <a:rPr lang="en-US" altLang="en-US">
                <a:latin typeface="Calibri" charset="0"/>
              </a:rPr>
              <a:pPr/>
              <a:t>11</a:t>
            </a:fld>
            <a:endParaRPr lang="en-US" altLang="en-US">
              <a:latin typeface="Calibri" charset="0"/>
            </a:endParaRPr>
          </a:p>
        </p:txBody>
      </p:sp>
    </p:spTree>
    <p:extLst>
      <p:ext uri="{BB962C8B-B14F-4D97-AF65-F5344CB8AC3E}">
        <p14:creationId xmlns:p14="http://schemas.microsoft.com/office/powerpoint/2010/main" val="1632022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MS PGothic" charset="-128"/>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charset="0"/>
                <a:ea typeface="MS PGothic" charset="-128"/>
              </a:defRPr>
            </a:lvl1pPr>
            <a:lvl2pPr marL="742950" indent="-285750">
              <a:defRPr>
                <a:solidFill>
                  <a:schemeClr val="tx1"/>
                </a:solidFill>
                <a:latin typeface="Calibri Light" charset="0"/>
                <a:ea typeface="MS PGothic" charset="-128"/>
              </a:defRPr>
            </a:lvl2pPr>
            <a:lvl3pPr marL="1143000" indent="-228600">
              <a:defRPr>
                <a:solidFill>
                  <a:schemeClr val="tx1"/>
                </a:solidFill>
                <a:latin typeface="Calibri Light" charset="0"/>
                <a:ea typeface="MS PGothic" charset="-128"/>
              </a:defRPr>
            </a:lvl3pPr>
            <a:lvl4pPr marL="1600200" indent="-228600">
              <a:defRPr>
                <a:solidFill>
                  <a:schemeClr val="tx1"/>
                </a:solidFill>
                <a:latin typeface="Calibri Light" charset="0"/>
                <a:ea typeface="MS PGothic" charset="-128"/>
              </a:defRPr>
            </a:lvl4pPr>
            <a:lvl5pPr marL="2057400" indent="-228600">
              <a:defRPr>
                <a:solidFill>
                  <a:schemeClr val="tx1"/>
                </a:solidFill>
                <a:latin typeface="Calibri Light" charset="0"/>
                <a:ea typeface="MS PGothic" charset="-128"/>
              </a:defRPr>
            </a:lvl5pPr>
            <a:lvl6pPr marL="2514600" indent="-228600" eaLnBrk="0" fontAlgn="base" hangingPunct="0">
              <a:spcBef>
                <a:spcPct val="0"/>
              </a:spcBef>
              <a:spcAft>
                <a:spcPct val="0"/>
              </a:spcAft>
              <a:defRPr>
                <a:solidFill>
                  <a:schemeClr val="tx1"/>
                </a:solidFill>
                <a:latin typeface="Calibri Light" charset="0"/>
                <a:ea typeface="MS PGothic" charset="-128"/>
              </a:defRPr>
            </a:lvl6pPr>
            <a:lvl7pPr marL="2971800" indent="-228600" eaLnBrk="0" fontAlgn="base" hangingPunct="0">
              <a:spcBef>
                <a:spcPct val="0"/>
              </a:spcBef>
              <a:spcAft>
                <a:spcPct val="0"/>
              </a:spcAft>
              <a:defRPr>
                <a:solidFill>
                  <a:schemeClr val="tx1"/>
                </a:solidFill>
                <a:latin typeface="Calibri Light" charset="0"/>
                <a:ea typeface="MS PGothic" charset="-128"/>
              </a:defRPr>
            </a:lvl7pPr>
            <a:lvl8pPr marL="3429000" indent="-228600" eaLnBrk="0" fontAlgn="base" hangingPunct="0">
              <a:spcBef>
                <a:spcPct val="0"/>
              </a:spcBef>
              <a:spcAft>
                <a:spcPct val="0"/>
              </a:spcAft>
              <a:defRPr>
                <a:solidFill>
                  <a:schemeClr val="tx1"/>
                </a:solidFill>
                <a:latin typeface="Calibri Light" charset="0"/>
                <a:ea typeface="MS PGothic" charset="-128"/>
              </a:defRPr>
            </a:lvl8pPr>
            <a:lvl9pPr marL="3886200" indent="-228600" eaLnBrk="0" fontAlgn="base" hangingPunct="0">
              <a:spcBef>
                <a:spcPct val="0"/>
              </a:spcBef>
              <a:spcAft>
                <a:spcPct val="0"/>
              </a:spcAft>
              <a:defRPr>
                <a:solidFill>
                  <a:schemeClr val="tx1"/>
                </a:solidFill>
                <a:latin typeface="Calibri Light" charset="0"/>
                <a:ea typeface="MS PGothic" charset="-128"/>
              </a:defRPr>
            </a:lvl9pPr>
          </a:lstStyle>
          <a:p>
            <a:fld id="{BD1EF4A5-A7DD-0F45-A9FE-A89F7358B220}" type="slidenum">
              <a:rPr lang="en-US" altLang="en-US">
                <a:latin typeface="Calibri" charset="0"/>
              </a:rPr>
              <a:pPr/>
              <a:t>12</a:t>
            </a:fld>
            <a:endParaRPr lang="en-US" altLang="en-US">
              <a:latin typeface="Calibri" charset="0"/>
            </a:endParaRPr>
          </a:p>
        </p:txBody>
      </p:sp>
    </p:spTree>
    <p:extLst>
      <p:ext uri="{BB962C8B-B14F-4D97-AF65-F5344CB8AC3E}">
        <p14:creationId xmlns:p14="http://schemas.microsoft.com/office/powerpoint/2010/main" val="939808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MS PGothic" charset="-128"/>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charset="0"/>
                <a:ea typeface="MS PGothic" charset="-128"/>
              </a:defRPr>
            </a:lvl1pPr>
            <a:lvl2pPr marL="742950" indent="-285750">
              <a:defRPr>
                <a:solidFill>
                  <a:schemeClr val="tx1"/>
                </a:solidFill>
                <a:latin typeface="Calibri Light" charset="0"/>
                <a:ea typeface="MS PGothic" charset="-128"/>
              </a:defRPr>
            </a:lvl2pPr>
            <a:lvl3pPr marL="1143000" indent="-228600">
              <a:defRPr>
                <a:solidFill>
                  <a:schemeClr val="tx1"/>
                </a:solidFill>
                <a:latin typeface="Calibri Light" charset="0"/>
                <a:ea typeface="MS PGothic" charset="-128"/>
              </a:defRPr>
            </a:lvl3pPr>
            <a:lvl4pPr marL="1600200" indent="-228600">
              <a:defRPr>
                <a:solidFill>
                  <a:schemeClr val="tx1"/>
                </a:solidFill>
                <a:latin typeface="Calibri Light" charset="0"/>
                <a:ea typeface="MS PGothic" charset="-128"/>
              </a:defRPr>
            </a:lvl4pPr>
            <a:lvl5pPr marL="2057400" indent="-228600">
              <a:defRPr>
                <a:solidFill>
                  <a:schemeClr val="tx1"/>
                </a:solidFill>
                <a:latin typeface="Calibri Light" charset="0"/>
                <a:ea typeface="MS PGothic" charset="-128"/>
              </a:defRPr>
            </a:lvl5pPr>
            <a:lvl6pPr marL="2514600" indent="-228600" eaLnBrk="0" fontAlgn="base" hangingPunct="0">
              <a:spcBef>
                <a:spcPct val="0"/>
              </a:spcBef>
              <a:spcAft>
                <a:spcPct val="0"/>
              </a:spcAft>
              <a:defRPr>
                <a:solidFill>
                  <a:schemeClr val="tx1"/>
                </a:solidFill>
                <a:latin typeface="Calibri Light" charset="0"/>
                <a:ea typeface="MS PGothic" charset="-128"/>
              </a:defRPr>
            </a:lvl6pPr>
            <a:lvl7pPr marL="2971800" indent="-228600" eaLnBrk="0" fontAlgn="base" hangingPunct="0">
              <a:spcBef>
                <a:spcPct val="0"/>
              </a:spcBef>
              <a:spcAft>
                <a:spcPct val="0"/>
              </a:spcAft>
              <a:defRPr>
                <a:solidFill>
                  <a:schemeClr val="tx1"/>
                </a:solidFill>
                <a:latin typeface="Calibri Light" charset="0"/>
                <a:ea typeface="MS PGothic" charset="-128"/>
              </a:defRPr>
            </a:lvl7pPr>
            <a:lvl8pPr marL="3429000" indent="-228600" eaLnBrk="0" fontAlgn="base" hangingPunct="0">
              <a:spcBef>
                <a:spcPct val="0"/>
              </a:spcBef>
              <a:spcAft>
                <a:spcPct val="0"/>
              </a:spcAft>
              <a:defRPr>
                <a:solidFill>
                  <a:schemeClr val="tx1"/>
                </a:solidFill>
                <a:latin typeface="Calibri Light" charset="0"/>
                <a:ea typeface="MS PGothic" charset="-128"/>
              </a:defRPr>
            </a:lvl8pPr>
            <a:lvl9pPr marL="3886200" indent="-228600" eaLnBrk="0" fontAlgn="base" hangingPunct="0">
              <a:spcBef>
                <a:spcPct val="0"/>
              </a:spcBef>
              <a:spcAft>
                <a:spcPct val="0"/>
              </a:spcAft>
              <a:defRPr>
                <a:solidFill>
                  <a:schemeClr val="tx1"/>
                </a:solidFill>
                <a:latin typeface="Calibri Light" charset="0"/>
                <a:ea typeface="MS PGothic" charset="-128"/>
              </a:defRPr>
            </a:lvl9pPr>
          </a:lstStyle>
          <a:p>
            <a:fld id="{50C9F1F0-DB14-E847-93C8-444961D6A514}" type="slidenum">
              <a:rPr lang="en-US" altLang="en-US">
                <a:latin typeface="Calibri" charset="0"/>
              </a:rPr>
              <a:pPr/>
              <a:t>13</a:t>
            </a:fld>
            <a:endParaRPr lang="en-US" altLang="en-US">
              <a:latin typeface="Calibri" charset="0"/>
            </a:endParaRPr>
          </a:p>
        </p:txBody>
      </p:sp>
    </p:spTree>
    <p:extLst>
      <p:ext uri="{BB962C8B-B14F-4D97-AF65-F5344CB8AC3E}">
        <p14:creationId xmlns:p14="http://schemas.microsoft.com/office/powerpoint/2010/main" val="2127372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x-none" altLang="x-none">
              <a:ea typeface="MS PGothic" charset="-128"/>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Light" charset="0"/>
                <a:ea typeface="MS PGothic" charset="-128"/>
              </a:defRPr>
            </a:lvl1pPr>
            <a:lvl2pPr marL="742950" indent="-285750">
              <a:defRPr sz="2400">
                <a:solidFill>
                  <a:schemeClr val="tx1"/>
                </a:solidFill>
                <a:latin typeface="Calibri Light" charset="0"/>
                <a:ea typeface="MS PGothic" charset="-128"/>
              </a:defRPr>
            </a:lvl2pPr>
            <a:lvl3pPr marL="1143000" indent="-228600">
              <a:defRPr sz="2400">
                <a:solidFill>
                  <a:schemeClr val="tx1"/>
                </a:solidFill>
                <a:latin typeface="Calibri Light" charset="0"/>
                <a:ea typeface="MS PGothic" charset="-128"/>
              </a:defRPr>
            </a:lvl3pPr>
            <a:lvl4pPr marL="1600200" indent="-228600">
              <a:defRPr sz="2400">
                <a:solidFill>
                  <a:schemeClr val="tx1"/>
                </a:solidFill>
                <a:latin typeface="Calibri Light" charset="0"/>
                <a:ea typeface="MS PGothic" charset="-128"/>
              </a:defRPr>
            </a:lvl4pPr>
            <a:lvl5pPr marL="2057400" indent="-228600">
              <a:defRPr sz="2400">
                <a:solidFill>
                  <a:schemeClr val="tx1"/>
                </a:solidFill>
                <a:latin typeface="Calibri Light" charset="0"/>
                <a:ea typeface="MS PGothic" charset="-128"/>
              </a:defRPr>
            </a:lvl5pPr>
            <a:lvl6pPr marL="2514600" indent="-228600" eaLnBrk="0" fontAlgn="base" hangingPunct="0">
              <a:spcBef>
                <a:spcPct val="0"/>
              </a:spcBef>
              <a:spcAft>
                <a:spcPct val="0"/>
              </a:spcAft>
              <a:defRPr sz="2400">
                <a:solidFill>
                  <a:schemeClr val="tx1"/>
                </a:solidFill>
                <a:latin typeface="Calibri Light" charset="0"/>
                <a:ea typeface="MS PGothic" charset="-128"/>
              </a:defRPr>
            </a:lvl6pPr>
            <a:lvl7pPr marL="2971800" indent="-228600" eaLnBrk="0" fontAlgn="base" hangingPunct="0">
              <a:spcBef>
                <a:spcPct val="0"/>
              </a:spcBef>
              <a:spcAft>
                <a:spcPct val="0"/>
              </a:spcAft>
              <a:defRPr sz="2400">
                <a:solidFill>
                  <a:schemeClr val="tx1"/>
                </a:solidFill>
                <a:latin typeface="Calibri Light" charset="0"/>
                <a:ea typeface="MS PGothic" charset="-128"/>
              </a:defRPr>
            </a:lvl7pPr>
            <a:lvl8pPr marL="3429000" indent="-228600" eaLnBrk="0" fontAlgn="base" hangingPunct="0">
              <a:spcBef>
                <a:spcPct val="0"/>
              </a:spcBef>
              <a:spcAft>
                <a:spcPct val="0"/>
              </a:spcAft>
              <a:defRPr sz="2400">
                <a:solidFill>
                  <a:schemeClr val="tx1"/>
                </a:solidFill>
                <a:latin typeface="Calibri Light" charset="0"/>
                <a:ea typeface="MS PGothic" charset="-128"/>
              </a:defRPr>
            </a:lvl8pPr>
            <a:lvl9pPr marL="3886200" indent="-228600" eaLnBrk="0" fontAlgn="base" hangingPunct="0">
              <a:spcBef>
                <a:spcPct val="0"/>
              </a:spcBef>
              <a:spcAft>
                <a:spcPct val="0"/>
              </a:spcAft>
              <a:defRPr sz="2400">
                <a:solidFill>
                  <a:schemeClr val="tx1"/>
                </a:solidFill>
                <a:latin typeface="Calibri Light" charset="0"/>
                <a:ea typeface="MS PGothic" charset="-128"/>
              </a:defRPr>
            </a:lvl9pPr>
          </a:lstStyle>
          <a:p>
            <a:fld id="{BF4B9361-A709-A64D-AB77-85FBA4BE5E74}" type="slidenum">
              <a:rPr lang="en-US" altLang="x-none" sz="1200">
                <a:latin typeface="Calibri" charset="0"/>
              </a:rPr>
              <a:pPr/>
              <a:t>14</a:t>
            </a:fld>
            <a:endParaRPr lang="en-US" altLang="x-none" sz="1200">
              <a:latin typeface="Calibri" charset="0"/>
            </a:endParaRPr>
          </a:p>
        </p:txBody>
      </p:sp>
    </p:spTree>
    <p:extLst>
      <p:ext uri="{BB962C8B-B14F-4D97-AF65-F5344CB8AC3E}">
        <p14:creationId xmlns:p14="http://schemas.microsoft.com/office/powerpoint/2010/main" val="610494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cs typeface="MS PGothic" pitchFamily="34" charset="-128"/>
            </a:endParaRPr>
          </a:p>
        </p:txBody>
      </p:sp>
      <p:sp>
        <p:nvSpPr>
          <p:cNvPr id="8196" name="Slide Number Placeholder 3"/>
          <p:cNvSpPr>
            <a:spLocks noGrp="1"/>
          </p:cNvSpPr>
          <p:nvPr>
            <p:ph type="sldNum" sz="quarter" idx="5"/>
          </p:nvPr>
        </p:nvSpPr>
        <p:spPr bwMode="auto">
          <a:noFill/>
          <a:ln>
            <a:miter lim="800000"/>
            <a:headEnd/>
            <a:tailEnd/>
          </a:ln>
        </p:spPr>
        <p:txBody>
          <a:bodyPr/>
          <a:lstStyle/>
          <a:p>
            <a:fld id="{7C437F33-FB62-674E-8493-0FBD349A5542}" type="slidenum">
              <a:rPr lang="en-US"/>
              <a:pPr/>
              <a:t>15</a:t>
            </a:fld>
            <a:endParaRPr lang="en-US"/>
          </a:p>
        </p:txBody>
      </p:sp>
    </p:spTree>
    <p:extLst>
      <p:ext uri="{BB962C8B-B14F-4D97-AF65-F5344CB8AC3E}">
        <p14:creationId xmlns:p14="http://schemas.microsoft.com/office/powerpoint/2010/main" val="1269981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MS PGothic" charset="-128"/>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362860AB-60E0-EC49-A0DA-09246E6BCFDB}" type="slidenum">
              <a:rPr lang="en-US" altLang="en-US"/>
              <a:pPr>
                <a:spcBef>
                  <a:spcPct val="0"/>
                </a:spcBef>
              </a:pPr>
              <a:t>16</a:t>
            </a:fld>
            <a:endParaRPr lang="en-US" altLang="en-US"/>
          </a:p>
        </p:txBody>
      </p:sp>
    </p:spTree>
    <p:extLst>
      <p:ext uri="{BB962C8B-B14F-4D97-AF65-F5344CB8AC3E}">
        <p14:creationId xmlns:p14="http://schemas.microsoft.com/office/powerpoint/2010/main" val="360687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dirty="0">
              <a:ea typeface="ＭＳ Ｐゴシック"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charset="0"/>
                <a:ea typeface="ＭＳ Ｐゴシック" charset="-128"/>
              </a:defRPr>
            </a:lvl1pPr>
            <a:lvl2pPr marL="742950" indent="-285750">
              <a:defRPr>
                <a:solidFill>
                  <a:schemeClr val="tx1"/>
                </a:solidFill>
                <a:latin typeface="Calibri Light" charset="0"/>
                <a:ea typeface="ＭＳ Ｐゴシック" charset="-128"/>
              </a:defRPr>
            </a:lvl2pPr>
            <a:lvl3pPr marL="1143000" indent="-228600">
              <a:defRPr>
                <a:solidFill>
                  <a:schemeClr val="tx1"/>
                </a:solidFill>
                <a:latin typeface="Calibri Light" charset="0"/>
                <a:ea typeface="ＭＳ Ｐゴシック" charset="-128"/>
              </a:defRPr>
            </a:lvl3pPr>
            <a:lvl4pPr marL="1600200" indent="-228600">
              <a:defRPr>
                <a:solidFill>
                  <a:schemeClr val="tx1"/>
                </a:solidFill>
                <a:latin typeface="Calibri Light" charset="0"/>
                <a:ea typeface="ＭＳ Ｐゴシック" charset="-128"/>
              </a:defRPr>
            </a:lvl4pPr>
            <a:lvl5pPr marL="2057400" indent="-228600">
              <a:defRPr>
                <a:solidFill>
                  <a:schemeClr val="tx1"/>
                </a:solidFill>
                <a:latin typeface="Calibri Light" charset="0"/>
                <a:ea typeface="ＭＳ Ｐゴシック" charset="-128"/>
              </a:defRPr>
            </a:lvl5pPr>
            <a:lvl6pPr marL="2514600" indent="-228600" eaLnBrk="0" fontAlgn="base" hangingPunct="0">
              <a:spcBef>
                <a:spcPct val="0"/>
              </a:spcBef>
              <a:spcAft>
                <a:spcPct val="0"/>
              </a:spcAft>
              <a:defRPr>
                <a:solidFill>
                  <a:schemeClr val="tx1"/>
                </a:solidFill>
                <a:latin typeface="Calibri Light" charset="0"/>
                <a:ea typeface="ＭＳ Ｐゴシック" charset="-128"/>
              </a:defRPr>
            </a:lvl6pPr>
            <a:lvl7pPr marL="2971800" indent="-228600" eaLnBrk="0" fontAlgn="base" hangingPunct="0">
              <a:spcBef>
                <a:spcPct val="0"/>
              </a:spcBef>
              <a:spcAft>
                <a:spcPct val="0"/>
              </a:spcAft>
              <a:defRPr>
                <a:solidFill>
                  <a:schemeClr val="tx1"/>
                </a:solidFill>
                <a:latin typeface="Calibri Light" charset="0"/>
                <a:ea typeface="ＭＳ Ｐゴシック" charset="-128"/>
              </a:defRPr>
            </a:lvl7pPr>
            <a:lvl8pPr marL="3429000" indent="-228600" eaLnBrk="0" fontAlgn="base" hangingPunct="0">
              <a:spcBef>
                <a:spcPct val="0"/>
              </a:spcBef>
              <a:spcAft>
                <a:spcPct val="0"/>
              </a:spcAft>
              <a:defRPr>
                <a:solidFill>
                  <a:schemeClr val="tx1"/>
                </a:solidFill>
                <a:latin typeface="Calibri Light" charset="0"/>
                <a:ea typeface="ＭＳ Ｐゴシック" charset="-128"/>
              </a:defRPr>
            </a:lvl8pPr>
            <a:lvl9pPr marL="3886200" indent="-228600" eaLnBrk="0" fontAlgn="base" hangingPunct="0">
              <a:spcBef>
                <a:spcPct val="0"/>
              </a:spcBef>
              <a:spcAft>
                <a:spcPct val="0"/>
              </a:spcAft>
              <a:defRPr>
                <a:solidFill>
                  <a:schemeClr val="tx1"/>
                </a:solidFill>
                <a:latin typeface="Calibri Light" charset="0"/>
                <a:ea typeface="ＭＳ Ｐゴシック" charset="-128"/>
              </a:defRPr>
            </a:lvl9pPr>
          </a:lstStyle>
          <a:p>
            <a:fld id="{2911D613-62EF-5340-AFFD-C0F1BDC7B080}" type="slidenum">
              <a:rPr lang="en-US" altLang="en-US">
                <a:latin typeface="Calibri" charset="0"/>
              </a:rPr>
              <a:pPr/>
              <a:t>17</a:t>
            </a:fld>
            <a:endParaRPr lang="en-US" altLang="en-US" dirty="0">
              <a:latin typeface="Calibri" charset="0"/>
            </a:endParaRPr>
          </a:p>
        </p:txBody>
      </p:sp>
    </p:spTree>
    <p:extLst>
      <p:ext uri="{BB962C8B-B14F-4D97-AF65-F5344CB8AC3E}">
        <p14:creationId xmlns:p14="http://schemas.microsoft.com/office/powerpoint/2010/main" val="816756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B8DE00-D8FE-394A-A2E7-6435EE5C1BA4}" type="slidenum">
              <a:rPr lang="en-US" altLang="en-US" smtClean="0"/>
              <a:pPr>
                <a:defRPr/>
              </a:pPr>
              <a:t>18</a:t>
            </a:fld>
            <a:endParaRPr lang="en-US" altLang="en-US" dirty="0"/>
          </a:p>
        </p:txBody>
      </p:sp>
    </p:spTree>
    <p:extLst>
      <p:ext uri="{BB962C8B-B14F-4D97-AF65-F5344CB8AC3E}">
        <p14:creationId xmlns:p14="http://schemas.microsoft.com/office/powerpoint/2010/main" val="2105489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2290"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charset="-128"/>
              <a:cs typeface="MS PGothic" charset="-128"/>
            </a:endParaRPr>
          </a:p>
        </p:txBody>
      </p:sp>
      <p:sp>
        <p:nvSpPr>
          <p:cNvPr id="1229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charset="0"/>
                <a:ea typeface="ＭＳ Ｐゴシック" charset="-128"/>
                <a:cs typeface="ＭＳ Ｐゴシック" charset="-128"/>
              </a:defRPr>
            </a:lvl1pPr>
            <a:lvl2pPr marL="742950" indent="-285750">
              <a:defRPr>
                <a:solidFill>
                  <a:schemeClr val="tx1"/>
                </a:solidFill>
                <a:latin typeface="Calibri Light" charset="0"/>
                <a:ea typeface="ＭＳ Ｐゴシック" charset="-128"/>
                <a:cs typeface="ＭＳ Ｐゴシック" charset="-128"/>
              </a:defRPr>
            </a:lvl2pPr>
            <a:lvl3pPr marL="1143000" indent="-228600">
              <a:defRPr>
                <a:solidFill>
                  <a:schemeClr val="tx1"/>
                </a:solidFill>
                <a:latin typeface="Calibri Light" charset="0"/>
                <a:ea typeface="ＭＳ Ｐゴシック" charset="-128"/>
                <a:cs typeface="ＭＳ Ｐゴシック" charset="-128"/>
              </a:defRPr>
            </a:lvl3pPr>
            <a:lvl4pPr marL="1600200" indent="-228600">
              <a:defRPr>
                <a:solidFill>
                  <a:schemeClr val="tx1"/>
                </a:solidFill>
                <a:latin typeface="Calibri Light" charset="0"/>
                <a:ea typeface="ＭＳ Ｐゴシック" charset="-128"/>
                <a:cs typeface="ＭＳ Ｐゴシック" charset="-128"/>
              </a:defRPr>
            </a:lvl4pPr>
            <a:lvl5pPr marL="2057400" indent="-228600">
              <a:defRPr>
                <a:solidFill>
                  <a:schemeClr val="tx1"/>
                </a:solidFill>
                <a:latin typeface="Calibri Light" charset="0"/>
                <a:ea typeface="ＭＳ Ｐゴシック" charset="-128"/>
                <a:cs typeface="ＭＳ Ｐゴシック" charset="-128"/>
              </a:defRPr>
            </a:lvl5pPr>
            <a:lvl6pPr marL="2514600" indent="-228600" eaLnBrk="0" fontAlgn="base" hangingPunct="0">
              <a:spcBef>
                <a:spcPct val="0"/>
              </a:spcBef>
              <a:spcAft>
                <a:spcPct val="0"/>
              </a:spcAft>
              <a:defRPr>
                <a:solidFill>
                  <a:schemeClr val="tx1"/>
                </a:solidFill>
                <a:latin typeface="Calibri Light" charset="0"/>
                <a:ea typeface="ＭＳ Ｐゴシック" charset="-128"/>
                <a:cs typeface="ＭＳ Ｐゴシック" charset="-128"/>
              </a:defRPr>
            </a:lvl6pPr>
            <a:lvl7pPr marL="2971800" indent="-228600" eaLnBrk="0" fontAlgn="base" hangingPunct="0">
              <a:spcBef>
                <a:spcPct val="0"/>
              </a:spcBef>
              <a:spcAft>
                <a:spcPct val="0"/>
              </a:spcAft>
              <a:defRPr>
                <a:solidFill>
                  <a:schemeClr val="tx1"/>
                </a:solidFill>
                <a:latin typeface="Calibri Light" charset="0"/>
                <a:ea typeface="ＭＳ Ｐゴシック" charset="-128"/>
                <a:cs typeface="ＭＳ Ｐゴシック" charset="-128"/>
              </a:defRPr>
            </a:lvl7pPr>
            <a:lvl8pPr marL="3429000" indent="-228600" eaLnBrk="0" fontAlgn="base" hangingPunct="0">
              <a:spcBef>
                <a:spcPct val="0"/>
              </a:spcBef>
              <a:spcAft>
                <a:spcPct val="0"/>
              </a:spcAft>
              <a:defRPr>
                <a:solidFill>
                  <a:schemeClr val="tx1"/>
                </a:solidFill>
                <a:latin typeface="Calibri Light" charset="0"/>
                <a:ea typeface="ＭＳ Ｐゴシック" charset="-128"/>
                <a:cs typeface="ＭＳ Ｐゴシック" charset="-128"/>
              </a:defRPr>
            </a:lvl8pPr>
            <a:lvl9pPr marL="3886200" indent="-228600" eaLnBrk="0" fontAlgn="base" hangingPunct="0">
              <a:spcBef>
                <a:spcPct val="0"/>
              </a:spcBef>
              <a:spcAft>
                <a:spcPct val="0"/>
              </a:spcAft>
              <a:defRPr>
                <a:solidFill>
                  <a:schemeClr val="tx1"/>
                </a:solidFill>
                <a:latin typeface="Calibri Light" charset="0"/>
                <a:ea typeface="ＭＳ Ｐゴシック" charset="-128"/>
                <a:cs typeface="ＭＳ Ｐゴシック" charset="-128"/>
              </a:defRPr>
            </a:lvl9pPr>
          </a:lstStyle>
          <a:p>
            <a:fld id="{88C87FCC-277B-DB4B-A730-CE00B0F68DBA}" type="slidenum">
              <a:rPr lang="en-US" altLang="en-US">
                <a:latin typeface="Calibri" charset="0"/>
              </a:rPr>
              <a:pPr/>
              <a:t>19</a:t>
            </a:fld>
            <a:endParaRPr lang="en-US" altLang="en-US">
              <a:latin typeface="Calibri" charset="0"/>
            </a:endParaRPr>
          </a:p>
        </p:txBody>
      </p:sp>
    </p:spTree>
    <p:extLst>
      <p:ext uri="{BB962C8B-B14F-4D97-AF65-F5344CB8AC3E}">
        <p14:creationId xmlns:p14="http://schemas.microsoft.com/office/powerpoint/2010/main" val="22312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dirty="0">
              <a:ea typeface="ＭＳ Ｐゴシック"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charset="0"/>
                <a:ea typeface="ＭＳ Ｐゴシック" charset="-128"/>
              </a:defRPr>
            </a:lvl1pPr>
            <a:lvl2pPr marL="742950" indent="-285750">
              <a:defRPr>
                <a:solidFill>
                  <a:schemeClr val="tx1"/>
                </a:solidFill>
                <a:latin typeface="Calibri Light" charset="0"/>
                <a:ea typeface="ＭＳ Ｐゴシック" charset="-128"/>
              </a:defRPr>
            </a:lvl2pPr>
            <a:lvl3pPr marL="1143000" indent="-228600">
              <a:defRPr>
                <a:solidFill>
                  <a:schemeClr val="tx1"/>
                </a:solidFill>
                <a:latin typeface="Calibri Light" charset="0"/>
                <a:ea typeface="ＭＳ Ｐゴシック" charset="-128"/>
              </a:defRPr>
            </a:lvl3pPr>
            <a:lvl4pPr marL="1600200" indent="-228600">
              <a:defRPr>
                <a:solidFill>
                  <a:schemeClr val="tx1"/>
                </a:solidFill>
                <a:latin typeface="Calibri Light" charset="0"/>
                <a:ea typeface="ＭＳ Ｐゴシック" charset="-128"/>
              </a:defRPr>
            </a:lvl4pPr>
            <a:lvl5pPr marL="2057400" indent="-228600">
              <a:defRPr>
                <a:solidFill>
                  <a:schemeClr val="tx1"/>
                </a:solidFill>
                <a:latin typeface="Calibri Light" charset="0"/>
                <a:ea typeface="ＭＳ Ｐゴシック" charset="-128"/>
              </a:defRPr>
            </a:lvl5pPr>
            <a:lvl6pPr marL="2514600" indent="-228600" eaLnBrk="0" fontAlgn="base" hangingPunct="0">
              <a:spcBef>
                <a:spcPct val="0"/>
              </a:spcBef>
              <a:spcAft>
                <a:spcPct val="0"/>
              </a:spcAft>
              <a:defRPr>
                <a:solidFill>
                  <a:schemeClr val="tx1"/>
                </a:solidFill>
                <a:latin typeface="Calibri Light" charset="0"/>
                <a:ea typeface="ＭＳ Ｐゴシック" charset="-128"/>
              </a:defRPr>
            </a:lvl6pPr>
            <a:lvl7pPr marL="2971800" indent="-228600" eaLnBrk="0" fontAlgn="base" hangingPunct="0">
              <a:spcBef>
                <a:spcPct val="0"/>
              </a:spcBef>
              <a:spcAft>
                <a:spcPct val="0"/>
              </a:spcAft>
              <a:defRPr>
                <a:solidFill>
                  <a:schemeClr val="tx1"/>
                </a:solidFill>
                <a:latin typeface="Calibri Light" charset="0"/>
                <a:ea typeface="ＭＳ Ｐゴシック" charset="-128"/>
              </a:defRPr>
            </a:lvl7pPr>
            <a:lvl8pPr marL="3429000" indent="-228600" eaLnBrk="0" fontAlgn="base" hangingPunct="0">
              <a:spcBef>
                <a:spcPct val="0"/>
              </a:spcBef>
              <a:spcAft>
                <a:spcPct val="0"/>
              </a:spcAft>
              <a:defRPr>
                <a:solidFill>
                  <a:schemeClr val="tx1"/>
                </a:solidFill>
                <a:latin typeface="Calibri Light" charset="0"/>
                <a:ea typeface="ＭＳ Ｐゴシック" charset="-128"/>
              </a:defRPr>
            </a:lvl8pPr>
            <a:lvl9pPr marL="3886200" indent="-228600" eaLnBrk="0" fontAlgn="base" hangingPunct="0">
              <a:spcBef>
                <a:spcPct val="0"/>
              </a:spcBef>
              <a:spcAft>
                <a:spcPct val="0"/>
              </a:spcAft>
              <a:defRPr>
                <a:solidFill>
                  <a:schemeClr val="tx1"/>
                </a:solidFill>
                <a:latin typeface="Calibri Light" charset="0"/>
                <a:ea typeface="ＭＳ Ｐゴシック" charset="-128"/>
              </a:defRPr>
            </a:lvl9pPr>
          </a:lstStyle>
          <a:p>
            <a:fld id="{2911D613-62EF-5340-AFFD-C0F1BDC7B080}" type="slidenum">
              <a:rPr lang="en-US" altLang="en-US">
                <a:latin typeface="Calibri" charset="0"/>
              </a:rPr>
              <a:pPr/>
              <a:t>1</a:t>
            </a:fld>
            <a:endParaRPr lang="en-US" altLang="en-US" dirty="0">
              <a:latin typeface="Calibri" charset="0"/>
            </a:endParaRPr>
          </a:p>
        </p:txBody>
      </p:sp>
    </p:spTree>
    <p:extLst>
      <p:ext uri="{BB962C8B-B14F-4D97-AF65-F5344CB8AC3E}">
        <p14:creationId xmlns:p14="http://schemas.microsoft.com/office/powerpoint/2010/main" val="1254147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B8DE00-D8FE-394A-A2E7-6435EE5C1BA4}" type="slidenum">
              <a:rPr lang="en-US" altLang="en-US" smtClean="0"/>
              <a:pPr>
                <a:defRPr/>
              </a:pPr>
              <a:t>20</a:t>
            </a:fld>
            <a:endParaRPr lang="en-US" altLang="en-US"/>
          </a:p>
        </p:txBody>
      </p:sp>
    </p:spTree>
    <p:extLst>
      <p:ext uri="{BB962C8B-B14F-4D97-AF65-F5344CB8AC3E}">
        <p14:creationId xmlns:p14="http://schemas.microsoft.com/office/powerpoint/2010/main" val="1685990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dirty="0">
              <a:ea typeface="ＭＳ Ｐゴシック" charset="-128"/>
              <a:cs typeface="MS PGothic" charset="-128"/>
            </a:endParaRPr>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charset="0"/>
                <a:ea typeface="ＭＳ Ｐゴシック" charset="-128"/>
                <a:cs typeface="ＭＳ Ｐゴシック" charset="-128"/>
              </a:defRPr>
            </a:lvl1pPr>
            <a:lvl2pPr marL="742950" indent="-285750">
              <a:defRPr>
                <a:solidFill>
                  <a:schemeClr val="tx1"/>
                </a:solidFill>
                <a:latin typeface="Calibri Light" charset="0"/>
                <a:ea typeface="ＭＳ Ｐゴシック" charset="-128"/>
                <a:cs typeface="ＭＳ Ｐゴシック" charset="-128"/>
              </a:defRPr>
            </a:lvl2pPr>
            <a:lvl3pPr marL="1143000" indent="-228600">
              <a:defRPr>
                <a:solidFill>
                  <a:schemeClr val="tx1"/>
                </a:solidFill>
                <a:latin typeface="Calibri Light" charset="0"/>
                <a:ea typeface="ＭＳ Ｐゴシック" charset="-128"/>
                <a:cs typeface="ＭＳ Ｐゴシック" charset="-128"/>
              </a:defRPr>
            </a:lvl3pPr>
            <a:lvl4pPr marL="1600200" indent="-228600">
              <a:defRPr>
                <a:solidFill>
                  <a:schemeClr val="tx1"/>
                </a:solidFill>
                <a:latin typeface="Calibri Light" charset="0"/>
                <a:ea typeface="ＭＳ Ｐゴシック" charset="-128"/>
                <a:cs typeface="ＭＳ Ｐゴシック" charset="-128"/>
              </a:defRPr>
            </a:lvl4pPr>
            <a:lvl5pPr marL="2057400" indent="-228600">
              <a:defRPr>
                <a:solidFill>
                  <a:schemeClr val="tx1"/>
                </a:solidFill>
                <a:latin typeface="Calibri Light" charset="0"/>
                <a:ea typeface="ＭＳ Ｐゴシック" charset="-128"/>
                <a:cs typeface="ＭＳ Ｐゴシック" charset="-128"/>
              </a:defRPr>
            </a:lvl5pPr>
            <a:lvl6pPr marL="2514600" indent="-228600" eaLnBrk="0" fontAlgn="base" hangingPunct="0">
              <a:spcBef>
                <a:spcPct val="0"/>
              </a:spcBef>
              <a:spcAft>
                <a:spcPct val="0"/>
              </a:spcAft>
              <a:defRPr>
                <a:solidFill>
                  <a:schemeClr val="tx1"/>
                </a:solidFill>
                <a:latin typeface="Calibri Light" charset="0"/>
                <a:ea typeface="ＭＳ Ｐゴシック" charset="-128"/>
                <a:cs typeface="ＭＳ Ｐゴシック" charset="-128"/>
              </a:defRPr>
            </a:lvl6pPr>
            <a:lvl7pPr marL="2971800" indent="-228600" eaLnBrk="0" fontAlgn="base" hangingPunct="0">
              <a:spcBef>
                <a:spcPct val="0"/>
              </a:spcBef>
              <a:spcAft>
                <a:spcPct val="0"/>
              </a:spcAft>
              <a:defRPr>
                <a:solidFill>
                  <a:schemeClr val="tx1"/>
                </a:solidFill>
                <a:latin typeface="Calibri Light" charset="0"/>
                <a:ea typeface="ＭＳ Ｐゴシック" charset="-128"/>
                <a:cs typeface="ＭＳ Ｐゴシック" charset="-128"/>
              </a:defRPr>
            </a:lvl7pPr>
            <a:lvl8pPr marL="3429000" indent="-228600" eaLnBrk="0" fontAlgn="base" hangingPunct="0">
              <a:spcBef>
                <a:spcPct val="0"/>
              </a:spcBef>
              <a:spcAft>
                <a:spcPct val="0"/>
              </a:spcAft>
              <a:defRPr>
                <a:solidFill>
                  <a:schemeClr val="tx1"/>
                </a:solidFill>
                <a:latin typeface="Calibri Light" charset="0"/>
                <a:ea typeface="ＭＳ Ｐゴシック" charset="-128"/>
                <a:cs typeface="ＭＳ Ｐゴシック" charset="-128"/>
              </a:defRPr>
            </a:lvl8pPr>
            <a:lvl9pPr marL="3886200" indent="-228600" eaLnBrk="0" fontAlgn="base" hangingPunct="0">
              <a:spcBef>
                <a:spcPct val="0"/>
              </a:spcBef>
              <a:spcAft>
                <a:spcPct val="0"/>
              </a:spcAft>
              <a:defRPr>
                <a:solidFill>
                  <a:schemeClr val="tx1"/>
                </a:solidFill>
                <a:latin typeface="Calibri Light" charset="0"/>
                <a:ea typeface="ＭＳ Ｐゴシック" charset="-128"/>
                <a:cs typeface="ＭＳ Ｐゴシック" charset="-128"/>
              </a:defRPr>
            </a:lvl9pPr>
          </a:lstStyle>
          <a:p>
            <a:fld id="{88C87FCC-277B-DB4B-A730-CE00B0F68DBA}" type="slidenum">
              <a:rPr lang="en-US" altLang="en-US">
                <a:latin typeface="Calibri" charset="0"/>
              </a:rPr>
              <a:pPr/>
              <a:t>2</a:t>
            </a:fld>
            <a:endParaRPr lang="en-US" altLang="en-US" dirty="0">
              <a:latin typeface="Calibri" charset="0"/>
            </a:endParaRPr>
          </a:p>
        </p:txBody>
      </p:sp>
    </p:spTree>
    <p:extLst>
      <p:ext uri="{BB962C8B-B14F-4D97-AF65-F5344CB8AC3E}">
        <p14:creationId xmlns:p14="http://schemas.microsoft.com/office/powerpoint/2010/main" val="1231494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dirty="0">
              <a:ea typeface="ＭＳ Ｐゴシック" charset="-128"/>
              <a:cs typeface="MS PGothic" charset="-128"/>
            </a:endParaRPr>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charset="0"/>
                <a:ea typeface="ＭＳ Ｐゴシック" charset="-128"/>
                <a:cs typeface="ＭＳ Ｐゴシック" charset="-128"/>
              </a:defRPr>
            </a:lvl1pPr>
            <a:lvl2pPr marL="742950" indent="-285750">
              <a:defRPr>
                <a:solidFill>
                  <a:schemeClr val="tx1"/>
                </a:solidFill>
                <a:latin typeface="Calibri Light" charset="0"/>
                <a:ea typeface="ＭＳ Ｐゴシック" charset="-128"/>
                <a:cs typeface="ＭＳ Ｐゴシック" charset="-128"/>
              </a:defRPr>
            </a:lvl2pPr>
            <a:lvl3pPr marL="1143000" indent="-228600">
              <a:defRPr>
                <a:solidFill>
                  <a:schemeClr val="tx1"/>
                </a:solidFill>
                <a:latin typeface="Calibri Light" charset="0"/>
                <a:ea typeface="ＭＳ Ｐゴシック" charset="-128"/>
                <a:cs typeface="ＭＳ Ｐゴシック" charset="-128"/>
              </a:defRPr>
            </a:lvl3pPr>
            <a:lvl4pPr marL="1600200" indent="-228600">
              <a:defRPr>
                <a:solidFill>
                  <a:schemeClr val="tx1"/>
                </a:solidFill>
                <a:latin typeface="Calibri Light" charset="0"/>
                <a:ea typeface="ＭＳ Ｐゴシック" charset="-128"/>
                <a:cs typeface="ＭＳ Ｐゴシック" charset="-128"/>
              </a:defRPr>
            </a:lvl4pPr>
            <a:lvl5pPr marL="2057400" indent="-228600">
              <a:defRPr>
                <a:solidFill>
                  <a:schemeClr val="tx1"/>
                </a:solidFill>
                <a:latin typeface="Calibri Light" charset="0"/>
                <a:ea typeface="ＭＳ Ｐゴシック" charset="-128"/>
                <a:cs typeface="ＭＳ Ｐゴシック" charset="-128"/>
              </a:defRPr>
            </a:lvl5pPr>
            <a:lvl6pPr marL="2514600" indent="-228600" eaLnBrk="0" fontAlgn="base" hangingPunct="0">
              <a:spcBef>
                <a:spcPct val="0"/>
              </a:spcBef>
              <a:spcAft>
                <a:spcPct val="0"/>
              </a:spcAft>
              <a:defRPr>
                <a:solidFill>
                  <a:schemeClr val="tx1"/>
                </a:solidFill>
                <a:latin typeface="Calibri Light" charset="0"/>
                <a:ea typeface="ＭＳ Ｐゴシック" charset="-128"/>
                <a:cs typeface="ＭＳ Ｐゴシック" charset="-128"/>
              </a:defRPr>
            </a:lvl6pPr>
            <a:lvl7pPr marL="2971800" indent="-228600" eaLnBrk="0" fontAlgn="base" hangingPunct="0">
              <a:spcBef>
                <a:spcPct val="0"/>
              </a:spcBef>
              <a:spcAft>
                <a:spcPct val="0"/>
              </a:spcAft>
              <a:defRPr>
                <a:solidFill>
                  <a:schemeClr val="tx1"/>
                </a:solidFill>
                <a:latin typeface="Calibri Light" charset="0"/>
                <a:ea typeface="ＭＳ Ｐゴシック" charset="-128"/>
                <a:cs typeface="ＭＳ Ｐゴシック" charset="-128"/>
              </a:defRPr>
            </a:lvl7pPr>
            <a:lvl8pPr marL="3429000" indent="-228600" eaLnBrk="0" fontAlgn="base" hangingPunct="0">
              <a:spcBef>
                <a:spcPct val="0"/>
              </a:spcBef>
              <a:spcAft>
                <a:spcPct val="0"/>
              </a:spcAft>
              <a:defRPr>
                <a:solidFill>
                  <a:schemeClr val="tx1"/>
                </a:solidFill>
                <a:latin typeface="Calibri Light" charset="0"/>
                <a:ea typeface="ＭＳ Ｐゴシック" charset="-128"/>
                <a:cs typeface="ＭＳ Ｐゴシック" charset="-128"/>
              </a:defRPr>
            </a:lvl8pPr>
            <a:lvl9pPr marL="3886200" indent="-228600" eaLnBrk="0" fontAlgn="base" hangingPunct="0">
              <a:spcBef>
                <a:spcPct val="0"/>
              </a:spcBef>
              <a:spcAft>
                <a:spcPct val="0"/>
              </a:spcAft>
              <a:defRPr>
                <a:solidFill>
                  <a:schemeClr val="tx1"/>
                </a:solidFill>
                <a:latin typeface="Calibri Light" charset="0"/>
                <a:ea typeface="ＭＳ Ｐゴシック" charset="-128"/>
                <a:cs typeface="ＭＳ Ｐゴシック" charset="-128"/>
              </a:defRPr>
            </a:lvl9pPr>
          </a:lstStyle>
          <a:p>
            <a:fld id="{88C87FCC-277B-DB4B-A730-CE00B0F68DBA}" type="slidenum">
              <a:rPr lang="en-US" altLang="en-US">
                <a:latin typeface="Calibri" charset="0"/>
              </a:rPr>
              <a:pPr/>
              <a:t>3</a:t>
            </a:fld>
            <a:endParaRPr lang="en-US" altLang="en-US" dirty="0">
              <a:latin typeface="Calibri" charset="0"/>
            </a:endParaRPr>
          </a:p>
        </p:txBody>
      </p:sp>
    </p:spTree>
    <p:extLst>
      <p:ext uri="{BB962C8B-B14F-4D97-AF65-F5344CB8AC3E}">
        <p14:creationId xmlns:p14="http://schemas.microsoft.com/office/powerpoint/2010/main" val="2074017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cs typeface="ＭＳ Ｐゴシック" charset="-128"/>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charset="0"/>
                <a:ea typeface="MS PGothic" charset="-128"/>
              </a:defRPr>
            </a:lvl1pPr>
            <a:lvl2pPr marL="742950" indent="-285750">
              <a:defRPr>
                <a:solidFill>
                  <a:schemeClr val="tx1"/>
                </a:solidFill>
                <a:latin typeface="Calibri Light" charset="0"/>
                <a:ea typeface="MS PGothic" charset="-128"/>
              </a:defRPr>
            </a:lvl2pPr>
            <a:lvl3pPr marL="1143000" indent="-228600">
              <a:defRPr>
                <a:solidFill>
                  <a:schemeClr val="tx1"/>
                </a:solidFill>
                <a:latin typeface="Calibri Light" charset="0"/>
                <a:ea typeface="MS PGothic" charset="-128"/>
              </a:defRPr>
            </a:lvl3pPr>
            <a:lvl4pPr marL="1600200" indent="-228600">
              <a:defRPr>
                <a:solidFill>
                  <a:schemeClr val="tx1"/>
                </a:solidFill>
                <a:latin typeface="Calibri Light" charset="0"/>
                <a:ea typeface="MS PGothic" charset="-128"/>
              </a:defRPr>
            </a:lvl4pPr>
            <a:lvl5pPr marL="2057400" indent="-228600">
              <a:defRPr>
                <a:solidFill>
                  <a:schemeClr val="tx1"/>
                </a:solidFill>
                <a:latin typeface="Calibri Light" charset="0"/>
                <a:ea typeface="MS PGothic" charset="-128"/>
              </a:defRPr>
            </a:lvl5pPr>
            <a:lvl6pPr marL="2514600" indent="-228600" eaLnBrk="0" fontAlgn="base" hangingPunct="0">
              <a:spcBef>
                <a:spcPct val="0"/>
              </a:spcBef>
              <a:spcAft>
                <a:spcPct val="0"/>
              </a:spcAft>
              <a:defRPr>
                <a:solidFill>
                  <a:schemeClr val="tx1"/>
                </a:solidFill>
                <a:latin typeface="Calibri Light" charset="0"/>
                <a:ea typeface="MS PGothic" charset="-128"/>
              </a:defRPr>
            </a:lvl6pPr>
            <a:lvl7pPr marL="2971800" indent="-228600" eaLnBrk="0" fontAlgn="base" hangingPunct="0">
              <a:spcBef>
                <a:spcPct val="0"/>
              </a:spcBef>
              <a:spcAft>
                <a:spcPct val="0"/>
              </a:spcAft>
              <a:defRPr>
                <a:solidFill>
                  <a:schemeClr val="tx1"/>
                </a:solidFill>
                <a:latin typeface="Calibri Light" charset="0"/>
                <a:ea typeface="MS PGothic" charset="-128"/>
              </a:defRPr>
            </a:lvl7pPr>
            <a:lvl8pPr marL="3429000" indent="-228600" eaLnBrk="0" fontAlgn="base" hangingPunct="0">
              <a:spcBef>
                <a:spcPct val="0"/>
              </a:spcBef>
              <a:spcAft>
                <a:spcPct val="0"/>
              </a:spcAft>
              <a:defRPr>
                <a:solidFill>
                  <a:schemeClr val="tx1"/>
                </a:solidFill>
                <a:latin typeface="Calibri Light" charset="0"/>
                <a:ea typeface="MS PGothic" charset="-128"/>
              </a:defRPr>
            </a:lvl8pPr>
            <a:lvl9pPr marL="3886200" indent="-228600" eaLnBrk="0" fontAlgn="base" hangingPunct="0">
              <a:spcBef>
                <a:spcPct val="0"/>
              </a:spcBef>
              <a:spcAft>
                <a:spcPct val="0"/>
              </a:spcAft>
              <a:defRPr>
                <a:solidFill>
                  <a:schemeClr val="tx1"/>
                </a:solidFill>
                <a:latin typeface="Calibri Light" charset="0"/>
                <a:ea typeface="MS PGothic" charset="-128"/>
              </a:defRPr>
            </a:lvl9pPr>
          </a:lstStyle>
          <a:p>
            <a:fld id="{0CEC8E31-9168-744D-AADC-45EFF875A6C1}" type="slidenum">
              <a:rPr lang="en-US" altLang="en-US">
                <a:latin typeface="Calibri" charset="0"/>
                <a:ea typeface="ＭＳ Ｐゴシック" charset="-128"/>
                <a:cs typeface="ＭＳ Ｐゴシック" charset="-128"/>
              </a:rPr>
              <a:pPr/>
              <a:t>4</a:t>
            </a:fld>
            <a:endParaRPr lang="en-US" altLang="en-US">
              <a:latin typeface="Calibri" charset="0"/>
              <a:ea typeface="ＭＳ Ｐゴシック" charset="-128"/>
              <a:cs typeface="ＭＳ Ｐゴシック" charset="-128"/>
            </a:endParaRPr>
          </a:p>
        </p:txBody>
      </p:sp>
    </p:spTree>
    <p:extLst>
      <p:ext uri="{BB962C8B-B14F-4D97-AF65-F5344CB8AC3E}">
        <p14:creationId xmlns:p14="http://schemas.microsoft.com/office/powerpoint/2010/main" val="2073138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dirty="0">
              <a:ea typeface="ＭＳ Ｐゴシック"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charset="0"/>
                <a:ea typeface="ＭＳ Ｐゴシック" charset="-128"/>
              </a:defRPr>
            </a:lvl1pPr>
            <a:lvl2pPr marL="742950" indent="-285750">
              <a:defRPr>
                <a:solidFill>
                  <a:schemeClr val="tx1"/>
                </a:solidFill>
                <a:latin typeface="Calibri Light" charset="0"/>
                <a:ea typeface="ＭＳ Ｐゴシック" charset="-128"/>
              </a:defRPr>
            </a:lvl2pPr>
            <a:lvl3pPr marL="1143000" indent="-228600">
              <a:defRPr>
                <a:solidFill>
                  <a:schemeClr val="tx1"/>
                </a:solidFill>
                <a:latin typeface="Calibri Light" charset="0"/>
                <a:ea typeface="ＭＳ Ｐゴシック" charset="-128"/>
              </a:defRPr>
            </a:lvl3pPr>
            <a:lvl4pPr marL="1600200" indent="-228600">
              <a:defRPr>
                <a:solidFill>
                  <a:schemeClr val="tx1"/>
                </a:solidFill>
                <a:latin typeface="Calibri Light" charset="0"/>
                <a:ea typeface="ＭＳ Ｐゴシック" charset="-128"/>
              </a:defRPr>
            </a:lvl4pPr>
            <a:lvl5pPr marL="2057400" indent="-228600">
              <a:defRPr>
                <a:solidFill>
                  <a:schemeClr val="tx1"/>
                </a:solidFill>
                <a:latin typeface="Calibri Light" charset="0"/>
                <a:ea typeface="ＭＳ Ｐゴシック" charset="-128"/>
              </a:defRPr>
            </a:lvl5pPr>
            <a:lvl6pPr marL="2514600" indent="-228600" eaLnBrk="0" fontAlgn="base" hangingPunct="0">
              <a:spcBef>
                <a:spcPct val="0"/>
              </a:spcBef>
              <a:spcAft>
                <a:spcPct val="0"/>
              </a:spcAft>
              <a:defRPr>
                <a:solidFill>
                  <a:schemeClr val="tx1"/>
                </a:solidFill>
                <a:latin typeface="Calibri Light" charset="0"/>
                <a:ea typeface="ＭＳ Ｐゴシック" charset="-128"/>
              </a:defRPr>
            </a:lvl6pPr>
            <a:lvl7pPr marL="2971800" indent="-228600" eaLnBrk="0" fontAlgn="base" hangingPunct="0">
              <a:spcBef>
                <a:spcPct val="0"/>
              </a:spcBef>
              <a:spcAft>
                <a:spcPct val="0"/>
              </a:spcAft>
              <a:defRPr>
                <a:solidFill>
                  <a:schemeClr val="tx1"/>
                </a:solidFill>
                <a:latin typeface="Calibri Light" charset="0"/>
                <a:ea typeface="ＭＳ Ｐゴシック" charset="-128"/>
              </a:defRPr>
            </a:lvl7pPr>
            <a:lvl8pPr marL="3429000" indent="-228600" eaLnBrk="0" fontAlgn="base" hangingPunct="0">
              <a:spcBef>
                <a:spcPct val="0"/>
              </a:spcBef>
              <a:spcAft>
                <a:spcPct val="0"/>
              </a:spcAft>
              <a:defRPr>
                <a:solidFill>
                  <a:schemeClr val="tx1"/>
                </a:solidFill>
                <a:latin typeface="Calibri Light" charset="0"/>
                <a:ea typeface="ＭＳ Ｐゴシック" charset="-128"/>
              </a:defRPr>
            </a:lvl8pPr>
            <a:lvl9pPr marL="3886200" indent="-228600" eaLnBrk="0" fontAlgn="base" hangingPunct="0">
              <a:spcBef>
                <a:spcPct val="0"/>
              </a:spcBef>
              <a:spcAft>
                <a:spcPct val="0"/>
              </a:spcAft>
              <a:defRPr>
                <a:solidFill>
                  <a:schemeClr val="tx1"/>
                </a:solidFill>
                <a:latin typeface="Calibri Light" charset="0"/>
                <a:ea typeface="ＭＳ Ｐゴシック" charset="-128"/>
              </a:defRPr>
            </a:lvl9pPr>
          </a:lstStyle>
          <a:p>
            <a:fld id="{2911D613-62EF-5340-AFFD-C0F1BDC7B080}" type="slidenum">
              <a:rPr lang="en-US" altLang="en-US">
                <a:latin typeface="Calibri" charset="0"/>
              </a:rPr>
              <a:pPr/>
              <a:t>5</a:t>
            </a:fld>
            <a:endParaRPr lang="en-US" altLang="en-US" dirty="0">
              <a:latin typeface="Calibri" charset="0"/>
            </a:endParaRPr>
          </a:p>
        </p:txBody>
      </p:sp>
    </p:spTree>
    <p:extLst>
      <p:ext uri="{BB962C8B-B14F-4D97-AF65-F5344CB8AC3E}">
        <p14:creationId xmlns:p14="http://schemas.microsoft.com/office/powerpoint/2010/main" val="1508040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dirty="0">
              <a:ea typeface="ＭＳ Ｐゴシック" charset="-128"/>
              <a:cs typeface="MS PGothic" charset="-128"/>
            </a:endParaRPr>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charset="0"/>
                <a:ea typeface="ＭＳ Ｐゴシック" charset="-128"/>
                <a:cs typeface="ＭＳ Ｐゴシック" charset="-128"/>
              </a:defRPr>
            </a:lvl1pPr>
            <a:lvl2pPr marL="742950" indent="-285750">
              <a:defRPr>
                <a:solidFill>
                  <a:schemeClr val="tx1"/>
                </a:solidFill>
                <a:latin typeface="Calibri Light" charset="0"/>
                <a:ea typeface="ＭＳ Ｐゴシック" charset="-128"/>
                <a:cs typeface="ＭＳ Ｐゴシック" charset="-128"/>
              </a:defRPr>
            </a:lvl2pPr>
            <a:lvl3pPr marL="1143000" indent="-228600">
              <a:defRPr>
                <a:solidFill>
                  <a:schemeClr val="tx1"/>
                </a:solidFill>
                <a:latin typeface="Calibri Light" charset="0"/>
                <a:ea typeface="ＭＳ Ｐゴシック" charset="-128"/>
                <a:cs typeface="ＭＳ Ｐゴシック" charset="-128"/>
              </a:defRPr>
            </a:lvl3pPr>
            <a:lvl4pPr marL="1600200" indent="-228600">
              <a:defRPr>
                <a:solidFill>
                  <a:schemeClr val="tx1"/>
                </a:solidFill>
                <a:latin typeface="Calibri Light" charset="0"/>
                <a:ea typeface="ＭＳ Ｐゴシック" charset="-128"/>
                <a:cs typeface="ＭＳ Ｐゴシック" charset="-128"/>
              </a:defRPr>
            </a:lvl4pPr>
            <a:lvl5pPr marL="2057400" indent="-228600">
              <a:defRPr>
                <a:solidFill>
                  <a:schemeClr val="tx1"/>
                </a:solidFill>
                <a:latin typeface="Calibri Light" charset="0"/>
                <a:ea typeface="ＭＳ Ｐゴシック" charset="-128"/>
                <a:cs typeface="ＭＳ Ｐゴシック" charset="-128"/>
              </a:defRPr>
            </a:lvl5pPr>
            <a:lvl6pPr marL="2514600" indent="-228600" eaLnBrk="0" fontAlgn="base" hangingPunct="0">
              <a:spcBef>
                <a:spcPct val="0"/>
              </a:spcBef>
              <a:spcAft>
                <a:spcPct val="0"/>
              </a:spcAft>
              <a:defRPr>
                <a:solidFill>
                  <a:schemeClr val="tx1"/>
                </a:solidFill>
                <a:latin typeface="Calibri Light" charset="0"/>
                <a:ea typeface="ＭＳ Ｐゴシック" charset="-128"/>
                <a:cs typeface="ＭＳ Ｐゴシック" charset="-128"/>
              </a:defRPr>
            </a:lvl6pPr>
            <a:lvl7pPr marL="2971800" indent="-228600" eaLnBrk="0" fontAlgn="base" hangingPunct="0">
              <a:spcBef>
                <a:spcPct val="0"/>
              </a:spcBef>
              <a:spcAft>
                <a:spcPct val="0"/>
              </a:spcAft>
              <a:defRPr>
                <a:solidFill>
                  <a:schemeClr val="tx1"/>
                </a:solidFill>
                <a:latin typeface="Calibri Light" charset="0"/>
                <a:ea typeface="ＭＳ Ｐゴシック" charset="-128"/>
                <a:cs typeface="ＭＳ Ｐゴシック" charset="-128"/>
              </a:defRPr>
            </a:lvl7pPr>
            <a:lvl8pPr marL="3429000" indent="-228600" eaLnBrk="0" fontAlgn="base" hangingPunct="0">
              <a:spcBef>
                <a:spcPct val="0"/>
              </a:spcBef>
              <a:spcAft>
                <a:spcPct val="0"/>
              </a:spcAft>
              <a:defRPr>
                <a:solidFill>
                  <a:schemeClr val="tx1"/>
                </a:solidFill>
                <a:latin typeface="Calibri Light" charset="0"/>
                <a:ea typeface="ＭＳ Ｐゴシック" charset="-128"/>
                <a:cs typeface="ＭＳ Ｐゴシック" charset="-128"/>
              </a:defRPr>
            </a:lvl8pPr>
            <a:lvl9pPr marL="3886200" indent="-228600" eaLnBrk="0" fontAlgn="base" hangingPunct="0">
              <a:spcBef>
                <a:spcPct val="0"/>
              </a:spcBef>
              <a:spcAft>
                <a:spcPct val="0"/>
              </a:spcAft>
              <a:defRPr>
                <a:solidFill>
                  <a:schemeClr val="tx1"/>
                </a:solidFill>
                <a:latin typeface="Calibri Light" charset="0"/>
                <a:ea typeface="ＭＳ Ｐゴシック" charset="-128"/>
                <a:cs typeface="ＭＳ Ｐゴシック" charset="-128"/>
              </a:defRPr>
            </a:lvl9pPr>
          </a:lstStyle>
          <a:p>
            <a:fld id="{88C87FCC-277B-DB4B-A730-CE00B0F68DBA}" type="slidenum">
              <a:rPr lang="en-US" altLang="en-US">
                <a:latin typeface="Calibri" charset="0"/>
              </a:rPr>
              <a:pPr/>
              <a:t>6</a:t>
            </a:fld>
            <a:endParaRPr lang="en-US" altLang="en-US" dirty="0">
              <a:latin typeface="Calibri" charset="0"/>
            </a:endParaRPr>
          </a:p>
        </p:txBody>
      </p:sp>
    </p:spTree>
    <p:extLst>
      <p:ext uri="{BB962C8B-B14F-4D97-AF65-F5344CB8AC3E}">
        <p14:creationId xmlns:p14="http://schemas.microsoft.com/office/powerpoint/2010/main" val="273055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cs typeface="MS PGothic" charset="-128"/>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MS PGothic" charset="-128"/>
              </a:defRPr>
            </a:lvl1pPr>
            <a:lvl2pPr marL="742950" indent="-285750">
              <a:spcBef>
                <a:spcPct val="30000"/>
              </a:spcBef>
              <a:defRPr sz="1200">
                <a:solidFill>
                  <a:schemeClr val="tx1"/>
                </a:solidFill>
                <a:latin typeface="Calibri" charset="0"/>
                <a:ea typeface="ＭＳ Ｐゴシック" charset="-128"/>
                <a:cs typeface="MS PGothic" charset="-128"/>
              </a:defRPr>
            </a:lvl2pPr>
            <a:lvl3pPr marL="1143000" indent="-228600">
              <a:spcBef>
                <a:spcPct val="30000"/>
              </a:spcBef>
              <a:defRPr sz="1200">
                <a:solidFill>
                  <a:schemeClr val="tx1"/>
                </a:solidFill>
                <a:latin typeface="Calibri" charset="0"/>
                <a:ea typeface="ＭＳ Ｐゴシック" charset="-128"/>
                <a:cs typeface="MS PGothic" charset="-128"/>
              </a:defRPr>
            </a:lvl3pPr>
            <a:lvl4pPr marL="1600200" indent="-228600">
              <a:spcBef>
                <a:spcPct val="30000"/>
              </a:spcBef>
              <a:defRPr sz="1200">
                <a:solidFill>
                  <a:schemeClr val="tx1"/>
                </a:solidFill>
                <a:latin typeface="Calibri" charset="0"/>
                <a:ea typeface="ＭＳ Ｐゴシック" charset="-128"/>
                <a:cs typeface="MS PGothic" charset="-128"/>
              </a:defRPr>
            </a:lvl4pPr>
            <a:lvl5pPr marL="2057400" indent="-228600">
              <a:spcBef>
                <a:spcPct val="30000"/>
              </a:spcBef>
              <a:defRPr sz="1200">
                <a:solidFill>
                  <a:schemeClr val="tx1"/>
                </a:solidFill>
                <a:latin typeface="Calibri" charset="0"/>
                <a:ea typeface="ＭＳ Ｐゴシック" charset="-128"/>
                <a:cs typeface="MS PGothic"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cs typeface="MS PGothic"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cs typeface="MS PGothic"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cs typeface="MS PGothic"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cs typeface="MS PGothic" charset="-128"/>
              </a:defRPr>
            </a:lvl9pPr>
          </a:lstStyle>
          <a:p>
            <a:pPr>
              <a:spcBef>
                <a:spcPct val="0"/>
              </a:spcBef>
            </a:pPr>
            <a:fld id="{55EDDFF1-33EF-564C-AC1E-C512876FEBD4}" type="slidenum">
              <a:rPr lang="en-US" altLang="en-US">
                <a:ea typeface="MS PGothic" charset="-128"/>
                <a:cs typeface="ＭＳ Ｐゴシック" charset="-128"/>
              </a:rPr>
              <a:pPr>
                <a:spcBef>
                  <a:spcPct val="0"/>
                </a:spcBef>
              </a:pPr>
              <a:t>7</a:t>
            </a:fld>
            <a:endParaRPr lang="en-US" altLang="en-US">
              <a:ea typeface="MS PGothic" charset="-128"/>
              <a:cs typeface="ＭＳ Ｐゴシック" charset="-128"/>
            </a:endParaRPr>
          </a:p>
        </p:txBody>
      </p:sp>
    </p:spTree>
    <p:extLst>
      <p:ext uri="{BB962C8B-B14F-4D97-AF65-F5344CB8AC3E}">
        <p14:creationId xmlns:p14="http://schemas.microsoft.com/office/powerpoint/2010/main" val="659353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MS PGothic" charset="-128"/>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charset="0"/>
                <a:ea typeface="MS PGothic" charset="-128"/>
              </a:defRPr>
            </a:lvl1pPr>
            <a:lvl2pPr marL="742950" indent="-285750">
              <a:defRPr>
                <a:solidFill>
                  <a:schemeClr val="tx1"/>
                </a:solidFill>
                <a:latin typeface="Calibri Light" charset="0"/>
                <a:ea typeface="MS PGothic" charset="-128"/>
              </a:defRPr>
            </a:lvl2pPr>
            <a:lvl3pPr marL="1143000" indent="-228600">
              <a:defRPr>
                <a:solidFill>
                  <a:schemeClr val="tx1"/>
                </a:solidFill>
                <a:latin typeface="Calibri Light" charset="0"/>
                <a:ea typeface="MS PGothic" charset="-128"/>
              </a:defRPr>
            </a:lvl3pPr>
            <a:lvl4pPr marL="1600200" indent="-228600">
              <a:defRPr>
                <a:solidFill>
                  <a:schemeClr val="tx1"/>
                </a:solidFill>
                <a:latin typeface="Calibri Light" charset="0"/>
                <a:ea typeface="MS PGothic" charset="-128"/>
              </a:defRPr>
            </a:lvl4pPr>
            <a:lvl5pPr marL="2057400" indent="-228600">
              <a:defRPr>
                <a:solidFill>
                  <a:schemeClr val="tx1"/>
                </a:solidFill>
                <a:latin typeface="Calibri Light" charset="0"/>
                <a:ea typeface="MS PGothic" charset="-128"/>
              </a:defRPr>
            </a:lvl5pPr>
            <a:lvl6pPr marL="2514600" indent="-228600" eaLnBrk="0" fontAlgn="base" hangingPunct="0">
              <a:spcBef>
                <a:spcPct val="0"/>
              </a:spcBef>
              <a:spcAft>
                <a:spcPct val="0"/>
              </a:spcAft>
              <a:defRPr>
                <a:solidFill>
                  <a:schemeClr val="tx1"/>
                </a:solidFill>
                <a:latin typeface="Calibri Light" charset="0"/>
                <a:ea typeface="MS PGothic" charset="-128"/>
              </a:defRPr>
            </a:lvl6pPr>
            <a:lvl7pPr marL="2971800" indent="-228600" eaLnBrk="0" fontAlgn="base" hangingPunct="0">
              <a:spcBef>
                <a:spcPct val="0"/>
              </a:spcBef>
              <a:spcAft>
                <a:spcPct val="0"/>
              </a:spcAft>
              <a:defRPr>
                <a:solidFill>
                  <a:schemeClr val="tx1"/>
                </a:solidFill>
                <a:latin typeface="Calibri Light" charset="0"/>
                <a:ea typeface="MS PGothic" charset="-128"/>
              </a:defRPr>
            </a:lvl7pPr>
            <a:lvl8pPr marL="3429000" indent="-228600" eaLnBrk="0" fontAlgn="base" hangingPunct="0">
              <a:spcBef>
                <a:spcPct val="0"/>
              </a:spcBef>
              <a:spcAft>
                <a:spcPct val="0"/>
              </a:spcAft>
              <a:defRPr>
                <a:solidFill>
                  <a:schemeClr val="tx1"/>
                </a:solidFill>
                <a:latin typeface="Calibri Light" charset="0"/>
                <a:ea typeface="MS PGothic" charset="-128"/>
              </a:defRPr>
            </a:lvl8pPr>
            <a:lvl9pPr marL="3886200" indent="-228600" eaLnBrk="0" fontAlgn="base" hangingPunct="0">
              <a:spcBef>
                <a:spcPct val="0"/>
              </a:spcBef>
              <a:spcAft>
                <a:spcPct val="0"/>
              </a:spcAft>
              <a:defRPr>
                <a:solidFill>
                  <a:schemeClr val="tx1"/>
                </a:solidFill>
                <a:latin typeface="Calibri Light" charset="0"/>
                <a:ea typeface="MS PGothic" charset="-128"/>
              </a:defRPr>
            </a:lvl9pPr>
          </a:lstStyle>
          <a:p>
            <a:fld id="{BC9469A9-77B5-5647-BF2B-8BE3AC6B5D80}" type="slidenum">
              <a:rPr lang="en-US" altLang="en-US">
                <a:latin typeface="Calibri" charset="0"/>
              </a:rPr>
              <a:pPr/>
              <a:t>8</a:t>
            </a:fld>
            <a:endParaRPr lang="en-US" altLang="en-US">
              <a:latin typeface="Calibri" charset="0"/>
            </a:endParaRPr>
          </a:p>
        </p:txBody>
      </p:sp>
    </p:spTree>
    <p:extLst>
      <p:ext uri="{BB962C8B-B14F-4D97-AF65-F5344CB8AC3E}">
        <p14:creationId xmlns:p14="http://schemas.microsoft.com/office/powerpoint/2010/main" val="1498065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 y="1122363"/>
            <a:ext cx="8595360" cy="1115228"/>
          </a:xfrm>
        </p:spPr>
        <p:txBody>
          <a:bodyPr anchor="b">
            <a:normAutofit/>
          </a:bodyPr>
          <a:lstStyle>
            <a:lvl1pPr algn="l">
              <a:defRPr sz="3600" b="1" baseline="0">
                <a:solidFill>
                  <a:srgbClr val="77603D"/>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320" y="2259107"/>
            <a:ext cx="8595360" cy="1169893"/>
          </a:xfrm>
        </p:spPr>
        <p:txBody>
          <a:bodyPr/>
          <a:lstStyle>
            <a:lvl1pPr marL="0" indent="0" algn="l">
              <a:spcBef>
                <a:spcPts val="0"/>
              </a:spcBef>
              <a:buNone/>
              <a:defRPr sz="24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3" name="Text Placeholder 12"/>
          <p:cNvSpPr>
            <a:spLocks noGrp="1"/>
          </p:cNvSpPr>
          <p:nvPr>
            <p:ph type="body" sz="quarter" idx="13"/>
          </p:nvPr>
        </p:nvSpPr>
        <p:spPr>
          <a:xfrm>
            <a:off x="4572000" y="4464049"/>
            <a:ext cx="4297680" cy="1431141"/>
          </a:xfrm>
        </p:spPr>
        <p:txBody>
          <a:bodyPr>
            <a:normAutofit/>
          </a:bodyPr>
          <a:lstStyle>
            <a:lvl1pPr marL="0" indent="0" algn="r">
              <a:spcBef>
                <a:spcPts val="0"/>
              </a:spcBef>
              <a:buNone/>
              <a:defRPr sz="1800">
                <a:solidFill>
                  <a:schemeClr val="bg2">
                    <a:lumMod val="25000"/>
                  </a:schemeClr>
                </a:solidFill>
                <a:latin typeface="+mj-lt"/>
              </a:defRPr>
            </a:lvl1pPr>
            <a:lvl2pPr algn="r">
              <a:defRPr sz="1200">
                <a:solidFill>
                  <a:schemeClr val="tx1">
                    <a:lumMod val="85000"/>
                    <a:lumOff val="15000"/>
                  </a:schemeClr>
                </a:solidFill>
                <a:latin typeface="+mn-lt"/>
              </a:defRPr>
            </a:lvl2pPr>
            <a:lvl3pPr algn="r">
              <a:defRPr sz="1200">
                <a:solidFill>
                  <a:schemeClr val="tx1">
                    <a:lumMod val="85000"/>
                    <a:lumOff val="15000"/>
                  </a:schemeClr>
                </a:solidFill>
                <a:latin typeface="+mn-lt"/>
              </a:defRPr>
            </a:lvl3pPr>
            <a:lvl4pPr algn="r">
              <a:defRPr sz="1200">
                <a:solidFill>
                  <a:schemeClr val="tx1">
                    <a:lumMod val="85000"/>
                    <a:lumOff val="15000"/>
                  </a:schemeClr>
                </a:solidFill>
                <a:latin typeface="+mn-lt"/>
              </a:defRPr>
            </a:lvl4pPr>
            <a:lvl5pPr algn="r">
              <a:defRPr sz="1200">
                <a:solidFill>
                  <a:schemeClr val="tx1">
                    <a:lumMod val="85000"/>
                    <a:lumOff val="15000"/>
                  </a:schemeClr>
                </a:solidFill>
                <a:latin typeface="+mn-lt"/>
              </a:defRPr>
            </a:lvl5pPr>
          </a:lstStyle>
          <a:p>
            <a:pPr lvl="0"/>
            <a:r>
              <a:rPr lang="en-US" dirty="0" smtClean="0"/>
              <a:t>Click to edit Master text styles</a:t>
            </a:r>
          </a:p>
        </p:txBody>
      </p:sp>
    </p:spTree>
    <p:extLst>
      <p:ext uri="{BB962C8B-B14F-4D97-AF65-F5344CB8AC3E}">
        <p14:creationId xmlns:p14="http://schemas.microsoft.com/office/powerpoint/2010/main" val="39360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6581775"/>
            <a:ext cx="9144000" cy="46038"/>
          </a:xfrm>
          <a:prstGeom prst="rect">
            <a:avLst/>
          </a:prstGeom>
          <a:solidFill>
            <a:srgbClr val="7F7F7F"/>
          </a:solidFill>
          <a:ln w="12700">
            <a:no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2400" b="1" dirty="0">
              <a:solidFill>
                <a:schemeClr val="bg1"/>
              </a:solidFill>
              <a:latin typeface="FreightSans Pro Book" pitchFamily="50" charset="0"/>
            </a:endParaRPr>
          </a:p>
        </p:txBody>
      </p:sp>
      <p:sp>
        <p:nvSpPr>
          <p:cNvPr id="2" name="Title 1"/>
          <p:cNvSpPr>
            <a:spLocks noGrp="1"/>
          </p:cNvSpPr>
          <p:nvPr>
            <p:ph type="title"/>
          </p:nvPr>
        </p:nvSpPr>
        <p:spPr/>
        <p:txBody>
          <a:bodyPr anchor="t">
            <a:normAutofit/>
          </a:bodyPr>
          <a:lstStyle>
            <a:lvl1pPr>
              <a:defRPr sz="22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825625"/>
            <a:ext cx="8686800" cy="43038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p:ph type="sldNum" sz="quarter" idx="10"/>
          </p:nvPr>
        </p:nvSpPr>
        <p:spPr>
          <a:xfrm>
            <a:off x="8382000" y="6610350"/>
            <a:ext cx="533400" cy="247650"/>
          </a:xfrm>
        </p:spPr>
        <p:txBody>
          <a:bodyPr/>
          <a:lstStyle>
            <a:lvl1pPr>
              <a:defRPr>
                <a:solidFill>
                  <a:srgbClr val="3B3838"/>
                </a:solidFill>
              </a:defRPr>
            </a:lvl1pPr>
          </a:lstStyle>
          <a:p>
            <a:pPr>
              <a:defRPr/>
            </a:pPr>
            <a:fld id="{CF63D1AA-A191-D249-943C-70548A6C11B9}" type="slidenum">
              <a:rPr lang="en-US" altLang="en-US"/>
              <a:pPr>
                <a:defRPr/>
              </a:pPr>
              <a:t>‹#›</a:t>
            </a:fld>
            <a:endParaRPr lang="en-US" altLang="en-US" dirty="0"/>
          </a:p>
        </p:txBody>
      </p:sp>
    </p:spTree>
    <p:extLst>
      <p:ext uri="{BB962C8B-B14F-4D97-AF65-F5344CB8AC3E}">
        <p14:creationId xmlns:p14="http://schemas.microsoft.com/office/powerpoint/2010/main" val="9998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Rectangle 2"/>
          <p:cNvSpPr/>
          <p:nvPr userDrawn="1"/>
        </p:nvSpPr>
        <p:spPr>
          <a:xfrm>
            <a:off x="0" y="6581775"/>
            <a:ext cx="9144000" cy="46038"/>
          </a:xfrm>
          <a:prstGeom prst="rect">
            <a:avLst/>
          </a:prstGeom>
          <a:solidFill>
            <a:srgbClr val="7F7F7F"/>
          </a:solidFill>
          <a:ln w="12700">
            <a:no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2400" b="1" dirty="0">
              <a:solidFill>
                <a:schemeClr val="bg1"/>
              </a:solidFill>
              <a:latin typeface="FreightSans Pro Book" pitchFamily="50" charset="0"/>
            </a:endParaRPr>
          </a:p>
        </p:txBody>
      </p:sp>
      <p:sp>
        <p:nvSpPr>
          <p:cNvPr id="2" name="Title 1"/>
          <p:cNvSpPr>
            <a:spLocks noGrp="1"/>
          </p:cNvSpPr>
          <p:nvPr>
            <p:ph type="title"/>
          </p:nvPr>
        </p:nvSpPr>
        <p:spPr/>
        <p:txBody>
          <a:bodyPr anchor="t"/>
          <a:lstStyle>
            <a:lvl1pPr>
              <a:defRPr sz="2200" b="1"/>
            </a:lvl1pPr>
          </a:lstStyle>
          <a:p>
            <a:r>
              <a:rPr lang="en-US" dirty="0" smtClean="0"/>
              <a:t>Click to edit Master title style</a:t>
            </a:r>
            <a:endParaRPr lang="en-US" dirty="0"/>
          </a:p>
        </p:txBody>
      </p:sp>
      <p:sp>
        <p:nvSpPr>
          <p:cNvPr id="4" name="Slide Number Placeholder 6"/>
          <p:cNvSpPr>
            <a:spLocks noGrp="1"/>
          </p:cNvSpPr>
          <p:nvPr>
            <p:ph type="sldNum" sz="quarter" idx="10"/>
          </p:nvPr>
        </p:nvSpPr>
        <p:spPr>
          <a:xfrm>
            <a:off x="8382000" y="6610350"/>
            <a:ext cx="533400" cy="247650"/>
          </a:xfrm>
        </p:spPr>
        <p:txBody>
          <a:bodyPr/>
          <a:lstStyle>
            <a:lvl1pPr>
              <a:defRPr>
                <a:solidFill>
                  <a:srgbClr val="3B3838"/>
                </a:solidFill>
              </a:defRPr>
            </a:lvl1pPr>
          </a:lstStyle>
          <a:p>
            <a:pPr>
              <a:defRPr/>
            </a:pPr>
            <a:fld id="{F671F28E-843E-7D4B-9DCA-A8233BC4298C}" type="slidenum">
              <a:rPr lang="en-US" altLang="en-US"/>
              <a:pPr>
                <a:defRPr/>
              </a:pPr>
              <a:t>‹#›</a:t>
            </a:fld>
            <a:endParaRPr lang="en-US" altLang="en-US" dirty="0"/>
          </a:p>
        </p:txBody>
      </p:sp>
    </p:spTree>
    <p:extLst>
      <p:ext uri="{BB962C8B-B14F-4D97-AF65-F5344CB8AC3E}">
        <p14:creationId xmlns:p14="http://schemas.microsoft.com/office/powerpoint/2010/main" val="11210444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630238"/>
            <a:ext cx="8686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228600" y="1825625"/>
            <a:ext cx="86868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p:cNvSpPr>
            <a:spLocks noGrp="1"/>
          </p:cNvSpPr>
          <p:nvPr>
            <p:ph type="sldNum" sz="quarter" idx="4"/>
          </p:nvPr>
        </p:nvSpPr>
        <p:spPr>
          <a:xfrm>
            <a:off x="6858000" y="6627813"/>
            <a:ext cx="2057400" cy="207962"/>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Calibri Light" panose="020F0302020204030204" pitchFamily="34" charset="0"/>
                <a:ea typeface="MS PGothic" panose="020B0600070205080204" pitchFamily="34" charset="-128"/>
                <a:cs typeface="+mn-cs"/>
              </a:defRPr>
            </a:lvl1pPr>
          </a:lstStyle>
          <a:p>
            <a:pPr>
              <a:defRPr/>
            </a:pPr>
            <a:fld id="{DA9EFAAE-E521-4E4E-86AD-283A07B4F292}" type="slidenum">
              <a:rPr lang="en-US" altLang="en-US"/>
              <a:pPr>
                <a:defRPr/>
              </a:pPr>
              <a:t>‹#›</a:t>
            </a:fld>
            <a:endParaRPr lang="en-US" altLang="en-US" dirty="0"/>
          </a:p>
        </p:txBody>
      </p:sp>
      <p:sp>
        <p:nvSpPr>
          <p:cNvPr id="7" name="Rectangle 6"/>
          <p:cNvSpPr/>
          <p:nvPr userDrawn="1"/>
        </p:nvSpPr>
        <p:spPr>
          <a:xfrm>
            <a:off x="0" y="6581775"/>
            <a:ext cx="9144000" cy="46038"/>
          </a:xfrm>
          <a:prstGeom prst="rect">
            <a:avLst/>
          </a:prstGeom>
          <a:solidFill>
            <a:srgbClr val="7F7F7F"/>
          </a:solidFill>
          <a:ln w="12700">
            <a:no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2400" b="1" dirty="0">
              <a:solidFill>
                <a:schemeClr val="bg1"/>
              </a:solidFill>
              <a:latin typeface="FreightSans Pro Book" pitchFamily="50" charset="0"/>
            </a:endParaRPr>
          </a:p>
        </p:txBody>
      </p:sp>
    </p:spTree>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Lst>
  <p:hf hdr="0" ftr="0" dt="0"/>
  <p:txStyles>
    <p:titleStyle>
      <a:lvl1pPr algn="l" rtl="0" eaLnBrk="0" fontAlgn="base" hangingPunct="0">
        <a:lnSpc>
          <a:spcPct val="90000"/>
        </a:lnSpc>
        <a:spcBef>
          <a:spcPct val="0"/>
        </a:spcBef>
        <a:spcAft>
          <a:spcPct val="0"/>
        </a:spcAft>
        <a:defRPr sz="3000"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Georgia" panose="02040502050405020303" pitchFamily="18" charset="0"/>
          <a:ea typeface="ＭＳ Ｐゴシック" panose="020B0600070205080204" pitchFamily="34" charset="-128"/>
          <a:cs typeface="MS PGothic"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Georgia" panose="02040502050405020303" pitchFamily="18" charset="0"/>
          <a:ea typeface="ＭＳ Ｐゴシック" panose="020B0600070205080204" pitchFamily="34" charset="-128"/>
          <a:cs typeface="MS PGothic"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Georgia" panose="02040502050405020303" pitchFamily="18" charset="0"/>
          <a:ea typeface="ＭＳ Ｐゴシック" panose="020B0600070205080204" pitchFamily="34" charset="-128"/>
          <a:cs typeface="MS PGothic"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Georgia" panose="02040502050405020303" pitchFamily="18" charset="0"/>
          <a:ea typeface="ＭＳ Ｐゴシック" panose="020B0600070205080204" pitchFamily="34" charset="-128"/>
          <a:cs typeface="MS PGothic"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Georgia" panose="02040502050405020303" pitchFamily="18" charset="0"/>
          <a:ea typeface="ＭＳ Ｐゴシック" panose="020B0600070205080204"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jp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9.jpe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tiff"/><Relationship Id="rId6" Type="http://schemas.openxmlformats.org/officeDocument/2006/relationships/image" Target="../media/image5.png"/><Relationship Id="rId7" Type="http://schemas.microsoft.com/office/2007/relationships/hdphoto" Target="../media/hdphoto1.wdp"/><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7.jpg"/><Relationship Id="rId6" Type="http://schemas.openxmlformats.org/officeDocument/2006/relationships/image" Target="../media/image4.tiff"/><Relationship Id="rId7"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9" Type="http://schemas.openxmlformats.org/officeDocument/2006/relationships/image" Target="../media/image14.jpeg"/><Relationship Id="rId20" Type="http://schemas.openxmlformats.org/officeDocument/2006/relationships/image" Target="../media/image25.jpeg"/><Relationship Id="rId21" Type="http://schemas.openxmlformats.org/officeDocument/2006/relationships/image" Target="../media/image26.jpeg"/><Relationship Id="rId22" Type="http://schemas.openxmlformats.org/officeDocument/2006/relationships/image" Target="../media/image27.jpeg"/><Relationship Id="rId10" Type="http://schemas.openxmlformats.org/officeDocument/2006/relationships/image" Target="../media/image15.jpeg"/><Relationship Id="rId11" Type="http://schemas.openxmlformats.org/officeDocument/2006/relationships/image" Target="../media/image16.jpeg"/><Relationship Id="rId12" Type="http://schemas.openxmlformats.org/officeDocument/2006/relationships/image" Target="../media/image17.jpeg"/><Relationship Id="rId13" Type="http://schemas.openxmlformats.org/officeDocument/2006/relationships/image" Target="../media/image18.jpeg"/><Relationship Id="rId14" Type="http://schemas.openxmlformats.org/officeDocument/2006/relationships/image" Target="../media/image19.jpeg"/><Relationship Id="rId15" Type="http://schemas.openxmlformats.org/officeDocument/2006/relationships/image" Target="../media/image20.jpeg"/><Relationship Id="rId16" Type="http://schemas.openxmlformats.org/officeDocument/2006/relationships/image" Target="../media/image21.jpeg"/><Relationship Id="rId17" Type="http://schemas.openxmlformats.org/officeDocument/2006/relationships/image" Target="../media/image22.jpeg"/><Relationship Id="rId18" Type="http://schemas.openxmlformats.org/officeDocument/2006/relationships/image" Target="../media/image23.jpeg"/><Relationship Id="rId19" Type="http://schemas.openxmlformats.org/officeDocument/2006/relationships/image" Target="../media/image24.jpeg"/><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tiff"/><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NationalJournal_LC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63" y="163513"/>
            <a:ext cx="7151687"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Title 7"/>
          <p:cNvSpPr>
            <a:spLocks noGrp="1"/>
          </p:cNvSpPr>
          <p:nvPr>
            <p:ph type="ctrTitle"/>
          </p:nvPr>
        </p:nvSpPr>
        <p:spPr>
          <a:xfrm>
            <a:off x="274638" y="1122363"/>
            <a:ext cx="8594725" cy="1116012"/>
          </a:xfrm>
        </p:spPr>
        <p:txBody>
          <a:bodyPr/>
          <a:lstStyle/>
          <a:p>
            <a:r>
              <a:rPr lang="en-US" altLang="en-US" dirty="0" smtClean="0">
                <a:latin typeface="Georgia" charset="0"/>
                <a:ea typeface="ＭＳ Ｐゴシック" charset="-128"/>
                <a:cs typeface="MS PGothic" charset="-128"/>
              </a:rPr>
              <a:t>The Russia investigations</a:t>
            </a:r>
            <a:endParaRPr lang="en-US" altLang="en-US" dirty="0">
              <a:latin typeface="Georgia" charset="0"/>
              <a:ea typeface="ＭＳ Ｐゴシック" charset="-128"/>
              <a:cs typeface="MS PGothic" charset="-128"/>
            </a:endParaRPr>
          </a:p>
        </p:txBody>
      </p:sp>
      <p:sp>
        <p:nvSpPr>
          <p:cNvPr id="9" name="Subtitle 8"/>
          <p:cNvSpPr>
            <a:spLocks noGrp="1"/>
          </p:cNvSpPr>
          <p:nvPr>
            <p:ph type="subTitle" idx="1"/>
          </p:nvPr>
        </p:nvSpPr>
        <p:spPr>
          <a:xfrm>
            <a:off x="274638" y="2259013"/>
            <a:ext cx="8594725" cy="1169987"/>
          </a:xfrm>
        </p:spPr>
        <p:txBody>
          <a:bodyPr/>
          <a:lstStyle/>
          <a:p>
            <a:pPr>
              <a:buFont typeface="Arial" panose="020B0604020202020204" pitchFamily="34" charset="0"/>
              <a:buNone/>
              <a:defRPr/>
            </a:pPr>
            <a:r>
              <a:rPr lang="en-US" dirty="0" smtClean="0">
                <a:ea typeface="MS PGothic" panose="020B0600070205080204" pitchFamily="34" charset="-128"/>
                <a:cs typeface="ＭＳ Ｐゴシック" charset="0"/>
              </a:rPr>
              <a:t>Key people, agencies and events in the investigations into possible ties between Trump officials and Russia </a:t>
            </a:r>
            <a:endParaRPr lang="en-US" dirty="0">
              <a:ea typeface="MS PGothic" panose="020B0600070205080204" pitchFamily="34" charset="-128"/>
              <a:cs typeface="ＭＳ Ｐゴシック" charset="0"/>
            </a:endParaRPr>
          </a:p>
        </p:txBody>
      </p:sp>
      <p:sp>
        <p:nvSpPr>
          <p:cNvPr id="10" name="Text Placeholder 9"/>
          <p:cNvSpPr>
            <a:spLocks noGrp="1"/>
          </p:cNvSpPr>
          <p:nvPr>
            <p:ph type="body" sz="quarter" idx="13"/>
          </p:nvPr>
        </p:nvSpPr>
        <p:spPr>
          <a:xfrm>
            <a:off x="2422525" y="4464050"/>
            <a:ext cx="6446838" cy="1436688"/>
          </a:xfrm>
        </p:spPr>
        <p:txBody>
          <a:bodyPr/>
          <a:lstStyle/>
          <a:p>
            <a:pPr>
              <a:buFont typeface="Arial" panose="020B0604020202020204" pitchFamily="34" charset="0"/>
              <a:buNone/>
              <a:defRPr/>
            </a:pPr>
            <a:r>
              <a:rPr lang="en-US" b="1" dirty="0" smtClean="0">
                <a:ea typeface="MS PGothic" panose="020B0600070205080204" pitchFamily="34" charset="-128"/>
                <a:cs typeface="ＭＳ Ｐゴシック" charset="0"/>
              </a:rPr>
              <a:t>May 22, 2017</a:t>
            </a:r>
          </a:p>
          <a:p>
            <a:pPr>
              <a:buFont typeface="Arial" panose="020B0604020202020204" pitchFamily="34" charset="0"/>
              <a:buNone/>
              <a:defRPr/>
            </a:pPr>
            <a:endParaRPr lang="en-US" b="1" dirty="0" smtClean="0">
              <a:ea typeface="MS PGothic" panose="020B0600070205080204" pitchFamily="34" charset="-128"/>
              <a:cs typeface="ＭＳ Ｐゴシック" charset="0"/>
            </a:endParaRPr>
          </a:p>
          <a:p>
            <a:pPr>
              <a:buFont typeface="Arial" panose="020B0604020202020204" pitchFamily="34" charset="0"/>
              <a:buNone/>
              <a:defRPr/>
            </a:pPr>
            <a:r>
              <a:rPr lang="en-US" b="1" dirty="0" smtClean="0">
                <a:ea typeface="MS PGothic" panose="020B0600070205080204" pitchFamily="34" charset="-128"/>
                <a:cs typeface="ＭＳ Ｐゴシック" charset="0"/>
              </a:rPr>
              <a:t>Producer:  </a:t>
            </a:r>
            <a:r>
              <a:rPr lang="en-US" dirty="0" smtClean="0">
                <a:ea typeface="MS PGothic" panose="020B0600070205080204" pitchFamily="34" charset="-128"/>
                <a:cs typeface="ＭＳ Ｐゴシック" charset="0"/>
              </a:rPr>
              <a:t>National Journal Presentation Center</a:t>
            </a:r>
          </a:p>
          <a:p>
            <a:pPr>
              <a:buFont typeface="Arial" panose="020B0604020202020204" pitchFamily="34" charset="0"/>
              <a:buNone/>
              <a:defRPr/>
            </a:pPr>
            <a:r>
              <a:rPr lang="en-US" b="1" dirty="0" smtClean="0">
                <a:ea typeface="MS PGothic" panose="020B0600070205080204" pitchFamily="34" charset="-128"/>
                <a:cs typeface="ＭＳ Ｐゴシック" charset="0"/>
              </a:rPr>
              <a:t>Director: </a:t>
            </a:r>
            <a:r>
              <a:rPr lang="en-US" dirty="0" smtClean="0">
                <a:ea typeface="MS PGothic" panose="020B0600070205080204" pitchFamily="34" charset="-128"/>
                <a:cs typeface="ＭＳ Ｐゴシック" charset="0"/>
              </a:rPr>
              <a:t>Alistair Taylor</a:t>
            </a:r>
            <a:endParaRPr lang="en-US" dirty="0">
              <a:ea typeface="MS PGothic" panose="020B0600070205080204" pitchFamily="34" charset="-128"/>
              <a:cs typeface="ＭＳ Ｐゴシック" charset="0"/>
            </a:endParaRPr>
          </a:p>
        </p:txBody>
      </p:sp>
    </p:spTree>
    <p:extLst>
      <p:ext uri="{BB962C8B-B14F-4D97-AF65-F5344CB8AC3E}">
        <p14:creationId xmlns:p14="http://schemas.microsoft.com/office/powerpoint/2010/main" val="2118638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12"/>
          <p:cNvSpPr txBox="1">
            <a:spLocks noChangeArrowheads="1"/>
          </p:cNvSpPr>
          <p:nvPr/>
        </p:nvSpPr>
        <p:spPr bwMode="auto">
          <a:xfrm>
            <a:off x="7252306" y="233363"/>
            <a:ext cx="1874232" cy="230832"/>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900" dirty="0" smtClean="0">
                <a:solidFill>
                  <a:schemeClr val="bg2">
                    <a:lumMod val="25000"/>
                  </a:schemeClr>
                </a:solidFill>
              </a:rPr>
              <a:t>DEPUTY ATTORNEY GENERAL</a:t>
            </a:r>
          </a:p>
        </p:txBody>
      </p:sp>
      <p:sp>
        <p:nvSpPr>
          <p:cNvPr id="21" name="Rectangle 20"/>
          <p:cNvSpPr/>
          <p:nvPr/>
        </p:nvSpPr>
        <p:spPr>
          <a:xfrm>
            <a:off x="0" y="457200"/>
            <a:ext cx="9144000" cy="46038"/>
          </a:xfrm>
          <a:prstGeom prst="rect">
            <a:avLst/>
          </a:prstGeom>
          <a:solidFill>
            <a:schemeClr val="bg1">
              <a:lumMod val="50000"/>
            </a:schemeClr>
          </a:solidFill>
          <a:ln w="12700">
            <a:no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2400" b="1" dirty="0">
              <a:solidFill>
                <a:schemeClr val="bg1"/>
              </a:solidFill>
              <a:latin typeface="FreightSans Pro Book" pitchFamily="50" charset="0"/>
            </a:endParaRPr>
          </a:p>
        </p:txBody>
      </p:sp>
      <p:sp>
        <p:nvSpPr>
          <p:cNvPr id="6147" name="Title 1"/>
          <p:cNvSpPr>
            <a:spLocks noGrp="1"/>
          </p:cNvSpPr>
          <p:nvPr>
            <p:ph type="title"/>
          </p:nvPr>
        </p:nvSpPr>
        <p:spPr/>
        <p:txBody>
          <a:bodyPr/>
          <a:lstStyle/>
          <a:p>
            <a:r>
              <a:rPr lang="en-US" altLang="en-US" dirty="0">
                <a:latin typeface="Georgia" charset="0"/>
                <a:ea typeface="MS PGothic" charset="-128"/>
              </a:rPr>
              <a:t>Deputy AG </a:t>
            </a:r>
            <a:r>
              <a:rPr lang="en-US" altLang="en-US" dirty="0" smtClean="0">
                <a:latin typeface="Georgia" charset="0"/>
                <a:ea typeface="MS PGothic" charset="-128"/>
              </a:rPr>
              <a:t>Rosenstein receives national attention after appointing special counsel </a:t>
            </a:r>
            <a:endParaRPr lang="en-US" altLang="en-US" dirty="0">
              <a:latin typeface="Georgia" charset="0"/>
              <a:ea typeface="MS PGothic" charset="-128"/>
            </a:endParaRPr>
          </a:p>
        </p:txBody>
      </p:sp>
      <p:sp>
        <p:nvSpPr>
          <p:cNvPr id="77" name="Rectangle 14"/>
          <p:cNvSpPr>
            <a:spLocks noChangeArrowheads="1"/>
          </p:cNvSpPr>
          <p:nvPr/>
        </p:nvSpPr>
        <p:spPr bwMode="auto">
          <a:xfrm>
            <a:off x="419100" y="1500188"/>
            <a:ext cx="8229600" cy="338137"/>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600" b="1" dirty="0" smtClean="0">
                <a:solidFill>
                  <a:srgbClr val="7F7F7F"/>
                </a:solidFill>
                <a:latin typeface="+mj-lt"/>
              </a:rPr>
              <a:t>Trump’s deputy attorney general</a:t>
            </a:r>
          </a:p>
        </p:txBody>
      </p:sp>
      <p:sp>
        <p:nvSpPr>
          <p:cNvPr id="15" name="Content Placeholder 17"/>
          <p:cNvSpPr txBox="1">
            <a:spLocks/>
          </p:cNvSpPr>
          <p:nvPr/>
        </p:nvSpPr>
        <p:spPr bwMode="auto">
          <a:xfrm>
            <a:off x="0" y="6626225"/>
            <a:ext cx="4572000" cy="231775"/>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ＭＳ Ｐゴシック"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ＭＳ Ｐゴシック"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ＭＳ Ｐゴシック"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ＭＳ Ｐゴシック"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ＭＳ Ｐゴシック"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1000" dirty="0" smtClean="0">
                <a:solidFill>
                  <a:schemeClr val="tx1">
                    <a:lumMod val="65000"/>
                    <a:lumOff val="35000"/>
                  </a:schemeClr>
                </a:solidFill>
                <a:latin typeface="+mn-lt"/>
                <a:ea typeface="MS PGothic" panose="020B0600070205080204" pitchFamily="34" charset="-128"/>
              </a:rPr>
              <a:t>May 22, 2017  |  Owen Minott</a:t>
            </a:r>
            <a:endParaRPr lang="en-US" sz="1000" dirty="0">
              <a:solidFill>
                <a:schemeClr val="tx1">
                  <a:lumMod val="65000"/>
                  <a:lumOff val="35000"/>
                </a:schemeClr>
              </a:solidFill>
              <a:latin typeface="+mn-lt"/>
              <a:ea typeface="MS PGothic" panose="020B0600070205080204" pitchFamily="34" charset="-128"/>
            </a:endParaRPr>
          </a:p>
        </p:txBody>
      </p:sp>
      <p:sp>
        <p:nvSpPr>
          <p:cNvPr id="16" name="Text Placeholder 18"/>
          <p:cNvSpPr txBox="1">
            <a:spLocks/>
          </p:cNvSpPr>
          <p:nvPr/>
        </p:nvSpPr>
        <p:spPr bwMode="auto">
          <a:xfrm>
            <a:off x="0" y="6026149"/>
            <a:ext cx="9144000" cy="528638"/>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ＭＳ Ｐゴシック"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ＭＳ Ｐゴシック"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ＭＳ Ｐゴシック"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ＭＳ Ｐゴシック"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ＭＳ Ｐゴシック"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endParaRPr lang="en-US" sz="1000" i="1" dirty="0" smtClean="0">
              <a:solidFill>
                <a:schemeClr val="tx1">
                  <a:lumMod val="65000"/>
                  <a:lumOff val="35000"/>
                </a:schemeClr>
              </a:solidFill>
              <a:latin typeface="+mn-lt"/>
              <a:ea typeface="MS PGothic" panose="020B0600070205080204" pitchFamily="34" charset="-128"/>
            </a:endParaRPr>
          </a:p>
          <a:p>
            <a:pPr marL="0" indent="0">
              <a:lnSpc>
                <a:spcPct val="100000"/>
              </a:lnSpc>
              <a:spcBef>
                <a:spcPts val="0"/>
              </a:spcBef>
              <a:buFont typeface="Arial" panose="020B0604020202020204" pitchFamily="34" charset="0"/>
              <a:buNone/>
              <a:defRPr/>
            </a:pPr>
            <a:endParaRPr lang="en-US" sz="1000" i="1" dirty="0">
              <a:solidFill>
                <a:schemeClr val="tx1">
                  <a:lumMod val="65000"/>
                  <a:lumOff val="35000"/>
                </a:schemeClr>
              </a:solidFill>
              <a:latin typeface="+mn-lt"/>
              <a:ea typeface="MS PGothic" panose="020B0600070205080204" pitchFamily="34" charset="-128"/>
            </a:endParaRPr>
          </a:p>
          <a:p>
            <a:pPr marL="0" indent="0">
              <a:lnSpc>
                <a:spcPct val="100000"/>
              </a:lnSpc>
              <a:spcBef>
                <a:spcPts val="0"/>
              </a:spcBef>
              <a:buFont typeface="Arial" panose="020B0604020202020204" pitchFamily="34" charset="0"/>
              <a:buNone/>
              <a:defRPr/>
            </a:pPr>
            <a:r>
              <a:rPr lang="en-US" sz="1000" i="1" dirty="0" smtClean="0">
                <a:solidFill>
                  <a:schemeClr val="tx1">
                    <a:lumMod val="65000"/>
                    <a:lumOff val="35000"/>
                  </a:schemeClr>
                </a:solidFill>
                <a:latin typeface="+mn-lt"/>
                <a:ea typeface="MS PGothic" panose="020B0600070205080204" pitchFamily="34" charset="-128"/>
              </a:rPr>
              <a:t>Sources: National Journal research; Dan Merica, “Who is the DOJ official at </a:t>
            </a:r>
            <a:r>
              <a:rPr lang="en-US" sz="1000" i="1" dirty="0" err="1" smtClean="0">
                <a:solidFill>
                  <a:schemeClr val="tx1">
                    <a:lumMod val="65000"/>
                    <a:lumOff val="35000"/>
                  </a:schemeClr>
                </a:solidFill>
                <a:latin typeface="+mn-lt"/>
                <a:ea typeface="MS PGothic" panose="020B0600070205080204" pitchFamily="34" charset="-128"/>
              </a:rPr>
              <a:t>te</a:t>
            </a:r>
            <a:r>
              <a:rPr lang="en-US" sz="1000" i="1" dirty="0" smtClean="0">
                <a:solidFill>
                  <a:schemeClr val="tx1">
                    <a:lumMod val="65000"/>
                    <a:lumOff val="35000"/>
                  </a:schemeClr>
                </a:solidFill>
                <a:latin typeface="+mn-lt"/>
                <a:ea typeface="MS PGothic" panose="020B0600070205080204" pitchFamily="34" charset="-128"/>
              </a:rPr>
              <a:t> heart of </a:t>
            </a:r>
            <a:r>
              <a:rPr lang="en-US" sz="1000" i="1" dirty="0" err="1" smtClean="0">
                <a:solidFill>
                  <a:schemeClr val="tx1">
                    <a:lumMod val="65000"/>
                    <a:lumOff val="35000"/>
                  </a:schemeClr>
                </a:solidFill>
                <a:latin typeface="+mn-lt"/>
                <a:ea typeface="MS PGothic" panose="020B0600070205080204" pitchFamily="34" charset="-128"/>
              </a:rPr>
              <a:t>Comey’s</a:t>
            </a:r>
            <a:r>
              <a:rPr lang="en-US" sz="1000" i="1" dirty="0" smtClean="0">
                <a:solidFill>
                  <a:schemeClr val="tx1">
                    <a:lumMod val="65000"/>
                    <a:lumOff val="35000"/>
                  </a:schemeClr>
                </a:solidFill>
                <a:latin typeface="+mn-lt"/>
                <a:ea typeface="MS PGothic" panose="020B0600070205080204" pitchFamily="34" charset="-128"/>
              </a:rPr>
              <a:t> firing,” CNN, May 10, 2017. </a:t>
            </a:r>
            <a:endParaRPr lang="en-US" sz="1000" i="1" dirty="0">
              <a:solidFill>
                <a:schemeClr val="tx1">
                  <a:lumMod val="65000"/>
                  <a:lumOff val="35000"/>
                </a:schemeClr>
              </a:solidFill>
              <a:latin typeface="+mn-lt"/>
              <a:ea typeface="MS PGothic" panose="020B0600070205080204" pitchFamily="34" charset="-128"/>
            </a:endParaRPr>
          </a:p>
        </p:txBody>
      </p:sp>
      <p:pic>
        <p:nvPicPr>
          <p:cNvPr id="6151" name="Picture 16" descr="NationalJournal_LC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475" y="215900"/>
            <a:ext cx="3448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2" name="Group 3"/>
          <p:cNvGrpSpPr>
            <a:grpSpLocks/>
          </p:cNvGrpSpPr>
          <p:nvPr/>
        </p:nvGrpSpPr>
        <p:grpSpPr bwMode="auto">
          <a:xfrm>
            <a:off x="336550" y="2466975"/>
            <a:ext cx="2401888" cy="2401888"/>
            <a:chOff x="228600" y="2455257"/>
            <a:chExt cx="2403230" cy="2404694"/>
          </a:xfrm>
        </p:grpSpPr>
        <p:sp>
          <p:nvSpPr>
            <p:cNvPr id="2" name="TextBox 1"/>
            <p:cNvSpPr txBox="1"/>
            <p:nvPr/>
          </p:nvSpPr>
          <p:spPr>
            <a:xfrm>
              <a:off x="381085" y="4429235"/>
              <a:ext cx="2098260" cy="430716"/>
            </a:xfrm>
            <a:prstGeom prst="rect">
              <a:avLst/>
            </a:prstGeom>
            <a:noFill/>
          </p:spPr>
          <p:txBody>
            <a:bodyPr>
              <a:spAutoFit/>
            </a:bodyPr>
            <a:lstStyle/>
            <a:p>
              <a:pPr algn="ctr">
                <a:defRPr/>
              </a:pPr>
              <a:r>
                <a:rPr lang="en-US" sz="1100" b="1" dirty="0" smtClean="0">
                  <a:solidFill>
                    <a:srgbClr val="8E744A"/>
                  </a:solidFill>
                  <a:latin typeface="+mj-lt"/>
                  <a:ea typeface="MS PGothic" panose="020B0600070205080204" pitchFamily="34" charset="-128"/>
                </a:rPr>
                <a:t>Rod J. Rosenstein</a:t>
              </a:r>
              <a:endParaRPr lang="en-US" sz="1100" b="1" dirty="0">
                <a:solidFill>
                  <a:srgbClr val="8E744A"/>
                </a:solidFill>
                <a:latin typeface="+mj-lt"/>
                <a:ea typeface="MS PGothic" panose="020B0600070205080204" pitchFamily="34" charset="-128"/>
              </a:endParaRPr>
            </a:p>
            <a:p>
              <a:pPr algn="ctr">
                <a:defRPr/>
              </a:pPr>
              <a:endParaRPr lang="en-US" sz="1100" b="1" dirty="0">
                <a:solidFill>
                  <a:srgbClr val="8E744A"/>
                </a:solidFill>
                <a:latin typeface="+mj-lt"/>
                <a:ea typeface="MS PGothic" panose="020B0600070205080204" pitchFamily="34" charset="-128"/>
              </a:endParaRPr>
            </a:p>
          </p:txBody>
        </p:sp>
        <p:sp>
          <p:nvSpPr>
            <p:cNvPr id="3" name="TextBox 2"/>
            <p:cNvSpPr txBox="1"/>
            <p:nvPr/>
          </p:nvSpPr>
          <p:spPr>
            <a:xfrm>
              <a:off x="228600" y="2455257"/>
              <a:ext cx="2403230" cy="261916"/>
            </a:xfrm>
            <a:prstGeom prst="rect">
              <a:avLst/>
            </a:prstGeom>
            <a:noFill/>
          </p:spPr>
          <p:txBody>
            <a:bodyPr>
              <a:spAutoFit/>
            </a:bodyPr>
            <a:lstStyle/>
            <a:p>
              <a:pPr algn="ctr">
                <a:defRPr/>
              </a:pPr>
              <a:r>
                <a:rPr lang="en-US" sz="1100" b="1" dirty="0" smtClean="0">
                  <a:solidFill>
                    <a:srgbClr val="70ACE2"/>
                  </a:solidFill>
                  <a:latin typeface="+mj-lt"/>
                  <a:ea typeface="MS PGothic" panose="020B0600070205080204" pitchFamily="34" charset="-128"/>
                </a:rPr>
                <a:t>Deputy Attorney General</a:t>
              </a:r>
              <a:endParaRPr lang="en-US" sz="1100" b="1" dirty="0">
                <a:solidFill>
                  <a:srgbClr val="70ACE2"/>
                </a:solidFill>
                <a:latin typeface="+mj-lt"/>
                <a:ea typeface="MS PGothic" panose="020B0600070205080204" pitchFamily="34" charset="-128"/>
              </a:endParaRPr>
            </a:p>
          </p:txBody>
        </p:sp>
      </p:grpSp>
      <p:graphicFrame>
        <p:nvGraphicFramePr>
          <p:cNvPr id="19" name="Table 18"/>
          <p:cNvGraphicFramePr>
            <a:graphicFrameLocks noGrp="1"/>
          </p:cNvGraphicFramePr>
          <p:nvPr/>
        </p:nvGraphicFramePr>
        <p:xfrm>
          <a:off x="3494088" y="1982809"/>
          <a:ext cx="5154612" cy="3703288"/>
        </p:xfrm>
        <a:graphic>
          <a:graphicData uri="http://schemas.openxmlformats.org/drawingml/2006/table">
            <a:tbl>
              <a:tblPr/>
              <a:tblGrid>
                <a:gridCol w="2522537"/>
                <a:gridCol w="2632075"/>
              </a:tblGrid>
              <a:tr h="259036">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FFFF"/>
                          </a:solidFill>
                          <a:effectLst/>
                          <a:latin typeface="Calibri Light" charset="0"/>
                          <a:ea typeface="MS PGothic" charset="-128"/>
                        </a:rPr>
                        <a:t>Previous positions</a:t>
                      </a:r>
                    </a:p>
                  </a:txBody>
                  <a:tcPr marL="91453" marR="91453"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D9C58B"/>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FFFF"/>
                          </a:solidFill>
                          <a:effectLst/>
                          <a:latin typeface="Calibri Light" charset="0"/>
                          <a:ea typeface="MS PGothic" charset="-128"/>
                        </a:rPr>
                        <a:t>Bio</a:t>
                      </a:r>
                    </a:p>
                  </a:txBody>
                  <a:tcPr marL="91453" marR="91453"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D9C58B"/>
                    </a:solidFill>
                  </a:tcPr>
                </a:tc>
              </a:tr>
              <a:tr h="3407733">
                <a:tc>
                  <a:txBody>
                    <a:bodyPr/>
                    <a:lstStyle>
                      <a:lvl1pPr marL="171450" indent="-171450">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100" b="0" i="0" u="none" strike="noStrike" cap="none" normalizeH="0" baseline="0" dirty="0" smtClean="0">
                          <a:ln>
                            <a:noFill/>
                          </a:ln>
                          <a:solidFill>
                            <a:srgbClr val="000000"/>
                          </a:solidFill>
                          <a:effectLst/>
                          <a:latin typeface="Calibri Light" charset="0"/>
                          <a:ea typeface="MS PGothic" charset="-128"/>
                        </a:rPr>
                        <a:t>US attorney, district of Maryland</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100" b="0" i="0" u="none" strike="noStrike" cap="none" normalizeH="0" baseline="0" dirty="0" smtClean="0">
                          <a:ln>
                            <a:noFill/>
                          </a:ln>
                          <a:solidFill>
                            <a:srgbClr val="000000"/>
                          </a:solidFill>
                          <a:effectLst/>
                          <a:latin typeface="Calibri Light" charset="0"/>
                          <a:ea typeface="MS PGothic" charset="-128"/>
                        </a:rPr>
                        <a:t>Adjunct professor, University of Maryland School of Law</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100" b="0" i="0" u="none" strike="noStrike" cap="none" normalizeH="0" baseline="0" dirty="0" smtClean="0">
                          <a:ln>
                            <a:noFill/>
                          </a:ln>
                          <a:solidFill>
                            <a:srgbClr val="000000"/>
                          </a:solidFill>
                          <a:effectLst/>
                          <a:latin typeface="Calibri Light" charset="0"/>
                          <a:ea typeface="MS PGothic" charset="-128"/>
                        </a:rPr>
                        <a:t>Principal deputy assistant attorney general</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endParaRPr kumimoji="0" lang="en-US" altLang="en-US" sz="1100" b="0" i="0" u="none" strike="noStrike" cap="none" normalizeH="0" baseline="0" dirty="0" smtClean="0">
                        <a:ln>
                          <a:noFill/>
                        </a:ln>
                        <a:solidFill>
                          <a:srgbClr val="000000"/>
                        </a:solidFill>
                        <a:effectLst/>
                        <a:latin typeface="Calibri Light" charset="0"/>
                        <a:ea typeface="MS PGothic" charset="-128"/>
                      </a:endParaRPr>
                    </a:p>
                  </a:txBody>
                  <a:tcPr marL="91453" marR="91453" marT="45712" marB="45712" horzOverflow="overflow">
                    <a:lnL>
                      <a:noFill/>
                    </a:lnL>
                    <a:lnR>
                      <a:noFill/>
                    </a:lnR>
                    <a:lnT>
                      <a:noFill/>
                    </a:lnT>
                    <a:lnB w="12700" cap="flat" cmpd="sng" algn="ctr">
                      <a:solidFill>
                        <a:srgbClr val="0D0D0D"/>
                      </a:solidFill>
                      <a:prstDash val="dot"/>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Light" charset="0"/>
                          <a:ea typeface="MS PGothic" charset="-128"/>
                        </a:rPr>
                        <a:t>Before his appointment as deputy attorney general, Rosenstein served for over 25 years between the US Attorney’s </a:t>
                      </a:r>
                      <a:r>
                        <a:rPr kumimoji="0" lang="en-US" altLang="en-US" sz="1100" b="0" i="0" u="none" strike="noStrike" cap="none" normalizeH="0" baseline="0" dirty="0" err="1" smtClean="0">
                          <a:ln>
                            <a:noFill/>
                          </a:ln>
                          <a:solidFill>
                            <a:srgbClr val="000000"/>
                          </a:solidFill>
                          <a:effectLst/>
                          <a:latin typeface="Calibri Light" charset="0"/>
                          <a:ea typeface="MS PGothic" charset="-128"/>
                        </a:rPr>
                        <a:t>Fffice</a:t>
                      </a:r>
                      <a:r>
                        <a:rPr kumimoji="0" lang="en-US" altLang="en-US" sz="1100" b="0" i="0" u="none" strike="noStrike" cap="none" normalizeH="0" baseline="0" dirty="0" smtClean="0">
                          <a:ln>
                            <a:noFill/>
                          </a:ln>
                          <a:solidFill>
                            <a:srgbClr val="000000"/>
                          </a:solidFill>
                          <a:effectLst/>
                          <a:latin typeface="Calibri Light" charset="0"/>
                          <a:ea typeface="MS PGothic" charset="-128"/>
                        </a:rPr>
                        <a:t> and the Department of </a:t>
                      </a:r>
                      <a:r>
                        <a:rPr kumimoji="0" lang="en-US" altLang="en-US" sz="1100" b="0" i="0" u="none" strike="noStrike" cap="none" normalizeH="0" baseline="0" dirty="0" err="1" smtClean="0">
                          <a:ln>
                            <a:noFill/>
                          </a:ln>
                          <a:solidFill>
                            <a:srgbClr val="000000"/>
                          </a:solidFill>
                          <a:effectLst/>
                          <a:latin typeface="Calibri Light" charset="0"/>
                          <a:ea typeface="MS PGothic" charset="-128"/>
                        </a:rPr>
                        <a:t>jJstice</a:t>
                      </a:r>
                      <a:r>
                        <a:rPr kumimoji="0" lang="en-US" altLang="en-US" sz="1100" b="0" i="0" u="none" strike="noStrike" cap="none" normalizeH="0" baseline="0" dirty="0" smtClean="0">
                          <a:ln>
                            <a:noFill/>
                          </a:ln>
                          <a:solidFill>
                            <a:srgbClr val="000000"/>
                          </a:solidFill>
                          <a:effectLst/>
                          <a:latin typeface="Calibri Light" charset="0"/>
                          <a:ea typeface="MS PGothic" charset="-128"/>
                        </a:rPr>
                        <a:t>. Rosenstein has a long reputation for being nonpartisan. His nomination as a US attorney was unanimously confirmed by the Senate in 2005, and only six senators later voted against his appointment to deputy attorney general. Rosenstein had maintained a relatively low profile during his time at the Justice Department until this year. In May, he received national attention when President Trump fired James Comey, the director of the FBI, citing a letter by Rosenstein that was critical of Comey as justification. Rosenstein then appointed Robert Mueller as special counsel for the Justice Department’s investigation of the White House’s ties to Russia.</a:t>
                      </a:r>
                      <a:endParaRPr kumimoji="0" lang="en-US" altLang="en-US" sz="1100" b="0" i="0" u="none" strike="noStrike" cap="none" normalizeH="0" baseline="0" dirty="0">
                        <a:ln>
                          <a:noFill/>
                        </a:ln>
                        <a:solidFill>
                          <a:srgbClr val="000000"/>
                        </a:solidFill>
                        <a:effectLst/>
                        <a:latin typeface="Calibri Light" charset="0"/>
                        <a:ea typeface="MS PGothic" charset="-128"/>
                      </a:endParaRPr>
                    </a:p>
                  </a:txBody>
                  <a:tcPr marL="91453" marR="91453" marT="45712" marB="45712" horzOverflow="overflow">
                    <a:lnL>
                      <a:noFill/>
                    </a:lnL>
                    <a:lnR>
                      <a:noFill/>
                    </a:lnR>
                    <a:lnT>
                      <a:noFill/>
                    </a:lnT>
                    <a:lnB w="12700" cap="flat" cmpd="sng" algn="ctr">
                      <a:solidFill>
                        <a:srgbClr val="0D0D0D"/>
                      </a:solidFill>
                      <a:prstDash val="dot"/>
                      <a:round/>
                      <a:headEnd type="none" w="med" len="med"/>
                      <a:tailEnd type="none" w="med" len="med"/>
                    </a:lnB>
                    <a:lnTlToBr>
                      <a:noFill/>
                    </a:lnTlToBr>
                    <a:lnBlToTr>
                      <a:noFill/>
                    </a:lnBlToTr>
                    <a:noFill/>
                  </a:tcPr>
                </a:tc>
              </a:tr>
            </a:tbl>
          </a:graphicData>
        </a:graphic>
      </p:graphicFrame>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5246" t="5345" r="261" b="19140"/>
          <a:stretch/>
        </p:blipFill>
        <p:spPr>
          <a:xfrm>
            <a:off x="851694" y="2962293"/>
            <a:ext cx="1371600" cy="1371600"/>
          </a:xfrm>
          <a:prstGeom prst="ellipse">
            <a:avLst/>
          </a:prstGeom>
        </p:spPr>
      </p:pic>
    </p:spTree>
    <p:extLst>
      <p:ext uri="{BB962C8B-B14F-4D97-AF65-F5344CB8AC3E}">
        <p14:creationId xmlns:p14="http://schemas.microsoft.com/office/powerpoint/2010/main" val="3359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228600" y="630238"/>
            <a:ext cx="6772564" cy="854075"/>
          </a:xfrm>
        </p:spPr>
        <p:txBody>
          <a:bodyPr/>
          <a:lstStyle/>
          <a:p>
            <a:r>
              <a:rPr lang="en-US" altLang="en-US" dirty="0" smtClean="0">
                <a:latin typeface="Georgia" charset="0"/>
                <a:ea typeface="ＭＳ Ｐゴシック" charset="-128"/>
                <a:cs typeface="MS PGothic" charset="-128"/>
              </a:rPr>
              <a:t>Former Senator Lieberman is Trump’s top pick for FBI director</a:t>
            </a:r>
            <a:endParaRPr lang="en-US" altLang="en-US" dirty="0">
              <a:latin typeface="Georgia" charset="0"/>
              <a:ea typeface="ＭＳ Ｐゴシック" charset="-128"/>
              <a:cs typeface="MS PGothic" charset="-128"/>
            </a:endParaRPr>
          </a:p>
        </p:txBody>
      </p:sp>
      <p:sp>
        <p:nvSpPr>
          <p:cNvPr id="109" name="TextBox 12"/>
          <p:cNvSpPr txBox="1">
            <a:spLocks noChangeArrowheads="1"/>
          </p:cNvSpPr>
          <p:nvPr/>
        </p:nvSpPr>
        <p:spPr bwMode="auto">
          <a:xfrm>
            <a:off x="6769803" y="233363"/>
            <a:ext cx="2356735" cy="230832"/>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900" dirty="0" smtClean="0">
                <a:solidFill>
                  <a:schemeClr val="bg2">
                    <a:lumMod val="25000"/>
                  </a:schemeClr>
                </a:solidFill>
                <a:cs typeface="+mn-cs"/>
              </a:rPr>
              <a:t>FEDERAL BUREAU OF INVESTIGATION</a:t>
            </a:r>
          </a:p>
        </p:txBody>
      </p:sp>
      <p:sp>
        <p:nvSpPr>
          <p:cNvPr id="111" name="Rectangle 110"/>
          <p:cNvSpPr/>
          <p:nvPr/>
        </p:nvSpPr>
        <p:spPr>
          <a:xfrm>
            <a:off x="0" y="457200"/>
            <a:ext cx="9144000" cy="46038"/>
          </a:xfrm>
          <a:prstGeom prst="rect">
            <a:avLst/>
          </a:prstGeom>
          <a:solidFill>
            <a:schemeClr val="bg1">
              <a:lumMod val="50000"/>
            </a:schemeClr>
          </a:solidFill>
          <a:ln w="12700">
            <a:no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2400" b="1" dirty="0">
              <a:solidFill>
                <a:schemeClr val="bg1"/>
              </a:solidFill>
              <a:latin typeface="FreightSans Pro Book" pitchFamily="50" charset="0"/>
            </a:endParaRPr>
          </a:p>
        </p:txBody>
      </p:sp>
      <p:sp>
        <p:nvSpPr>
          <p:cNvPr id="113" name="Content Placeholder 17"/>
          <p:cNvSpPr>
            <a:spLocks noGrp="1"/>
          </p:cNvSpPr>
          <p:nvPr>
            <p:ph sz="quarter" idx="4294967295"/>
          </p:nvPr>
        </p:nvSpPr>
        <p:spPr>
          <a:xfrm>
            <a:off x="0" y="6626225"/>
            <a:ext cx="4572000" cy="231775"/>
          </a:xfrm>
        </p:spPr>
        <p:txBody>
          <a:bodyPr/>
          <a:lstStyle/>
          <a:p>
            <a:pPr marL="0" indent="0">
              <a:buFont typeface="Arial" panose="020B0604020202020204" pitchFamily="34" charset="0"/>
              <a:buNone/>
              <a:defRPr/>
            </a:pPr>
            <a:r>
              <a:rPr lang="en-US" sz="1000" dirty="0" smtClean="0">
                <a:solidFill>
                  <a:schemeClr val="tx1">
                    <a:lumMod val="65000"/>
                    <a:lumOff val="35000"/>
                  </a:schemeClr>
                </a:solidFill>
                <a:latin typeface="+mn-lt"/>
                <a:ea typeface="MS PGothic" panose="020B0600070205080204" pitchFamily="34" charset="-128"/>
                <a:cs typeface="ＭＳ Ｐゴシック" charset="0"/>
              </a:rPr>
              <a:t>May 19, 2017  | Owen Minott</a:t>
            </a:r>
            <a:endParaRPr lang="en-US" sz="1000" dirty="0">
              <a:solidFill>
                <a:schemeClr val="tx1">
                  <a:lumMod val="65000"/>
                  <a:lumOff val="35000"/>
                </a:schemeClr>
              </a:solidFill>
              <a:latin typeface="+mn-lt"/>
              <a:ea typeface="MS PGothic" panose="020B0600070205080204" pitchFamily="34" charset="-128"/>
              <a:cs typeface="ＭＳ Ｐゴシック" charset="0"/>
            </a:endParaRPr>
          </a:p>
        </p:txBody>
      </p:sp>
      <p:graphicFrame>
        <p:nvGraphicFramePr>
          <p:cNvPr id="118" name="Table 117"/>
          <p:cNvGraphicFramePr>
            <a:graphicFrameLocks noGrp="1"/>
          </p:cNvGraphicFramePr>
          <p:nvPr>
            <p:extLst/>
          </p:nvPr>
        </p:nvGraphicFramePr>
        <p:xfrm>
          <a:off x="228600" y="2220978"/>
          <a:ext cx="5157439" cy="3627064"/>
        </p:xfrm>
        <a:graphic>
          <a:graphicData uri="http://schemas.openxmlformats.org/drawingml/2006/table">
            <a:tbl>
              <a:tblPr/>
              <a:tblGrid>
                <a:gridCol w="1212632"/>
                <a:gridCol w="3944807"/>
              </a:tblGrid>
              <a:tr h="0">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FFFFFF"/>
                          </a:solidFill>
                          <a:effectLst/>
                          <a:latin typeface="Calibri Light" panose="020F0302020204030204" pitchFamily="34" charset="0"/>
                          <a:ea typeface="ＭＳ Ｐゴシック" panose="020B0600070205080204" pitchFamily="34" charset="-128"/>
                        </a:rPr>
                        <a:t>Person</a:t>
                      </a:r>
                    </a:p>
                  </a:txBody>
                  <a:tcPr marL="91453" marR="91453"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D27770"/>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FFFFFF"/>
                          </a:solidFill>
                          <a:effectLst/>
                          <a:latin typeface="Calibri Light" panose="020F0302020204030204" pitchFamily="34" charset="0"/>
                          <a:ea typeface="ＭＳ Ｐゴシック" panose="020B0600070205080204" pitchFamily="34" charset="-128"/>
                        </a:rPr>
                        <a:t>Current position</a:t>
                      </a:r>
                    </a:p>
                  </a:txBody>
                  <a:tcPr marL="91453" marR="91453"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D27770"/>
                    </a:solidFill>
                  </a:tcPr>
                </a:tc>
              </a:tr>
              <a:tr h="1692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Light" panose="020F0302020204030204" pitchFamily="34" charset="0"/>
                          <a:ea typeface="ＭＳ Ｐゴシック" panose="020B0600070205080204" pitchFamily="34" charset="-128"/>
                        </a:rPr>
                        <a:t>Joe Lieberman</a:t>
                      </a:r>
                    </a:p>
                  </a:txBody>
                  <a:tcPr marL="91453" marR="91453" marT="45718" marB="45718" horzOverflow="overflow">
                    <a:lnL>
                      <a:noFill/>
                    </a:lnL>
                    <a:lnR>
                      <a:noFill/>
                    </a:lnR>
                    <a:lnT>
                      <a:noFill/>
                    </a:lnT>
                    <a:lnB w="12700" cap="flat" cmpd="sng" algn="ctr">
                      <a:solidFill>
                        <a:schemeClr val="tx1"/>
                      </a:solidFill>
                      <a:prstDash val="dot"/>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Light" panose="020F0302020204030204" pitchFamily="34" charset="0"/>
                          <a:ea typeface="ＭＳ Ｐゴシック" panose="020B0600070205080204" pitchFamily="34" charset="-128"/>
                        </a:rPr>
                        <a:t>Former Independent senator from Connecticut</a:t>
                      </a:r>
                    </a:p>
                  </a:txBody>
                  <a:tcPr marL="91453" marR="91453" marT="45718" marB="45718" horzOverflow="overflow">
                    <a:lnL>
                      <a:noFill/>
                    </a:lnL>
                    <a:lnR>
                      <a:noFill/>
                    </a:lnR>
                    <a:lnT>
                      <a:noFill/>
                    </a:lnT>
                    <a:lnB w="12700" cap="flat" cmpd="sng" algn="ctr">
                      <a:solidFill>
                        <a:schemeClr val="tx1"/>
                      </a:solidFill>
                      <a:prstDash val="dot"/>
                      <a:round/>
                      <a:headEnd type="none" w="med" len="med"/>
                      <a:tailEnd type="none" w="med" len="med"/>
                    </a:lnB>
                    <a:lnTlToBr>
                      <a:noFill/>
                    </a:lnTlToBr>
                    <a:lnBlToTr>
                      <a:noFill/>
                    </a:lnBlToTr>
                    <a:solidFill>
                      <a:schemeClr val="bg1">
                        <a:lumMod val="85000"/>
                      </a:schemeClr>
                    </a:solidFill>
                  </a:tcPr>
                </a:tc>
              </a:tr>
              <a:tr h="169214">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cap="none" normalizeH="0" baseline="0" dirty="0" err="1" smtClean="0">
                          <a:ln>
                            <a:noFill/>
                          </a:ln>
                          <a:solidFill>
                            <a:srgbClr val="000000"/>
                          </a:solidFill>
                          <a:effectLst/>
                          <a:latin typeface="Calibri Light" panose="020F0302020204030204" pitchFamily="34" charset="0"/>
                          <a:ea typeface="ＭＳ Ｐゴシック" panose="020B0600070205080204" pitchFamily="34" charset="-128"/>
                        </a:rPr>
                        <a:t>Mchael</a:t>
                      </a:r>
                      <a:r>
                        <a:rPr kumimoji="0" lang="en-US" altLang="en-US" sz="1100" b="0" i="0" u="none" strike="noStrike" cap="none" normalizeH="0" baseline="0" dirty="0" smtClean="0">
                          <a:ln>
                            <a:noFill/>
                          </a:ln>
                          <a:solidFill>
                            <a:srgbClr val="000000"/>
                          </a:solidFill>
                          <a:effectLst/>
                          <a:latin typeface="Calibri Light" panose="020F0302020204030204" pitchFamily="34" charset="0"/>
                          <a:ea typeface="ＭＳ Ｐゴシック" panose="020B0600070205080204" pitchFamily="34" charset="-128"/>
                        </a:rPr>
                        <a:t> Anderson</a:t>
                      </a:r>
                    </a:p>
                  </a:txBody>
                  <a:tcPr marL="91453" marR="91453" marT="45718" marB="45718" horzOverflow="overflow">
                    <a:lnL>
                      <a:noFill/>
                    </a:lnL>
                    <a:lnR>
                      <a:noFill/>
                    </a:lnR>
                    <a:lnT w="12700" cap="flat" cmpd="sng" algn="ctr">
                      <a:solidFill>
                        <a:schemeClr val="tx1"/>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cap="none" normalizeH="0" baseline="0" dirty="0" smtClean="0">
                          <a:ln>
                            <a:noFill/>
                          </a:ln>
                          <a:solidFill>
                            <a:srgbClr val="000000"/>
                          </a:solidFill>
                          <a:effectLst/>
                          <a:latin typeface="Calibri Light" panose="020F0302020204030204" pitchFamily="34" charset="0"/>
                          <a:ea typeface="ＭＳ Ｐゴシック" panose="020B0600070205080204" pitchFamily="34" charset="-128"/>
                        </a:rPr>
                        <a:t>Special agent, FBI’s Chicago field office</a:t>
                      </a:r>
                    </a:p>
                  </a:txBody>
                  <a:tcPr marL="91453" marR="91453" marT="45718" marB="45718" horzOverflow="overflow">
                    <a:lnL>
                      <a:noFill/>
                    </a:lnL>
                    <a:lnR>
                      <a:noFill/>
                    </a:lnR>
                    <a:lnT w="12700" cap="flat" cmpd="sng" algn="ctr">
                      <a:solidFill>
                        <a:schemeClr val="tx1"/>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r>
              <a:tr h="16921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cap="none" normalizeH="0" baseline="0" dirty="0" smtClean="0">
                          <a:ln>
                            <a:noFill/>
                          </a:ln>
                          <a:solidFill>
                            <a:srgbClr val="000000"/>
                          </a:solidFill>
                          <a:effectLst/>
                          <a:latin typeface="Calibri Light" panose="020F0302020204030204" pitchFamily="34" charset="0"/>
                          <a:ea typeface="ＭＳ Ｐゴシック" panose="020B0600070205080204" pitchFamily="34" charset="-128"/>
                        </a:rPr>
                        <a:t>John </a:t>
                      </a:r>
                      <a:r>
                        <a:rPr kumimoji="0" lang="en-US" altLang="en-US" sz="1100" b="0" i="0" u="none" strike="noStrike" cap="none" normalizeH="0" baseline="0" dirty="0" err="1" smtClean="0">
                          <a:ln>
                            <a:noFill/>
                          </a:ln>
                          <a:solidFill>
                            <a:srgbClr val="000000"/>
                          </a:solidFill>
                          <a:effectLst/>
                          <a:latin typeface="Calibri Light" panose="020F0302020204030204" pitchFamily="34" charset="0"/>
                          <a:ea typeface="ＭＳ Ｐゴシック" panose="020B0600070205080204" pitchFamily="34" charset="-128"/>
                        </a:rPr>
                        <a:t>Cornyn</a:t>
                      </a:r>
                      <a:r>
                        <a:rPr kumimoji="0" lang="en-US" altLang="en-US" sz="1100" b="0" i="0" u="none" strike="noStrike" cap="none" normalizeH="0" baseline="0" dirty="0" smtClean="0">
                          <a:ln>
                            <a:noFill/>
                          </a:ln>
                          <a:solidFill>
                            <a:srgbClr val="000000"/>
                          </a:solidFill>
                          <a:effectLst/>
                          <a:latin typeface="Calibri Light" panose="020F0302020204030204" pitchFamily="34" charset="0"/>
                          <a:ea typeface="ＭＳ Ｐゴシック" panose="020B0600070205080204" pitchFamily="34" charset="-128"/>
                        </a:rPr>
                        <a:t>*</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Light" panose="020F0302020204030204" pitchFamily="34" charset="0"/>
                          <a:ea typeface="ＭＳ Ｐゴシック" panose="020B0600070205080204" pitchFamily="34" charset="-128"/>
                        </a:rPr>
                        <a:t>Republican senator from Texas</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r>
              <a:tr h="16921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cap="none" normalizeH="0" baseline="0" dirty="0" smtClean="0">
                          <a:ln>
                            <a:noFill/>
                          </a:ln>
                          <a:solidFill>
                            <a:srgbClr val="000000"/>
                          </a:solidFill>
                          <a:effectLst/>
                          <a:latin typeface="Calibri Light" panose="020F0302020204030204" pitchFamily="34" charset="0"/>
                          <a:ea typeface="ＭＳ Ｐゴシック" panose="020B0600070205080204" pitchFamily="34" charset="-128"/>
                        </a:rPr>
                        <a:t>William </a:t>
                      </a:r>
                      <a:r>
                        <a:rPr kumimoji="0" lang="en-US" altLang="en-US" sz="1100" b="0" i="0" u="none" strike="noStrike" cap="none" normalizeH="0" baseline="0" dirty="0" err="1" smtClean="0">
                          <a:ln>
                            <a:noFill/>
                          </a:ln>
                          <a:solidFill>
                            <a:srgbClr val="000000"/>
                          </a:solidFill>
                          <a:effectLst/>
                          <a:latin typeface="Calibri Light" panose="020F0302020204030204" pitchFamily="34" charset="0"/>
                          <a:ea typeface="ＭＳ Ｐゴシック" panose="020B0600070205080204" pitchFamily="34" charset="-128"/>
                        </a:rPr>
                        <a:t>Evanina</a:t>
                      </a:r>
                      <a:endParaRPr kumimoji="0" lang="en-US" altLang="en-US" sz="1100" b="0" i="0" u="none" strike="noStrike" cap="none" normalizeH="0" baseline="0" dirty="0" smtClean="0">
                        <a:ln>
                          <a:noFill/>
                        </a:ln>
                        <a:solidFill>
                          <a:srgbClr val="000000"/>
                        </a:solidFill>
                        <a:effectLst/>
                        <a:latin typeface="Calibri Light" panose="020F0302020204030204" pitchFamily="34" charset="0"/>
                        <a:ea typeface="ＭＳ Ｐゴシック" panose="020B0600070205080204" pitchFamily="34" charset="-128"/>
                      </a:endParaRP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Light" panose="020F0302020204030204" pitchFamily="34" charset="0"/>
                          <a:ea typeface="ＭＳ Ｐゴシック" panose="020B0600070205080204" pitchFamily="34" charset="-128"/>
                        </a:rPr>
                        <a:t>Counterintelligence adviser to the director of national intelligence</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r>
              <a:tr h="16921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cap="none" normalizeH="0" baseline="0" dirty="0" smtClean="0">
                          <a:ln>
                            <a:noFill/>
                          </a:ln>
                          <a:solidFill>
                            <a:srgbClr val="000000"/>
                          </a:solidFill>
                          <a:effectLst/>
                          <a:latin typeface="Calibri Light" panose="020F0302020204030204" pitchFamily="34" charset="0"/>
                          <a:ea typeface="ＭＳ Ｐゴシック" panose="020B0600070205080204" pitchFamily="34" charset="-128"/>
                        </a:rPr>
                        <a:t>Alice Fisher*</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Light" panose="020F0302020204030204" pitchFamily="34" charset="0"/>
                          <a:ea typeface="ＭＳ Ｐゴシック" panose="020B0600070205080204" pitchFamily="34" charset="-128"/>
                        </a:rPr>
                        <a:t>Former assistant US attorney general</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r>
              <a:tr h="16921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cap="none" normalizeH="0" baseline="0" dirty="0" smtClean="0">
                          <a:ln>
                            <a:noFill/>
                          </a:ln>
                          <a:solidFill>
                            <a:srgbClr val="000000"/>
                          </a:solidFill>
                          <a:effectLst/>
                          <a:latin typeface="Calibri Light" panose="020F0302020204030204" pitchFamily="34" charset="0"/>
                          <a:ea typeface="ＭＳ Ｐゴシック" panose="020B0600070205080204" pitchFamily="34" charset="-128"/>
                        </a:rPr>
                        <a:t>Michael J. Garcia*</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Light" panose="020F0302020204030204" pitchFamily="34" charset="0"/>
                          <a:ea typeface="ＭＳ Ｐゴシック" panose="020B0600070205080204" pitchFamily="34" charset="-128"/>
                        </a:rPr>
                        <a:t>Judge, New York Court of Appeals</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r>
              <a:tr h="16921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cap="none" normalizeH="0" baseline="0" dirty="0" smtClean="0">
                          <a:ln>
                            <a:noFill/>
                          </a:ln>
                          <a:solidFill>
                            <a:srgbClr val="000000"/>
                          </a:solidFill>
                          <a:effectLst/>
                          <a:latin typeface="Calibri Light" panose="020F0302020204030204" pitchFamily="34" charset="0"/>
                          <a:ea typeface="ＭＳ Ｐゴシック" panose="020B0600070205080204" pitchFamily="34" charset="-128"/>
                        </a:rPr>
                        <a:t>Trey Gowdy</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Light" panose="020F0302020204030204" pitchFamily="34" charset="0"/>
                          <a:ea typeface="ＭＳ Ｐゴシック" panose="020B0600070205080204" pitchFamily="34" charset="-128"/>
                        </a:rPr>
                        <a:t>GOP representative from South Carolina</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r>
              <a:tr h="16921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cap="none" normalizeH="0" baseline="0" dirty="0" smtClean="0">
                          <a:ln>
                            <a:noFill/>
                          </a:ln>
                          <a:solidFill>
                            <a:srgbClr val="000000"/>
                          </a:solidFill>
                          <a:effectLst/>
                          <a:latin typeface="Calibri Light" panose="020F0302020204030204" pitchFamily="34" charset="0"/>
                          <a:ea typeface="ＭＳ Ｐゴシック" panose="020B0600070205080204" pitchFamily="34" charset="-128"/>
                        </a:rPr>
                        <a:t>Henry Hudson*</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Light" panose="020F0302020204030204" pitchFamily="34" charset="0"/>
                          <a:ea typeface="ＭＳ Ｐゴシック" panose="020B0600070205080204" pitchFamily="34" charset="-128"/>
                        </a:rPr>
                        <a:t>Former judge, US district court for eastern Virginia</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r>
              <a:tr h="16921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cap="none" normalizeH="0" baseline="0" dirty="0" smtClean="0">
                          <a:ln>
                            <a:noFill/>
                          </a:ln>
                          <a:solidFill>
                            <a:srgbClr val="000000"/>
                          </a:solidFill>
                          <a:effectLst/>
                          <a:latin typeface="Calibri Light" panose="020F0302020204030204" pitchFamily="34" charset="0"/>
                          <a:ea typeface="ＭＳ Ｐゴシック" panose="020B0600070205080204" pitchFamily="34" charset="-128"/>
                        </a:rPr>
                        <a:t>Adam Lee*</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Light" panose="020F0302020204030204" pitchFamily="34" charset="0"/>
                          <a:ea typeface="ＭＳ Ｐゴシック" panose="020B0600070205080204" pitchFamily="34" charset="-128"/>
                        </a:rPr>
                        <a:t>Special agent, FBI’s Richmond field office</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r>
              <a:tr h="16921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cap="none" normalizeH="0" baseline="0" dirty="0" smtClean="0">
                          <a:ln>
                            <a:noFill/>
                          </a:ln>
                          <a:solidFill>
                            <a:srgbClr val="000000"/>
                          </a:solidFill>
                          <a:effectLst/>
                          <a:latin typeface="Calibri Light" panose="020F0302020204030204" pitchFamily="34" charset="0"/>
                          <a:ea typeface="ＭＳ Ｐゴシック" panose="020B0600070205080204" pitchFamily="34" charset="-128"/>
                        </a:rPr>
                        <a:t>J. Michael </a:t>
                      </a:r>
                      <a:r>
                        <a:rPr kumimoji="0" lang="en-US" altLang="en-US" sz="1100" b="0" i="0" u="none" strike="noStrike" cap="none" normalizeH="0" baseline="0" dirty="0" err="1" smtClean="0">
                          <a:ln>
                            <a:noFill/>
                          </a:ln>
                          <a:solidFill>
                            <a:srgbClr val="000000"/>
                          </a:solidFill>
                          <a:effectLst/>
                          <a:latin typeface="Calibri Light" panose="020F0302020204030204" pitchFamily="34" charset="0"/>
                          <a:ea typeface="ＭＳ Ｐゴシック" panose="020B0600070205080204" pitchFamily="34" charset="-128"/>
                        </a:rPr>
                        <a:t>Luttig</a:t>
                      </a:r>
                      <a:endParaRPr kumimoji="0" lang="en-US" altLang="en-US" sz="1100" b="0" i="0" u="none" strike="noStrike" cap="none" normalizeH="0" baseline="0" dirty="0" smtClean="0">
                        <a:ln>
                          <a:noFill/>
                        </a:ln>
                        <a:solidFill>
                          <a:srgbClr val="000000"/>
                        </a:solidFill>
                        <a:effectLst/>
                        <a:latin typeface="Calibri Light" panose="020F0302020204030204" pitchFamily="34" charset="0"/>
                        <a:ea typeface="ＭＳ Ｐゴシック" panose="020B0600070205080204" pitchFamily="34" charset="-128"/>
                      </a:endParaRP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Light" panose="020F0302020204030204" pitchFamily="34" charset="0"/>
                          <a:ea typeface="ＭＳ Ｐゴシック" panose="020B0600070205080204" pitchFamily="34" charset="-128"/>
                        </a:rPr>
                        <a:t>Former judge, 4</a:t>
                      </a:r>
                      <a:r>
                        <a:rPr kumimoji="0" lang="en-US" altLang="en-US" sz="1100" b="0" i="0" u="none" strike="noStrike" cap="none" normalizeH="0" baseline="30000" dirty="0" smtClean="0">
                          <a:ln>
                            <a:noFill/>
                          </a:ln>
                          <a:solidFill>
                            <a:srgbClr val="000000"/>
                          </a:solidFill>
                          <a:effectLst/>
                          <a:latin typeface="Calibri Light" panose="020F0302020204030204" pitchFamily="34" charset="0"/>
                          <a:ea typeface="ＭＳ Ｐゴシック" panose="020B0600070205080204" pitchFamily="34" charset="-128"/>
                        </a:rPr>
                        <a:t>th</a:t>
                      </a:r>
                      <a:r>
                        <a:rPr kumimoji="0" lang="en-US" altLang="en-US" sz="1100" b="0" i="0" u="none" strike="noStrike" cap="none" normalizeH="0" baseline="0" dirty="0" smtClean="0">
                          <a:ln>
                            <a:noFill/>
                          </a:ln>
                          <a:solidFill>
                            <a:srgbClr val="000000"/>
                          </a:solidFill>
                          <a:effectLst/>
                          <a:latin typeface="Calibri Light" panose="020F0302020204030204" pitchFamily="34" charset="0"/>
                          <a:ea typeface="ＭＳ Ｐゴシック" panose="020B0600070205080204" pitchFamily="34" charset="-128"/>
                        </a:rPr>
                        <a:t> circuit court of appeals </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r>
              <a:tr h="16921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cap="none" normalizeH="0" baseline="0" dirty="0" smtClean="0">
                          <a:ln>
                            <a:noFill/>
                          </a:ln>
                          <a:solidFill>
                            <a:srgbClr val="000000"/>
                          </a:solidFill>
                          <a:effectLst/>
                          <a:latin typeface="Calibri Light" panose="020F0302020204030204" pitchFamily="34" charset="0"/>
                          <a:ea typeface="ＭＳ Ｐゴシック" panose="020B0600070205080204" pitchFamily="34" charset="-128"/>
                        </a:rPr>
                        <a:t>Andrew McCabe*</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Light" panose="020F0302020204030204" pitchFamily="34" charset="0"/>
                          <a:ea typeface="ＭＳ Ｐゴシック" panose="020B0600070205080204" pitchFamily="34" charset="-128"/>
                        </a:rPr>
                        <a:t>Deputy and acting director of the FBI</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r>
              <a:tr h="16921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cap="none" normalizeH="0" baseline="0" dirty="0" smtClean="0">
                          <a:ln>
                            <a:noFill/>
                          </a:ln>
                          <a:solidFill>
                            <a:srgbClr val="000000"/>
                          </a:solidFill>
                          <a:effectLst/>
                          <a:latin typeface="Calibri Light" panose="020F0302020204030204" pitchFamily="34" charset="0"/>
                          <a:ea typeface="ＭＳ Ｐゴシック" panose="020B0600070205080204" pitchFamily="34" charset="-128"/>
                        </a:rPr>
                        <a:t>Mike Rogers*</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Light" panose="020F0302020204030204" pitchFamily="34" charset="0"/>
                          <a:ea typeface="ＭＳ Ｐゴシック" panose="020B0600070205080204" pitchFamily="34" charset="-128"/>
                        </a:rPr>
                        <a:t>Former GOP representative from Michigan</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r>
              <a:tr h="16921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cap="none" normalizeH="0" baseline="0" dirty="0" smtClean="0">
                          <a:ln>
                            <a:noFill/>
                          </a:ln>
                          <a:solidFill>
                            <a:srgbClr val="000000"/>
                          </a:solidFill>
                          <a:effectLst/>
                          <a:latin typeface="Calibri Light" panose="020F0302020204030204" pitchFamily="34" charset="0"/>
                          <a:ea typeface="ＭＳ Ｐゴシック" panose="020B0600070205080204" pitchFamily="34" charset="-128"/>
                        </a:rPr>
                        <a:t>Fran Townsend*</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Light" panose="020F0302020204030204" pitchFamily="34" charset="0"/>
                          <a:ea typeface="ＭＳ Ｐゴシック" panose="020B0600070205080204" pitchFamily="34" charset="-128"/>
                        </a:rPr>
                        <a:t>Former White House homeland security advisor</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r>
            </a:tbl>
          </a:graphicData>
        </a:graphic>
      </p:graphicFrame>
      <p:sp>
        <p:nvSpPr>
          <p:cNvPr id="19486" name="Rectangle 14"/>
          <p:cNvSpPr>
            <a:spLocks noChangeArrowheads="1"/>
          </p:cNvSpPr>
          <p:nvPr/>
        </p:nvSpPr>
        <p:spPr bwMode="auto">
          <a:xfrm>
            <a:off x="419100" y="1500188"/>
            <a:ext cx="8229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1213">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defTabSz="811213">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defTabSz="811213">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defTabSz="811213">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defTabSz="811213">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defTabSz="811213"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defTabSz="811213"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defTabSz="811213"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defTabSz="811213"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FontTx/>
              <a:buNone/>
            </a:pPr>
            <a:r>
              <a:rPr lang="en-US" altLang="en-US" sz="1600" b="1" dirty="0" smtClean="0">
                <a:solidFill>
                  <a:srgbClr val="7F7F7F"/>
                </a:solidFill>
              </a:rPr>
              <a:t>Potential candidates to replace Comey</a:t>
            </a:r>
            <a:endParaRPr lang="en-US" altLang="en-US" sz="1600" b="1" dirty="0">
              <a:solidFill>
                <a:srgbClr val="7F7F7F"/>
              </a:solidFill>
            </a:endParaRPr>
          </a:p>
        </p:txBody>
      </p:sp>
      <p:sp>
        <p:nvSpPr>
          <p:cNvPr id="12" name="Rectangle 14"/>
          <p:cNvSpPr>
            <a:spLocks noChangeArrowheads="1"/>
          </p:cNvSpPr>
          <p:nvPr/>
        </p:nvSpPr>
        <p:spPr bwMode="auto">
          <a:xfrm>
            <a:off x="419100" y="1801813"/>
            <a:ext cx="8229600" cy="307975"/>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400" i="1" dirty="0" smtClean="0">
                <a:solidFill>
                  <a:srgbClr val="7F7F7F"/>
                </a:solidFill>
                <a:latin typeface="+mn-lt"/>
                <a:cs typeface="+mn-cs"/>
              </a:rPr>
              <a:t>The White House </a:t>
            </a:r>
            <a:r>
              <a:rPr lang="en-US" altLang="en-US" sz="1400" i="1" dirty="0">
                <a:solidFill>
                  <a:srgbClr val="7F7F7F"/>
                </a:solidFill>
                <a:latin typeface="+mn-lt"/>
                <a:cs typeface="+mn-cs"/>
              </a:rPr>
              <a:t>i</a:t>
            </a:r>
            <a:r>
              <a:rPr lang="en-US" altLang="en-US" sz="1400" i="1" dirty="0" smtClean="0">
                <a:solidFill>
                  <a:srgbClr val="7F7F7F"/>
                </a:solidFill>
                <a:latin typeface="+mn-lt"/>
                <a:cs typeface="+mn-cs"/>
              </a:rPr>
              <a:t>s reportedly considering the following people:</a:t>
            </a:r>
            <a:endParaRPr lang="en-US" altLang="en-US" sz="1400" i="1" dirty="0">
              <a:solidFill>
                <a:srgbClr val="7F7F7F"/>
              </a:solidFill>
              <a:latin typeface="+mn-lt"/>
              <a:cs typeface="+mn-cs"/>
            </a:endParaRPr>
          </a:p>
        </p:txBody>
      </p:sp>
      <p:pic>
        <p:nvPicPr>
          <p:cNvPr id="19488" name="Picture 12" descr="NationalJournal_LC (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475" y="215900"/>
            <a:ext cx="3448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8"/>
          <p:cNvSpPr txBox="1">
            <a:spLocks/>
          </p:cNvSpPr>
          <p:nvPr/>
        </p:nvSpPr>
        <p:spPr bwMode="auto">
          <a:xfrm>
            <a:off x="0" y="6117917"/>
            <a:ext cx="9144000" cy="374650"/>
          </a:xfrm>
          <a:prstGeom prst="rect">
            <a:avLst/>
          </a:prstGeom>
          <a:solidFill>
            <a:schemeClr val="bg1"/>
          </a:solid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n-US" sz="900" i="1" dirty="0" smtClean="0">
                <a:solidFill>
                  <a:schemeClr val="tx1">
                    <a:lumMod val="65000"/>
                    <a:lumOff val="35000"/>
                  </a:schemeClr>
                </a:solidFill>
                <a:latin typeface="+mn-lt"/>
              </a:rPr>
              <a:t>Sources: Laura Jarrett, “Sessions, Rosenstein interviewing potential interim FBI directors Wednesday,” CNN Politics, May 10, 2017; Josh Gerstein, “11 possible contenders to replace Comey,” Politico, May 10, 2017; Dan Merica, “The people Trump could pick to replace Comey,” CNN, May 10, 2017; Sadie </a:t>
            </a:r>
            <a:r>
              <a:rPr lang="en-US" sz="900" i="1" dirty="0" err="1" smtClean="0">
                <a:solidFill>
                  <a:schemeClr val="tx1">
                    <a:lumMod val="65000"/>
                    <a:lumOff val="35000"/>
                  </a:schemeClr>
                </a:solidFill>
                <a:latin typeface="+mn-lt"/>
              </a:rPr>
              <a:t>Gurman</a:t>
            </a:r>
            <a:r>
              <a:rPr lang="en-US" sz="900" i="1" dirty="0" smtClean="0">
                <a:solidFill>
                  <a:schemeClr val="tx1">
                    <a:lumMod val="65000"/>
                    <a:lumOff val="35000"/>
                  </a:schemeClr>
                </a:solidFill>
                <a:latin typeface="+mn-lt"/>
              </a:rPr>
              <a:t> and Darlene </a:t>
            </a:r>
            <a:r>
              <a:rPr lang="en-US" sz="900" i="1" dirty="0" err="1" smtClean="0">
                <a:solidFill>
                  <a:schemeClr val="tx1">
                    <a:lumMod val="65000"/>
                    <a:lumOff val="35000"/>
                  </a:schemeClr>
                </a:solidFill>
                <a:latin typeface="+mn-lt"/>
              </a:rPr>
              <a:t>Superville</a:t>
            </a:r>
            <a:r>
              <a:rPr lang="en-US" sz="900" i="1" dirty="0" smtClean="0">
                <a:solidFill>
                  <a:schemeClr val="tx1">
                    <a:lumMod val="65000"/>
                    <a:lumOff val="35000"/>
                  </a:schemeClr>
                </a:solidFill>
                <a:latin typeface="+mn-lt"/>
              </a:rPr>
              <a:t>, “Trump Administration interviews potential candidates for FBI director,” Time, May 14, 2017.</a:t>
            </a:r>
            <a:endParaRPr lang="en-US" sz="900" i="1" dirty="0">
              <a:solidFill>
                <a:schemeClr val="tx1">
                  <a:lumMod val="65000"/>
                  <a:lumOff val="35000"/>
                </a:schemeClr>
              </a:solidFill>
              <a:latin typeface="+mn-lt"/>
            </a:endParaRPr>
          </a:p>
        </p:txBody>
      </p:sp>
      <p:sp>
        <p:nvSpPr>
          <p:cNvPr id="3" name="TextBox 2"/>
          <p:cNvSpPr txBox="1"/>
          <p:nvPr/>
        </p:nvSpPr>
        <p:spPr>
          <a:xfrm>
            <a:off x="5526357" y="2334216"/>
            <a:ext cx="3316559" cy="1954381"/>
          </a:xfrm>
          <a:prstGeom prst="rect">
            <a:avLst/>
          </a:prstGeom>
          <a:solidFill>
            <a:srgbClr val="E8DCBC"/>
          </a:solidFill>
        </p:spPr>
        <p:txBody>
          <a:bodyPr wrap="square" rtlCol="0">
            <a:spAutoFit/>
          </a:bodyPr>
          <a:lstStyle/>
          <a:p>
            <a:pPr marL="171450" indent="-171450">
              <a:buFont typeface="Arial" charset="0"/>
              <a:buChar char="•"/>
            </a:pPr>
            <a:r>
              <a:rPr lang="en-US" sz="1100" dirty="0" smtClean="0"/>
              <a:t>On Thursday, President Trump announced that Sen. Joe Lieberman (I) was his top choice to replace James </a:t>
            </a:r>
            <a:r>
              <a:rPr lang="en-US" sz="1100" dirty="0" err="1" smtClean="0"/>
              <a:t>Comey</a:t>
            </a:r>
            <a:r>
              <a:rPr lang="en-US" sz="1100" dirty="0" smtClean="0"/>
              <a:t> as director of the FBI</a:t>
            </a:r>
          </a:p>
          <a:p>
            <a:pPr marL="171450" indent="-171450">
              <a:buFont typeface="Arial" charset="0"/>
              <a:buChar char="•"/>
            </a:pPr>
            <a:r>
              <a:rPr lang="en-US" sz="1100" dirty="0" smtClean="0"/>
              <a:t>Senate Democrats objected to Lieberman as a candidate, saying they preferred someone without a political background</a:t>
            </a:r>
          </a:p>
          <a:p>
            <a:pPr marL="171450" indent="-171450">
              <a:buFont typeface="Arial" charset="0"/>
              <a:buChar char="•"/>
            </a:pPr>
            <a:r>
              <a:rPr lang="en-US" sz="1100" dirty="0" smtClean="0"/>
              <a:t>Democrats also took issue with Lieberman’s position as a lawyer for a firm that represents Trump</a:t>
            </a:r>
          </a:p>
          <a:p>
            <a:pPr marL="171450" indent="-171450">
              <a:buFont typeface="Arial" charset="0"/>
              <a:buChar char="•"/>
            </a:pPr>
            <a:r>
              <a:rPr lang="en-US" sz="1100" dirty="0" smtClean="0"/>
              <a:t>Lieberman was originally a Democrat but switched parties after losing in a primary race to a more liberal Democrat</a:t>
            </a:r>
            <a:endParaRPr lang="en-US" sz="1100" dirty="0"/>
          </a:p>
        </p:txBody>
      </p:sp>
    </p:spTree>
    <p:extLst>
      <p:ext uri="{BB962C8B-B14F-4D97-AF65-F5344CB8AC3E}">
        <p14:creationId xmlns:p14="http://schemas.microsoft.com/office/powerpoint/2010/main" val="1538980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1063625" y="630238"/>
            <a:ext cx="7851775" cy="854075"/>
          </a:xfrm>
        </p:spPr>
        <p:txBody>
          <a:bodyPr/>
          <a:lstStyle/>
          <a:p>
            <a:r>
              <a:rPr lang="en-US" altLang="en-US">
                <a:latin typeface="Georgia" charset="0"/>
                <a:ea typeface="MS PGothic" charset="-128"/>
              </a:rPr>
              <a:t>House Intelligence Committee</a:t>
            </a:r>
            <a:br>
              <a:rPr lang="en-US" altLang="en-US">
                <a:latin typeface="Georgia" charset="0"/>
                <a:ea typeface="MS PGothic" charset="-128"/>
              </a:rPr>
            </a:br>
            <a:r>
              <a:rPr lang="en-US" altLang="en-US" sz="1400" b="0">
                <a:latin typeface="Georgia" charset="0"/>
                <a:ea typeface="MS PGothic" charset="-128"/>
              </a:rPr>
              <a:t>Oversees the agencies and bureaus of the federal government that provide information </a:t>
            </a:r>
            <a:br>
              <a:rPr lang="en-US" altLang="en-US" sz="1400" b="0">
                <a:latin typeface="Georgia" charset="0"/>
                <a:ea typeface="MS PGothic" charset="-128"/>
              </a:rPr>
            </a:br>
            <a:r>
              <a:rPr lang="en-US" altLang="en-US" sz="1400" b="0">
                <a:latin typeface="Georgia" charset="0"/>
                <a:ea typeface="MS PGothic" charset="-128"/>
              </a:rPr>
              <a:t>for leaders in the government</a:t>
            </a:r>
          </a:p>
        </p:txBody>
      </p:sp>
      <p:sp>
        <p:nvSpPr>
          <p:cNvPr id="7171" name="TextBox 12"/>
          <p:cNvSpPr txBox="1">
            <a:spLocks noChangeArrowheads="1"/>
          </p:cNvSpPr>
          <p:nvPr/>
        </p:nvSpPr>
        <p:spPr bwMode="auto">
          <a:xfrm>
            <a:off x="7505700" y="233363"/>
            <a:ext cx="1620838" cy="230187"/>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900" dirty="0" smtClean="0">
                <a:solidFill>
                  <a:schemeClr val="bg2">
                    <a:lumMod val="25000"/>
                  </a:schemeClr>
                </a:solidFill>
              </a:rPr>
              <a:t>COMMITTEE OVERVIEWS</a:t>
            </a:r>
          </a:p>
        </p:txBody>
      </p:sp>
      <p:sp>
        <p:nvSpPr>
          <p:cNvPr id="21" name="Rectangle 20"/>
          <p:cNvSpPr/>
          <p:nvPr/>
        </p:nvSpPr>
        <p:spPr>
          <a:xfrm>
            <a:off x="0" y="457200"/>
            <a:ext cx="9144000" cy="46038"/>
          </a:xfrm>
          <a:prstGeom prst="rect">
            <a:avLst/>
          </a:prstGeom>
          <a:solidFill>
            <a:schemeClr val="bg1">
              <a:lumMod val="50000"/>
            </a:schemeClr>
          </a:solidFill>
          <a:ln w="12700">
            <a:no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2400" b="1" dirty="0">
              <a:solidFill>
                <a:schemeClr val="bg1"/>
              </a:solidFill>
              <a:latin typeface="FreightSans Pro Book" pitchFamily="50" charset="0"/>
            </a:endParaRPr>
          </a:p>
        </p:txBody>
      </p:sp>
      <p:sp>
        <p:nvSpPr>
          <p:cNvPr id="6148" name="Slide Number Placeholder 716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nSpc>
                <a:spcPct val="100000"/>
              </a:lnSpc>
              <a:spcBef>
                <a:spcPct val="0"/>
              </a:spcBef>
              <a:buFontTx/>
              <a:buNone/>
            </a:pPr>
            <a:fld id="{FA932A68-A148-7F44-BFDD-03C27EC93A1F}" type="slidenum">
              <a:rPr lang="en-US" altLang="en-US" sz="1000">
                <a:solidFill>
                  <a:srgbClr val="3B3838"/>
                </a:solidFill>
                <a:latin typeface="Calibri Light" charset="0"/>
              </a:rPr>
              <a:pPr>
                <a:lnSpc>
                  <a:spcPct val="100000"/>
                </a:lnSpc>
                <a:spcBef>
                  <a:spcPct val="0"/>
                </a:spcBef>
                <a:buFontTx/>
                <a:buNone/>
              </a:pPr>
              <a:t>11</a:t>
            </a:fld>
            <a:endParaRPr lang="en-US" altLang="en-US" sz="1000">
              <a:solidFill>
                <a:srgbClr val="3B3838"/>
              </a:solidFill>
              <a:latin typeface="Calibri Light" charset="0"/>
            </a:endParaRPr>
          </a:p>
        </p:txBody>
      </p:sp>
      <p:graphicFrame>
        <p:nvGraphicFramePr>
          <p:cNvPr id="2" name="Table 1"/>
          <p:cNvGraphicFramePr>
            <a:graphicFrameLocks noGrp="1"/>
          </p:cNvGraphicFramePr>
          <p:nvPr/>
        </p:nvGraphicFramePr>
        <p:xfrm>
          <a:off x="228600" y="1482725"/>
          <a:ext cx="8686800" cy="3352800"/>
        </p:xfrm>
        <a:graphic>
          <a:graphicData uri="http://schemas.openxmlformats.org/drawingml/2006/table">
            <a:tbl>
              <a:tblPr/>
              <a:tblGrid>
                <a:gridCol w="1736725"/>
                <a:gridCol w="1738313"/>
                <a:gridCol w="1736725"/>
                <a:gridCol w="1738312"/>
                <a:gridCol w="1736725"/>
              </a:tblGrid>
              <a:tr h="263525">
                <a:tc gridSpan="3">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Calibri" charset="0"/>
                          <a:ea typeface="MS PGothic" charset="-128"/>
                        </a:rPr>
                        <a:t>13 Republicans</a:t>
                      </a:r>
                      <a:br>
                        <a:rPr kumimoji="0" lang="en-US" altLang="en-US" sz="1100" b="1" i="0" u="none" strike="noStrike" cap="none" normalizeH="0" baseline="0">
                          <a:ln>
                            <a:noFill/>
                          </a:ln>
                          <a:solidFill>
                            <a:srgbClr val="000000"/>
                          </a:solidFill>
                          <a:effectLst/>
                          <a:latin typeface="Calibri" charset="0"/>
                          <a:ea typeface="MS PGothic" charset="-128"/>
                        </a:rPr>
                      </a:br>
                      <a:r>
                        <a:rPr kumimoji="0" lang="en-US" altLang="en-US" sz="1100" b="1" i="0" u="none" strike="noStrike" cap="none" normalizeH="0" baseline="0">
                          <a:ln>
                            <a:noFill/>
                          </a:ln>
                          <a:solidFill>
                            <a:srgbClr val="C00000"/>
                          </a:solidFill>
                          <a:effectLst/>
                          <a:latin typeface="Wingdings" charset="2"/>
                          <a:ea typeface="MS PGothic" charset="-128"/>
                        </a:rPr>
                        <a:t>nnnnnnnnnnnnn</a:t>
                      </a:r>
                    </a:p>
                  </a:txBody>
                  <a:tcPr horzOverflow="overflow">
                    <a:lnL w="12700" cap="flat" cmpd="sng" algn="ctr">
                      <a:solidFill>
                        <a:schemeClr val="bg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2">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Calibri" charset="0"/>
                          <a:ea typeface="MS PGothic" charset="-128"/>
                        </a:rPr>
                        <a:t>9 Democrats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66CC"/>
                          </a:solidFill>
                          <a:effectLst/>
                          <a:latin typeface="Wingdings" charset="2"/>
                          <a:ea typeface="MS PGothic" charset="-128"/>
                        </a:rPr>
                        <a:t>nnnnnnnnn</a:t>
                      </a:r>
                    </a:p>
                  </a:txBody>
                  <a:tcPr horzOverflow="overflow">
                    <a:lnL w="12700" cap="flat" cmpd="sng" algn="ctr">
                      <a:solidFill>
                        <a:srgbClr val="7F7F7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r>
              <a:tr h="371475">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Calibri Light" charset="0"/>
                          <a:ea typeface="MS PGothic" charset="-128"/>
                        </a:rPr>
                        <a:t>Devin </a:t>
                      </a:r>
                      <a:r>
                        <a:rPr kumimoji="0" lang="en-US" altLang="en-US" sz="1000" b="1" i="0" u="none" strike="noStrike" cap="none" normalizeH="0" baseline="0" dirty="0" err="1">
                          <a:ln>
                            <a:noFill/>
                          </a:ln>
                          <a:solidFill>
                            <a:schemeClr val="tx1"/>
                          </a:solidFill>
                          <a:effectLst/>
                          <a:latin typeface="Calibri Light" charset="0"/>
                          <a:ea typeface="MS PGothic" charset="-128"/>
                        </a:rPr>
                        <a:t>Nunes</a:t>
                      </a:r>
                      <a:r>
                        <a:rPr kumimoji="0" lang="en-US" altLang="en-US" sz="1000" b="1" i="0" u="none" strike="noStrike" cap="none" normalizeH="0" baseline="0" dirty="0">
                          <a:ln>
                            <a:noFill/>
                          </a:ln>
                          <a:solidFill>
                            <a:schemeClr val="tx1"/>
                          </a:solidFill>
                          <a:effectLst/>
                          <a:latin typeface="Calibri Light" charset="0"/>
                          <a:ea typeface="MS PGothic" charset="-128"/>
                        </a:rPr>
                        <a:t> (CA)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Light" charset="0"/>
                          <a:ea typeface="MS PGothic" charset="-128"/>
                        </a:rPr>
                        <a:t>Mike </a:t>
                      </a:r>
                      <a:r>
                        <a:rPr kumimoji="0" lang="en-US" altLang="en-US" sz="1000" b="0" i="0" u="none" strike="noStrike" cap="none" normalizeH="0" baseline="0" dirty="0">
                          <a:ln>
                            <a:noFill/>
                          </a:ln>
                          <a:solidFill>
                            <a:schemeClr val="tx1"/>
                          </a:solidFill>
                          <a:effectLst/>
                          <a:latin typeface="Calibri Light" charset="0"/>
                          <a:ea typeface="MS PGothic" charset="-128"/>
                        </a:rPr>
                        <a:t>Conaway (TX)</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Light" charset="0"/>
                          <a:ea typeface="MS PGothic" charset="-128"/>
                        </a:rPr>
                        <a:t>Peter King (NY)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Light" charset="0"/>
                          <a:ea typeface="MS PGothic" charset="-128"/>
                        </a:rPr>
                        <a:t>Frank LoBiondo (NJ)</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Light" charset="0"/>
                          <a:ea typeface="MS PGothic" charset="-128"/>
                        </a:rPr>
                        <a:t>Tom </a:t>
                      </a:r>
                      <a:r>
                        <a:rPr kumimoji="0" lang="en-US" altLang="en-US" sz="1000" b="0" i="0" u="none" strike="noStrike" cap="none" normalizeH="0" baseline="0" dirty="0">
                          <a:ln>
                            <a:noFill/>
                          </a:ln>
                          <a:solidFill>
                            <a:schemeClr val="tx1"/>
                          </a:solidFill>
                          <a:effectLst/>
                          <a:latin typeface="Calibri Light" charset="0"/>
                          <a:ea typeface="MS PGothic" charset="-128"/>
                        </a:rPr>
                        <a:t>Rooney (FL</a:t>
                      </a:r>
                      <a:r>
                        <a:rPr kumimoji="0" lang="en-US" altLang="en-US" sz="1000" b="0" i="0" u="none" strike="noStrike" cap="none" normalizeH="0" baseline="0" dirty="0" smtClean="0">
                          <a:ln>
                            <a:noFill/>
                          </a:ln>
                          <a:solidFill>
                            <a:schemeClr val="tx1"/>
                          </a:solidFill>
                          <a:effectLst/>
                          <a:latin typeface="Calibri Light" charset="0"/>
                          <a:ea typeface="MS PGothic" charset="-128"/>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cap="none" normalizeH="0" baseline="0" dirty="0" smtClean="0">
                          <a:ln>
                            <a:noFill/>
                          </a:ln>
                          <a:solidFill>
                            <a:schemeClr val="tx1"/>
                          </a:solidFill>
                          <a:effectLst/>
                          <a:latin typeface="Calibri Light" charset="0"/>
                          <a:ea typeface="MS PGothic" charset="-128"/>
                        </a:rPr>
                        <a:t>Ileana Ros-Lehtinen (FL)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cap="none" normalizeH="0" baseline="0" dirty="0" smtClean="0">
                          <a:ln>
                            <a:noFill/>
                          </a:ln>
                          <a:solidFill>
                            <a:schemeClr val="tx1"/>
                          </a:solidFill>
                          <a:effectLst/>
                          <a:latin typeface="Calibri Light" charset="0"/>
                          <a:ea typeface="MS PGothic" charset="-128"/>
                        </a:rPr>
                        <a:t>Mike Turner (OH)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cap="none" normalizeH="0" baseline="0" dirty="0" smtClean="0">
                          <a:ln>
                            <a:noFill/>
                          </a:ln>
                          <a:solidFill>
                            <a:schemeClr val="tx1"/>
                          </a:solidFill>
                          <a:effectLst/>
                          <a:latin typeface="Calibri Light" charset="0"/>
                          <a:ea typeface="MS PGothic" charset="-128"/>
                        </a:rPr>
                        <a:t>Brad Wenstrup (OH)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cap="none" normalizeH="0" baseline="0" dirty="0" smtClean="0">
                          <a:ln>
                            <a:noFill/>
                          </a:ln>
                          <a:solidFill>
                            <a:schemeClr val="tx1"/>
                          </a:solidFill>
                          <a:effectLst/>
                          <a:latin typeface="Calibri Light" charset="0"/>
                          <a:ea typeface="MS PGothic" charset="-128"/>
                        </a:rPr>
                        <a:t>Chris Stewart (UT)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Calibri Light" charset="0"/>
                        <a:ea typeface="MS PGothic"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Light" charset="0"/>
                        <a:ea typeface="MS PGothic"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cap="none" normalizeH="0" baseline="0" dirty="0" smtClean="0">
                          <a:ln>
                            <a:noFill/>
                          </a:ln>
                          <a:solidFill>
                            <a:schemeClr val="tx1"/>
                          </a:solidFill>
                          <a:effectLst/>
                          <a:latin typeface="Calibri Light" charset="0"/>
                          <a:ea typeface="MS PGothic" charset="-128"/>
                        </a:rPr>
                        <a:t>Rick Crawford (AK)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cap="none" normalizeH="0" baseline="0" dirty="0" smtClean="0">
                          <a:ln>
                            <a:noFill/>
                          </a:ln>
                          <a:solidFill>
                            <a:schemeClr val="tx1"/>
                          </a:solidFill>
                          <a:effectLst/>
                          <a:latin typeface="Calibri Light" charset="0"/>
                          <a:ea typeface="MS PGothic" charset="-128"/>
                        </a:rPr>
                        <a:t>Trey </a:t>
                      </a:r>
                      <a:r>
                        <a:rPr kumimoji="0" lang="en-US" altLang="en-US" sz="1000" b="0" i="0" u="none" strike="noStrike" cap="none" normalizeH="0" baseline="0" dirty="0" err="1" smtClean="0">
                          <a:ln>
                            <a:noFill/>
                          </a:ln>
                          <a:solidFill>
                            <a:schemeClr val="tx1"/>
                          </a:solidFill>
                          <a:effectLst/>
                          <a:latin typeface="Calibri Light" charset="0"/>
                          <a:ea typeface="MS PGothic" charset="-128"/>
                        </a:rPr>
                        <a:t>Gowdy</a:t>
                      </a:r>
                      <a:r>
                        <a:rPr kumimoji="0" lang="en-US" altLang="en-US" sz="1000" b="0" i="0" u="none" strike="noStrike" cap="none" normalizeH="0" baseline="0" dirty="0" smtClean="0">
                          <a:ln>
                            <a:noFill/>
                          </a:ln>
                          <a:solidFill>
                            <a:schemeClr val="tx1"/>
                          </a:solidFill>
                          <a:effectLst/>
                          <a:latin typeface="Calibri Light" charset="0"/>
                          <a:ea typeface="MS PGothic" charset="-128"/>
                        </a:rPr>
                        <a:t> (SC)</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cap="none" normalizeH="0" baseline="0" dirty="0" smtClean="0">
                          <a:ln>
                            <a:noFill/>
                          </a:ln>
                          <a:solidFill>
                            <a:schemeClr val="tx1"/>
                          </a:solidFill>
                          <a:effectLst/>
                          <a:latin typeface="Calibri Light" charset="0"/>
                          <a:ea typeface="MS PGothic" charset="-128"/>
                        </a:rPr>
                        <a:t>Elise </a:t>
                      </a:r>
                      <a:r>
                        <a:rPr kumimoji="0" lang="en-US" altLang="en-US" sz="1000" b="0" i="0" u="none" strike="noStrike" cap="none" normalizeH="0" baseline="0" dirty="0" err="1" smtClean="0">
                          <a:ln>
                            <a:noFill/>
                          </a:ln>
                          <a:solidFill>
                            <a:schemeClr val="tx1"/>
                          </a:solidFill>
                          <a:effectLst/>
                          <a:latin typeface="Calibri Light" charset="0"/>
                          <a:ea typeface="MS PGothic" charset="-128"/>
                        </a:rPr>
                        <a:t>Stefanik</a:t>
                      </a:r>
                      <a:r>
                        <a:rPr kumimoji="0" lang="en-US" altLang="en-US" sz="1000" b="0" i="0" u="none" strike="noStrike" cap="none" normalizeH="0" baseline="0" dirty="0" smtClean="0">
                          <a:ln>
                            <a:noFill/>
                          </a:ln>
                          <a:solidFill>
                            <a:schemeClr val="tx1"/>
                          </a:solidFill>
                          <a:effectLst/>
                          <a:latin typeface="Calibri Light" charset="0"/>
                          <a:ea typeface="MS PGothic" charset="-128"/>
                        </a:rPr>
                        <a:t> (NY)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cap="none" normalizeH="0" baseline="0" dirty="0" smtClean="0">
                          <a:ln>
                            <a:noFill/>
                          </a:ln>
                          <a:solidFill>
                            <a:schemeClr val="tx1"/>
                          </a:solidFill>
                          <a:effectLst/>
                          <a:latin typeface="Calibri Light" charset="0"/>
                          <a:ea typeface="MS PGothic" charset="-128"/>
                        </a:rPr>
                        <a:t>Will Hurd (TX)</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cap="none" normalizeH="0" baseline="0" dirty="0" smtClean="0">
                        <a:ln>
                          <a:noFill/>
                        </a:ln>
                        <a:solidFill>
                          <a:schemeClr val="tx1"/>
                        </a:solidFill>
                        <a:effectLst/>
                        <a:latin typeface="Calibri Light" charset="0"/>
                        <a:ea typeface="MS PGothic"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Calibri Light" charset="0"/>
                        <a:ea typeface="MS PGothic" charset="-128"/>
                      </a:endParaRPr>
                    </a:p>
                  </a:txBody>
                  <a:tcPr horzOverflow="overflow">
                    <a:lnL w="12700" cap="flat" cmpd="sng" algn="ctr">
                      <a:solidFill>
                        <a:schemeClr val="bg1"/>
                      </a:solidFill>
                      <a:prstDash val="solid"/>
                      <a:round/>
                      <a:headEnd type="none" w="med" len="med"/>
                      <a:tailEnd type="none" w="med" len="med"/>
                    </a:lnL>
                    <a:lnR w="12700" cap="flat" cmpd="sng" algn="ctr">
                      <a:solidFill>
                        <a:srgbClr val="7F7F7F"/>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chemeClr val="tx1"/>
                          </a:solidFill>
                          <a:effectLst/>
                          <a:latin typeface="Calibri Light" charset="0"/>
                          <a:ea typeface="MS PGothic" charset="-128"/>
                        </a:rPr>
                        <a:t>Adam Schiff (CA)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Light" charset="0"/>
                          <a:ea typeface="MS PGothic" charset="-128"/>
                        </a:rPr>
                        <a:t>Luis Gutierrez (IL)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Light" charset="0"/>
                          <a:ea typeface="MS PGothic" charset="-128"/>
                        </a:rPr>
                        <a:t>Jim Himes (CT)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Light" charset="0"/>
                          <a:ea typeface="MS PGothic" charset="-128"/>
                        </a:rPr>
                        <a:t>Terri Sewell (AL)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Light" charset="0"/>
                          <a:ea typeface="MS PGothic" charset="-128"/>
                        </a:rPr>
                        <a:t>André Carson (IN)</a:t>
                      </a:r>
                    </a:p>
                  </a:txBody>
                  <a:tcPr horzOverflow="overflow">
                    <a:lnL w="12700" cap="flat" cmpd="sng" algn="ctr">
                      <a:solidFill>
                        <a:srgbClr val="7F7F7F"/>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Light" charset="0"/>
                          <a:ea typeface="MS PGothic" charset="-128"/>
                        </a:rPr>
                        <a:t>Jackie </a:t>
                      </a:r>
                      <a:r>
                        <a:rPr kumimoji="0" lang="en-US" altLang="en-US" sz="1000" b="0" i="0" u="none" strike="noStrike" cap="none" normalizeH="0" baseline="0" dirty="0" err="1">
                          <a:ln>
                            <a:noFill/>
                          </a:ln>
                          <a:solidFill>
                            <a:schemeClr val="tx1"/>
                          </a:solidFill>
                          <a:effectLst/>
                          <a:latin typeface="Calibri Light" charset="0"/>
                          <a:ea typeface="MS PGothic" charset="-128"/>
                        </a:rPr>
                        <a:t>Speier</a:t>
                      </a:r>
                      <a:r>
                        <a:rPr kumimoji="0" lang="en-US" altLang="en-US" sz="1000" b="0" i="0" u="none" strike="noStrike" cap="none" normalizeH="0" baseline="0" dirty="0">
                          <a:ln>
                            <a:noFill/>
                          </a:ln>
                          <a:solidFill>
                            <a:schemeClr val="tx1"/>
                          </a:solidFill>
                          <a:effectLst/>
                          <a:latin typeface="Calibri Light" charset="0"/>
                          <a:ea typeface="MS PGothic" charset="-128"/>
                        </a:rPr>
                        <a:t> (CA)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Light" charset="0"/>
                          <a:ea typeface="MS PGothic" charset="-128"/>
                        </a:rPr>
                        <a:t>Mike Quigley (IL)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Light" charset="0"/>
                          <a:ea typeface="MS PGothic" charset="-128"/>
                        </a:rPr>
                        <a:t>Eric </a:t>
                      </a:r>
                      <a:r>
                        <a:rPr kumimoji="0" lang="en-US" altLang="en-US" sz="1000" b="0" i="0" u="none" strike="noStrike" cap="none" normalizeH="0" baseline="0" dirty="0" err="1">
                          <a:ln>
                            <a:noFill/>
                          </a:ln>
                          <a:solidFill>
                            <a:schemeClr val="tx1"/>
                          </a:solidFill>
                          <a:effectLst/>
                          <a:latin typeface="Calibri Light" charset="0"/>
                          <a:ea typeface="MS PGothic" charset="-128"/>
                        </a:rPr>
                        <a:t>Swalwell</a:t>
                      </a:r>
                      <a:r>
                        <a:rPr kumimoji="0" lang="en-US" altLang="en-US" sz="1000" b="0" i="0" u="none" strike="noStrike" cap="none" normalizeH="0" baseline="0" dirty="0">
                          <a:ln>
                            <a:noFill/>
                          </a:ln>
                          <a:solidFill>
                            <a:schemeClr val="tx1"/>
                          </a:solidFill>
                          <a:effectLst/>
                          <a:latin typeface="Calibri Light" charset="0"/>
                          <a:ea typeface="MS PGothic" charset="-128"/>
                        </a:rPr>
                        <a:t> (CA</a:t>
                      </a:r>
                      <a:r>
                        <a:rPr kumimoji="0" lang="en-US" altLang="en-US" sz="1000" b="0" i="0" u="none" strike="noStrike" cap="none" normalizeH="0" baseline="0" dirty="0" smtClean="0">
                          <a:ln>
                            <a:noFill/>
                          </a:ln>
                          <a:solidFill>
                            <a:schemeClr val="tx1"/>
                          </a:solidFill>
                          <a:effectLst/>
                          <a:latin typeface="Calibri Light" charset="0"/>
                          <a:ea typeface="MS PGothic" charset="-128"/>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Light" charset="0"/>
                          <a:ea typeface="MS PGothic" charset="-128"/>
                        </a:rPr>
                        <a:t>Joaquin Castro (TX)</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Light" charset="0"/>
                          <a:ea typeface="MS PGothic" charset="-128"/>
                        </a:rPr>
                        <a:t>Denny Heck (WA)</a:t>
                      </a:r>
                      <a:endParaRPr kumimoji="0" lang="en-US" altLang="en-US" sz="1000" b="0" i="0" u="none" strike="noStrike" cap="none" normalizeH="0" baseline="0" dirty="0">
                        <a:ln>
                          <a:noFill/>
                        </a:ln>
                        <a:solidFill>
                          <a:schemeClr val="tx1"/>
                        </a:solidFill>
                        <a:effectLst/>
                        <a:latin typeface="Calibri Light" charset="0"/>
                        <a:ea typeface="MS PGothic"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Light" charset="0"/>
                        <a:ea typeface="MS PGothic"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Light" charset="0"/>
                        <a:ea typeface="MS PGothic"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Light" charset="0"/>
                        <a:ea typeface="MS PGothic"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Light" charset="0"/>
                        <a:ea typeface="MS PGothic"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Light" charset="0"/>
                        <a:ea typeface="MS PGothic"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Light" charset="0"/>
                        <a:ea typeface="MS PGothic"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Light" charset="0"/>
                        <a:ea typeface="MS PGothic"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Light" charset="0"/>
                        <a:ea typeface="MS PGothic"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Light" charset="0"/>
                        <a:ea typeface="MS PGothic"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Light" charset="0"/>
                        <a:ea typeface="MS PGothic"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r>
              <a:tr h="371475">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Calibri Light" charset="0"/>
                        <a:ea typeface="MS PGothic"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Calibri Light" charset="0"/>
                        <a:ea typeface="MS PGothic"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Calibri Light" charset="0"/>
                        <a:ea typeface="MS PGothic" charset="-128"/>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000000"/>
                          </a:solidFill>
                          <a:effectLst/>
                          <a:latin typeface="Calibri Light" charset="0"/>
                          <a:ea typeface="MS PGothic" charset="-128"/>
                        </a:rPr>
                        <a:t>Committee chair (R)</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dirty="0" smtClean="0">
                          <a:ln>
                            <a:noFill/>
                          </a:ln>
                          <a:solidFill>
                            <a:srgbClr val="000000"/>
                          </a:solidFill>
                          <a:effectLst/>
                          <a:latin typeface="Calibri Light" charset="0"/>
                          <a:ea typeface="MS PGothic" charset="-128"/>
                        </a:rPr>
                        <a:t>Committee ranking member (D)</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Calibri Light" charset="0"/>
                          <a:ea typeface="MS PGothic" charset="-128"/>
                        </a:rPr>
                        <a:t>† Retiring after 2018 election</a:t>
                      </a:r>
                      <a:endParaRPr kumimoji="0" lang="en-US" altLang="en-US" sz="1000" b="0" i="0" u="none" strike="noStrike" cap="none" normalizeH="0" baseline="0" dirty="0">
                        <a:ln>
                          <a:noFill/>
                        </a:ln>
                        <a:solidFill>
                          <a:srgbClr val="000000"/>
                        </a:solidFill>
                        <a:effectLst/>
                        <a:latin typeface="Calibri Light" charset="0"/>
                        <a:ea typeface="MS PGothic" charset="-128"/>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graphicFrame>
        <p:nvGraphicFramePr>
          <p:cNvPr id="45" name="Table 44"/>
          <p:cNvGraphicFramePr>
            <a:graphicFrameLocks noGrp="1"/>
          </p:cNvGraphicFramePr>
          <p:nvPr/>
        </p:nvGraphicFramePr>
        <p:xfrm>
          <a:off x="257175" y="5226050"/>
          <a:ext cx="4205288" cy="845027"/>
        </p:xfrm>
        <a:graphic>
          <a:graphicData uri="http://schemas.openxmlformats.org/drawingml/2006/table">
            <a:tbl>
              <a:tblPr/>
              <a:tblGrid>
                <a:gridCol w="2011225"/>
                <a:gridCol w="2194063"/>
              </a:tblGrid>
              <a:tr h="312442">
                <a:tc>
                  <a:txBody>
                    <a:bodyPr/>
                    <a:lstStyle/>
                    <a:p>
                      <a:pPr marL="0" marR="0" lvl="0" indent="0" algn="l" defTabSz="342900" rtl="0" eaLnBrk="1" fontAlgn="base" latinLnBrk="0" hangingPunct="1">
                        <a:lnSpc>
                          <a:spcPct val="100000"/>
                        </a:lnSpc>
                        <a:spcBef>
                          <a:spcPct val="0"/>
                        </a:spcBef>
                        <a:spcAft>
                          <a:spcPct val="0"/>
                        </a:spcAft>
                        <a:buClrTx/>
                        <a:buSzTx/>
                        <a:buFontTx/>
                        <a:buNone/>
                        <a:tabLst/>
                        <a:defRPr/>
                      </a:pPr>
                      <a:r>
                        <a:rPr kumimoji="0" lang="en-US" sz="1000" b="1" i="0" u="none" strike="noStrike" cap="none" normalizeH="0" baseline="0" dirty="0" smtClean="0">
                          <a:ln>
                            <a:noFill/>
                          </a:ln>
                          <a:solidFill>
                            <a:srgbClr val="000000"/>
                          </a:solidFill>
                          <a:effectLst/>
                          <a:latin typeface="+mn-lt"/>
                          <a:ea typeface="MS PGothic" charset="0"/>
                          <a:cs typeface="MS PGothic" charset="0"/>
                        </a:rPr>
                        <a:t>CIA</a:t>
                      </a:r>
                    </a:p>
                  </a:txBody>
                  <a:tcPr marL="91419" marR="91419" marT="37597" marB="37597"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3429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mn-lt"/>
                          <a:ea typeface="MS PGothic" charset="0"/>
                          <a:cs typeface="MS PGothic" charset="0"/>
                        </a:rPr>
                        <a:t>Chair (R):</a:t>
                      </a:r>
                      <a:r>
                        <a:rPr kumimoji="0" lang="en-US" sz="1000" b="0" i="0" u="none" strike="noStrike" cap="none" normalizeH="0" baseline="0" dirty="0" smtClean="0">
                          <a:ln>
                            <a:noFill/>
                          </a:ln>
                          <a:solidFill>
                            <a:srgbClr val="000000"/>
                          </a:solidFill>
                          <a:effectLst/>
                          <a:latin typeface="+mn-lt"/>
                          <a:ea typeface="MS PGothic" charset="0"/>
                          <a:cs typeface="MS PGothic" charset="0"/>
                        </a:rPr>
                        <a:t> Frank LoBiondo</a:t>
                      </a:r>
                    </a:p>
                    <a:p>
                      <a:pPr marL="0" marR="0" lvl="0" indent="0" algn="l" defTabSz="3429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mn-lt"/>
                          <a:ea typeface="MS PGothic" charset="0"/>
                          <a:cs typeface="MS PGothic" charset="0"/>
                        </a:rPr>
                        <a:t>Ranking (D):</a:t>
                      </a:r>
                      <a:r>
                        <a:rPr kumimoji="0" lang="en-US" sz="1000" b="0" i="0" u="none" strike="noStrike" cap="none" normalizeH="0" baseline="0" dirty="0" smtClean="0">
                          <a:ln>
                            <a:noFill/>
                          </a:ln>
                          <a:solidFill>
                            <a:srgbClr val="000000"/>
                          </a:solidFill>
                          <a:effectLst/>
                          <a:latin typeface="+mn-lt"/>
                          <a:ea typeface="MS PGothic" charset="0"/>
                          <a:cs typeface="MS PGothic" charset="0"/>
                        </a:rPr>
                        <a:t> Eric Swalwell</a:t>
                      </a: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19" marR="9523" marT="7833" marB="0"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2108">
                <a:tc>
                  <a:txBody>
                    <a:bodyPr/>
                    <a:lstStyle/>
                    <a:p>
                      <a:pPr marL="0" marR="0" lvl="0" indent="0" algn="l" defTabSz="3429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mn-lt"/>
                          <a:ea typeface="MS PGothic" charset="0"/>
                          <a:cs typeface="MS PGothic" charset="0"/>
                        </a:rPr>
                        <a:t>Department of Defense Intelligence and Overhead Architecture</a:t>
                      </a:r>
                      <a:endParaRPr kumimoji="0" lang="en-US" sz="1000" b="1" i="0" u="none" strike="noStrike" cap="none" normalizeH="0" baseline="0" dirty="0">
                        <a:ln>
                          <a:noFill/>
                        </a:ln>
                        <a:solidFill>
                          <a:srgbClr val="000000"/>
                        </a:solidFill>
                        <a:effectLst/>
                        <a:latin typeface="+mn-lt"/>
                        <a:ea typeface="MS PGothic" charset="0"/>
                        <a:cs typeface="MS PGothic" charset="0"/>
                      </a:endParaRPr>
                    </a:p>
                  </a:txBody>
                  <a:tcPr marL="91419" marR="91419" marT="37597" marB="3759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3429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mn-lt"/>
                          <a:ea typeface="MS PGothic" charset="0"/>
                          <a:cs typeface="MS PGothic" charset="0"/>
                        </a:rPr>
                        <a:t>Chair (R): </a:t>
                      </a:r>
                      <a:r>
                        <a:rPr kumimoji="0" lang="en-US" sz="1000" b="0" i="0" u="none" strike="noStrike" cap="none" normalizeH="0" baseline="0" dirty="0" smtClean="0">
                          <a:ln>
                            <a:noFill/>
                          </a:ln>
                          <a:solidFill>
                            <a:srgbClr val="000000"/>
                          </a:solidFill>
                          <a:effectLst/>
                          <a:latin typeface="+mn-lt"/>
                          <a:ea typeface="MS PGothic" charset="0"/>
                          <a:cs typeface="MS PGothic" charset="0"/>
                        </a:rPr>
                        <a:t>Joe Heck</a:t>
                      </a:r>
                    </a:p>
                    <a:p>
                      <a:pPr marL="0" marR="0" lvl="0" indent="0" algn="l" defTabSz="3429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mn-lt"/>
                          <a:ea typeface="MS PGothic" charset="0"/>
                          <a:cs typeface="MS PGothic" charset="0"/>
                        </a:rPr>
                        <a:t>Ranking (D):</a:t>
                      </a:r>
                      <a:r>
                        <a:rPr kumimoji="0" lang="en-US" sz="1000" b="0" i="0" u="none" strike="noStrike" cap="none" normalizeH="0" baseline="0" dirty="0" smtClean="0">
                          <a:ln>
                            <a:noFill/>
                          </a:ln>
                          <a:solidFill>
                            <a:srgbClr val="000000"/>
                          </a:solidFill>
                          <a:effectLst/>
                          <a:latin typeface="+mn-lt"/>
                          <a:ea typeface="MS PGothic" charset="0"/>
                          <a:cs typeface="MS PGothic" charset="0"/>
                        </a:rPr>
                        <a:t> Terri Sewell</a:t>
                      </a: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19" marR="9523" marT="7833"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 name="Table 5"/>
          <p:cNvGraphicFramePr>
            <a:graphicFrameLocks noGrp="1"/>
          </p:cNvGraphicFramePr>
          <p:nvPr/>
        </p:nvGraphicFramePr>
        <p:xfrm>
          <a:off x="4708525" y="5226050"/>
          <a:ext cx="4206875" cy="628652"/>
        </p:xfrm>
        <a:graphic>
          <a:graphicData uri="http://schemas.openxmlformats.org/drawingml/2006/table">
            <a:tbl>
              <a:tblPr/>
              <a:tblGrid>
                <a:gridCol w="2011363"/>
                <a:gridCol w="2195512"/>
              </a:tblGrid>
              <a:tr h="314325">
                <a:tc>
                  <a:txBody>
                    <a:bodyPr/>
                    <a:lstStyle>
                      <a:lvl1pPr defTabSz="342900">
                        <a:lnSpc>
                          <a:spcPct val="90000"/>
                        </a:lnSpc>
                        <a:spcBef>
                          <a:spcPts val="1000"/>
                        </a:spcBef>
                        <a:buFont typeface="Arial" charset="0"/>
                        <a:defRPr sz="2400">
                          <a:solidFill>
                            <a:schemeClr val="tx1"/>
                          </a:solidFill>
                          <a:latin typeface="Georgia" charset="0"/>
                          <a:ea typeface="MS PGothic" charset="-128"/>
                        </a:defRPr>
                      </a:lvl1pPr>
                      <a:lvl2pPr marL="742950" indent="-285750" defTabSz="342900">
                        <a:lnSpc>
                          <a:spcPct val="90000"/>
                        </a:lnSpc>
                        <a:spcBef>
                          <a:spcPts val="500"/>
                        </a:spcBef>
                        <a:buFont typeface="Arial" charset="0"/>
                        <a:defRPr sz="2000">
                          <a:solidFill>
                            <a:schemeClr val="tx1"/>
                          </a:solidFill>
                          <a:latin typeface="Georgia" charset="0"/>
                          <a:ea typeface="MS PGothic" charset="-128"/>
                        </a:defRPr>
                      </a:lvl2pPr>
                      <a:lvl3pPr marL="1143000" indent="-228600" defTabSz="342900">
                        <a:lnSpc>
                          <a:spcPct val="90000"/>
                        </a:lnSpc>
                        <a:spcBef>
                          <a:spcPts val="500"/>
                        </a:spcBef>
                        <a:buFont typeface="Arial" charset="0"/>
                        <a:defRPr>
                          <a:solidFill>
                            <a:schemeClr val="tx1"/>
                          </a:solidFill>
                          <a:latin typeface="Georgia" charset="0"/>
                          <a:ea typeface="MS PGothic" charset="-128"/>
                        </a:defRPr>
                      </a:lvl3pPr>
                      <a:lvl4pPr marL="1600200" indent="-228600" defTabSz="342900">
                        <a:lnSpc>
                          <a:spcPct val="90000"/>
                        </a:lnSpc>
                        <a:spcBef>
                          <a:spcPts val="500"/>
                        </a:spcBef>
                        <a:buFont typeface="Arial" charset="0"/>
                        <a:defRPr sz="1600">
                          <a:solidFill>
                            <a:schemeClr val="tx1"/>
                          </a:solidFill>
                          <a:latin typeface="Georgia" charset="0"/>
                          <a:ea typeface="MS PGothic" charset="-128"/>
                        </a:defRPr>
                      </a:lvl4pPr>
                      <a:lvl5pPr marL="2057400" indent="-228600" defTabSz="342900">
                        <a:lnSpc>
                          <a:spcPct val="90000"/>
                        </a:lnSpc>
                        <a:spcBef>
                          <a:spcPts val="500"/>
                        </a:spcBef>
                        <a:buFont typeface="Arial" charset="0"/>
                        <a:defRPr sz="1600">
                          <a:solidFill>
                            <a:schemeClr val="tx1"/>
                          </a:solidFill>
                          <a:latin typeface="Georgia" charset="0"/>
                          <a:ea typeface="MS PGothic" charset="-128"/>
                        </a:defRPr>
                      </a:lvl5pPr>
                      <a:lvl6pPr marL="2514600" indent="-228600" defTabSz="3429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defTabSz="3429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defTabSz="3429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defTabSz="3429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3429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Light" charset="0"/>
                          <a:ea typeface="MS PGothic" charset="-128"/>
                        </a:rPr>
                        <a:t>Emerging Threats</a:t>
                      </a:r>
                    </a:p>
                  </a:txBody>
                  <a:tcPr marL="91454" marR="91454"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342900">
                        <a:lnSpc>
                          <a:spcPct val="90000"/>
                        </a:lnSpc>
                        <a:spcBef>
                          <a:spcPts val="1000"/>
                        </a:spcBef>
                        <a:buFont typeface="Arial" charset="0"/>
                        <a:defRPr sz="2400">
                          <a:solidFill>
                            <a:schemeClr val="tx1"/>
                          </a:solidFill>
                          <a:latin typeface="Georgia" charset="0"/>
                          <a:ea typeface="MS PGothic" charset="-128"/>
                        </a:defRPr>
                      </a:lvl1pPr>
                      <a:lvl2pPr marL="742950" indent="-285750" defTabSz="342900">
                        <a:lnSpc>
                          <a:spcPct val="90000"/>
                        </a:lnSpc>
                        <a:spcBef>
                          <a:spcPts val="500"/>
                        </a:spcBef>
                        <a:buFont typeface="Arial" charset="0"/>
                        <a:defRPr sz="2000">
                          <a:solidFill>
                            <a:schemeClr val="tx1"/>
                          </a:solidFill>
                          <a:latin typeface="Georgia" charset="0"/>
                          <a:ea typeface="MS PGothic" charset="-128"/>
                        </a:defRPr>
                      </a:lvl2pPr>
                      <a:lvl3pPr marL="1143000" indent="-228600" defTabSz="342900">
                        <a:lnSpc>
                          <a:spcPct val="90000"/>
                        </a:lnSpc>
                        <a:spcBef>
                          <a:spcPts val="500"/>
                        </a:spcBef>
                        <a:buFont typeface="Arial" charset="0"/>
                        <a:defRPr>
                          <a:solidFill>
                            <a:schemeClr val="tx1"/>
                          </a:solidFill>
                          <a:latin typeface="Georgia" charset="0"/>
                          <a:ea typeface="MS PGothic" charset="-128"/>
                        </a:defRPr>
                      </a:lvl3pPr>
                      <a:lvl4pPr marL="1600200" indent="-228600" defTabSz="342900">
                        <a:lnSpc>
                          <a:spcPct val="90000"/>
                        </a:lnSpc>
                        <a:spcBef>
                          <a:spcPts val="500"/>
                        </a:spcBef>
                        <a:buFont typeface="Arial" charset="0"/>
                        <a:defRPr sz="1600">
                          <a:solidFill>
                            <a:schemeClr val="tx1"/>
                          </a:solidFill>
                          <a:latin typeface="Georgia" charset="0"/>
                          <a:ea typeface="MS PGothic" charset="-128"/>
                        </a:defRPr>
                      </a:lvl4pPr>
                      <a:lvl5pPr marL="2057400" indent="-228600" defTabSz="342900">
                        <a:lnSpc>
                          <a:spcPct val="90000"/>
                        </a:lnSpc>
                        <a:spcBef>
                          <a:spcPts val="500"/>
                        </a:spcBef>
                        <a:buFont typeface="Arial" charset="0"/>
                        <a:defRPr sz="1600">
                          <a:solidFill>
                            <a:schemeClr val="tx1"/>
                          </a:solidFill>
                          <a:latin typeface="Georgia" charset="0"/>
                          <a:ea typeface="MS PGothic" charset="-128"/>
                        </a:defRPr>
                      </a:lvl5pPr>
                      <a:lvl6pPr marL="2514600" indent="-228600" defTabSz="3429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defTabSz="3429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defTabSz="3429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defTabSz="3429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342900" rtl="0" eaLnBrk="1" fontAlgn="ctr"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Light" charset="0"/>
                          <a:ea typeface="MS PGothic" charset="-128"/>
                        </a:rPr>
                        <a:t>Chair (R): </a:t>
                      </a:r>
                      <a:r>
                        <a:rPr kumimoji="0" lang="en-US" altLang="en-US" sz="1000" b="0" i="0" u="none" strike="noStrike" cap="none" normalizeH="0" baseline="0">
                          <a:ln>
                            <a:noFill/>
                          </a:ln>
                          <a:solidFill>
                            <a:srgbClr val="000000"/>
                          </a:solidFill>
                          <a:effectLst/>
                          <a:latin typeface="Calibri Light" charset="0"/>
                          <a:ea typeface="MS PGothic" charset="-128"/>
                        </a:rPr>
                        <a:t>Tom Rooney</a:t>
                      </a:r>
                    </a:p>
                    <a:p>
                      <a:pPr marL="0" marR="0" lvl="0" indent="0" algn="l" defTabSz="342900" rtl="0" eaLnBrk="1" fontAlgn="ctr"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Light" charset="0"/>
                          <a:ea typeface="MS PGothic" charset="-128"/>
                        </a:rPr>
                        <a:t>Ranking (D):</a:t>
                      </a:r>
                      <a:r>
                        <a:rPr kumimoji="0" lang="en-US" altLang="en-US" sz="1000" b="0" i="0" u="none" strike="noStrike" cap="none" normalizeH="0" baseline="0">
                          <a:ln>
                            <a:noFill/>
                          </a:ln>
                          <a:solidFill>
                            <a:srgbClr val="000000"/>
                          </a:solidFill>
                          <a:effectLst/>
                          <a:latin typeface="Calibri Light" charset="0"/>
                          <a:ea typeface="MS PGothic" charset="-128"/>
                        </a:rPr>
                        <a:t> Mike Quigley</a:t>
                      </a:r>
                    </a:p>
                  </a:txBody>
                  <a:tcPr marL="91454" marR="9526" marT="952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325">
                <a:tc>
                  <a:txBody>
                    <a:bodyPr/>
                    <a:lstStyle>
                      <a:lvl1pPr defTabSz="342900">
                        <a:lnSpc>
                          <a:spcPct val="90000"/>
                        </a:lnSpc>
                        <a:spcBef>
                          <a:spcPts val="1000"/>
                        </a:spcBef>
                        <a:buFont typeface="Arial" charset="0"/>
                        <a:defRPr sz="2400">
                          <a:solidFill>
                            <a:schemeClr val="tx1"/>
                          </a:solidFill>
                          <a:latin typeface="Georgia" charset="0"/>
                          <a:ea typeface="MS PGothic" charset="-128"/>
                        </a:defRPr>
                      </a:lvl1pPr>
                      <a:lvl2pPr marL="742950" indent="-285750" defTabSz="342900">
                        <a:lnSpc>
                          <a:spcPct val="90000"/>
                        </a:lnSpc>
                        <a:spcBef>
                          <a:spcPts val="500"/>
                        </a:spcBef>
                        <a:buFont typeface="Arial" charset="0"/>
                        <a:defRPr sz="2000">
                          <a:solidFill>
                            <a:schemeClr val="tx1"/>
                          </a:solidFill>
                          <a:latin typeface="Georgia" charset="0"/>
                          <a:ea typeface="MS PGothic" charset="-128"/>
                        </a:defRPr>
                      </a:lvl2pPr>
                      <a:lvl3pPr marL="1143000" indent="-228600" defTabSz="342900">
                        <a:lnSpc>
                          <a:spcPct val="90000"/>
                        </a:lnSpc>
                        <a:spcBef>
                          <a:spcPts val="500"/>
                        </a:spcBef>
                        <a:buFont typeface="Arial" charset="0"/>
                        <a:defRPr>
                          <a:solidFill>
                            <a:schemeClr val="tx1"/>
                          </a:solidFill>
                          <a:latin typeface="Georgia" charset="0"/>
                          <a:ea typeface="MS PGothic" charset="-128"/>
                        </a:defRPr>
                      </a:lvl3pPr>
                      <a:lvl4pPr marL="1600200" indent="-228600" defTabSz="342900">
                        <a:lnSpc>
                          <a:spcPct val="90000"/>
                        </a:lnSpc>
                        <a:spcBef>
                          <a:spcPts val="500"/>
                        </a:spcBef>
                        <a:buFont typeface="Arial" charset="0"/>
                        <a:defRPr sz="1600">
                          <a:solidFill>
                            <a:schemeClr val="tx1"/>
                          </a:solidFill>
                          <a:latin typeface="Georgia" charset="0"/>
                          <a:ea typeface="MS PGothic" charset="-128"/>
                        </a:defRPr>
                      </a:lvl4pPr>
                      <a:lvl5pPr marL="2057400" indent="-228600" defTabSz="342900">
                        <a:lnSpc>
                          <a:spcPct val="90000"/>
                        </a:lnSpc>
                        <a:spcBef>
                          <a:spcPts val="500"/>
                        </a:spcBef>
                        <a:buFont typeface="Arial" charset="0"/>
                        <a:defRPr sz="1600">
                          <a:solidFill>
                            <a:schemeClr val="tx1"/>
                          </a:solidFill>
                          <a:latin typeface="Georgia" charset="0"/>
                          <a:ea typeface="MS PGothic" charset="-128"/>
                        </a:defRPr>
                      </a:lvl5pPr>
                      <a:lvl6pPr marL="2514600" indent="-228600" defTabSz="3429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defTabSz="3429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defTabSz="3429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defTabSz="3429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3429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Light" charset="0"/>
                          <a:ea typeface="MS PGothic" charset="-128"/>
                        </a:rPr>
                        <a:t>NSA and Cybersecurity</a:t>
                      </a:r>
                    </a:p>
                  </a:txBody>
                  <a:tcPr marL="91454" marR="91454" marT="45722" marB="45722"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342900">
                        <a:lnSpc>
                          <a:spcPct val="90000"/>
                        </a:lnSpc>
                        <a:spcBef>
                          <a:spcPts val="1000"/>
                        </a:spcBef>
                        <a:buFont typeface="Arial" charset="0"/>
                        <a:defRPr sz="2400">
                          <a:solidFill>
                            <a:schemeClr val="tx1"/>
                          </a:solidFill>
                          <a:latin typeface="Georgia" charset="0"/>
                          <a:ea typeface="MS PGothic" charset="-128"/>
                        </a:defRPr>
                      </a:lvl1pPr>
                      <a:lvl2pPr marL="742950" indent="-285750" defTabSz="342900">
                        <a:lnSpc>
                          <a:spcPct val="90000"/>
                        </a:lnSpc>
                        <a:spcBef>
                          <a:spcPts val="500"/>
                        </a:spcBef>
                        <a:buFont typeface="Arial" charset="0"/>
                        <a:defRPr sz="2000">
                          <a:solidFill>
                            <a:schemeClr val="tx1"/>
                          </a:solidFill>
                          <a:latin typeface="Georgia" charset="0"/>
                          <a:ea typeface="MS PGothic" charset="-128"/>
                        </a:defRPr>
                      </a:lvl2pPr>
                      <a:lvl3pPr marL="1143000" indent="-228600" defTabSz="342900">
                        <a:lnSpc>
                          <a:spcPct val="90000"/>
                        </a:lnSpc>
                        <a:spcBef>
                          <a:spcPts val="500"/>
                        </a:spcBef>
                        <a:buFont typeface="Arial" charset="0"/>
                        <a:defRPr>
                          <a:solidFill>
                            <a:schemeClr val="tx1"/>
                          </a:solidFill>
                          <a:latin typeface="Georgia" charset="0"/>
                          <a:ea typeface="MS PGothic" charset="-128"/>
                        </a:defRPr>
                      </a:lvl3pPr>
                      <a:lvl4pPr marL="1600200" indent="-228600" defTabSz="342900">
                        <a:lnSpc>
                          <a:spcPct val="90000"/>
                        </a:lnSpc>
                        <a:spcBef>
                          <a:spcPts val="500"/>
                        </a:spcBef>
                        <a:buFont typeface="Arial" charset="0"/>
                        <a:defRPr sz="1600">
                          <a:solidFill>
                            <a:schemeClr val="tx1"/>
                          </a:solidFill>
                          <a:latin typeface="Georgia" charset="0"/>
                          <a:ea typeface="MS PGothic" charset="-128"/>
                        </a:defRPr>
                      </a:lvl4pPr>
                      <a:lvl5pPr marL="2057400" indent="-228600" defTabSz="342900">
                        <a:lnSpc>
                          <a:spcPct val="90000"/>
                        </a:lnSpc>
                        <a:spcBef>
                          <a:spcPts val="500"/>
                        </a:spcBef>
                        <a:buFont typeface="Arial" charset="0"/>
                        <a:defRPr sz="1600">
                          <a:solidFill>
                            <a:schemeClr val="tx1"/>
                          </a:solidFill>
                          <a:latin typeface="Georgia" charset="0"/>
                          <a:ea typeface="MS PGothic" charset="-128"/>
                        </a:defRPr>
                      </a:lvl5pPr>
                      <a:lvl6pPr marL="2514600" indent="-228600" defTabSz="3429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defTabSz="3429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defTabSz="3429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defTabSz="3429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342900" rtl="0" eaLnBrk="1" fontAlgn="ctr"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Light" charset="0"/>
                          <a:ea typeface="MS PGothic" charset="-128"/>
                        </a:rPr>
                        <a:t>Chair (R): </a:t>
                      </a:r>
                      <a:r>
                        <a:rPr kumimoji="0" lang="en-US" altLang="en-US" sz="1000" b="0" i="0" u="none" strike="noStrike" cap="none" normalizeH="0" baseline="0" dirty="0">
                          <a:ln>
                            <a:noFill/>
                          </a:ln>
                          <a:solidFill>
                            <a:srgbClr val="000000"/>
                          </a:solidFill>
                          <a:effectLst/>
                          <a:latin typeface="Calibri Light" charset="0"/>
                          <a:ea typeface="MS PGothic" charset="-128"/>
                        </a:rPr>
                        <a:t>Lynn Westmoreland †</a:t>
                      </a:r>
                    </a:p>
                    <a:p>
                      <a:pPr marL="0" marR="0" lvl="0" indent="0" algn="l" defTabSz="342900" rtl="0" eaLnBrk="1" fontAlgn="ctr"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Light" charset="0"/>
                          <a:ea typeface="MS PGothic" charset="-128"/>
                        </a:rPr>
                        <a:t>Ranking (D):</a:t>
                      </a:r>
                      <a:r>
                        <a:rPr kumimoji="0" lang="en-US" altLang="en-US" sz="1000" b="0" i="0" u="none" strike="noStrike" cap="none" normalizeH="0" baseline="0" dirty="0">
                          <a:ln>
                            <a:noFill/>
                          </a:ln>
                          <a:solidFill>
                            <a:srgbClr val="000000"/>
                          </a:solidFill>
                          <a:effectLst/>
                          <a:latin typeface="Calibri Light" charset="0"/>
                          <a:ea typeface="MS PGothic" charset="-128"/>
                        </a:rPr>
                        <a:t> Jim Himes</a:t>
                      </a:r>
                    </a:p>
                  </a:txBody>
                  <a:tcPr marL="91454" marR="9526" marT="9526"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 name="Table 8"/>
          <p:cNvGraphicFramePr>
            <a:graphicFrameLocks noGrp="1"/>
          </p:cNvGraphicFramePr>
          <p:nvPr/>
        </p:nvGraphicFramePr>
        <p:xfrm>
          <a:off x="228600" y="4933950"/>
          <a:ext cx="8686800" cy="265113"/>
        </p:xfrm>
        <a:graphic>
          <a:graphicData uri="http://schemas.openxmlformats.org/drawingml/2006/table">
            <a:tbl>
              <a:tblPr>
                <a:tableStyleId>{5C22544A-7EE6-4342-B048-85BDC9FD1C3A}</a:tableStyleId>
              </a:tblPr>
              <a:tblGrid>
                <a:gridCol w="8686800"/>
              </a:tblGrid>
              <a:tr h="2651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baseline="0" dirty="0" smtClean="0">
                          <a:solidFill>
                            <a:schemeClr val="tx1">
                              <a:lumMod val="75000"/>
                              <a:lumOff val="25000"/>
                            </a:schemeClr>
                          </a:solidFill>
                          <a:latin typeface="+mj-lt"/>
                        </a:rPr>
                        <a:t>Subcommittees</a:t>
                      </a:r>
                    </a:p>
                  </a:txBody>
                  <a:tcPr marT="45878" marB="45878">
                    <a:lnB w="12700" cap="flat" cmpd="sng" algn="ctr">
                      <a:solidFill>
                        <a:schemeClr val="tx1"/>
                      </a:solidFill>
                      <a:prstDash val="solid"/>
                      <a:round/>
                      <a:headEnd type="none" w="med" len="med"/>
                      <a:tailEnd type="none" w="med" len="med"/>
                    </a:lnB>
                    <a:noFill/>
                  </a:tcPr>
                </a:tc>
              </a:tr>
            </a:tbl>
          </a:graphicData>
        </a:graphic>
      </p:graphicFrame>
      <p:pic>
        <p:nvPicPr>
          <p:cNvPr id="6197" name="Picture 13"/>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82588" y="661988"/>
            <a:ext cx="4794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8" name="Picture 13" descr="NationalJournal_LC (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7475" y="215900"/>
            <a:ext cx="3448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17"/>
          <p:cNvSpPr txBox="1">
            <a:spLocks/>
          </p:cNvSpPr>
          <p:nvPr/>
        </p:nvSpPr>
        <p:spPr bwMode="auto">
          <a:xfrm>
            <a:off x="0" y="6637338"/>
            <a:ext cx="4572000" cy="231775"/>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Georgia" panose="02040502050405020303" pitchFamily="18" charset="0"/>
                <a:ea typeface="ＭＳ Ｐゴシック" charset="0"/>
                <a:cs typeface="MS PGothic"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Georgia" panose="02040502050405020303" pitchFamily="18" charset="0"/>
                <a:ea typeface="MS PGothic" panose="020B0600070205080204" pitchFamily="34" charset="-128"/>
                <a:cs typeface="MS PGothic"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Georgia" panose="02040502050405020303" pitchFamily="18" charset="0"/>
                <a:ea typeface="MS PGothic" panose="020B0600070205080204" pitchFamily="34" charset="-128"/>
                <a:cs typeface="MS PGothic"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Georgia" panose="02040502050405020303" pitchFamily="18" charset="0"/>
                <a:ea typeface="MS PGothic" panose="020B0600070205080204" pitchFamily="34" charset="-128"/>
                <a:cs typeface="MS PGothic"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Georgia" panose="02040502050405020303" pitchFamily="18" charset="0"/>
                <a:ea typeface="MS PGothic" panose="020B0600070205080204"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1000" dirty="0" smtClean="0">
                <a:solidFill>
                  <a:schemeClr val="tx1">
                    <a:lumMod val="65000"/>
                    <a:lumOff val="35000"/>
                  </a:schemeClr>
                </a:solidFill>
                <a:latin typeface="+mn-lt"/>
                <a:ea typeface="MS PGothic" panose="020B0600070205080204" pitchFamily="34" charset="-128"/>
                <a:cs typeface="ＭＳ Ｐゴシック" charset="0"/>
              </a:rPr>
              <a:t>January 30, 2017  |  Madelaine Pisani</a:t>
            </a:r>
            <a:endParaRPr lang="en-US" sz="1000" dirty="0">
              <a:solidFill>
                <a:schemeClr val="tx1">
                  <a:lumMod val="65000"/>
                  <a:lumOff val="35000"/>
                </a:schemeClr>
              </a:solidFill>
              <a:latin typeface="+mn-lt"/>
              <a:ea typeface="MS PGothic" panose="020B0600070205080204" pitchFamily="34" charset="-128"/>
              <a:cs typeface="ＭＳ Ｐゴシック" charset="0"/>
            </a:endParaRPr>
          </a:p>
        </p:txBody>
      </p:sp>
    </p:spTree>
    <p:extLst>
      <p:ext uri="{BB962C8B-B14F-4D97-AF65-F5344CB8AC3E}">
        <p14:creationId xmlns:p14="http://schemas.microsoft.com/office/powerpoint/2010/main" val="1987992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p:txBody>
          <a:bodyPr/>
          <a:lstStyle/>
          <a:p>
            <a:r>
              <a:rPr lang="en-US" altLang="en-US">
                <a:latin typeface="Georgia" charset="0"/>
                <a:ea typeface="MS PGothic" charset="-128"/>
              </a:rPr>
              <a:t>Senator Richard Burr</a:t>
            </a:r>
            <a:br>
              <a:rPr lang="en-US" altLang="en-US">
                <a:latin typeface="Georgia" charset="0"/>
                <a:ea typeface="MS PGothic" charset="-128"/>
              </a:rPr>
            </a:br>
            <a:endParaRPr lang="en-US" altLang="en-US">
              <a:latin typeface="Georgia" charset="0"/>
              <a:ea typeface="MS PGothic" charset="-128"/>
            </a:endParaRPr>
          </a:p>
        </p:txBody>
      </p:sp>
      <p:graphicFrame>
        <p:nvGraphicFramePr>
          <p:cNvPr id="13" name="Table 12"/>
          <p:cNvGraphicFramePr>
            <a:graphicFrameLocks noGrp="1"/>
          </p:cNvGraphicFramePr>
          <p:nvPr/>
        </p:nvGraphicFramePr>
        <p:xfrm>
          <a:off x="365125" y="3482975"/>
          <a:ext cx="1619250" cy="2753011"/>
        </p:xfrm>
        <a:graphic>
          <a:graphicData uri="http://schemas.openxmlformats.org/drawingml/2006/table">
            <a:tbl>
              <a:tblPr/>
              <a:tblGrid>
                <a:gridCol w="1619250"/>
              </a:tblGrid>
              <a:tr h="258763">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bg1"/>
                          </a:solidFill>
                          <a:effectLst/>
                          <a:latin typeface="Calibri Light" charset="0"/>
                          <a:ea typeface="MS PGothic" charset="-128"/>
                        </a:rPr>
                        <a:t>Biography</a:t>
                      </a:r>
                    </a:p>
                  </a:txBody>
                  <a:tcPr marL="91485" marR="91485" marT="45704" marB="45704" anchor="ctr" horzOverflow="overflow">
                    <a:lnL>
                      <a:noFill/>
                    </a:lnL>
                    <a:lnR>
                      <a:noFill/>
                    </a:lnR>
                    <a:lnT>
                      <a:noFill/>
                    </a:lnT>
                    <a:lnB>
                      <a:noFill/>
                    </a:lnB>
                    <a:lnTlToBr>
                      <a:noFill/>
                    </a:lnTlToBr>
                    <a:lnBlToTr>
                      <a:noFill/>
                    </a:lnBlToTr>
                    <a:solidFill>
                      <a:srgbClr val="D17770"/>
                    </a:solidFill>
                  </a:tcPr>
                </a:tc>
              </a:tr>
              <a:tr h="561975">
                <a:tc>
                  <a:txBody>
                    <a:bodyPr/>
                    <a:lstStyle>
                      <a:lvl1pPr defTabSz="457200">
                        <a:lnSpc>
                          <a:spcPct val="90000"/>
                        </a:lnSpc>
                        <a:spcBef>
                          <a:spcPts val="1000"/>
                        </a:spcBef>
                        <a:buFont typeface="Arial" charset="0"/>
                        <a:defRPr sz="2400">
                          <a:solidFill>
                            <a:schemeClr val="tx1"/>
                          </a:solidFill>
                          <a:latin typeface="Georgia" charset="0"/>
                          <a:ea typeface="MS PGothic" charset="-128"/>
                        </a:defRPr>
                      </a:lvl1pPr>
                      <a:lvl2pPr marL="742950" indent="-285750" defTabSz="457200">
                        <a:lnSpc>
                          <a:spcPct val="90000"/>
                        </a:lnSpc>
                        <a:spcBef>
                          <a:spcPts val="500"/>
                        </a:spcBef>
                        <a:buFont typeface="Arial" charset="0"/>
                        <a:defRPr sz="2000">
                          <a:solidFill>
                            <a:schemeClr val="tx1"/>
                          </a:solidFill>
                          <a:latin typeface="Georgia" charset="0"/>
                          <a:ea typeface="MS PGothic" charset="-128"/>
                        </a:defRPr>
                      </a:lvl2pPr>
                      <a:lvl3pPr marL="1143000" indent="-228600" defTabSz="457200">
                        <a:lnSpc>
                          <a:spcPct val="90000"/>
                        </a:lnSpc>
                        <a:spcBef>
                          <a:spcPts val="500"/>
                        </a:spcBef>
                        <a:buFont typeface="Arial" charset="0"/>
                        <a:defRPr>
                          <a:solidFill>
                            <a:schemeClr val="tx1"/>
                          </a:solidFill>
                          <a:latin typeface="Georgia" charset="0"/>
                          <a:ea typeface="MS PGothic" charset="-128"/>
                        </a:defRPr>
                      </a:lvl3pPr>
                      <a:lvl4pPr marL="1600200" indent="-228600" defTabSz="457200">
                        <a:lnSpc>
                          <a:spcPct val="90000"/>
                        </a:lnSpc>
                        <a:spcBef>
                          <a:spcPts val="500"/>
                        </a:spcBef>
                        <a:buFont typeface="Arial" charset="0"/>
                        <a:defRPr sz="1600">
                          <a:solidFill>
                            <a:schemeClr val="tx1"/>
                          </a:solidFill>
                          <a:latin typeface="Georgia" charset="0"/>
                          <a:ea typeface="MS PGothic" charset="-128"/>
                        </a:defRPr>
                      </a:lvl4pPr>
                      <a:lvl5pPr marL="2057400" indent="-228600" defTabSz="457200">
                        <a:lnSpc>
                          <a:spcPct val="90000"/>
                        </a:lnSpc>
                        <a:spcBef>
                          <a:spcPts val="500"/>
                        </a:spcBef>
                        <a:buFont typeface="Arial" charset="0"/>
                        <a:defRPr sz="1600">
                          <a:solidFill>
                            <a:schemeClr val="tx1"/>
                          </a:solidFill>
                          <a:latin typeface="Georgia" charset="0"/>
                          <a:ea typeface="MS PGothic" charset="-128"/>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Light" charset="0"/>
                          <a:ea typeface="MS PGothic" charset="-128"/>
                        </a:rPr>
                        <a:t>Currently:</a:t>
                      </a: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altLang="en-US" sz="1000" b="0" i="0" u="none" strike="noStrike" cap="none" normalizeH="0" baseline="0">
                          <a:ln>
                            <a:noFill/>
                          </a:ln>
                          <a:solidFill>
                            <a:srgbClr val="000000"/>
                          </a:solidFill>
                          <a:effectLst/>
                          <a:latin typeface="Calibri Light" charset="0"/>
                          <a:ea typeface="MS PGothic" charset="-128"/>
                        </a:rPr>
                        <a:t>Senator, North Carolina</a:t>
                      </a: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altLang="en-US" sz="1000" b="0" i="0" u="none" strike="noStrike" cap="none" normalizeH="0" baseline="0">
                          <a:ln>
                            <a:noFill/>
                          </a:ln>
                          <a:solidFill>
                            <a:srgbClr val="000000"/>
                          </a:solidFill>
                          <a:effectLst/>
                          <a:latin typeface="Calibri Light" charset="0"/>
                          <a:ea typeface="MS PGothic" charset="-128"/>
                        </a:rPr>
                        <a:t>Elected: 2004</a:t>
                      </a:r>
                    </a:p>
                  </a:txBody>
                  <a:tcPr marL="91485" marR="91485" marT="45704" marB="45704" horzOverflow="overflow">
                    <a:lnL>
                      <a:noFill/>
                    </a:lnL>
                    <a:lnR>
                      <a:noFill/>
                    </a:lnR>
                    <a:lnT>
                      <a:noFill/>
                    </a:lnT>
                    <a:lnB w="12700" cap="flat" cmpd="sng" algn="ctr">
                      <a:solidFill>
                        <a:schemeClr val="tx1"/>
                      </a:solidFill>
                      <a:prstDash val="dot"/>
                      <a:round/>
                      <a:headEnd type="none" w="med" len="med"/>
                      <a:tailEnd type="none" w="med" len="med"/>
                    </a:lnB>
                    <a:lnTlToBr>
                      <a:noFill/>
                    </a:lnTlToBr>
                    <a:lnBlToTr>
                      <a:noFill/>
                    </a:lnBlToTr>
                    <a:noFill/>
                  </a:tcPr>
                </a:tc>
              </a:tr>
              <a:tr h="515938">
                <a:tc>
                  <a:txBody>
                    <a:bodyPr/>
                    <a:lstStyle>
                      <a:lvl1pPr defTabSz="457200">
                        <a:lnSpc>
                          <a:spcPct val="90000"/>
                        </a:lnSpc>
                        <a:spcBef>
                          <a:spcPts val="1000"/>
                        </a:spcBef>
                        <a:buFont typeface="Arial" charset="0"/>
                        <a:defRPr sz="2400">
                          <a:solidFill>
                            <a:schemeClr val="tx1"/>
                          </a:solidFill>
                          <a:latin typeface="Georgia" charset="0"/>
                          <a:ea typeface="MS PGothic" charset="-128"/>
                        </a:defRPr>
                      </a:lvl1pPr>
                      <a:lvl2pPr marL="742950" indent="-285750" defTabSz="457200">
                        <a:lnSpc>
                          <a:spcPct val="90000"/>
                        </a:lnSpc>
                        <a:spcBef>
                          <a:spcPts val="500"/>
                        </a:spcBef>
                        <a:buFont typeface="Arial" charset="0"/>
                        <a:defRPr sz="2000">
                          <a:solidFill>
                            <a:schemeClr val="tx1"/>
                          </a:solidFill>
                          <a:latin typeface="Georgia" charset="0"/>
                          <a:ea typeface="MS PGothic" charset="-128"/>
                        </a:defRPr>
                      </a:lvl2pPr>
                      <a:lvl3pPr marL="1143000" indent="-228600" defTabSz="457200">
                        <a:lnSpc>
                          <a:spcPct val="90000"/>
                        </a:lnSpc>
                        <a:spcBef>
                          <a:spcPts val="500"/>
                        </a:spcBef>
                        <a:buFont typeface="Arial" charset="0"/>
                        <a:defRPr>
                          <a:solidFill>
                            <a:schemeClr val="tx1"/>
                          </a:solidFill>
                          <a:latin typeface="Georgia" charset="0"/>
                          <a:ea typeface="MS PGothic" charset="-128"/>
                        </a:defRPr>
                      </a:lvl3pPr>
                      <a:lvl4pPr marL="1600200" indent="-228600" defTabSz="457200">
                        <a:lnSpc>
                          <a:spcPct val="90000"/>
                        </a:lnSpc>
                        <a:spcBef>
                          <a:spcPts val="500"/>
                        </a:spcBef>
                        <a:buFont typeface="Arial" charset="0"/>
                        <a:defRPr sz="1600">
                          <a:solidFill>
                            <a:schemeClr val="tx1"/>
                          </a:solidFill>
                          <a:latin typeface="Georgia" charset="0"/>
                          <a:ea typeface="MS PGothic" charset="-128"/>
                        </a:defRPr>
                      </a:lvl4pPr>
                      <a:lvl5pPr marL="2057400" indent="-228600" defTabSz="457200">
                        <a:lnSpc>
                          <a:spcPct val="90000"/>
                        </a:lnSpc>
                        <a:spcBef>
                          <a:spcPts val="500"/>
                        </a:spcBef>
                        <a:buFont typeface="Arial" charset="0"/>
                        <a:defRPr sz="1600">
                          <a:solidFill>
                            <a:schemeClr val="tx1"/>
                          </a:solidFill>
                          <a:latin typeface="Georgia" charset="0"/>
                          <a:ea typeface="MS PGothic" charset="-128"/>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Light" charset="0"/>
                          <a:ea typeface="MS PGothic" charset="-128"/>
                        </a:rPr>
                        <a:t>Education: </a:t>
                      </a:r>
                      <a:br>
                        <a:rPr kumimoji="0" lang="en-US" altLang="en-US" sz="1000" b="0" i="0" u="none" strike="noStrike" cap="none" normalizeH="0" baseline="0">
                          <a:ln>
                            <a:noFill/>
                          </a:ln>
                          <a:solidFill>
                            <a:srgbClr val="000000"/>
                          </a:solidFill>
                          <a:effectLst/>
                          <a:latin typeface="Calibri Light" charset="0"/>
                          <a:ea typeface="MS PGothic" charset="-128"/>
                        </a:rPr>
                      </a:br>
                      <a:r>
                        <a:rPr kumimoji="0" lang="it-IT" altLang="en-US" sz="1000" b="0" i="0" u="none" strike="noStrike" cap="none" normalizeH="0" baseline="0">
                          <a:ln>
                            <a:noFill/>
                          </a:ln>
                          <a:solidFill>
                            <a:srgbClr val="000000"/>
                          </a:solidFill>
                          <a:effectLst/>
                          <a:latin typeface="Calibri Light" charset="0"/>
                          <a:ea typeface="MS PGothic" charset="-128"/>
                        </a:rPr>
                        <a:t>Wake Forest U., B.A. 1978</a:t>
                      </a:r>
                      <a:endParaRPr kumimoji="0" lang="en-US" altLang="en-US" sz="1000" b="0" i="0" u="none" strike="noStrike" cap="none" normalizeH="0" baseline="0">
                        <a:ln>
                          <a:noFill/>
                        </a:ln>
                        <a:solidFill>
                          <a:srgbClr val="000000"/>
                        </a:solidFill>
                        <a:effectLst/>
                        <a:latin typeface="Calibri Light" charset="0"/>
                        <a:ea typeface="MS PGothic" charset="-128"/>
                      </a:endParaRPr>
                    </a:p>
                  </a:txBody>
                  <a:tcPr marL="91485" marR="91485" marT="45704" marB="45704" horzOverflow="overflow">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r>
              <a:tr h="244475">
                <a:tc>
                  <a:txBody>
                    <a:bodyPr/>
                    <a:lstStyle>
                      <a:lvl1pPr defTabSz="457200">
                        <a:lnSpc>
                          <a:spcPct val="90000"/>
                        </a:lnSpc>
                        <a:spcBef>
                          <a:spcPts val="1000"/>
                        </a:spcBef>
                        <a:buFont typeface="Arial" charset="0"/>
                        <a:defRPr sz="2400">
                          <a:solidFill>
                            <a:schemeClr val="tx1"/>
                          </a:solidFill>
                          <a:latin typeface="Georgia" charset="0"/>
                          <a:ea typeface="MS PGothic" charset="-128"/>
                        </a:defRPr>
                      </a:lvl1pPr>
                      <a:lvl2pPr marL="742950" indent="-285750" defTabSz="457200">
                        <a:lnSpc>
                          <a:spcPct val="90000"/>
                        </a:lnSpc>
                        <a:spcBef>
                          <a:spcPts val="500"/>
                        </a:spcBef>
                        <a:buFont typeface="Arial" charset="0"/>
                        <a:defRPr sz="2000">
                          <a:solidFill>
                            <a:schemeClr val="tx1"/>
                          </a:solidFill>
                          <a:latin typeface="Georgia" charset="0"/>
                          <a:ea typeface="MS PGothic" charset="-128"/>
                        </a:defRPr>
                      </a:lvl2pPr>
                      <a:lvl3pPr marL="1143000" indent="-228600" defTabSz="457200">
                        <a:lnSpc>
                          <a:spcPct val="90000"/>
                        </a:lnSpc>
                        <a:spcBef>
                          <a:spcPts val="500"/>
                        </a:spcBef>
                        <a:buFont typeface="Arial" charset="0"/>
                        <a:defRPr>
                          <a:solidFill>
                            <a:schemeClr val="tx1"/>
                          </a:solidFill>
                          <a:latin typeface="Georgia" charset="0"/>
                          <a:ea typeface="MS PGothic" charset="-128"/>
                        </a:defRPr>
                      </a:lvl3pPr>
                      <a:lvl4pPr marL="1600200" indent="-228600" defTabSz="457200">
                        <a:lnSpc>
                          <a:spcPct val="90000"/>
                        </a:lnSpc>
                        <a:spcBef>
                          <a:spcPts val="500"/>
                        </a:spcBef>
                        <a:buFont typeface="Arial" charset="0"/>
                        <a:defRPr sz="1600">
                          <a:solidFill>
                            <a:schemeClr val="tx1"/>
                          </a:solidFill>
                          <a:latin typeface="Georgia" charset="0"/>
                          <a:ea typeface="MS PGothic" charset="-128"/>
                        </a:defRPr>
                      </a:lvl4pPr>
                      <a:lvl5pPr marL="2057400" indent="-228600" defTabSz="457200">
                        <a:lnSpc>
                          <a:spcPct val="90000"/>
                        </a:lnSpc>
                        <a:spcBef>
                          <a:spcPts val="500"/>
                        </a:spcBef>
                        <a:buFont typeface="Arial" charset="0"/>
                        <a:defRPr sz="1600">
                          <a:solidFill>
                            <a:schemeClr val="tx1"/>
                          </a:solidFill>
                          <a:latin typeface="Georgia" charset="0"/>
                          <a:ea typeface="MS PGothic" charset="-128"/>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Light" charset="0"/>
                          <a:ea typeface="MS PGothic" charset="-128"/>
                        </a:rPr>
                        <a:t>Religion: Methodist</a:t>
                      </a:r>
                    </a:p>
                  </a:txBody>
                  <a:tcPr marL="91485" marR="91485" marT="45704" marB="45704" horzOverflow="overflow">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r>
              <a:tr h="546100">
                <a:tc>
                  <a:txBody>
                    <a:bodyPr/>
                    <a:lstStyle>
                      <a:lvl1pPr defTabSz="457200">
                        <a:lnSpc>
                          <a:spcPct val="90000"/>
                        </a:lnSpc>
                        <a:spcBef>
                          <a:spcPts val="1000"/>
                        </a:spcBef>
                        <a:buFont typeface="Arial" charset="0"/>
                        <a:defRPr sz="2400">
                          <a:solidFill>
                            <a:schemeClr val="tx1"/>
                          </a:solidFill>
                          <a:latin typeface="Georgia" charset="0"/>
                          <a:ea typeface="MS PGothic" charset="-128"/>
                        </a:defRPr>
                      </a:lvl1pPr>
                      <a:lvl2pPr marL="742950" indent="-285750" defTabSz="457200">
                        <a:lnSpc>
                          <a:spcPct val="90000"/>
                        </a:lnSpc>
                        <a:spcBef>
                          <a:spcPts val="500"/>
                        </a:spcBef>
                        <a:buFont typeface="Arial" charset="0"/>
                        <a:defRPr sz="2000">
                          <a:solidFill>
                            <a:schemeClr val="tx1"/>
                          </a:solidFill>
                          <a:latin typeface="Georgia" charset="0"/>
                          <a:ea typeface="MS PGothic" charset="-128"/>
                        </a:defRPr>
                      </a:lvl2pPr>
                      <a:lvl3pPr marL="1143000" indent="-228600" defTabSz="457200">
                        <a:lnSpc>
                          <a:spcPct val="90000"/>
                        </a:lnSpc>
                        <a:spcBef>
                          <a:spcPts val="500"/>
                        </a:spcBef>
                        <a:buFont typeface="Arial" charset="0"/>
                        <a:defRPr>
                          <a:solidFill>
                            <a:schemeClr val="tx1"/>
                          </a:solidFill>
                          <a:latin typeface="Georgia" charset="0"/>
                          <a:ea typeface="MS PGothic" charset="-128"/>
                        </a:defRPr>
                      </a:lvl3pPr>
                      <a:lvl4pPr marL="1600200" indent="-228600" defTabSz="457200">
                        <a:lnSpc>
                          <a:spcPct val="90000"/>
                        </a:lnSpc>
                        <a:spcBef>
                          <a:spcPts val="500"/>
                        </a:spcBef>
                        <a:buFont typeface="Arial" charset="0"/>
                        <a:defRPr sz="1600">
                          <a:solidFill>
                            <a:schemeClr val="tx1"/>
                          </a:solidFill>
                          <a:latin typeface="Georgia" charset="0"/>
                          <a:ea typeface="MS PGothic" charset="-128"/>
                        </a:defRPr>
                      </a:lvl4pPr>
                      <a:lvl5pPr marL="2057400" indent="-228600" defTabSz="457200">
                        <a:lnSpc>
                          <a:spcPct val="90000"/>
                        </a:lnSpc>
                        <a:spcBef>
                          <a:spcPts val="500"/>
                        </a:spcBef>
                        <a:buFont typeface="Arial" charset="0"/>
                        <a:defRPr sz="1600">
                          <a:solidFill>
                            <a:schemeClr val="tx1"/>
                          </a:solidFill>
                          <a:latin typeface="Georgia" charset="0"/>
                          <a:ea typeface="MS PGothic" charset="-128"/>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Light" charset="0"/>
                          <a:ea typeface="MS PGothic" charset="-128"/>
                        </a:rPr>
                        <a:t>Family: Married (Brooke Fauth), 2 children</a:t>
                      </a:r>
                    </a:p>
                  </a:txBody>
                  <a:tcPr marL="91485" marR="91485" marT="45704" marB="45704" horzOverflow="overflow">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r>
              <a:tr h="625475">
                <a:tc>
                  <a:txBody>
                    <a:bodyPr/>
                    <a:lstStyle>
                      <a:lvl1pPr defTabSz="457200">
                        <a:lnSpc>
                          <a:spcPct val="90000"/>
                        </a:lnSpc>
                        <a:spcBef>
                          <a:spcPts val="1000"/>
                        </a:spcBef>
                        <a:buFont typeface="Arial" charset="0"/>
                        <a:defRPr sz="2400">
                          <a:solidFill>
                            <a:schemeClr val="tx1"/>
                          </a:solidFill>
                          <a:latin typeface="Georgia" charset="0"/>
                          <a:ea typeface="MS PGothic" charset="-128"/>
                        </a:defRPr>
                      </a:lvl1pPr>
                      <a:lvl2pPr marL="742950" indent="-285750" defTabSz="457200">
                        <a:lnSpc>
                          <a:spcPct val="90000"/>
                        </a:lnSpc>
                        <a:spcBef>
                          <a:spcPts val="500"/>
                        </a:spcBef>
                        <a:buFont typeface="Arial" charset="0"/>
                        <a:defRPr sz="2000">
                          <a:solidFill>
                            <a:schemeClr val="tx1"/>
                          </a:solidFill>
                          <a:latin typeface="Georgia" charset="0"/>
                          <a:ea typeface="MS PGothic" charset="-128"/>
                        </a:defRPr>
                      </a:lvl2pPr>
                      <a:lvl3pPr marL="1143000" indent="-228600" defTabSz="457200">
                        <a:lnSpc>
                          <a:spcPct val="90000"/>
                        </a:lnSpc>
                        <a:spcBef>
                          <a:spcPts val="500"/>
                        </a:spcBef>
                        <a:buFont typeface="Arial" charset="0"/>
                        <a:defRPr>
                          <a:solidFill>
                            <a:schemeClr val="tx1"/>
                          </a:solidFill>
                          <a:latin typeface="Georgia" charset="0"/>
                          <a:ea typeface="MS PGothic" charset="-128"/>
                        </a:defRPr>
                      </a:lvl3pPr>
                      <a:lvl4pPr marL="1600200" indent="-228600" defTabSz="457200">
                        <a:lnSpc>
                          <a:spcPct val="90000"/>
                        </a:lnSpc>
                        <a:spcBef>
                          <a:spcPts val="500"/>
                        </a:spcBef>
                        <a:buFont typeface="Arial" charset="0"/>
                        <a:defRPr sz="1600">
                          <a:solidFill>
                            <a:schemeClr val="tx1"/>
                          </a:solidFill>
                          <a:latin typeface="Georgia" charset="0"/>
                          <a:ea typeface="MS PGothic" charset="-128"/>
                        </a:defRPr>
                      </a:lvl4pPr>
                      <a:lvl5pPr marL="2057400" indent="-228600" defTabSz="457200">
                        <a:lnSpc>
                          <a:spcPct val="90000"/>
                        </a:lnSpc>
                        <a:spcBef>
                          <a:spcPts val="500"/>
                        </a:spcBef>
                        <a:buFont typeface="Arial" charset="0"/>
                        <a:defRPr sz="1600">
                          <a:solidFill>
                            <a:schemeClr val="tx1"/>
                          </a:solidFill>
                          <a:latin typeface="Georgia" charset="0"/>
                          <a:ea typeface="MS PGothic" charset="-128"/>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Light" charset="0"/>
                          <a:ea typeface="MS PGothic" charset="-128"/>
                        </a:rPr>
                        <a:t>Contact: (202) 224-3154</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Light" charset="0"/>
                          <a:ea typeface="MS PGothic" charset="-128"/>
                        </a:rPr>
                        <a:t>RSOB room 217</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Light" charset="0"/>
                          <a:ea typeface="MS PGothic" charset="-128"/>
                        </a:rPr>
                        <a:t>Washington, DC 20510</a:t>
                      </a:r>
                    </a:p>
                  </a:txBody>
                  <a:tcPr marL="91485" marR="91485" marT="45704" marB="45704" horzOverflow="overflow">
                    <a:lnL>
                      <a:noFill/>
                    </a:lnL>
                    <a:lnR>
                      <a:noFill/>
                    </a:lnR>
                    <a:lnT w="12700" cap="flat" cmpd="sng" algn="ctr">
                      <a:solidFill>
                        <a:schemeClr val="tx1"/>
                      </a:solidFill>
                      <a:prstDash val="dot"/>
                      <a:round/>
                      <a:headEnd type="none" w="med" len="med"/>
                      <a:tailEnd type="none" w="med" len="med"/>
                    </a:lnT>
                    <a:lnB>
                      <a:noFill/>
                    </a:lnB>
                    <a:lnTlToBr>
                      <a:noFill/>
                    </a:lnTlToBr>
                    <a:lnBlToTr>
                      <a:noFill/>
                    </a:lnBlToTr>
                    <a:noFill/>
                  </a:tcPr>
                </a:tc>
              </a:tr>
            </a:tbl>
          </a:graphicData>
        </a:graphic>
      </p:graphicFrame>
      <p:graphicFrame>
        <p:nvGraphicFramePr>
          <p:cNvPr id="14" name="Table 13"/>
          <p:cNvGraphicFramePr>
            <a:graphicFrameLocks noGrp="1"/>
          </p:cNvGraphicFramePr>
          <p:nvPr/>
        </p:nvGraphicFramePr>
        <p:xfrm>
          <a:off x="4724400" y="3481388"/>
          <a:ext cx="4095750" cy="1490662"/>
        </p:xfrm>
        <a:graphic>
          <a:graphicData uri="http://schemas.openxmlformats.org/drawingml/2006/table">
            <a:tbl>
              <a:tblPr/>
              <a:tblGrid>
                <a:gridCol w="4095750"/>
              </a:tblGrid>
              <a:tr h="312810">
                <a:tc>
                  <a:txBody>
                    <a:bodyPr/>
                    <a:lstStyle>
                      <a:lvl1pPr defTabSz="457200">
                        <a:lnSpc>
                          <a:spcPct val="90000"/>
                        </a:lnSpc>
                        <a:spcBef>
                          <a:spcPts val="1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457200">
                        <a:lnSpc>
                          <a:spcPct val="90000"/>
                        </a:lnSpc>
                        <a:spcBef>
                          <a:spcPts val="5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457200">
                        <a:lnSpc>
                          <a:spcPct val="90000"/>
                        </a:lnSpc>
                        <a:spcBef>
                          <a:spcPts val="5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4pPr>
                      <a:lvl5pPr marL="20574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Calibri Light" panose="020F0302020204030204" pitchFamily="34" charset="0"/>
                          <a:ea typeface="MS PGothic" panose="020B0600070205080204" pitchFamily="34" charset="-128"/>
                        </a:rPr>
                        <a:t>Committees</a:t>
                      </a:r>
                    </a:p>
                  </a:txBody>
                  <a:tcPr marL="91410" marR="91410" marT="45689" marB="45689" anchor="ctr" horzOverflow="overflow">
                    <a:lnL>
                      <a:noFill/>
                    </a:lnL>
                    <a:lnR>
                      <a:noFill/>
                    </a:lnR>
                    <a:lnT>
                      <a:noFill/>
                    </a:lnT>
                    <a:lnB>
                      <a:noFill/>
                    </a:lnB>
                    <a:lnTlToBr>
                      <a:noFill/>
                    </a:lnTlToBr>
                    <a:lnBlToTr>
                      <a:noFill/>
                    </a:lnBlToTr>
                    <a:solidFill>
                      <a:srgbClr val="D17770"/>
                    </a:solidFill>
                  </a:tcPr>
                </a:tc>
              </a:tr>
              <a:tr h="294463">
                <a:tc>
                  <a:txBody>
                    <a:bodyPr/>
                    <a:lstStyle>
                      <a:lvl1pPr defTabSz="457200">
                        <a:lnSpc>
                          <a:spcPct val="90000"/>
                        </a:lnSpc>
                        <a:spcBef>
                          <a:spcPts val="1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457200">
                        <a:lnSpc>
                          <a:spcPct val="90000"/>
                        </a:lnSpc>
                        <a:spcBef>
                          <a:spcPts val="5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457200">
                        <a:lnSpc>
                          <a:spcPct val="90000"/>
                        </a:lnSpc>
                        <a:spcBef>
                          <a:spcPts val="5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4pPr>
                      <a:lvl5pPr marL="20574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ts val="600"/>
                        </a:spcBef>
                        <a:spcAft>
                          <a:spcPct val="0"/>
                        </a:spcAft>
                        <a:buClrTx/>
                        <a:buSzTx/>
                        <a:buFont typeface="Arial" panose="020B0604020202020204" pitchFamily="34" charset="0"/>
                        <a:buNone/>
                        <a:tabLst/>
                      </a:pPr>
                      <a:r>
                        <a:rPr kumimoji="0" lang="en-US" altLang="en-US" sz="1000" b="0" i="0" u="none" strike="noStrike" cap="none" normalizeH="0" baseline="0" dirty="0" smtClean="0">
                          <a:ln>
                            <a:noFill/>
                          </a:ln>
                          <a:solidFill>
                            <a:srgbClr val="000000"/>
                          </a:solidFill>
                          <a:effectLst/>
                          <a:latin typeface="Calibri Light" panose="020F0302020204030204" pitchFamily="34" charset="0"/>
                          <a:ea typeface="MS PGothic" panose="020B0600070205080204" pitchFamily="34" charset="-128"/>
                        </a:rPr>
                        <a:t>Committee on Intelligence</a:t>
                      </a:r>
                    </a:p>
                  </a:txBody>
                  <a:tcPr marL="91429" marR="91429" marT="45713" marB="45713" horzOverflow="overflow">
                    <a:lnL>
                      <a:noFill/>
                    </a:lnL>
                    <a:lnR>
                      <a:noFill/>
                    </a:lnR>
                    <a:lnT>
                      <a:noFill/>
                    </a:lnT>
                    <a:lnB w="12700" cap="flat" cmpd="sng" algn="ctr">
                      <a:solidFill>
                        <a:srgbClr val="000000"/>
                      </a:solidFill>
                      <a:prstDash val="dot"/>
                      <a:round/>
                      <a:headEnd type="none" w="med" len="med"/>
                      <a:tailEnd type="none" w="med" len="med"/>
                    </a:lnB>
                    <a:lnTlToBr>
                      <a:noFill/>
                    </a:lnTlToBr>
                    <a:lnBlToTr>
                      <a:noFill/>
                    </a:lnBlToTr>
                    <a:noFill/>
                  </a:tcPr>
                </a:tc>
              </a:tr>
              <a:tr h="294463">
                <a:tc>
                  <a:txBody>
                    <a:bodyPr/>
                    <a:lstStyle/>
                    <a:p>
                      <a:pPr marL="0" marR="0" lvl="0" indent="0" algn="l" defTabSz="457200" rtl="0" eaLnBrk="1" fontAlgn="base" latinLnBrk="0" hangingPunct="1">
                        <a:lnSpc>
                          <a:spcPct val="100000"/>
                        </a:lnSpc>
                        <a:spcBef>
                          <a:spcPts val="600"/>
                        </a:spcBef>
                        <a:spcAft>
                          <a:spcPct val="0"/>
                        </a:spcAft>
                        <a:buClrTx/>
                        <a:buSzTx/>
                        <a:buFont typeface="Arial" panose="020B0604020202020204" pitchFamily="34" charset="0"/>
                        <a:buNone/>
                        <a:tabLst/>
                      </a:pPr>
                      <a:r>
                        <a:rPr kumimoji="0" lang="en-US" altLang="en-US" sz="1000" b="0" i="0" u="none" strike="noStrike" cap="none" normalizeH="0" baseline="0" dirty="0" smtClean="0">
                          <a:ln>
                            <a:noFill/>
                          </a:ln>
                          <a:solidFill>
                            <a:srgbClr val="000000"/>
                          </a:solidFill>
                          <a:effectLst/>
                          <a:latin typeface="Calibri Light" panose="020F0302020204030204" pitchFamily="34" charset="0"/>
                          <a:ea typeface="MS PGothic" panose="020B0600070205080204" pitchFamily="34" charset="-128"/>
                        </a:rPr>
                        <a:t>Committee on Health, Education, Labor, and Pensions</a:t>
                      </a:r>
                    </a:p>
                  </a:txBody>
                  <a:tcPr marL="91429" marR="91429" marT="45713" marB="45713" horzOverflow="overflow">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r>
              <a:tr h="294463">
                <a:tc>
                  <a:txBody>
                    <a:bodyPr/>
                    <a:lstStyle/>
                    <a:p>
                      <a:pPr marL="0" marR="0" lvl="0" indent="0" algn="l" defTabSz="457200" rtl="0" eaLnBrk="1" fontAlgn="base" latinLnBrk="0" hangingPunct="1">
                        <a:lnSpc>
                          <a:spcPct val="100000"/>
                        </a:lnSpc>
                        <a:spcBef>
                          <a:spcPts val="600"/>
                        </a:spcBef>
                        <a:spcAft>
                          <a:spcPct val="0"/>
                        </a:spcAft>
                        <a:buClrTx/>
                        <a:buSzTx/>
                        <a:buFont typeface="Arial" panose="020B0604020202020204" pitchFamily="34" charset="0"/>
                        <a:buNone/>
                        <a:tabLst/>
                      </a:pPr>
                      <a:r>
                        <a:rPr kumimoji="0" lang="en-US" altLang="en-US" sz="1000" b="0" i="0" u="none" strike="noStrike" cap="none" normalizeH="0" baseline="0" dirty="0" smtClean="0">
                          <a:ln>
                            <a:noFill/>
                          </a:ln>
                          <a:solidFill>
                            <a:srgbClr val="000000"/>
                          </a:solidFill>
                          <a:effectLst/>
                          <a:latin typeface="Calibri Light" panose="020F0302020204030204" pitchFamily="34" charset="0"/>
                          <a:ea typeface="MS PGothic" panose="020B0600070205080204" pitchFamily="34" charset="-128"/>
                        </a:rPr>
                        <a:t>Joint Committee on Security and Cooperation in Europe</a:t>
                      </a:r>
                    </a:p>
                  </a:txBody>
                  <a:tcPr marL="91429" marR="91429" marT="45713" marB="45713" horzOverflow="overflow">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r>
              <a:tr h="294463">
                <a:tc>
                  <a:txBody>
                    <a:bodyPr/>
                    <a:lstStyle>
                      <a:lvl1pPr defTabSz="457200">
                        <a:lnSpc>
                          <a:spcPct val="90000"/>
                        </a:lnSpc>
                        <a:spcBef>
                          <a:spcPts val="1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457200">
                        <a:lnSpc>
                          <a:spcPct val="90000"/>
                        </a:lnSpc>
                        <a:spcBef>
                          <a:spcPts val="5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457200">
                        <a:lnSpc>
                          <a:spcPct val="90000"/>
                        </a:lnSpc>
                        <a:spcBef>
                          <a:spcPts val="5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4pPr>
                      <a:lvl5pPr marL="20574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ts val="600"/>
                        </a:spcBef>
                        <a:spcAft>
                          <a:spcPct val="0"/>
                        </a:spcAft>
                        <a:buClrTx/>
                        <a:buSzTx/>
                        <a:buFont typeface="Arial" panose="020B0604020202020204" pitchFamily="34" charset="0"/>
                        <a:buNone/>
                        <a:tabLst/>
                      </a:pPr>
                      <a:r>
                        <a:rPr kumimoji="0" lang="en-US" altLang="en-US" sz="1000" b="0" i="0" u="none" strike="noStrike" cap="none" normalizeH="0" baseline="0" dirty="0" smtClean="0">
                          <a:ln>
                            <a:noFill/>
                          </a:ln>
                          <a:solidFill>
                            <a:srgbClr val="000000"/>
                          </a:solidFill>
                          <a:effectLst/>
                          <a:latin typeface="Calibri Light" panose="020F0302020204030204" pitchFamily="34" charset="0"/>
                          <a:ea typeface="MS PGothic" panose="020B0600070205080204" pitchFamily="34" charset="-128"/>
                        </a:rPr>
                        <a:t>Committee on Finance </a:t>
                      </a:r>
                    </a:p>
                  </a:txBody>
                  <a:tcPr marL="91429" marR="91429" marT="45713" marB="45713" horzOverflow="overflow">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r>
            </a:tbl>
          </a:graphicData>
        </a:graphic>
      </p:graphicFrame>
      <p:sp>
        <p:nvSpPr>
          <p:cNvPr id="15" name="Text Placeholder 36"/>
          <p:cNvSpPr txBox="1">
            <a:spLocks/>
          </p:cNvSpPr>
          <p:nvPr/>
        </p:nvSpPr>
        <p:spPr>
          <a:xfrm>
            <a:off x="0" y="6323013"/>
            <a:ext cx="9126538" cy="2444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ＭＳ Ｐゴシック"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ＭＳ Ｐゴシック"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ＭＳ Ｐゴシック"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ＭＳ Ｐゴシック"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ＭＳ Ｐゴシック"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n-US" sz="900" i="1" dirty="0" smtClean="0">
                <a:solidFill>
                  <a:prstClr val="black">
                    <a:lumMod val="65000"/>
                    <a:lumOff val="35000"/>
                  </a:prstClr>
                </a:solidFill>
                <a:latin typeface="Calibri Light"/>
                <a:ea typeface="MS PGothic" panose="020B0600070205080204" pitchFamily="34" charset="-128"/>
                <a:cs typeface="+mn-cs"/>
              </a:rPr>
              <a:t>Sources: National Journal Almanac, 2017; </a:t>
            </a:r>
            <a:r>
              <a:rPr lang="en-US" sz="900" i="1" dirty="0" err="1" smtClean="0">
                <a:solidFill>
                  <a:prstClr val="black">
                    <a:lumMod val="65000"/>
                    <a:lumOff val="35000"/>
                  </a:prstClr>
                </a:solidFill>
                <a:latin typeface="Calibri Light"/>
                <a:ea typeface="MS PGothic" panose="020B0600070205080204" pitchFamily="34" charset="-128"/>
                <a:cs typeface="+mn-cs"/>
              </a:rPr>
              <a:t>Ballotpedia</a:t>
            </a:r>
            <a:r>
              <a:rPr lang="en-US" sz="900" i="1" dirty="0" smtClean="0">
                <a:solidFill>
                  <a:prstClr val="black">
                    <a:lumMod val="65000"/>
                    <a:lumOff val="35000"/>
                  </a:prstClr>
                </a:solidFill>
                <a:latin typeface="Calibri Light"/>
                <a:ea typeface="MS PGothic" panose="020B0600070205080204" pitchFamily="34" charset="-128"/>
                <a:cs typeface="+mn-cs"/>
              </a:rPr>
              <a:t> 2017.</a:t>
            </a:r>
            <a:endParaRPr lang="en-US" sz="900" i="1" dirty="0">
              <a:solidFill>
                <a:prstClr val="black">
                  <a:lumMod val="65000"/>
                  <a:lumOff val="35000"/>
                </a:prstClr>
              </a:solidFill>
              <a:latin typeface="Calibri Light"/>
              <a:ea typeface="MS PGothic" panose="020B0600070205080204" pitchFamily="34" charset="-128"/>
              <a:cs typeface="+mn-cs"/>
            </a:endParaRPr>
          </a:p>
        </p:txBody>
      </p:sp>
      <p:graphicFrame>
        <p:nvGraphicFramePr>
          <p:cNvPr id="16" name="Table 15"/>
          <p:cNvGraphicFramePr>
            <a:graphicFrameLocks noGrp="1"/>
          </p:cNvGraphicFramePr>
          <p:nvPr/>
        </p:nvGraphicFramePr>
        <p:xfrm>
          <a:off x="4710113" y="5022850"/>
          <a:ext cx="4087812" cy="1201737"/>
        </p:xfrm>
        <a:graphic>
          <a:graphicData uri="http://schemas.openxmlformats.org/drawingml/2006/table">
            <a:tbl>
              <a:tblPr/>
              <a:tblGrid>
                <a:gridCol w="1362604"/>
                <a:gridCol w="1362604"/>
                <a:gridCol w="1362604"/>
              </a:tblGrid>
              <a:tr h="296568">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mn-lt"/>
                          <a:ea typeface="MS PGothic" charset="0"/>
                          <a:cs typeface="MS PGothic" charset="0"/>
                        </a:rPr>
                        <a:t>Election Results</a:t>
                      </a: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2" marR="91432" marT="45725" marB="45725"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D17770"/>
                    </a:solidFill>
                  </a:tcPr>
                </a:tc>
                <a:tc hMerge="1">
                  <a:txBody>
                    <a:bodyPr/>
                    <a:lstStyle/>
                    <a:p>
                      <a:endParaRPr lang="en-US"/>
                    </a:p>
                  </a:txBody>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tr>
              <a:tr h="301723">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mn-lt"/>
                          <a:ea typeface="MS PGothic" charset="0"/>
                          <a:cs typeface="MS PGothic" charset="0"/>
                        </a:rPr>
                        <a:t>2016 General</a:t>
                      </a: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2" marR="91432" marT="45725" marB="45725" horzOverflow="overflow">
                    <a:lnL>
                      <a:noFill/>
                    </a:lnL>
                    <a:lnR w="12700" cap="flat" cmpd="sng" algn="ctr">
                      <a:noFill/>
                      <a:prstDash val="solid"/>
                      <a:round/>
                      <a:headEnd type="none" w="med" len="med"/>
                      <a:tailEnd type="none" w="med" len="med"/>
                    </a:lnR>
                    <a:lnT>
                      <a:noFill/>
                    </a:lnT>
                    <a:lnB w="12700" cap="flat" cmpd="sng" algn="ctr">
                      <a:solidFill>
                        <a:schemeClr val="tx1"/>
                      </a:solidFill>
                      <a:prstDash val="dot"/>
                      <a:round/>
                      <a:headEnd type="none" w="med" len="med"/>
                      <a:tailEnd type="none" w="med" len="med"/>
                    </a:lnB>
                    <a:lnTlToBr>
                      <a:noFill/>
                    </a:lnTlToBr>
                    <a:lnBlToTr>
                      <a:noFill/>
                    </a:lnBlToTr>
                    <a:noFill/>
                  </a:tcPr>
                </a:tc>
                <a:tc hMerge="1">
                  <a:txBody>
                    <a:bodyPr/>
                    <a:lstStyle/>
                    <a:p>
                      <a:endParaRPr lang="en-U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tr>
              <a:tr h="30172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mn-lt"/>
                          <a:ea typeface="MS PGothic" charset="0"/>
                          <a:cs typeface="MS PGothic" charset="0"/>
                        </a:rPr>
                        <a:t>Richard Burr (R)</a:t>
                      </a:r>
                    </a:p>
                  </a:txBody>
                  <a:tcPr marL="91432" marR="91432" marT="45725" marB="45725" horzOverflow="overflow">
                    <a:lnL>
                      <a:noFill/>
                    </a:lnL>
                    <a:lnR w="12700" cap="flat" cmpd="sng" algn="ctr">
                      <a:solidFill>
                        <a:schemeClr val="bg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mn-lt"/>
                          <a:ea typeface="MS PGothic" charset="0"/>
                          <a:cs typeface="MS PGothic" charset="0"/>
                        </a:rPr>
                        <a:t>Votes: 2,395,376</a:t>
                      </a:r>
                    </a:p>
                  </a:txBody>
                  <a:tcPr marL="91432" marR="91432"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smtClean="0">
                          <a:ln>
                            <a:noFill/>
                          </a:ln>
                          <a:solidFill>
                            <a:srgbClr val="000000"/>
                          </a:solidFill>
                          <a:effectLst/>
                          <a:latin typeface="+mn-lt"/>
                          <a:ea typeface="MS PGothic" charset="0"/>
                          <a:cs typeface="MS PGothic" charset="0"/>
                        </a:rPr>
                        <a:t>Percent: 51.1%</a:t>
                      </a:r>
                    </a:p>
                  </a:txBody>
                  <a:tcPr marL="91432" marR="91432" marT="45725" marB="45725" horzOverflow="overflow">
                    <a:lnL w="12700" cap="flat" cmpd="sng" algn="ctr">
                      <a:solidFill>
                        <a:schemeClr val="bg1"/>
                      </a:solidFill>
                      <a:prstDash val="solid"/>
                      <a:round/>
                      <a:headEnd type="none" w="med" len="med"/>
                      <a:tailEnd type="none" w="med" len="med"/>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r>
              <a:tr h="30172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mn-lt"/>
                          <a:ea typeface="MS PGothic" charset="0"/>
                          <a:cs typeface="MS PGothic" charset="0"/>
                        </a:rPr>
                        <a:t>Deborah Ross (D)</a:t>
                      </a:r>
                    </a:p>
                  </a:txBody>
                  <a:tcPr marL="91432" marR="91432" marT="45725" marB="45725" horzOverflow="overflow">
                    <a:lnL>
                      <a:noFill/>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mn-lt"/>
                          <a:ea typeface="MS PGothic" charset="0"/>
                          <a:cs typeface="MS PGothic" charset="0"/>
                        </a:rPr>
                        <a:t>Votes: 2,128,165</a:t>
                      </a:r>
                    </a:p>
                  </a:txBody>
                  <a:tcPr marL="91432" marR="91432" marT="45725" marB="4572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smtClean="0">
                          <a:ln>
                            <a:noFill/>
                          </a:ln>
                          <a:solidFill>
                            <a:srgbClr val="000000"/>
                          </a:solidFill>
                          <a:effectLst/>
                          <a:latin typeface="+mn-lt"/>
                          <a:ea typeface="MS PGothic" charset="0"/>
                          <a:cs typeface="MS PGothic" charset="0"/>
                        </a:rPr>
                        <a:t>Percent: 45.4%</a:t>
                      </a:r>
                    </a:p>
                  </a:txBody>
                  <a:tcPr marL="91432" marR="91432" marT="45725" marB="45725" horzOverflow="overflow">
                    <a:lnL w="12700" cap="flat" cmpd="sng" algn="ctr">
                      <a:noFill/>
                      <a:prstDash val="solid"/>
                      <a:round/>
                      <a:headEnd type="none" w="med" len="med"/>
                      <a:tailEnd type="none" w="med" len="med"/>
                    </a:lnL>
                    <a:lnR>
                      <a:noFill/>
                    </a:lnR>
                    <a:lnT w="12700" cap="flat" cmpd="sng" algn="ctr">
                      <a:solidFill>
                        <a:schemeClr val="tx1"/>
                      </a:solidFill>
                      <a:prstDash val="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18" name="Table 17"/>
          <p:cNvGraphicFramePr>
            <a:graphicFrameLocks noGrp="1"/>
          </p:cNvGraphicFramePr>
          <p:nvPr/>
        </p:nvGraphicFramePr>
        <p:xfrm>
          <a:off x="2082800" y="3481388"/>
          <a:ext cx="2592388" cy="2873375"/>
        </p:xfrm>
        <a:graphic>
          <a:graphicData uri="http://schemas.openxmlformats.org/drawingml/2006/table">
            <a:tbl>
              <a:tblPr/>
              <a:tblGrid>
                <a:gridCol w="2592388"/>
              </a:tblGrid>
              <a:tr h="266700">
                <a:tc>
                  <a:txBody>
                    <a:bodyPr/>
                    <a:lstStyle>
                      <a:lvl1pPr defTabSz="457200">
                        <a:lnSpc>
                          <a:spcPct val="90000"/>
                        </a:lnSpc>
                        <a:spcBef>
                          <a:spcPts val="1000"/>
                        </a:spcBef>
                        <a:buFont typeface="Arial" charset="0"/>
                        <a:defRPr sz="2400">
                          <a:solidFill>
                            <a:schemeClr val="tx1"/>
                          </a:solidFill>
                          <a:latin typeface="Georgia" charset="0"/>
                          <a:ea typeface="MS PGothic" charset="-128"/>
                        </a:defRPr>
                      </a:lvl1pPr>
                      <a:lvl2pPr marL="742950" indent="-285750" defTabSz="457200">
                        <a:lnSpc>
                          <a:spcPct val="90000"/>
                        </a:lnSpc>
                        <a:spcBef>
                          <a:spcPts val="500"/>
                        </a:spcBef>
                        <a:buFont typeface="Arial" charset="0"/>
                        <a:defRPr sz="2000">
                          <a:solidFill>
                            <a:schemeClr val="tx1"/>
                          </a:solidFill>
                          <a:latin typeface="Georgia" charset="0"/>
                          <a:ea typeface="MS PGothic" charset="-128"/>
                        </a:defRPr>
                      </a:lvl2pPr>
                      <a:lvl3pPr marL="1143000" indent="-228600" defTabSz="457200">
                        <a:lnSpc>
                          <a:spcPct val="90000"/>
                        </a:lnSpc>
                        <a:spcBef>
                          <a:spcPts val="500"/>
                        </a:spcBef>
                        <a:buFont typeface="Arial" charset="0"/>
                        <a:defRPr>
                          <a:solidFill>
                            <a:schemeClr val="tx1"/>
                          </a:solidFill>
                          <a:latin typeface="Georgia" charset="0"/>
                          <a:ea typeface="MS PGothic" charset="-128"/>
                        </a:defRPr>
                      </a:lvl3pPr>
                      <a:lvl4pPr marL="1600200" indent="-228600" defTabSz="457200">
                        <a:lnSpc>
                          <a:spcPct val="90000"/>
                        </a:lnSpc>
                        <a:spcBef>
                          <a:spcPts val="500"/>
                        </a:spcBef>
                        <a:buFont typeface="Arial" charset="0"/>
                        <a:defRPr sz="1600">
                          <a:solidFill>
                            <a:schemeClr val="tx1"/>
                          </a:solidFill>
                          <a:latin typeface="Georgia" charset="0"/>
                          <a:ea typeface="MS PGothic" charset="-128"/>
                        </a:defRPr>
                      </a:lvl4pPr>
                      <a:lvl5pPr marL="2057400" indent="-228600" defTabSz="457200">
                        <a:lnSpc>
                          <a:spcPct val="90000"/>
                        </a:lnSpc>
                        <a:spcBef>
                          <a:spcPts val="500"/>
                        </a:spcBef>
                        <a:buFont typeface="Arial" charset="0"/>
                        <a:defRPr sz="1600">
                          <a:solidFill>
                            <a:schemeClr val="tx1"/>
                          </a:solidFill>
                          <a:latin typeface="Georgia" charset="0"/>
                          <a:ea typeface="MS PGothic" charset="-128"/>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100" b="0" i="0" u="none" strike="noStrike" cap="none" normalizeH="0" baseline="0">
                          <a:ln>
                            <a:noFill/>
                          </a:ln>
                          <a:solidFill>
                            <a:schemeClr val="bg1"/>
                          </a:solidFill>
                          <a:effectLst/>
                          <a:latin typeface="Calibri Light" charset="0"/>
                          <a:ea typeface="MS PGothic" charset="-128"/>
                        </a:rPr>
                        <a:t>Stance on Issues</a:t>
                      </a:r>
                    </a:p>
                  </a:txBody>
                  <a:tcPr marL="91445" marR="91445" anchor="ctr" horzOverflow="overflow">
                    <a:lnL>
                      <a:noFill/>
                    </a:lnL>
                    <a:lnR>
                      <a:noFill/>
                    </a:lnR>
                    <a:lnT>
                      <a:noFill/>
                    </a:lnT>
                    <a:lnB>
                      <a:noFill/>
                    </a:lnB>
                    <a:lnTlToBr>
                      <a:noFill/>
                    </a:lnTlToBr>
                    <a:lnBlToTr>
                      <a:noFill/>
                    </a:lnBlToTr>
                    <a:solidFill>
                      <a:srgbClr val="D17770"/>
                    </a:solidFill>
                  </a:tcPr>
                </a:tc>
              </a:tr>
              <a:tr h="2606675">
                <a:tc>
                  <a:txBody>
                    <a:bodyPr/>
                    <a:lstStyle>
                      <a:lvl1pPr marL="171450" indent="-171450" defTabSz="457200">
                        <a:lnSpc>
                          <a:spcPct val="90000"/>
                        </a:lnSpc>
                        <a:spcBef>
                          <a:spcPts val="1000"/>
                        </a:spcBef>
                        <a:buFont typeface="Arial" charset="0"/>
                        <a:defRPr sz="2400">
                          <a:solidFill>
                            <a:schemeClr val="tx1"/>
                          </a:solidFill>
                          <a:latin typeface="Georgia" charset="0"/>
                          <a:ea typeface="MS PGothic" charset="-128"/>
                        </a:defRPr>
                      </a:lvl1pPr>
                      <a:lvl2pPr marL="742950" indent="-285750" defTabSz="457200">
                        <a:lnSpc>
                          <a:spcPct val="90000"/>
                        </a:lnSpc>
                        <a:spcBef>
                          <a:spcPts val="500"/>
                        </a:spcBef>
                        <a:buFont typeface="Arial" charset="0"/>
                        <a:defRPr sz="2000">
                          <a:solidFill>
                            <a:schemeClr val="tx1"/>
                          </a:solidFill>
                          <a:latin typeface="Georgia" charset="0"/>
                          <a:ea typeface="MS PGothic" charset="-128"/>
                        </a:defRPr>
                      </a:lvl2pPr>
                      <a:lvl3pPr marL="1143000" indent="-228600" defTabSz="457200">
                        <a:lnSpc>
                          <a:spcPct val="90000"/>
                        </a:lnSpc>
                        <a:spcBef>
                          <a:spcPts val="500"/>
                        </a:spcBef>
                        <a:buFont typeface="Arial" charset="0"/>
                        <a:defRPr>
                          <a:solidFill>
                            <a:schemeClr val="tx1"/>
                          </a:solidFill>
                          <a:latin typeface="Georgia" charset="0"/>
                          <a:ea typeface="MS PGothic" charset="-128"/>
                        </a:defRPr>
                      </a:lvl3pPr>
                      <a:lvl4pPr marL="1600200" indent="-228600" defTabSz="457200">
                        <a:lnSpc>
                          <a:spcPct val="90000"/>
                        </a:lnSpc>
                        <a:spcBef>
                          <a:spcPts val="500"/>
                        </a:spcBef>
                        <a:buFont typeface="Arial" charset="0"/>
                        <a:defRPr sz="1600">
                          <a:solidFill>
                            <a:schemeClr val="tx1"/>
                          </a:solidFill>
                          <a:latin typeface="Georgia" charset="0"/>
                          <a:ea typeface="MS PGothic" charset="-128"/>
                        </a:defRPr>
                      </a:lvl4pPr>
                      <a:lvl5pPr marL="2057400" indent="-228600" defTabSz="457200">
                        <a:lnSpc>
                          <a:spcPct val="90000"/>
                        </a:lnSpc>
                        <a:spcBef>
                          <a:spcPts val="500"/>
                        </a:spcBef>
                        <a:buFont typeface="Arial" charset="0"/>
                        <a:defRPr sz="1600">
                          <a:solidFill>
                            <a:schemeClr val="tx1"/>
                          </a:solidFill>
                          <a:latin typeface="Georgia" charset="0"/>
                          <a:ea typeface="MS PGothic" charset="-128"/>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171450" marR="0" lvl="0" indent="-171450" algn="l" defTabSz="457200" rtl="0" eaLnBrk="1" fontAlgn="base" latinLnBrk="0" hangingPunct="1">
                        <a:lnSpc>
                          <a:spcPct val="100000"/>
                        </a:lnSpc>
                        <a:spcBef>
                          <a:spcPts val="600"/>
                        </a:spcBef>
                        <a:spcAft>
                          <a:spcPct val="0"/>
                        </a:spcAft>
                        <a:buClrTx/>
                        <a:buSzTx/>
                        <a:buFont typeface="Arial" charset="0"/>
                        <a:buChar char="•"/>
                        <a:tabLst/>
                      </a:pPr>
                      <a:r>
                        <a:rPr kumimoji="0" lang="en-US" altLang="x-none" sz="1000" b="0" i="0" u="none" strike="noStrike" cap="none" normalizeH="0" baseline="0">
                          <a:ln>
                            <a:noFill/>
                          </a:ln>
                          <a:solidFill>
                            <a:srgbClr val="000000"/>
                          </a:solidFill>
                          <a:effectLst/>
                          <a:latin typeface="Calibri Light" charset="0"/>
                          <a:ea typeface="MS PGothic" charset="-128"/>
                        </a:rPr>
                        <a:t>Strong supporter of securing the border and takes a strong conservative stance on most issues of immigration </a:t>
                      </a:r>
                    </a:p>
                    <a:p>
                      <a:pPr marL="171450" marR="0" lvl="0" indent="-171450" algn="l" defTabSz="457200" rtl="0" eaLnBrk="1" fontAlgn="base" latinLnBrk="0" hangingPunct="1">
                        <a:lnSpc>
                          <a:spcPct val="100000"/>
                        </a:lnSpc>
                        <a:spcBef>
                          <a:spcPts val="600"/>
                        </a:spcBef>
                        <a:spcAft>
                          <a:spcPct val="0"/>
                        </a:spcAft>
                        <a:buClrTx/>
                        <a:buSzTx/>
                        <a:buFont typeface="Arial" charset="0"/>
                        <a:buChar char="•"/>
                        <a:tabLst/>
                      </a:pPr>
                      <a:r>
                        <a:rPr kumimoji="0" lang="en-US" altLang="x-none" sz="1000" b="0" i="0" u="none" strike="noStrike" cap="none" normalizeH="0" baseline="0">
                          <a:ln>
                            <a:noFill/>
                          </a:ln>
                          <a:solidFill>
                            <a:srgbClr val="000000"/>
                          </a:solidFill>
                          <a:effectLst/>
                          <a:latin typeface="Calibri Light" charset="0"/>
                          <a:ea typeface="MS PGothic" charset="-128"/>
                        </a:rPr>
                        <a:t>Burr was part of a group of senators to keep down student loan interest rates by tying them to government’s cost of borrowing</a:t>
                      </a:r>
                    </a:p>
                    <a:p>
                      <a:pPr marL="171450" marR="0" lvl="0" indent="-171450" algn="l" defTabSz="457200" rtl="0" eaLnBrk="1" fontAlgn="base" latinLnBrk="0" hangingPunct="1">
                        <a:lnSpc>
                          <a:spcPct val="100000"/>
                        </a:lnSpc>
                        <a:spcBef>
                          <a:spcPts val="600"/>
                        </a:spcBef>
                        <a:spcAft>
                          <a:spcPct val="0"/>
                        </a:spcAft>
                        <a:buClrTx/>
                        <a:buSzTx/>
                        <a:buFont typeface="Arial" charset="0"/>
                        <a:buChar char="•"/>
                        <a:tabLst/>
                      </a:pPr>
                      <a:r>
                        <a:rPr kumimoji="0" lang="en-US" altLang="x-none" sz="1000" b="0" i="0" u="none" strike="noStrike" cap="none" normalizeH="0" baseline="0">
                          <a:ln>
                            <a:noFill/>
                          </a:ln>
                          <a:solidFill>
                            <a:srgbClr val="000000"/>
                          </a:solidFill>
                          <a:effectLst/>
                          <a:latin typeface="Calibri Light" charset="0"/>
                          <a:ea typeface="MS PGothic" charset="-128"/>
                        </a:rPr>
                        <a:t>Supporter of rights for veterans including ensuring dignified burials for all veterans, Burr surprised conservatives voting in favor of repealing “Don’t Ask, Don’t Tell”</a:t>
                      </a:r>
                    </a:p>
                    <a:p>
                      <a:pPr marL="171450" marR="0" lvl="0" indent="-171450" algn="l" defTabSz="457200" rtl="0" eaLnBrk="1" fontAlgn="base" latinLnBrk="0" hangingPunct="1">
                        <a:lnSpc>
                          <a:spcPct val="100000"/>
                        </a:lnSpc>
                        <a:spcBef>
                          <a:spcPts val="600"/>
                        </a:spcBef>
                        <a:spcAft>
                          <a:spcPct val="0"/>
                        </a:spcAft>
                        <a:buClrTx/>
                        <a:buSzTx/>
                        <a:buFont typeface="Arial" charset="0"/>
                        <a:buChar char="•"/>
                        <a:tabLst/>
                      </a:pPr>
                      <a:r>
                        <a:rPr kumimoji="0" lang="en-US" altLang="x-none" sz="1000" b="0" i="0" u="none" strike="noStrike" cap="none" normalizeH="0" baseline="0">
                          <a:ln>
                            <a:noFill/>
                          </a:ln>
                          <a:solidFill>
                            <a:srgbClr val="000000"/>
                          </a:solidFill>
                          <a:effectLst/>
                          <a:latin typeface="Calibri Light" charset="0"/>
                          <a:ea typeface="MS PGothic" charset="-128"/>
                        </a:rPr>
                        <a:t>Strongly favors gun ownership as an absolute right </a:t>
                      </a:r>
                    </a:p>
                    <a:p>
                      <a:pPr marL="171450" marR="0" lvl="0" indent="-171450" algn="l" defTabSz="457200" rtl="0" eaLnBrk="1" fontAlgn="base" latinLnBrk="0" hangingPunct="1">
                        <a:lnSpc>
                          <a:spcPct val="100000"/>
                        </a:lnSpc>
                        <a:spcBef>
                          <a:spcPts val="600"/>
                        </a:spcBef>
                        <a:spcAft>
                          <a:spcPct val="0"/>
                        </a:spcAft>
                        <a:buClrTx/>
                        <a:buSzTx/>
                        <a:buFont typeface="Arial" charset="0"/>
                        <a:buChar char="•"/>
                        <a:tabLst/>
                      </a:pPr>
                      <a:endParaRPr kumimoji="0" lang="en-US" altLang="x-none" sz="1000" b="0" i="0" u="none" strike="noStrike" cap="none" normalizeH="0" baseline="0">
                        <a:ln>
                          <a:noFill/>
                        </a:ln>
                        <a:solidFill>
                          <a:srgbClr val="000000"/>
                        </a:solidFill>
                        <a:effectLst/>
                        <a:latin typeface="Calibri Light" charset="0"/>
                        <a:ea typeface="MS PGothic" charset="-128"/>
                      </a:endParaRPr>
                    </a:p>
                  </a:txBody>
                  <a:tcPr marL="91445" marR="91445" horzOverflow="overflow">
                    <a:lnL>
                      <a:noFill/>
                    </a:lnL>
                    <a:lnR>
                      <a:noFill/>
                    </a:lnR>
                    <a:lnT>
                      <a:noFill/>
                    </a:lnT>
                    <a:lnB>
                      <a:noFill/>
                    </a:lnB>
                    <a:lnTlToBr>
                      <a:noFill/>
                    </a:lnTlToBr>
                    <a:lnBlToTr>
                      <a:noFill/>
                    </a:lnBlToTr>
                    <a:noFill/>
                  </a:tcPr>
                </a:tc>
              </a:tr>
            </a:tbl>
          </a:graphicData>
        </a:graphic>
      </p:graphicFrame>
      <p:sp>
        <p:nvSpPr>
          <p:cNvPr id="2" name="TextBox 12"/>
          <p:cNvSpPr txBox="1">
            <a:spLocks noChangeArrowheads="1"/>
          </p:cNvSpPr>
          <p:nvPr/>
        </p:nvSpPr>
        <p:spPr bwMode="auto">
          <a:xfrm>
            <a:off x="7762875" y="233363"/>
            <a:ext cx="1363663" cy="230187"/>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900" dirty="0" smtClean="0">
                <a:solidFill>
                  <a:schemeClr val="bg2">
                    <a:lumMod val="25000"/>
                  </a:schemeClr>
                </a:solidFill>
              </a:rPr>
              <a:t>SEN. RICHARD BURR</a:t>
            </a:r>
          </a:p>
        </p:txBody>
      </p:sp>
      <p:sp>
        <p:nvSpPr>
          <p:cNvPr id="21" name="Rectangle 20"/>
          <p:cNvSpPr/>
          <p:nvPr/>
        </p:nvSpPr>
        <p:spPr>
          <a:xfrm>
            <a:off x="0" y="457200"/>
            <a:ext cx="9144000" cy="46038"/>
          </a:xfrm>
          <a:prstGeom prst="rect">
            <a:avLst/>
          </a:prstGeom>
          <a:solidFill>
            <a:schemeClr val="bg1">
              <a:lumMod val="50000"/>
            </a:schemeClr>
          </a:solidFill>
          <a:ln w="12700">
            <a:no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2400" b="1" dirty="0">
              <a:solidFill>
                <a:schemeClr val="bg1"/>
              </a:solidFill>
              <a:latin typeface="FreightSans Pro Book" pitchFamily="50" charset="0"/>
            </a:endParaRPr>
          </a:p>
        </p:txBody>
      </p:sp>
      <p:sp>
        <p:nvSpPr>
          <p:cNvPr id="23" name="Content Placeholder 17"/>
          <p:cNvSpPr txBox="1">
            <a:spLocks/>
          </p:cNvSpPr>
          <p:nvPr/>
        </p:nvSpPr>
        <p:spPr bwMode="auto">
          <a:xfrm>
            <a:off x="0" y="6626225"/>
            <a:ext cx="4572000" cy="231775"/>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ＭＳ Ｐゴシック"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ＭＳ Ｐゴシック"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ＭＳ Ｐゴシック"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ＭＳ Ｐゴシック"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ＭＳ Ｐゴシック"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1000" dirty="0" smtClean="0">
                <a:solidFill>
                  <a:schemeClr val="tx1">
                    <a:lumMod val="65000"/>
                    <a:lumOff val="35000"/>
                  </a:schemeClr>
                </a:solidFill>
                <a:latin typeface="+mn-lt"/>
                <a:ea typeface="MS PGothic" panose="020B0600070205080204" pitchFamily="34" charset="-128"/>
              </a:rPr>
              <a:t>May 9, 2017  |  Claire Carter</a:t>
            </a:r>
            <a:endParaRPr lang="en-US" sz="1000" dirty="0">
              <a:solidFill>
                <a:schemeClr val="tx1">
                  <a:lumMod val="65000"/>
                  <a:lumOff val="35000"/>
                </a:schemeClr>
              </a:solidFill>
              <a:latin typeface="+mn-lt"/>
              <a:ea typeface="MS PGothic" panose="020B0600070205080204" pitchFamily="34" charset="-128"/>
            </a:endParaRPr>
          </a:p>
        </p:txBody>
      </p:sp>
      <p:graphicFrame>
        <p:nvGraphicFramePr>
          <p:cNvPr id="17" name="Table 16"/>
          <p:cNvGraphicFramePr>
            <a:graphicFrameLocks noGrp="1"/>
          </p:cNvGraphicFramePr>
          <p:nvPr/>
        </p:nvGraphicFramePr>
        <p:xfrm>
          <a:off x="2317750" y="1076325"/>
          <a:ext cx="6530975" cy="2435225"/>
        </p:xfrm>
        <a:graphic>
          <a:graphicData uri="http://schemas.openxmlformats.org/drawingml/2006/table">
            <a:tbl>
              <a:tblPr/>
              <a:tblGrid>
                <a:gridCol w="6530975"/>
              </a:tblGrid>
              <a:tr h="300726">
                <a:tc>
                  <a:txBody>
                    <a:bodyPr/>
                    <a:lstStyle>
                      <a:lvl1pPr defTabSz="457200">
                        <a:lnSpc>
                          <a:spcPct val="90000"/>
                        </a:lnSpc>
                        <a:spcBef>
                          <a:spcPts val="1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457200">
                        <a:lnSpc>
                          <a:spcPct val="90000"/>
                        </a:lnSpc>
                        <a:spcBef>
                          <a:spcPts val="5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457200">
                        <a:lnSpc>
                          <a:spcPct val="90000"/>
                        </a:lnSpc>
                        <a:spcBef>
                          <a:spcPts val="5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4pPr>
                      <a:lvl5pPr marL="20574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Calibri Light" panose="020F0302020204030204" pitchFamily="34" charset="0"/>
                          <a:ea typeface="MS PGothic" panose="020B0600070205080204" pitchFamily="34" charset="-128"/>
                        </a:rPr>
                        <a:t>Biography</a:t>
                      </a:r>
                    </a:p>
                  </a:txBody>
                  <a:tcPr marL="91430" marR="91430" marT="45745" marB="45745" anchor="ctr" horzOverflow="overflow">
                    <a:lnL>
                      <a:noFill/>
                    </a:lnL>
                    <a:lnR>
                      <a:noFill/>
                    </a:lnR>
                    <a:lnT>
                      <a:noFill/>
                    </a:lnT>
                    <a:lnB>
                      <a:noFill/>
                    </a:lnB>
                    <a:lnTlToBr>
                      <a:noFill/>
                    </a:lnTlToBr>
                    <a:lnBlToTr>
                      <a:noFill/>
                    </a:lnBlToTr>
                    <a:solidFill>
                      <a:srgbClr val="D17770"/>
                    </a:solidFill>
                  </a:tcPr>
                </a:tc>
              </a:tr>
              <a:tr h="2134499">
                <a:tc>
                  <a:txBody>
                    <a:bodyPr/>
                    <a:lstStyle>
                      <a:lvl1pPr defTabSz="457200">
                        <a:lnSpc>
                          <a:spcPct val="90000"/>
                        </a:lnSpc>
                        <a:spcBef>
                          <a:spcPts val="1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457200">
                        <a:lnSpc>
                          <a:spcPct val="90000"/>
                        </a:lnSpc>
                        <a:spcBef>
                          <a:spcPts val="5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457200">
                        <a:lnSpc>
                          <a:spcPct val="90000"/>
                        </a:lnSpc>
                        <a:spcBef>
                          <a:spcPts val="5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4pPr>
                      <a:lvl5pPr marL="20574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Calibri Light" panose="020F0302020204030204" pitchFamily="34" charset="0"/>
                          <a:ea typeface="MS PGothic" panose="020B0600070205080204" pitchFamily="34" charset="-128"/>
                        </a:rPr>
                        <a:t>Republican Richard Burr, North Carolina’s senior senator, was first elected to the Senate in 2004 after serving 10 years in the House. A hard-working and conscientious conservative, Burr has not built the national profile of other senators and has been stymied in his attempts to enter the Senate GOP leadership ranks. But his ascension to the chairmanship of the Senate Intelligence Committee in 2015 offered him a chance to prominently shape debates over surveillance and terrorism. In the House, Burr had a mostly conservative voting record. On the Energy and Commerce Committee, his early cause was streamlining the Food and Drug Administration’s drug and medical device approval process, which he argued would speed lifesaving products to the market. With broad bipartisan support, his FDA Modernization Act became law in 1997. He helped to set up the National Institute for Biomedical Imaging and Bioengineering at the NIH. After the September 11 attacks, he sponsored laws to improve defenses against bioterrorism. He sought a crackdown on illegal textile imports but backed President George W. Bush’s call for trade promotion authority after securing promises that the local textile industry would have a seat at the table. In the Senate, Burr has shown little interest in self-promotion. He has leaned conservative on cultural issues and initially toward the center on foreign policy, although he has moved further to the right in that area since Democrat Barack Obama became president.</a:t>
                      </a:r>
                    </a:p>
                  </a:txBody>
                  <a:tcPr marL="91430" marR="91430" marT="45745" marB="45745" horzOverflow="overflow">
                    <a:lnL>
                      <a:noFill/>
                    </a:lnL>
                    <a:lnR>
                      <a:noFill/>
                    </a:lnR>
                    <a:lnT>
                      <a:noFill/>
                    </a:lnT>
                    <a:lnB>
                      <a:noFill/>
                    </a:lnB>
                    <a:lnTlToBr>
                      <a:noFill/>
                    </a:lnTlToBr>
                    <a:lnBlToTr>
                      <a:noFill/>
                    </a:lnBlToTr>
                    <a:noFill/>
                  </a:tcPr>
                </a:tc>
              </a:tr>
            </a:tbl>
          </a:graphicData>
        </a:graphic>
      </p:graphicFrame>
      <p:pic>
        <p:nvPicPr>
          <p:cNvPr id="7215" name="Picture 16" descr="NationalJournal_LC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8" y="182563"/>
            <a:ext cx="3448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6" name="Picture 50" descr="https://www.nationaljournal.com/media/almanac/photos/B001135.jpg.2600x3467.tall.jpg"/>
          <p:cNvPicPr>
            <a:picLocks noChangeAspect="1" noChangeArrowheads="1"/>
          </p:cNvPicPr>
          <p:nvPr/>
        </p:nvPicPr>
        <p:blipFill>
          <a:blip r:embed="rId4">
            <a:extLst>
              <a:ext uri="{28A0092B-C50C-407E-A947-70E740481C1C}">
                <a14:useLocalDpi xmlns:a14="http://schemas.microsoft.com/office/drawing/2010/main" val="0"/>
              </a:ext>
            </a:extLst>
          </a:blip>
          <a:srcRect b="5161"/>
          <a:stretch>
            <a:fillRect/>
          </a:stretch>
        </p:blipFill>
        <p:spPr bwMode="auto">
          <a:xfrm>
            <a:off x="374650" y="1127125"/>
            <a:ext cx="1808163" cy="2286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126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p:txBody>
          <a:bodyPr/>
          <a:lstStyle/>
          <a:p>
            <a:r>
              <a:rPr lang="en-US" altLang="en-US">
                <a:latin typeface="Georgia" charset="0"/>
                <a:ea typeface="MS PGothic" charset="-128"/>
              </a:rPr>
              <a:t>Senator Mark Warner</a:t>
            </a:r>
            <a:br>
              <a:rPr lang="en-US" altLang="en-US">
                <a:latin typeface="Georgia" charset="0"/>
                <a:ea typeface="MS PGothic" charset="-128"/>
              </a:rPr>
            </a:br>
            <a:endParaRPr lang="en-US" altLang="en-US">
              <a:latin typeface="Georgia" charset="0"/>
              <a:ea typeface="MS PGothic" charset="-128"/>
            </a:endParaRPr>
          </a:p>
        </p:txBody>
      </p:sp>
      <p:graphicFrame>
        <p:nvGraphicFramePr>
          <p:cNvPr id="13" name="Table 12"/>
          <p:cNvGraphicFramePr>
            <a:graphicFrameLocks noGrp="1"/>
          </p:cNvGraphicFramePr>
          <p:nvPr/>
        </p:nvGraphicFramePr>
        <p:xfrm>
          <a:off x="365125" y="3482975"/>
          <a:ext cx="1619250" cy="2637087"/>
        </p:xfrm>
        <a:graphic>
          <a:graphicData uri="http://schemas.openxmlformats.org/drawingml/2006/table">
            <a:tbl>
              <a:tblPr/>
              <a:tblGrid>
                <a:gridCol w="1619250"/>
              </a:tblGrid>
              <a:tr h="258763">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bg1"/>
                          </a:solidFill>
                          <a:effectLst/>
                          <a:latin typeface="Calibri Light" charset="0"/>
                          <a:ea typeface="MS PGothic" charset="-128"/>
                        </a:rPr>
                        <a:t>Biography</a:t>
                      </a:r>
                    </a:p>
                  </a:txBody>
                  <a:tcPr marL="91485" marR="91485" marT="45686" marB="45686" anchor="ctr" horzOverflow="overflow">
                    <a:lnL>
                      <a:noFill/>
                    </a:lnL>
                    <a:lnR>
                      <a:noFill/>
                    </a:lnR>
                    <a:lnT>
                      <a:noFill/>
                    </a:lnT>
                    <a:lnB>
                      <a:noFill/>
                    </a:lnB>
                    <a:lnTlToBr>
                      <a:noFill/>
                    </a:lnTlToBr>
                    <a:lnBlToTr>
                      <a:noFill/>
                    </a:lnBlToTr>
                    <a:solidFill>
                      <a:srgbClr val="70ACE2"/>
                    </a:solidFill>
                  </a:tcPr>
                </a:tc>
              </a:tr>
              <a:tr h="561975">
                <a:tc>
                  <a:txBody>
                    <a:bodyPr/>
                    <a:lstStyle>
                      <a:lvl1pPr defTabSz="457200">
                        <a:lnSpc>
                          <a:spcPct val="90000"/>
                        </a:lnSpc>
                        <a:spcBef>
                          <a:spcPts val="1000"/>
                        </a:spcBef>
                        <a:buFont typeface="Arial" charset="0"/>
                        <a:defRPr sz="2400">
                          <a:solidFill>
                            <a:schemeClr val="tx1"/>
                          </a:solidFill>
                          <a:latin typeface="Georgia" charset="0"/>
                          <a:ea typeface="MS PGothic" charset="-128"/>
                        </a:defRPr>
                      </a:lvl1pPr>
                      <a:lvl2pPr marL="742950" indent="-285750" defTabSz="457200">
                        <a:lnSpc>
                          <a:spcPct val="90000"/>
                        </a:lnSpc>
                        <a:spcBef>
                          <a:spcPts val="500"/>
                        </a:spcBef>
                        <a:buFont typeface="Arial" charset="0"/>
                        <a:defRPr sz="2000">
                          <a:solidFill>
                            <a:schemeClr val="tx1"/>
                          </a:solidFill>
                          <a:latin typeface="Georgia" charset="0"/>
                          <a:ea typeface="MS PGothic" charset="-128"/>
                        </a:defRPr>
                      </a:lvl2pPr>
                      <a:lvl3pPr marL="1143000" indent="-228600" defTabSz="457200">
                        <a:lnSpc>
                          <a:spcPct val="90000"/>
                        </a:lnSpc>
                        <a:spcBef>
                          <a:spcPts val="500"/>
                        </a:spcBef>
                        <a:buFont typeface="Arial" charset="0"/>
                        <a:defRPr>
                          <a:solidFill>
                            <a:schemeClr val="tx1"/>
                          </a:solidFill>
                          <a:latin typeface="Georgia" charset="0"/>
                          <a:ea typeface="MS PGothic" charset="-128"/>
                        </a:defRPr>
                      </a:lvl3pPr>
                      <a:lvl4pPr marL="1600200" indent="-228600" defTabSz="457200">
                        <a:lnSpc>
                          <a:spcPct val="90000"/>
                        </a:lnSpc>
                        <a:spcBef>
                          <a:spcPts val="500"/>
                        </a:spcBef>
                        <a:buFont typeface="Arial" charset="0"/>
                        <a:defRPr sz="1600">
                          <a:solidFill>
                            <a:schemeClr val="tx1"/>
                          </a:solidFill>
                          <a:latin typeface="Georgia" charset="0"/>
                          <a:ea typeface="MS PGothic" charset="-128"/>
                        </a:defRPr>
                      </a:lvl4pPr>
                      <a:lvl5pPr marL="2057400" indent="-228600" defTabSz="457200">
                        <a:lnSpc>
                          <a:spcPct val="90000"/>
                        </a:lnSpc>
                        <a:spcBef>
                          <a:spcPts val="500"/>
                        </a:spcBef>
                        <a:buFont typeface="Arial" charset="0"/>
                        <a:defRPr sz="1600">
                          <a:solidFill>
                            <a:schemeClr val="tx1"/>
                          </a:solidFill>
                          <a:latin typeface="Georgia" charset="0"/>
                          <a:ea typeface="MS PGothic" charset="-128"/>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Light" charset="0"/>
                          <a:ea typeface="MS PGothic" charset="-128"/>
                        </a:rPr>
                        <a:t>Currently:</a:t>
                      </a: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altLang="en-US" sz="1000" b="0" i="0" u="none" strike="noStrike" cap="none" normalizeH="0" baseline="0">
                          <a:ln>
                            <a:noFill/>
                          </a:ln>
                          <a:solidFill>
                            <a:srgbClr val="000000"/>
                          </a:solidFill>
                          <a:effectLst/>
                          <a:latin typeface="Calibri Light" charset="0"/>
                          <a:ea typeface="MS PGothic" charset="-128"/>
                        </a:rPr>
                        <a:t>Senator, Virginia </a:t>
                      </a: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altLang="en-US" sz="1000" b="0" i="0" u="none" strike="noStrike" cap="none" normalizeH="0" baseline="0">
                          <a:ln>
                            <a:noFill/>
                          </a:ln>
                          <a:solidFill>
                            <a:srgbClr val="000000"/>
                          </a:solidFill>
                          <a:effectLst/>
                          <a:latin typeface="Calibri Light" charset="0"/>
                          <a:ea typeface="MS PGothic" charset="-128"/>
                        </a:rPr>
                        <a:t>Elected: 2008</a:t>
                      </a:r>
                    </a:p>
                  </a:txBody>
                  <a:tcPr marL="91485" marR="91485" marT="45686" marB="45686" horzOverflow="overflow">
                    <a:lnL>
                      <a:noFill/>
                    </a:lnL>
                    <a:lnR>
                      <a:noFill/>
                    </a:lnR>
                    <a:lnT>
                      <a:noFill/>
                    </a:lnT>
                    <a:lnB w="12700" cap="flat" cmpd="sng" algn="ctr">
                      <a:solidFill>
                        <a:schemeClr val="tx1"/>
                      </a:solidFill>
                      <a:prstDash val="dot"/>
                      <a:round/>
                      <a:headEnd type="none" w="med" len="med"/>
                      <a:tailEnd type="none" w="med" len="med"/>
                    </a:lnB>
                    <a:lnTlToBr>
                      <a:noFill/>
                    </a:lnTlToBr>
                    <a:lnBlToTr>
                      <a:noFill/>
                    </a:lnBlToTr>
                    <a:noFill/>
                  </a:tcPr>
                </a:tc>
              </a:tr>
              <a:tr h="549275">
                <a:tc>
                  <a:txBody>
                    <a:bodyPr/>
                    <a:lstStyle>
                      <a:lvl1pPr defTabSz="457200">
                        <a:lnSpc>
                          <a:spcPct val="90000"/>
                        </a:lnSpc>
                        <a:spcBef>
                          <a:spcPts val="1000"/>
                        </a:spcBef>
                        <a:buFont typeface="Arial" charset="0"/>
                        <a:defRPr sz="2400">
                          <a:solidFill>
                            <a:schemeClr val="tx1"/>
                          </a:solidFill>
                          <a:latin typeface="Georgia" charset="0"/>
                          <a:ea typeface="MS PGothic" charset="-128"/>
                        </a:defRPr>
                      </a:lvl1pPr>
                      <a:lvl2pPr marL="742950" indent="-285750" defTabSz="457200">
                        <a:lnSpc>
                          <a:spcPct val="90000"/>
                        </a:lnSpc>
                        <a:spcBef>
                          <a:spcPts val="500"/>
                        </a:spcBef>
                        <a:buFont typeface="Arial" charset="0"/>
                        <a:defRPr sz="2000">
                          <a:solidFill>
                            <a:schemeClr val="tx1"/>
                          </a:solidFill>
                          <a:latin typeface="Georgia" charset="0"/>
                          <a:ea typeface="MS PGothic" charset="-128"/>
                        </a:defRPr>
                      </a:lvl2pPr>
                      <a:lvl3pPr marL="1143000" indent="-228600" defTabSz="457200">
                        <a:lnSpc>
                          <a:spcPct val="90000"/>
                        </a:lnSpc>
                        <a:spcBef>
                          <a:spcPts val="500"/>
                        </a:spcBef>
                        <a:buFont typeface="Arial" charset="0"/>
                        <a:defRPr>
                          <a:solidFill>
                            <a:schemeClr val="tx1"/>
                          </a:solidFill>
                          <a:latin typeface="Georgia" charset="0"/>
                          <a:ea typeface="MS PGothic" charset="-128"/>
                        </a:defRPr>
                      </a:lvl3pPr>
                      <a:lvl4pPr marL="1600200" indent="-228600" defTabSz="457200">
                        <a:lnSpc>
                          <a:spcPct val="90000"/>
                        </a:lnSpc>
                        <a:spcBef>
                          <a:spcPts val="500"/>
                        </a:spcBef>
                        <a:buFont typeface="Arial" charset="0"/>
                        <a:defRPr sz="1600">
                          <a:solidFill>
                            <a:schemeClr val="tx1"/>
                          </a:solidFill>
                          <a:latin typeface="Georgia" charset="0"/>
                          <a:ea typeface="MS PGothic" charset="-128"/>
                        </a:defRPr>
                      </a:lvl4pPr>
                      <a:lvl5pPr marL="2057400" indent="-228600" defTabSz="457200">
                        <a:lnSpc>
                          <a:spcPct val="90000"/>
                        </a:lnSpc>
                        <a:spcBef>
                          <a:spcPts val="500"/>
                        </a:spcBef>
                        <a:buFont typeface="Arial" charset="0"/>
                        <a:defRPr sz="1600">
                          <a:solidFill>
                            <a:schemeClr val="tx1"/>
                          </a:solidFill>
                          <a:latin typeface="Georgia" charset="0"/>
                          <a:ea typeface="MS PGothic" charset="-128"/>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Light" charset="0"/>
                          <a:ea typeface="MS PGothic" charset="-128"/>
                        </a:rPr>
                        <a:t>Education: </a:t>
                      </a:r>
                      <a:br>
                        <a:rPr kumimoji="0" lang="en-US" altLang="en-US" sz="1000" b="0" i="0" u="none" strike="noStrike" cap="none" normalizeH="0" baseline="0">
                          <a:ln>
                            <a:noFill/>
                          </a:ln>
                          <a:solidFill>
                            <a:srgbClr val="000000"/>
                          </a:solidFill>
                          <a:effectLst/>
                          <a:latin typeface="Calibri Light" charset="0"/>
                          <a:ea typeface="MS PGothic" charset="-128"/>
                        </a:rPr>
                      </a:br>
                      <a:r>
                        <a:rPr kumimoji="0" lang="it-IT" altLang="en-US" sz="1000" b="0" i="0" u="none" strike="noStrike" cap="none" normalizeH="0" baseline="0">
                          <a:ln>
                            <a:noFill/>
                          </a:ln>
                          <a:solidFill>
                            <a:srgbClr val="000000"/>
                          </a:solidFill>
                          <a:effectLst/>
                          <a:latin typeface="Calibri Light" charset="0"/>
                          <a:ea typeface="MS PGothic" charset="-128"/>
                        </a:rPr>
                        <a:t>George Washington U., B.A. 1977; Harvard U., J.D. 1980</a:t>
                      </a:r>
                      <a:endParaRPr kumimoji="0" lang="en-US" altLang="en-US" sz="1000" b="0" i="0" u="none" strike="noStrike" cap="none" normalizeH="0" baseline="0">
                        <a:ln>
                          <a:noFill/>
                        </a:ln>
                        <a:solidFill>
                          <a:srgbClr val="000000"/>
                        </a:solidFill>
                        <a:effectLst/>
                        <a:latin typeface="Calibri Light" charset="0"/>
                        <a:ea typeface="MS PGothic" charset="-128"/>
                      </a:endParaRPr>
                    </a:p>
                  </a:txBody>
                  <a:tcPr marL="91485" marR="91485" marT="45686" marB="45686" horzOverflow="overflow">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r>
              <a:tr h="244475">
                <a:tc>
                  <a:txBody>
                    <a:bodyPr/>
                    <a:lstStyle>
                      <a:lvl1pPr defTabSz="457200">
                        <a:lnSpc>
                          <a:spcPct val="90000"/>
                        </a:lnSpc>
                        <a:spcBef>
                          <a:spcPts val="1000"/>
                        </a:spcBef>
                        <a:buFont typeface="Arial" charset="0"/>
                        <a:defRPr sz="2400">
                          <a:solidFill>
                            <a:schemeClr val="tx1"/>
                          </a:solidFill>
                          <a:latin typeface="Georgia" charset="0"/>
                          <a:ea typeface="MS PGothic" charset="-128"/>
                        </a:defRPr>
                      </a:lvl1pPr>
                      <a:lvl2pPr marL="742950" indent="-285750" defTabSz="457200">
                        <a:lnSpc>
                          <a:spcPct val="90000"/>
                        </a:lnSpc>
                        <a:spcBef>
                          <a:spcPts val="500"/>
                        </a:spcBef>
                        <a:buFont typeface="Arial" charset="0"/>
                        <a:defRPr sz="2000">
                          <a:solidFill>
                            <a:schemeClr val="tx1"/>
                          </a:solidFill>
                          <a:latin typeface="Georgia" charset="0"/>
                          <a:ea typeface="MS PGothic" charset="-128"/>
                        </a:defRPr>
                      </a:lvl2pPr>
                      <a:lvl3pPr marL="1143000" indent="-228600" defTabSz="457200">
                        <a:lnSpc>
                          <a:spcPct val="90000"/>
                        </a:lnSpc>
                        <a:spcBef>
                          <a:spcPts val="500"/>
                        </a:spcBef>
                        <a:buFont typeface="Arial" charset="0"/>
                        <a:defRPr>
                          <a:solidFill>
                            <a:schemeClr val="tx1"/>
                          </a:solidFill>
                          <a:latin typeface="Georgia" charset="0"/>
                          <a:ea typeface="MS PGothic" charset="-128"/>
                        </a:defRPr>
                      </a:lvl3pPr>
                      <a:lvl4pPr marL="1600200" indent="-228600" defTabSz="457200">
                        <a:lnSpc>
                          <a:spcPct val="90000"/>
                        </a:lnSpc>
                        <a:spcBef>
                          <a:spcPts val="500"/>
                        </a:spcBef>
                        <a:buFont typeface="Arial" charset="0"/>
                        <a:defRPr sz="1600">
                          <a:solidFill>
                            <a:schemeClr val="tx1"/>
                          </a:solidFill>
                          <a:latin typeface="Georgia" charset="0"/>
                          <a:ea typeface="MS PGothic" charset="-128"/>
                        </a:defRPr>
                      </a:lvl4pPr>
                      <a:lvl5pPr marL="2057400" indent="-228600" defTabSz="457200">
                        <a:lnSpc>
                          <a:spcPct val="90000"/>
                        </a:lnSpc>
                        <a:spcBef>
                          <a:spcPts val="500"/>
                        </a:spcBef>
                        <a:buFont typeface="Arial" charset="0"/>
                        <a:defRPr sz="1600">
                          <a:solidFill>
                            <a:schemeClr val="tx1"/>
                          </a:solidFill>
                          <a:latin typeface="Georgia" charset="0"/>
                          <a:ea typeface="MS PGothic" charset="-128"/>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Light" charset="0"/>
                          <a:ea typeface="MS PGothic" charset="-128"/>
                        </a:rPr>
                        <a:t>Religion: Presbyterian</a:t>
                      </a:r>
                    </a:p>
                  </a:txBody>
                  <a:tcPr marL="91485" marR="91485" marT="45686" marB="45686" horzOverflow="overflow">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r>
              <a:tr h="396875">
                <a:tc>
                  <a:txBody>
                    <a:bodyPr/>
                    <a:lstStyle>
                      <a:lvl1pPr defTabSz="457200">
                        <a:lnSpc>
                          <a:spcPct val="90000"/>
                        </a:lnSpc>
                        <a:spcBef>
                          <a:spcPts val="1000"/>
                        </a:spcBef>
                        <a:buFont typeface="Arial" charset="0"/>
                        <a:defRPr sz="2400">
                          <a:solidFill>
                            <a:schemeClr val="tx1"/>
                          </a:solidFill>
                          <a:latin typeface="Georgia" charset="0"/>
                          <a:ea typeface="MS PGothic" charset="-128"/>
                        </a:defRPr>
                      </a:lvl1pPr>
                      <a:lvl2pPr marL="742950" indent="-285750" defTabSz="457200">
                        <a:lnSpc>
                          <a:spcPct val="90000"/>
                        </a:lnSpc>
                        <a:spcBef>
                          <a:spcPts val="500"/>
                        </a:spcBef>
                        <a:buFont typeface="Arial" charset="0"/>
                        <a:defRPr sz="2000">
                          <a:solidFill>
                            <a:schemeClr val="tx1"/>
                          </a:solidFill>
                          <a:latin typeface="Georgia" charset="0"/>
                          <a:ea typeface="MS PGothic" charset="-128"/>
                        </a:defRPr>
                      </a:lvl2pPr>
                      <a:lvl3pPr marL="1143000" indent="-228600" defTabSz="457200">
                        <a:lnSpc>
                          <a:spcPct val="90000"/>
                        </a:lnSpc>
                        <a:spcBef>
                          <a:spcPts val="500"/>
                        </a:spcBef>
                        <a:buFont typeface="Arial" charset="0"/>
                        <a:defRPr>
                          <a:solidFill>
                            <a:schemeClr val="tx1"/>
                          </a:solidFill>
                          <a:latin typeface="Georgia" charset="0"/>
                          <a:ea typeface="MS PGothic" charset="-128"/>
                        </a:defRPr>
                      </a:lvl3pPr>
                      <a:lvl4pPr marL="1600200" indent="-228600" defTabSz="457200">
                        <a:lnSpc>
                          <a:spcPct val="90000"/>
                        </a:lnSpc>
                        <a:spcBef>
                          <a:spcPts val="500"/>
                        </a:spcBef>
                        <a:buFont typeface="Arial" charset="0"/>
                        <a:defRPr sz="1600">
                          <a:solidFill>
                            <a:schemeClr val="tx1"/>
                          </a:solidFill>
                          <a:latin typeface="Georgia" charset="0"/>
                          <a:ea typeface="MS PGothic" charset="-128"/>
                        </a:defRPr>
                      </a:lvl4pPr>
                      <a:lvl5pPr marL="2057400" indent="-228600" defTabSz="457200">
                        <a:lnSpc>
                          <a:spcPct val="90000"/>
                        </a:lnSpc>
                        <a:spcBef>
                          <a:spcPts val="500"/>
                        </a:spcBef>
                        <a:buFont typeface="Arial" charset="0"/>
                        <a:defRPr sz="1600">
                          <a:solidFill>
                            <a:schemeClr val="tx1"/>
                          </a:solidFill>
                          <a:latin typeface="Georgia" charset="0"/>
                          <a:ea typeface="MS PGothic" charset="-128"/>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Light" charset="0"/>
                          <a:ea typeface="MS PGothic" charset="-128"/>
                        </a:rPr>
                        <a:t>Family: Married (Lisa Collis), 3 children</a:t>
                      </a:r>
                    </a:p>
                  </a:txBody>
                  <a:tcPr marL="91485" marR="91485" marT="45686" marB="45686" horzOverflow="overflow">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r>
              <a:tr h="625475">
                <a:tc>
                  <a:txBody>
                    <a:bodyPr/>
                    <a:lstStyle>
                      <a:lvl1pPr defTabSz="457200">
                        <a:lnSpc>
                          <a:spcPct val="90000"/>
                        </a:lnSpc>
                        <a:spcBef>
                          <a:spcPts val="1000"/>
                        </a:spcBef>
                        <a:buFont typeface="Arial" charset="0"/>
                        <a:defRPr sz="2400">
                          <a:solidFill>
                            <a:schemeClr val="tx1"/>
                          </a:solidFill>
                          <a:latin typeface="Georgia" charset="0"/>
                          <a:ea typeface="MS PGothic" charset="-128"/>
                        </a:defRPr>
                      </a:lvl1pPr>
                      <a:lvl2pPr marL="742950" indent="-285750" defTabSz="457200">
                        <a:lnSpc>
                          <a:spcPct val="90000"/>
                        </a:lnSpc>
                        <a:spcBef>
                          <a:spcPts val="500"/>
                        </a:spcBef>
                        <a:buFont typeface="Arial" charset="0"/>
                        <a:defRPr sz="2000">
                          <a:solidFill>
                            <a:schemeClr val="tx1"/>
                          </a:solidFill>
                          <a:latin typeface="Georgia" charset="0"/>
                          <a:ea typeface="MS PGothic" charset="-128"/>
                        </a:defRPr>
                      </a:lvl2pPr>
                      <a:lvl3pPr marL="1143000" indent="-228600" defTabSz="457200">
                        <a:lnSpc>
                          <a:spcPct val="90000"/>
                        </a:lnSpc>
                        <a:spcBef>
                          <a:spcPts val="500"/>
                        </a:spcBef>
                        <a:buFont typeface="Arial" charset="0"/>
                        <a:defRPr>
                          <a:solidFill>
                            <a:schemeClr val="tx1"/>
                          </a:solidFill>
                          <a:latin typeface="Georgia" charset="0"/>
                          <a:ea typeface="MS PGothic" charset="-128"/>
                        </a:defRPr>
                      </a:lvl3pPr>
                      <a:lvl4pPr marL="1600200" indent="-228600" defTabSz="457200">
                        <a:lnSpc>
                          <a:spcPct val="90000"/>
                        </a:lnSpc>
                        <a:spcBef>
                          <a:spcPts val="500"/>
                        </a:spcBef>
                        <a:buFont typeface="Arial" charset="0"/>
                        <a:defRPr sz="1600">
                          <a:solidFill>
                            <a:schemeClr val="tx1"/>
                          </a:solidFill>
                          <a:latin typeface="Georgia" charset="0"/>
                          <a:ea typeface="MS PGothic" charset="-128"/>
                        </a:defRPr>
                      </a:lvl4pPr>
                      <a:lvl5pPr marL="2057400" indent="-228600" defTabSz="457200">
                        <a:lnSpc>
                          <a:spcPct val="90000"/>
                        </a:lnSpc>
                        <a:spcBef>
                          <a:spcPts val="500"/>
                        </a:spcBef>
                        <a:buFont typeface="Arial" charset="0"/>
                        <a:defRPr sz="1600">
                          <a:solidFill>
                            <a:schemeClr val="tx1"/>
                          </a:solidFill>
                          <a:latin typeface="Georgia" charset="0"/>
                          <a:ea typeface="MS PGothic" charset="-128"/>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Light" charset="0"/>
                          <a:ea typeface="MS PGothic" charset="-128"/>
                        </a:rPr>
                        <a:t>Contact: (202) 224-2023</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Light" charset="0"/>
                          <a:ea typeface="MS PGothic" charset="-128"/>
                        </a:rPr>
                        <a:t>RSOB 475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Light" charset="0"/>
                          <a:ea typeface="MS PGothic" charset="-128"/>
                        </a:rPr>
                        <a:t>Washington, DC 20510</a:t>
                      </a:r>
                    </a:p>
                  </a:txBody>
                  <a:tcPr marL="91485" marR="91485" marT="45686" marB="45686" horzOverflow="overflow">
                    <a:lnL>
                      <a:noFill/>
                    </a:lnL>
                    <a:lnR>
                      <a:noFill/>
                    </a:lnR>
                    <a:lnT w="12700" cap="flat" cmpd="sng" algn="ctr">
                      <a:solidFill>
                        <a:schemeClr val="tx1"/>
                      </a:solidFill>
                      <a:prstDash val="dot"/>
                      <a:round/>
                      <a:headEnd type="none" w="med" len="med"/>
                      <a:tailEnd type="none" w="med" len="med"/>
                    </a:lnT>
                    <a:lnB>
                      <a:noFill/>
                    </a:lnB>
                    <a:lnTlToBr>
                      <a:noFill/>
                    </a:lnTlToBr>
                    <a:lnBlToTr>
                      <a:noFill/>
                    </a:lnBlToTr>
                    <a:noFill/>
                  </a:tcPr>
                </a:tc>
              </a:tr>
            </a:tbl>
          </a:graphicData>
        </a:graphic>
      </p:graphicFrame>
      <p:graphicFrame>
        <p:nvGraphicFramePr>
          <p:cNvPr id="14" name="Table 13"/>
          <p:cNvGraphicFramePr>
            <a:graphicFrameLocks noGrp="1"/>
          </p:cNvGraphicFramePr>
          <p:nvPr/>
        </p:nvGraphicFramePr>
        <p:xfrm>
          <a:off x="4772025" y="3482975"/>
          <a:ext cx="4094163" cy="1489077"/>
        </p:xfrm>
        <a:graphic>
          <a:graphicData uri="http://schemas.openxmlformats.org/drawingml/2006/table">
            <a:tbl>
              <a:tblPr/>
              <a:tblGrid>
                <a:gridCol w="4094163"/>
              </a:tblGrid>
              <a:tr h="259021">
                <a:tc>
                  <a:txBody>
                    <a:bodyPr/>
                    <a:lstStyle>
                      <a:lvl1pPr defTabSz="457200">
                        <a:lnSpc>
                          <a:spcPct val="90000"/>
                        </a:lnSpc>
                        <a:spcBef>
                          <a:spcPts val="1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457200">
                        <a:lnSpc>
                          <a:spcPct val="90000"/>
                        </a:lnSpc>
                        <a:spcBef>
                          <a:spcPts val="5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457200">
                        <a:lnSpc>
                          <a:spcPct val="90000"/>
                        </a:lnSpc>
                        <a:spcBef>
                          <a:spcPts val="5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4pPr>
                      <a:lvl5pPr marL="20574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Calibri Light" panose="020F0302020204030204" pitchFamily="34" charset="0"/>
                          <a:ea typeface="MS PGothic" panose="020B0600070205080204" pitchFamily="34" charset="-128"/>
                        </a:rPr>
                        <a:t>Committees</a:t>
                      </a:r>
                    </a:p>
                  </a:txBody>
                  <a:tcPr marL="91403" marR="91403" marT="45691" marB="45691" anchor="ctr" horzOverflow="overflow">
                    <a:lnL>
                      <a:noFill/>
                    </a:lnL>
                    <a:lnR>
                      <a:noFill/>
                    </a:lnR>
                    <a:lnT>
                      <a:noFill/>
                    </a:lnT>
                    <a:lnB>
                      <a:noFill/>
                    </a:lnB>
                    <a:lnTlToBr>
                      <a:noFill/>
                    </a:lnTlToBr>
                    <a:lnBlToTr>
                      <a:noFill/>
                    </a:lnBlToTr>
                    <a:solidFill>
                      <a:srgbClr val="70ACE2"/>
                    </a:solidFill>
                  </a:tcPr>
                </a:tc>
              </a:tr>
              <a:tr h="246011">
                <a:tc>
                  <a:txBody>
                    <a:bodyPr/>
                    <a:lstStyle>
                      <a:lvl1pPr defTabSz="457200">
                        <a:lnSpc>
                          <a:spcPct val="90000"/>
                        </a:lnSpc>
                        <a:spcBef>
                          <a:spcPts val="1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457200">
                        <a:lnSpc>
                          <a:spcPct val="90000"/>
                        </a:lnSpc>
                        <a:spcBef>
                          <a:spcPts val="5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457200">
                        <a:lnSpc>
                          <a:spcPct val="90000"/>
                        </a:lnSpc>
                        <a:spcBef>
                          <a:spcPts val="5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4pPr>
                      <a:lvl5pPr marL="20574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ts val="600"/>
                        </a:spcBef>
                        <a:spcAft>
                          <a:spcPct val="0"/>
                        </a:spcAft>
                        <a:buClrTx/>
                        <a:buSzTx/>
                        <a:buFont typeface="Arial" panose="020B0604020202020204" pitchFamily="34" charset="0"/>
                        <a:buNone/>
                        <a:tabLst/>
                      </a:pPr>
                      <a:r>
                        <a:rPr kumimoji="0" lang="en-US" altLang="en-US" sz="1000" b="0" i="0" u="none" strike="noStrike" cap="none" normalizeH="0" baseline="0" dirty="0" smtClean="0">
                          <a:ln>
                            <a:noFill/>
                          </a:ln>
                          <a:solidFill>
                            <a:srgbClr val="000000"/>
                          </a:solidFill>
                          <a:effectLst/>
                          <a:latin typeface="Calibri Light" panose="020F0302020204030204" pitchFamily="34" charset="0"/>
                          <a:ea typeface="MS PGothic" panose="020B0600070205080204" pitchFamily="34" charset="-128"/>
                        </a:rPr>
                        <a:t>Senate Committee on Rules and Administration</a:t>
                      </a:r>
                    </a:p>
                  </a:txBody>
                  <a:tcPr marL="91422" marR="91422" marT="45715" marB="45715" horzOverflow="overflow">
                    <a:lnL>
                      <a:noFill/>
                    </a:lnL>
                    <a:lnR>
                      <a:noFill/>
                    </a:lnR>
                    <a:lnT>
                      <a:noFill/>
                    </a:lnT>
                    <a:lnB w="12700" cap="flat" cmpd="sng" algn="ctr">
                      <a:solidFill>
                        <a:srgbClr val="000000"/>
                      </a:solidFill>
                      <a:prstDash val="dot"/>
                      <a:round/>
                      <a:headEnd type="none" w="med" len="med"/>
                      <a:tailEnd type="none" w="med" len="med"/>
                    </a:lnB>
                    <a:lnTlToBr>
                      <a:noFill/>
                    </a:lnTlToBr>
                    <a:lnBlToTr>
                      <a:noFill/>
                    </a:lnBlToTr>
                    <a:noFill/>
                  </a:tcPr>
                </a:tc>
              </a:tr>
              <a:tr h="246011">
                <a:tc>
                  <a:txBody>
                    <a:bodyPr/>
                    <a:lstStyle>
                      <a:lvl1pPr defTabSz="457200">
                        <a:lnSpc>
                          <a:spcPct val="90000"/>
                        </a:lnSpc>
                        <a:spcBef>
                          <a:spcPts val="1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457200">
                        <a:lnSpc>
                          <a:spcPct val="90000"/>
                        </a:lnSpc>
                        <a:spcBef>
                          <a:spcPts val="5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457200">
                        <a:lnSpc>
                          <a:spcPct val="90000"/>
                        </a:lnSpc>
                        <a:spcBef>
                          <a:spcPts val="5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4pPr>
                      <a:lvl5pPr marL="20574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ts val="600"/>
                        </a:spcBef>
                        <a:spcAft>
                          <a:spcPct val="0"/>
                        </a:spcAft>
                        <a:buClrTx/>
                        <a:buSzTx/>
                        <a:buFont typeface="Arial" panose="020B0604020202020204" pitchFamily="34" charset="0"/>
                        <a:buNone/>
                        <a:tabLst/>
                      </a:pPr>
                      <a:r>
                        <a:rPr kumimoji="0" lang="en-US" altLang="en-US" sz="1000" b="0" i="0" u="none" strike="noStrike" cap="none" normalizeH="0" baseline="0" dirty="0" smtClean="0">
                          <a:ln>
                            <a:noFill/>
                          </a:ln>
                          <a:solidFill>
                            <a:srgbClr val="000000"/>
                          </a:solidFill>
                          <a:effectLst/>
                          <a:latin typeface="Calibri Light" panose="020F0302020204030204" pitchFamily="34" charset="0"/>
                          <a:ea typeface="MS PGothic" panose="020B0600070205080204" pitchFamily="34" charset="-128"/>
                        </a:rPr>
                        <a:t>Senate Committee on Banking, Housing and Urban Affairs</a:t>
                      </a:r>
                    </a:p>
                  </a:txBody>
                  <a:tcPr marL="91422" marR="91422" marT="45715" marB="45715" horzOverflow="overflow">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r>
              <a:tr h="246011">
                <a:tc>
                  <a:txBody>
                    <a:bodyPr/>
                    <a:lstStyle>
                      <a:lvl1pPr defTabSz="457200">
                        <a:lnSpc>
                          <a:spcPct val="90000"/>
                        </a:lnSpc>
                        <a:spcBef>
                          <a:spcPts val="1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457200">
                        <a:lnSpc>
                          <a:spcPct val="90000"/>
                        </a:lnSpc>
                        <a:spcBef>
                          <a:spcPts val="5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457200">
                        <a:lnSpc>
                          <a:spcPct val="90000"/>
                        </a:lnSpc>
                        <a:spcBef>
                          <a:spcPts val="5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4pPr>
                      <a:lvl5pPr marL="20574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ts val="600"/>
                        </a:spcBef>
                        <a:spcAft>
                          <a:spcPct val="0"/>
                        </a:spcAft>
                        <a:buClrTx/>
                        <a:buSzTx/>
                        <a:buFont typeface="Arial" panose="020B0604020202020204" pitchFamily="34" charset="0"/>
                        <a:buNone/>
                        <a:tabLst/>
                      </a:pPr>
                      <a:r>
                        <a:rPr kumimoji="0" lang="en-US" altLang="en-US" sz="1000" b="0" i="0" u="none" strike="noStrike" cap="none" normalizeH="0" baseline="0" dirty="0" smtClean="0">
                          <a:ln>
                            <a:noFill/>
                          </a:ln>
                          <a:solidFill>
                            <a:srgbClr val="000000"/>
                          </a:solidFill>
                          <a:effectLst/>
                          <a:latin typeface="Calibri Light" panose="020F0302020204030204" pitchFamily="34" charset="0"/>
                          <a:ea typeface="MS PGothic" panose="020B0600070205080204" pitchFamily="34" charset="-128"/>
                        </a:rPr>
                        <a:t>Senate Committee on the Budget</a:t>
                      </a:r>
                    </a:p>
                  </a:txBody>
                  <a:tcPr marL="91422" marR="91422" marT="45715" marB="45715" horzOverflow="overflow">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r>
              <a:tr h="246011">
                <a:tc>
                  <a:txBody>
                    <a:bodyPr/>
                    <a:lstStyle/>
                    <a:p>
                      <a:pPr marL="0" marR="0" lvl="0" indent="0" algn="l" defTabSz="457200" rtl="0" eaLnBrk="1" fontAlgn="base" latinLnBrk="0" hangingPunct="1">
                        <a:lnSpc>
                          <a:spcPct val="100000"/>
                        </a:lnSpc>
                        <a:spcBef>
                          <a:spcPts val="600"/>
                        </a:spcBef>
                        <a:spcAft>
                          <a:spcPct val="0"/>
                        </a:spcAft>
                        <a:buClrTx/>
                        <a:buSzTx/>
                        <a:buFont typeface="Arial" panose="020B0604020202020204" pitchFamily="34" charset="0"/>
                        <a:buNone/>
                        <a:tabLst/>
                      </a:pPr>
                      <a:r>
                        <a:rPr kumimoji="0" lang="en-US" altLang="en-US" sz="1000" b="0" i="0" u="none" strike="noStrike" cap="none" normalizeH="0" baseline="0" dirty="0" smtClean="0">
                          <a:ln>
                            <a:noFill/>
                          </a:ln>
                          <a:solidFill>
                            <a:srgbClr val="000000"/>
                          </a:solidFill>
                          <a:effectLst/>
                          <a:latin typeface="Calibri Light" panose="020F0302020204030204" pitchFamily="34" charset="0"/>
                          <a:ea typeface="MS PGothic" panose="020B0600070205080204" pitchFamily="34" charset="-128"/>
                        </a:rPr>
                        <a:t>Senate Committee on Finance</a:t>
                      </a:r>
                    </a:p>
                  </a:txBody>
                  <a:tcPr marL="91422" marR="91422" marT="45715" marB="45715" horzOverflow="overflow">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r>
              <a:tr h="246011">
                <a:tc>
                  <a:txBody>
                    <a:bodyPr/>
                    <a:lstStyle/>
                    <a:p>
                      <a:pPr marL="0" marR="0" lvl="0" indent="0" algn="l" defTabSz="457200" rtl="0" eaLnBrk="1" fontAlgn="base" latinLnBrk="0" hangingPunct="1">
                        <a:lnSpc>
                          <a:spcPct val="100000"/>
                        </a:lnSpc>
                        <a:spcBef>
                          <a:spcPts val="600"/>
                        </a:spcBef>
                        <a:spcAft>
                          <a:spcPct val="0"/>
                        </a:spcAft>
                        <a:buClrTx/>
                        <a:buSzTx/>
                        <a:buFont typeface="Arial" panose="020B0604020202020204" pitchFamily="34" charset="0"/>
                        <a:buNone/>
                        <a:tabLst/>
                      </a:pPr>
                      <a:r>
                        <a:rPr kumimoji="0" lang="en-US" altLang="en-US" sz="1000" b="0" i="0" u="none" strike="noStrike" cap="none" normalizeH="0" baseline="0" dirty="0" smtClean="0">
                          <a:ln>
                            <a:noFill/>
                          </a:ln>
                          <a:solidFill>
                            <a:srgbClr val="000000"/>
                          </a:solidFill>
                          <a:effectLst/>
                          <a:latin typeface="Calibri Light" panose="020F0302020204030204" pitchFamily="34" charset="0"/>
                          <a:ea typeface="MS PGothic" panose="020B0600070205080204" pitchFamily="34" charset="-128"/>
                        </a:rPr>
                        <a:t>Senate Intelligence Committee</a:t>
                      </a:r>
                    </a:p>
                  </a:txBody>
                  <a:tcPr marL="91422" marR="91422" marT="45715" marB="45715" horzOverflow="overflow">
                    <a:lnL>
                      <a:noFill/>
                    </a:lnL>
                    <a:lnR>
                      <a:noFill/>
                    </a:lnR>
                    <a:lnT w="12700" cap="flat" cmpd="sng" algn="ctr">
                      <a:solidFill>
                        <a:srgbClr val="000000"/>
                      </a:solidFill>
                      <a:prstDash val="dot"/>
                      <a:round/>
                      <a:headEnd type="none" w="med" len="med"/>
                      <a:tailEnd type="none" w="med" len="med"/>
                    </a:lnT>
                    <a:lnB>
                      <a:noFill/>
                    </a:lnB>
                    <a:lnTlToBr>
                      <a:noFill/>
                    </a:lnTlToBr>
                    <a:lnBlToTr>
                      <a:noFill/>
                    </a:lnBlToTr>
                    <a:noFill/>
                  </a:tcPr>
                </a:tc>
              </a:tr>
            </a:tbl>
          </a:graphicData>
        </a:graphic>
      </p:graphicFrame>
      <p:sp>
        <p:nvSpPr>
          <p:cNvPr id="15" name="Text Placeholder 36"/>
          <p:cNvSpPr txBox="1">
            <a:spLocks/>
          </p:cNvSpPr>
          <p:nvPr/>
        </p:nvSpPr>
        <p:spPr>
          <a:xfrm>
            <a:off x="0" y="6318250"/>
            <a:ext cx="9126538" cy="2444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ＭＳ Ｐゴシック"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ＭＳ Ｐゴシック"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ＭＳ Ｐゴシック"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ＭＳ Ｐゴシック"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ＭＳ Ｐゴシック"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n-US" sz="900" i="1" dirty="0" smtClean="0">
                <a:solidFill>
                  <a:prstClr val="black">
                    <a:lumMod val="65000"/>
                    <a:lumOff val="35000"/>
                  </a:prstClr>
                </a:solidFill>
                <a:latin typeface="Calibri Light"/>
                <a:ea typeface="MS PGothic" panose="020B0600070205080204" pitchFamily="34" charset="-128"/>
                <a:cs typeface="+mn-cs"/>
              </a:rPr>
              <a:t>Sources: National Journal Almanac, 2016; </a:t>
            </a:r>
            <a:r>
              <a:rPr lang="en-US" sz="900" i="1" dirty="0" err="1" smtClean="0">
                <a:solidFill>
                  <a:prstClr val="black">
                    <a:lumMod val="65000"/>
                    <a:lumOff val="35000"/>
                  </a:prstClr>
                </a:solidFill>
                <a:latin typeface="Calibri Light"/>
                <a:ea typeface="MS PGothic" panose="020B0600070205080204" pitchFamily="34" charset="-128"/>
                <a:cs typeface="+mn-cs"/>
              </a:rPr>
              <a:t>Ballotpedia</a:t>
            </a:r>
            <a:r>
              <a:rPr lang="en-US" sz="900" i="1" dirty="0" smtClean="0">
                <a:solidFill>
                  <a:prstClr val="black">
                    <a:lumMod val="65000"/>
                    <a:lumOff val="35000"/>
                  </a:prstClr>
                </a:solidFill>
                <a:latin typeface="Calibri Light"/>
                <a:ea typeface="MS PGothic" panose="020B0600070205080204" pitchFamily="34" charset="-128"/>
                <a:cs typeface="+mn-cs"/>
              </a:rPr>
              <a:t>, 2016.</a:t>
            </a:r>
            <a:endParaRPr lang="en-US" sz="900" i="1" dirty="0">
              <a:solidFill>
                <a:prstClr val="black">
                  <a:lumMod val="65000"/>
                  <a:lumOff val="35000"/>
                </a:prstClr>
              </a:solidFill>
              <a:latin typeface="Calibri Light"/>
              <a:ea typeface="MS PGothic" panose="020B0600070205080204" pitchFamily="34" charset="-128"/>
              <a:cs typeface="+mn-cs"/>
            </a:endParaRPr>
          </a:p>
        </p:txBody>
      </p:sp>
      <p:graphicFrame>
        <p:nvGraphicFramePr>
          <p:cNvPr id="16" name="Table 15"/>
          <p:cNvGraphicFramePr>
            <a:graphicFrameLocks noGrp="1"/>
          </p:cNvGraphicFramePr>
          <p:nvPr/>
        </p:nvGraphicFramePr>
        <p:xfrm>
          <a:off x="4770438" y="4945063"/>
          <a:ext cx="4087812" cy="1169986"/>
        </p:xfrm>
        <a:graphic>
          <a:graphicData uri="http://schemas.openxmlformats.org/drawingml/2006/table">
            <a:tbl>
              <a:tblPr/>
              <a:tblGrid>
                <a:gridCol w="1362604"/>
                <a:gridCol w="1362604"/>
                <a:gridCol w="1362604"/>
              </a:tblGrid>
              <a:tr h="264865">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mn-lt"/>
                          <a:ea typeface="MS PGothic" charset="0"/>
                          <a:cs typeface="MS PGothic" charset="0"/>
                        </a:rPr>
                        <a:t>Election Results</a:t>
                      </a: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70ACE2"/>
                    </a:solidFill>
                  </a:tcPr>
                </a:tc>
                <a:tc hMerge="1">
                  <a:txBody>
                    <a:bodyPr/>
                    <a:lstStyle/>
                    <a:p>
                      <a:endParaRPr lang="en-US"/>
                    </a:p>
                  </a:txBody>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tr>
              <a:tr h="301707">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mn-lt"/>
                          <a:ea typeface="MS PGothic" charset="0"/>
                          <a:cs typeface="MS PGothic" charset="0"/>
                        </a:rPr>
                        <a:t>2014 General</a:t>
                      </a: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2" marR="91432" marT="45723" marB="45723" horzOverflow="overflow">
                    <a:lnL>
                      <a:noFill/>
                    </a:lnL>
                    <a:lnR w="12700" cap="flat" cmpd="sng" algn="ctr">
                      <a:noFill/>
                      <a:prstDash val="solid"/>
                      <a:round/>
                      <a:headEnd type="none" w="med" len="med"/>
                      <a:tailEnd type="none" w="med" len="med"/>
                    </a:lnR>
                    <a:lnT>
                      <a:noFill/>
                    </a:lnT>
                    <a:lnB w="12700" cap="flat" cmpd="sng" algn="ctr">
                      <a:solidFill>
                        <a:schemeClr val="tx1"/>
                      </a:solidFill>
                      <a:prstDash val="dot"/>
                      <a:round/>
                      <a:headEnd type="none" w="med" len="med"/>
                      <a:tailEnd type="none" w="med" len="med"/>
                    </a:lnB>
                    <a:lnTlToBr>
                      <a:noFill/>
                    </a:lnTlToBr>
                    <a:lnBlToTr>
                      <a:noFill/>
                    </a:lnBlToTr>
                    <a:noFill/>
                  </a:tcPr>
                </a:tc>
                <a:tc hMerge="1">
                  <a:txBody>
                    <a:bodyPr/>
                    <a:lstStyle/>
                    <a:p>
                      <a:endParaRPr lang="en-U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tr>
              <a:tr h="30170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mn-lt"/>
                          <a:ea typeface="MS PGothic" charset="0"/>
                          <a:cs typeface="MS PGothic" charset="0"/>
                        </a:rPr>
                        <a:t>Mark Warner (D)</a:t>
                      </a:r>
                    </a:p>
                  </a:txBody>
                  <a:tcPr marL="91432" marR="91432" marT="45723" marB="45723" horzOverflow="overflow">
                    <a:lnL>
                      <a:noFill/>
                    </a:lnL>
                    <a:lnR w="12700" cap="flat" cmpd="sng" algn="ctr">
                      <a:solidFill>
                        <a:schemeClr val="bg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mn-lt"/>
                          <a:ea typeface="MS PGothic" charset="0"/>
                          <a:cs typeface="MS PGothic" charset="0"/>
                        </a:rPr>
                        <a:t>Votes: 1,073,667</a:t>
                      </a:r>
                    </a:p>
                  </a:txBody>
                  <a:tcPr marL="91432" marR="91432"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smtClean="0">
                          <a:ln>
                            <a:noFill/>
                          </a:ln>
                          <a:solidFill>
                            <a:srgbClr val="000000"/>
                          </a:solidFill>
                          <a:effectLst/>
                          <a:latin typeface="+mn-lt"/>
                          <a:ea typeface="MS PGothic" charset="0"/>
                          <a:cs typeface="MS PGothic" charset="0"/>
                        </a:rPr>
                        <a:t>Percent: 49.1%</a:t>
                      </a:r>
                    </a:p>
                  </a:txBody>
                  <a:tcPr marL="91432" marR="91432" marT="45723" marB="45723" horzOverflow="overflow">
                    <a:lnL w="12700" cap="flat" cmpd="sng" algn="ctr">
                      <a:solidFill>
                        <a:schemeClr val="bg1"/>
                      </a:solidFill>
                      <a:prstDash val="solid"/>
                      <a:round/>
                      <a:headEnd type="none" w="med" len="med"/>
                      <a:tailEnd type="none" w="med" len="med"/>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r>
              <a:tr h="30170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mn-lt"/>
                          <a:ea typeface="MS PGothic" charset="0"/>
                          <a:cs typeface="MS PGothic" charset="0"/>
                        </a:rPr>
                        <a:t>Ed Gillespie (R)</a:t>
                      </a:r>
                    </a:p>
                  </a:txBody>
                  <a:tcPr marL="91432" marR="91432" marT="45723" marB="45723" horzOverflow="overflow">
                    <a:lnL>
                      <a:noFill/>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mn-lt"/>
                          <a:ea typeface="MS PGothic" charset="0"/>
                          <a:cs typeface="MS PGothic" charset="0"/>
                        </a:rPr>
                        <a:t>Votes: 1,055,940</a:t>
                      </a:r>
                    </a:p>
                  </a:txBody>
                  <a:tcPr marL="91432" marR="91432"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smtClean="0">
                          <a:ln>
                            <a:noFill/>
                          </a:ln>
                          <a:solidFill>
                            <a:srgbClr val="000000"/>
                          </a:solidFill>
                          <a:effectLst/>
                          <a:latin typeface="+mn-lt"/>
                          <a:ea typeface="MS PGothic" charset="0"/>
                          <a:cs typeface="MS PGothic" charset="0"/>
                        </a:rPr>
                        <a:t>Percent: 48.3%</a:t>
                      </a:r>
                    </a:p>
                  </a:txBody>
                  <a:tcPr marL="91432" marR="91432" marT="45723" marB="45723" horzOverflow="overflow">
                    <a:lnL w="12700" cap="flat" cmpd="sng" algn="ctr">
                      <a:noFill/>
                      <a:prstDash val="solid"/>
                      <a:round/>
                      <a:headEnd type="none" w="med" len="med"/>
                      <a:tailEnd type="none" w="med" len="med"/>
                    </a:lnL>
                    <a:lnR>
                      <a:noFill/>
                    </a:lnR>
                    <a:lnT w="12700" cap="flat" cmpd="sng" algn="ctr">
                      <a:solidFill>
                        <a:schemeClr val="tx1"/>
                      </a:solidFill>
                      <a:prstDash val="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17" name="Table 16"/>
          <p:cNvGraphicFramePr>
            <a:graphicFrameLocks noGrp="1"/>
          </p:cNvGraphicFramePr>
          <p:nvPr/>
        </p:nvGraphicFramePr>
        <p:xfrm>
          <a:off x="2317750" y="1076325"/>
          <a:ext cx="6530975" cy="2408238"/>
        </p:xfrm>
        <a:graphic>
          <a:graphicData uri="http://schemas.openxmlformats.org/drawingml/2006/table">
            <a:tbl>
              <a:tblPr/>
              <a:tblGrid>
                <a:gridCol w="6530975"/>
              </a:tblGrid>
              <a:tr h="334963">
                <a:tc>
                  <a:txBody>
                    <a:bodyPr/>
                    <a:lstStyle>
                      <a:lvl1pPr defTabSz="457200">
                        <a:lnSpc>
                          <a:spcPct val="90000"/>
                        </a:lnSpc>
                        <a:spcBef>
                          <a:spcPts val="1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457200">
                        <a:lnSpc>
                          <a:spcPct val="90000"/>
                        </a:lnSpc>
                        <a:spcBef>
                          <a:spcPts val="5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457200">
                        <a:lnSpc>
                          <a:spcPct val="90000"/>
                        </a:lnSpc>
                        <a:spcBef>
                          <a:spcPts val="5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4pPr>
                      <a:lvl5pPr marL="20574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Calibri Light" panose="020F0302020204030204" pitchFamily="34" charset="0"/>
                          <a:ea typeface="MS PGothic" panose="020B0600070205080204" pitchFamily="34" charset="-128"/>
                        </a:rPr>
                        <a:t>Biography</a:t>
                      </a:r>
                    </a:p>
                  </a:txBody>
                  <a:tcPr marL="91430" marR="91430" marT="45750" marB="45750" anchor="ctr" horzOverflow="overflow">
                    <a:lnL>
                      <a:noFill/>
                    </a:lnL>
                    <a:lnR>
                      <a:noFill/>
                    </a:lnR>
                    <a:lnT>
                      <a:noFill/>
                    </a:lnT>
                    <a:lnB>
                      <a:noFill/>
                    </a:lnB>
                    <a:lnTlToBr>
                      <a:noFill/>
                    </a:lnTlToBr>
                    <a:lnBlToTr>
                      <a:noFill/>
                    </a:lnBlToTr>
                    <a:solidFill>
                      <a:srgbClr val="70ACE2"/>
                    </a:solidFill>
                  </a:tcPr>
                </a:tc>
              </a:tr>
              <a:tr h="2073275">
                <a:tc>
                  <a:txBody>
                    <a:bodyPr/>
                    <a:lstStyle>
                      <a:lvl1pPr defTabSz="457200">
                        <a:lnSpc>
                          <a:spcPct val="90000"/>
                        </a:lnSpc>
                        <a:spcBef>
                          <a:spcPts val="1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457200">
                        <a:lnSpc>
                          <a:spcPct val="90000"/>
                        </a:lnSpc>
                        <a:spcBef>
                          <a:spcPts val="5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457200">
                        <a:lnSpc>
                          <a:spcPct val="90000"/>
                        </a:lnSpc>
                        <a:spcBef>
                          <a:spcPts val="5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4pPr>
                      <a:lvl5pPr marL="20574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Calibri Light" panose="020F0302020204030204" pitchFamily="34" charset="0"/>
                          <a:ea typeface="MS PGothic" panose="020B0600070205080204" pitchFamily="34" charset="-128"/>
                        </a:rPr>
                        <a:t>Warner was born in Indianapolis, where his father was a safety evaluator for Aetna Life &amp; Casualty Inc. and his mother stayed at home with their two children. The family moved to Vernon, Conn., when Warner was in the eighth grade. He later recalled that he was influenced by a social studies teacher who encouraged his students to pay attention to the turbulent social change unfolding in the late 1960s. He graduated from George Washington University, the first college graduate in his family, and from Harvard Law School. Although he has emphasized his business experience in his campaigns, his first love seems to have been politics. After law school, he worked in fundraising for the Democratic National Committee and in 1989, managed Douglas Wilder’s successful campaign to become Virginia’s first African-American governor. By 1999, he had an eye on running for governor in 2001 as an entrepreneur who could bring savvy business methods to government. Warner won, but not resoundingly, by 52%-47%, a reversal of the numbers in the 1996 Senate race. He carried all major regions of the state, albeit by narrow margins. Then, when Sen. John Warner announced in August 2007 that he would retire from the Senate after five terms, Mark Warner’s next career move seemed obvious. It turned out not to be a seriously contested campaign. Warner argued that the previous governor, Jim Gilmore, left the state in poor fiscal shape and that he had been able to turn things around. Warner won 65%-34%.</a:t>
                      </a:r>
                    </a:p>
                  </a:txBody>
                  <a:tcPr marL="91430" marR="91430" marT="45750" marB="45750" horzOverflow="overflow">
                    <a:lnL>
                      <a:noFill/>
                    </a:lnL>
                    <a:lnR>
                      <a:noFill/>
                    </a:lnR>
                    <a:lnT>
                      <a:noFill/>
                    </a:lnT>
                    <a:lnB>
                      <a:noFill/>
                    </a:lnB>
                    <a:lnTlToBr>
                      <a:noFill/>
                    </a:lnTlToBr>
                    <a:lnBlToTr>
                      <a:noFill/>
                    </a:lnBlToTr>
                    <a:noFill/>
                  </a:tcPr>
                </a:tc>
              </a:tr>
            </a:tbl>
          </a:graphicData>
        </a:graphic>
      </p:graphicFrame>
      <p:graphicFrame>
        <p:nvGraphicFramePr>
          <p:cNvPr id="18" name="Table 17"/>
          <p:cNvGraphicFramePr>
            <a:graphicFrameLocks noGrp="1"/>
          </p:cNvGraphicFramePr>
          <p:nvPr/>
        </p:nvGraphicFramePr>
        <p:xfrm>
          <a:off x="2082800" y="3481388"/>
          <a:ext cx="2592388" cy="2339976"/>
        </p:xfrm>
        <a:graphic>
          <a:graphicData uri="http://schemas.openxmlformats.org/drawingml/2006/table">
            <a:tbl>
              <a:tblPr/>
              <a:tblGrid>
                <a:gridCol w="2592388"/>
              </a:tblGrid>
              <a:tr h="268288">
                <a:tc>
                  <a:txBody>
                    <a:bodyPr/>
                    <a:lstStyle>
                      <a:lvl1pPr defTabSz="457200">
                        <a:lnSpc>
                          <a:spcPct val="90000"/>
                        </a:lnSpc>
                        <a:spcBef>
                          <a:spcPts val="1000"/>
                        </a:spcBef>
                        <a:buFont typeface="Arial" charset="0"/>
                        <a:defRPr sz="2400">
                          <a:solidFill>
                            <a:schemeClr val="tx1"/>
                          </a:solidFill>
                          <a:latin typeface="Georgia" charset="0"/>
                          <a:ea typeface="MS PGothic" charset="-128"/>
                        </a:defRPr>
                      </a:lvl1pPr>
                      <a:lvl2pPr marL="742950" indent="-285750" defTabSz="457200">
                        <a:lnSpc>
                          <a:spcPct val="90000"/>
                        </a:lnSpc>
                        <a:spcBef>
                          <a:spcPts val="500"/>
                        </a:spcBef>
                        <a:buFont typeface="Arial" charset="0"/>
                        <a:defRPr sz="2000">
                          <a:solidFill>
                            <a:schemeClr val="tx1"/>
                          </a:solidFill>
                          <a:latin typeface="Georgia" charset="0"/>
                          <a:ea typeface="MS PGothic" charset="-128"/>
                        </a:defRPr>
                      </a:lvl2pPr>
                      <a:lvl3pPr marL="1143000" indent="-228600" defTabSz="457200">
                        <a:lnSpc>
                          <a:spcPct val="90000"/>
                        </a:lnSpc>
                        <a:spcBef>
                          <a:spcPts val="500"/>
                        </a:spcBef>
                        <a:buFont typeface="Arial" charset="0"/>
                        <a:defRPr>
                          <a:solidFill>
                            <a:schemeClr val="tx1"/>
                          </a:solidFill>
                          <a:latin typeface="Georgia" charset="0"/>
                          <a:ea typeface="MS PGothic" charset="-128"/>
                        </a:defRPr>
                      </a:lvl3pPr>
                      <a:lvl4pPr marL="1600200" indent="-228600" defTabSz="457200">
                        <a:lnSpc>
                          <a:spcPct val="90000"/>
                        </a:lnSpc>
                        <a:spcBef>
                          <a:spcPts val="500"/>
                        </a:spcBef>
                        <a:buFont typeface="Arial" charset="0"/>
                        <a:defRPr sz="1600">
                          <a:solidFill>
                            <a:schemeClr val="tx1"/>
                          </a:solidFill>
                          <a:latin typeface="Georgia" charset="0"/>
                          <a:ea typeface="MS PGothic" charset="-128"/>
                        </a:defRPr>
                      </a:lvl4pPr>
                      <a:lvl5pPr marL="2057400" indent="-228600" defTabSz="457200">
                        <a:lnSpc>
                          <a:spcPct val="90000"/>
                        </a:lnSpc>
                        <a:spcBef>
                          <a:spcPts val="500"/>
                        </a:spcBef>
                        <a:buFont typeface="Arial" charset="0"/>
                        <a:defRPr sz="1600">
                          <a:solidFill>
                            <a:schemeClr val="tx1"/>
                          </a:solidFill>
                          <a:latin typeface="Georgia" charset="0"/>
                          <a:ea typeface="MS PGothic" charset="-128"/>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100" b="0" i="0" u="none" strike="noStrike" cap="none" normalizeH="0" baseline="0">
                          <a:ln>
                            <a:noFill/>
                          </a:ln>
                          <a:solidFill>
                            <a:schemeClr val="bg1"/>
                          </a:solidFill>
                          <a:effectLst/>
                          <a:latin typeface="Calibri Light" charset="0"/>
                          <a:ea typeface="MS PGothic" charset="-128"/>
                        </a:rPr>
                        <a:t>Stance on Issues</a:t>
                      </a:r>
                    </a:p>
                  </a:txBody>
                  <a:tcPr marL="91445" marR="91445" marT="45741" marB="45741" anchor="ctr" horzOverflow="overflow">
                    <a:lnL>
                      <a:noFill/>
                    </a:lnL>
                    <a:lnR>
                      <a:noFill/>
                    </a:lnR>
                    <a:lnT>
                      <a:noFill/>
                    </a:lnT>
                    <a:lnB>
                      <a:noFill/>
                    </a:lnB>
                    <a:lnTlToBr>
                      <a:noFill/>
                    </a:lnTlToBr>
                    <a:lnBlToTr>
                      <a:noFill/>
                    </a:lnBlToTr>
                    <a:solidFill>
                      <a:srgbClr val="70ACE2"/>
                    </a:solidFill>
                  </a:tcPr>
                </a:tc>
              </a:tr>
              <a:tr h="2071688">
                <a:tc>
                  <a:txBody>
                    <a:bodyPr/>
                    <a:lstStyle>
                      <a:lvl1pPr marL="171450" indent="-171450" defTabSz="457200">
                        <a:lnSpc>
                          <a:spcPct val="90000"/>
                        </a:lnSpc>
                        <a:spcBef>
                          <a:spcPts val="1000"/>
                        </a:spcBef>
                        <a:buFont typeface="Arial" charset="0"/>
                        <a:defRPr sz="2400">
                          <a:solidFill>
                            <a:schemeClr val="tx1"/>
                          </a:solidFill>
                          <a:latin typeface="Georgia" charset="0"/>
                          <a:ea typeface="MS PGothic" charset="-128"/>
                        </a:defRPr>
                      </a:lvl1pPr>
                      <a:lvl2pPr marL="742950" indent="-285750" defTabSz="457200">
                        <a:lnSpc>
                          <a:spcPct val="90000"/>
                        </a:lnSpc>
                        <a:spcBef>
                          <a:spcPts val="500"/>
                        </a:spcBef>
                        <a:buFont typeface="Arial" charset="0"/>
                        <a:defRPr sz="2000">
                          <a:solidFill>
                            <a:schemeClr val="tx1"/>
                          </a:solidFill>
                          <a:latin typeface="Georgia" charset="0"/>
                          <a:ea typeface="MS PGothic" charset="-128"/>
                        </a:defRPr>
                      </a:lvl2pPr>
                      <a:lvl3pPr marL="1143000" indent="-228600" defTabSz="457200">
                        <a:lnSpc>
                          <a:spcPct val="90000"/>
                        </a:lnSpc>
                        <a:spcBef>
                          <a:spcPts val="500"/>
                        </a:spcBef>
                        <a:buFont typeface="Arial" charset="0"/>
                        <a:defRPr>
                          <a:solidFill>
                            <a:schemeClr val="tx1"/>
                          </a:solidFill>
                          <a:latin typeface="Georgia" charset="0"/>
                          <a:ea typeface="MS PGothic" charset="-128"/>
                        </a:defRPr>
                      </a:lvl3pPr>
                      <a:lvl4pPr marL="1600200" indent="-228600" defTabSz="457200">
                        <a:lnSpc>
                          <a:spcPct val="90000"/>
                        </a:lnSpc>
                        <a:spcBef>
                          <a:spcPts val="500"/>
                        </a:spcBef>
                        <a:buFont typeface="Arial" charset="0"/>
                        <a:defRPr sz="1600">
                          <a:solidFill>
                            <a:schemeClr val="tx1"/>
                          </a:solidFill>
                          <a:latin typeface="Georgia" charset="0"/>
                          <a:ea typeface="MS PGothic" charset="-128"/>
                        </a:defRPr>
                      </a:lvl4pPr>
                      <a:lvl5pPr marL="2057400" indent="-228600" defTabSz="457200">
                        <a:lnSpc>
                          <a:spcPct val="90000"/>
                        </a:lnSpc>
                        <a:spcBef>
                          <a:spcPts val="500"/>
                        </a:spcBef>
                        <a:buFont typeface="Arial" charset="0"/>
                        <a:defRPr sz="1600">
                          <a:solidFill>
                            <a:schemeClr val="tx1"/>
                          </a:solidFill>
                          <a:latin typeface="Georgia" charset="0"/>
                          <a:ea typeface="MS PGothic" charset="-128"/>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171450" marR="0" lvl="0" indent="-171450" algn="l" defTabSz="457200" rtl="0" eaLnBrk="1" fontAlgn="base" latinLnBrk="0" hangingPunct="1">
                        <a:lnSpc>
                          <a:spcPct val="100000"/>
                        </a:lnSpc>
                        <a:spcBef>
                          <a:spcPts val="600"/>
                        </a:spcBef>
                        <a:spcAft>
                          <a:spcPct val="0"/>
                        </a:spcAft>
                        <a:buClrTx/>
                        <a:buSzTx/>
                        <a:buFont typeface="Arial" charset="0"/>
                        <a:buChar char="•"/>
                        <a:tabLst/>
                      </a:pPr>
                      <a:r>
                        <a:rPr kumimoji="0" lang="en-US" altLang="x-none" sz="1000" b="0" i="0" u="none" strike="noStrike" cap="none" normalizeH="0" baseline="0">
                          <a:ln>
                            <a:noFill/>
                          </a:ln>
                          <a:solidFill>
                            <a:srgbClr val="000000"/>
                          </a:solidFill>
                          <a:effectLst/>
                          <a:latin typeface="Calibri Light" charset="0"/>
                          <a:ea typeface="MS PGothic" charset="-128"/>
                        </a:rPr>
                        <a:t>Originally opposed new gun control laws but has since changed his stance in the wake of recent shootings</a:t>
                      </a:r>
                    </a:p>
                    <a:p>
                      <a:pPr marL="171450" marR="0" lvl="0" indent="-171450" algn="l" defTabSz="457200" rtl="0" eaLnBrk="1" fontAlgn="base" latinLnBrk="0" hangingPunct="1">
                        <a:lnSpc>
                          <a:spcPct val="100000"/>
                        </a:lnSpc>
                        <a:spcBef>
                          <a:spcPts val="600"/>
                        </a:spcBef>
                        <a:spcAft>
                          <a:spcPct val="0"/>
                        </a:spcAft>
                        <a:buClrTx/>
                        <a:buSzTx/>
                        <a:buFont typeface="Arial" charset="0"/>
                        <a:buChar char="•"/>
                        <a:tabLst/>
                      </a:pPr>
                      <a:r>
                        <a:rPr kumimoji="0" lang="en-US" altLang="x-none" sz="1000" b="0" i="0" u="none" strike="noStrike" cap="none" normalizeH="0" baseline="0">
                          <a:ln>
                            <a:noFill/>
                          </a:ln>
                          <a:solidFill>
                            <a:srgbClr val="000000"/>
                          </a:solidFill>
                          <a:effectLst/>
                          <a:latin typeface="Calibri Light" charset="0"/>
                          <a:ea typeface="MS PGothic" charset="-128"/>
                        </a:rPr>
                        <a:t>Participated in bipartisan efforts to prevent financial institutions from becoming “too big to fail”</a:t>
                      </a:r>
                    </a:p>
                    <a:p>
                      <a:pPr marL="171450" marR="0" lvl="0" indent="-171450" algn="l" defTabSz="457200" rtl="0" eaLnBrk="1" fontAlgn="base" latinLnBrk="0" hangingPunct="1">
                        <a:lnSpc>
                          <a:spcPct val="100000"/>
                        </a:lnSpc>
                        <a:spcBef>
                          <a:spcPts val="600"/>
                        </a:spcBef>
                        <a:spcAft>
                          <a:spcPct val="0"/>
                        </a:spcAft>
                        <a:buClrTx/>
                        <a:buSzTx/>
                        <a:buFont typeface="Arial" charset="0"/>
                        <a:buChar char="•"/>
                        <a:tabLst/>
                      </a:pPr>
                      <a:r>
                        <a:rPr kumimoji="0" lang="en-US" altLang="x-none" sz="1000" b="0" i="0" u="none" strike="noStrike" cap="none" normalizeH="0" baseline="0">
                          <a:ln>
                            <a:noFill/>
                          </a:ln>
                          <a:solidFill>
                            <a:srgbClr val="000000"/>
                          </a:solidFill>
                          <a:effectLst/>
                          <a:latin typeface="Calibri Light" charset="0"/>
                          <a:ea typeface="MS PGothic" charset="-128"/>
                        </a:rPr>
                        <a:t>Favors expanding and strengthening Obamacare</a:t>
                      </a:r>
                    </a:p>
                  </a:txBody>
                  <a:tcPr marL="91445" marR="91445" marT="45741" marB="45741" horzOverflow="overflow">
                    <a:lnL>
                      <a:noFill/>
                    </a:lnL>
                    <a:lnR>
                      <a:noFill/>
                    </a:lnR>
                    <a:lnT>
                      <a:noFill/>
                    </a:lnT>
                    <a:lnB>
                      <a:noFill/>
                    </a:lnB>
                    <a:lnTlToBr>
                      <a:noFill/>
                    </a:lnTlToBr>
                    <a:lnBlToTr>
                      <a:noFill/>
                    </a:lnBlToTr>
                    <a:noFill/>
                  </a:tcPr>
                </a:tc>
              </a:tr>
            </a:tbl>
          </a:graphicData>
        </a:graphic>
      </p:graphicFrame>
      <p:sp>
        <p:nvSpPr>
          <p:cNvPr id="2" name="TextBox 12"/>
          <p:cNvSpPr txBox="1">
            <a:spLocks noChangeArrowheads="1"/>
          </p:cNvSpPr>
          <p:nvPr/>
        </p:nvSpPr>
        <p:spPr bwMode="auto">
          <a:xfrm>
            <a:off x="7242175" y="233363"/>
            <a:ext cx="1884363" cy="230187"/>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900" dirty="0" smtClean="0">
                <a:solidFill>
                  <a:schemeClr val="bg2">
                    <a:lumMod val="25000"/>
                  </a:schemeClr>
                </a:solidFill>
              </a:rPr>
              <a:t>SEN. MARK WARNER PROFILE</a:t>
            </a:r>
          </a:p>
        </p:txBody>
      </p:sp>
      <p:sp>
        <p:nvSpPr>
          <p:cNvPr id="21" name="Rectangle 20"/>
          <p:cNvSpPr/>
          <p:nvPr/>
        </p:nvSpPr>
        <p:spPr>
          <a:xfrm>
            <a:off x="0" y="457200"/>
            <a:ext cx="9144000" cy="46038"/>
          </a:xfrm>
          <a:prstGeom prst="rect">
            <a:avLst/>
          </a:prstGeom>
          <a:solidFill>
            <a:schemeClr val="bg1">
              <a:lumMod val="50000"/>
            </a:schemeClr>
          </a:solidFill>
          <a:ln w="12700">
            <a:no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2400" b="1" dirty="0">
              <a:solidFill>
                <a:schemeClr val="bg1"/>
              </a:solidFill>
              <a:latin typeface="FreightSans Pro Book" pitchFamily="50" charset="0"/>
            </a:endParaRPr>
          </a:p>
        </p:txBody>
      </p:sp>
      <p:sp>
        <p:nvSpPr>
          <p:cNvPr id="23" name="Content Placeholder 17"/>
          <p:cNvSpPr txBox="1">
            <a:spLocks/>
          </p:cNvSpPr>
          <p:nvPr/>
        </p:nvSpPr>
        <p:spPr bwMode="auto">
          <a:xfrm>
            <a:off x="0" y="6626225"/>
            <a:ext cx="4572000" cy="231775"/>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ＭＳ Ｐゴシック"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ＭＳ Ｐゴシック"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ＭＳ Ｐゴシック"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ＭＳ Ｐゴシック"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ＭＳ Ｐゴシック"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1000" dirty="0" smtClean="0">
                <a:solidFill>
                  <a:schemeClr val="tx1">
                    <a:lumMod val="65000"/>
                    <a:lumOff val="35000"/>
                  </a:schemeClr>
                </a:solidFill>
                <a:latin typeface="+mn-lt"/>
                <a:ea typeface="MS PGothic" panose="020B0600070205080204" pitchFamily="34" charset="-128"/>
              </a:rPr>
              <a:t>May 6, 2017  |  Justin C. Brown</a:t>
            </a:r>
            <a:endParaRPr lang="en-US" sz="1000" dirty="0">
              <a:solidFill>
                <a:schemeClr val="tx1">
                  <a:lumMod val="65000"/>
                  <a:lumOff val="35000"/>
                </a:schemeClr>
              </a:solidFill>
              <a:latin typeface="+mn-lt"/>
              <a:ea typeface="MS PGothic" panose="020B0600070205080204" pitchFamily="34" charset="-128"/>
            </a:endParaRPr>
          </a:p>
        </p:txBody>
      </p:sp>
      <p:pic>
        <p:nvPicPr>
          <p:cNvPr id="7216" name="Picture 48" descr="https://www.nationaljournal.com/media/almanac/photos/W000805.jpg.2600x3467.t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88" y="1069975"/>
            <a:ext cx="1722437" cy="22955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217" name="Picture 19" descr="NationalJournal_LC (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7475" y="215900"/>
            <a:ext cx="3448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1416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1063625" y="630238"/>
            <a:ext cx="7851775" cy="854075"/>
          </a:xfrm>
        </p:spPr>
        <p:txBody>
          <a:bodyPr/>
          <a:lstStyle/>
          <a:p>
            <a:r>
              <a:rPr lang="en-US" altLang="x-none">
                <a:latin typeface="Georgia" charset="0"/>
                <a:ea typeface="MS PGothic" charset="-128"/>
              </a:rPr>
              <a:t>Senate Intelligence Committee</a:t>
            </a:r>
            <a:br>
              <a:rPr lang="en-US" altLang="x-none">
                <a:latin typeface="Georgia" charset="0"/>
                <a:ea typeface="MS PGothic" charset="-128"/>
              </a:rPr>
            </a:br>
            <a:r>
              <a:rPr lang="en-US" altLang="x-none" sz="1400" b="0">
                <a:latin typeface="Georgia" charset="0"/>
                <a:ea typeface="MS PGothic" charset="-128"/>
              </a:rPr>
              <a:t>Oversees the agencies and bureaus of the federal intelligence community</a:t>
            </a:r>
          </a:p>
        </p:txBody>
      </p:sp>
      <p:sp>
        <p:nvSpPr>
          <p:cNvPr id="7171" name="TextBox 12"/>
          <p:cNvSpPr txBox="1">
            <a:spLocks noChangeArrowheads="1"/>
          </p:cNvSpPr>
          <p:nvPr/>
        </p:nvSpPr>
        <p:spPr bwMode="auto">
          <a:xfrm>
            <a:off x="7505700" y="233363"/>
            <a:ext cx="1620838" cy="230187"/>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900" dirty="0" smtClean="0">
                <a:solidFill>
                  <a:schemeClr val="bg2">
                    <a:lumMod val="25000"/>
                  </a:schemeClr>
                </a:solidFill>
              </a:rPr>
              <a:t>COMMITTEE OVERVIEWS</a:t>
            </a:r>
          </a:p>
        </p:txBody>
      </p:sp>
      <p:sp>
        <p:nvSpPr>
          <p:cNvPr id="21" name="Rectangle 20"/>
          <p:cNvSpPr/>
          <p:nvPr/>
        </p:nvSpPr>
        <p:spPr>
          <a:xfrm>
            <a:off x="0" y="457200"/>
            <a:ext cx="9144000" cy="46038"/>
          </a:xfrm>
          <a:prstGeom prst="rect">
            <a:avLst/>
          </a:prstGeom>
          <a:solidFill>
            <a:schemeClr val="bg1">
              <a:lumMod val="50000"/>
            </a:schemeClr>
          </a:solidFill>
          <a:ln w="12700">
            <a:no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en-US" sz="2400" b="1">
              <a:solidFill>
                <a:schemeClr val="bg1"/>
              </a:solidFill>
              <a:latin typeface="FreightSans Pro Book" charset="0"/>
              <a:ea typeface="MS PGothic" charset="0"/>
              <a:cs typeface="MS PGothic" charset="0"/>
            </a:endParaRPr>
          </a:p>
        </p:txBody>
      </p:sp>
      <p:sp>
        <p:nvSpPr>
          <p:cNvPr id="6148" name="Slide Number Placeholder 716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Light" charset="0"/>
                <a:ea typeface="MS PGothic" charset="-128"/>
              </a:defRPr>
            </a:lvl1pPr>
            <a:lvl2pPr marL="742950" indent="-285750">
              <a:defRPr sz="2400">
                <a:solidFill>
                  <a:schemeClr val="tx1"/>
                </a:solidFill>
                <a:latin typeface="Calibri Light" charset="0"/>
                <a:ea typeface="MS PGothic" charset="-128"/>
              </a:defRPr>
            </a:lvl2pPr>
            <a:lvl3pPr marL="1143000" indent="-228600">
              <a:defRPr sz="2400">
                <a:solidFill>
                  <a:schemeClr val="tx1"/>
                </a:solidFill>
                <a:latin typeface="Calibri Light" charset="0"/>
                <a:ea typeface="MS PGothic" charset="-128"/>
              </a:defRPr>
            </a:lvl3pPr>
            <a:lvl4pPr marL="1600200" indent="-228600">
              <a:defRPr sz="2400">
                <a:solidFill>
                  <a:schemeClr val="tx1"/>
                </a:solidFill>
                <a:latin typeface="Calibri Light" charset="0"/>
                <a:ea typeface="MS PGothic" charset="-128"/>
              </a:defRPr>
            </a:lvl4pPr>
            <a:lvl5pPr marL="2057400" indent="-228600">
              <a:defRPr sz="2400">
                <a:solidFill>
                  <a:schemeClr val="tx1"/>
                </a:solidFill>
                <a:latin typeface="Calibri Light" charset="0"/>
                <a:ea typeface="MS PGothic" charset="-128"/>
              </a:defRPr>
            </a:lvl5pPr>
            <a:lvl6pPr marL="2514600" indent="-228600" eaLnBrk="0" fontAlgn="base" hangingPunct="0">
              <a:spcBef>
                <a:spcPct val="0"/>
              </a:spcBef>
              <a:spcAft>
                <a:spcPct val="0"/>
              </a:spcAft>
              <a:defRPr sz="2400">
                <a:solidFill>
                  <a:schemeClr val="tx1"/>
                </a:solidFill>
                <a:latin typeface="Calibri Light" charset="0"/>
                <a:ea typeface="MS PGothic" charset="-128"/>
              </a:defRPr>
            </a:lvl6pPr>
            <a:lvl7pPr marL="2971800" indent="-228600" eaLnBrk="0" fontAlgn="base" hangingPunct="0">
              <a:spcBef>
                <a:spcPct val="0"/>
              </a:spcBef>
              <a:spcAft>
                <a:spcPct val="0"/>
              </a:spcAft>
              <a:defRPr sz="2400">
                <a:solidFill>
                  <a:schemeClr val="tx1"/>
                </a:solidFill>
                <a:latin typeface="Calibri Light" charset="0"/>
                <a:ea typeface="MS PGothic" charset="-128"/>
              </a:defRPr>
            </a:lvl7pPr>
            <a:lvl8pPr marL="3429000" indent="-228600" eaLnBrk="0" fontAlgn="base" hangingPunct="0">
              <a:spcBef>
                <a:spcPct val="0"/>
              </a:spcBef>
              <a:spcAft>
                <a:spcPct val="0"/>
              </a:spcAft>
              <a:defRPr sz="2400">
                <a:solidFill>
                  <a:schemeClr val="tx1"/>
                </a:solidFill>
                <a:latin typeface="Calibri Light" charset="0"/>
                <a:ea typeface="MS PGothic" charset="-128"/>
              </a:defRPr>
            </a:lvl8pPr>
            <a:lvl9pPr marL="3886200" indent="-228600" eaLnBrk="0" fontAlgn="base" hangingPunct="0">
              <a:spcBef>
                <a:spcPct val="0"/>
              </a:spcBef>
              <a:spcAft>
                <a:spcPct val="0"/>
              </a:spcAft>
              <a:defRPr sz="2400">
                <a:solidFill>
                  <a:schemeClr val="tx1"/>
                </a:solidFill>
                <a:latin typeface="Calibri Light" charset="0"/>
                <a:ea typeface="MS PGothic" charset="-128"/>
              </a:defRPr>
            </a:lvl9pPr>
          </a:lstStyle>
          <a:p>
            <a:fld id="{A3F72A0A-C3A7-C949-92DB-02490FC45A73}" type="slidenum">
              <a:rPr lang="en-US" altLang="x-none" sz="1000">
                <a:solidFill>
                  <a:srgbClr val="3B3838"/>
                </a:solidFill>
              </a:rPr>
              <a:pPr/>
              <a:t>14</a:t>
            </a:fld>
            <a:endParaRPr lang="en-US" altLang="x-none" sz="1000">
              <a:solidFill>
                <a:srgbClr val="3B3838"/>
              </a:solidFill>
            </a:endParaRPr>
          </a:p>
        </p:txBody>
      </p:sp>
      <p:graphicFrame>
        <p:nvGraphicFramePr>
          <p:cNvPr id="2" name="Table 1"/>
          <p:cNvGraphicFramePr>
            <a:graphicFrameLocks noGrp="1"/>
          </p:cNvGraphicFramePr>
          <p:nvPr/>
        </p:nvGraphicFramePr>
        <p:xfrm>
          <a:off x="228600" y="1482725"/>
          <a:ext cx="8686800" cy="3352800"/>
        </p:xfrm>
        <a:graphic>
          <a:graphicData uri="http://schemas.openxmlformats.org/drawingml/2006/table">
            <a:tbl>
              <a:tblPr/>
              <a:tblGrid>
                <a:gridCol w="1736725"/>
                <a:gridCol w="1738313"/>
                <a:gridCol w="1736725"/>
                <a:gridCol w="1539875"/>
                <a:gridCol w="1935162"/>
              </a:tblGrid>
              <a:tr h="263525">
                <a:tc gridSpan="3">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x-none" sz="1100" b="1" i="0" u="none" strike="noStrike" cap="none" normalizeH="0" baseline="0">
                          <a:ln>
                            <a:noFill/>
                          </a:ln>
                          <a:solidFill>
                            <a:srgbClr val="000000"/>
                          </a:solidFill>
                          <a:effectLst/>
                          <a:latin typeface="Calibri" charset="0"/>
                          <a:ea typeface="MS PGothic" charset="-128"/>
                        </a:rPr>
                        <a:t>8 Republicans</a:t>
                      </a:r>
                      <a:br>
                        <a:rPr kumimoji="0" lang="en-US" altLang="x-none" sz="1100" b="1" i="0" u="none" strike="noStrike" cap="none" normalizeH="0" baseline="0">
                          <a:ln>
                            <a:noFill/>
                          </a:ln>
                          <a:solidFill>
                            <a:srgbClr val="000000"/>
                          </a:solidFill>
                          <a:effectLst/>
                          <a:latin typeface="Calibri" charset="0"/>
                          <a:ea typeface="MS PGothic" charset="-128"/>
                        </a:rPr>
                      </a:br>
                      <a:r>
                        <a:rPr kumimoji="0" lang="en-US" altLang="x-none" sz="1100" b="1" i="0" u="none" strike="noStrike" cap="none" normalizeH="0" baseline="0">
                          <a:ln>
                            <a:noFill/>
                          </a:ln>
                          <a:solidFill>
                            <a:srgbClr val="C00000"/>
                          </a:solidFill>
                          <a:effectLst/>
                          <a:latin typeface="Wingdings" charset="2"/>
                          <a:ea typeface="MS PGothic" charset="-128"/>
                        </a:rPr>
                        <a:t>nnnnnnnn</a:t>
                      </a:r>
                    </a:p>
                  </a:txBody>
                  <a:tcPr horzOverflow="overflow">
                    <a:lnL w="12700" cap="flat" cmpd="sng" algn="ctr">
                      <a:solidFill>
                        <a:schemeClr val="bg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2">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100" b="1" i="0" u="none" strike="noStrike" cap="none" normalizeH="0" baseline="0">
                          <a:ln>
                            <a:noFill/>
                          </a:ln>
                          <a:solidFill>
                            <a:srgbClr val="000000"/>
                          </a:solidFill>
                          <a:effectLst/>
                          <a:latin typeface="Calibri" charset="0"/>
                          <a:ea typeface="MS PGothic" charset="-128"/>
                        </a:rPr>
                        <a:t>6 Democrats + 1 Independent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100" b="1" i="0" u="none" strike="noStrike" cap="none" normalizeH="0" baseline="0">
                          <a:ln>
                            <a:noFill/>
                          </a:ln>
                          <a:solidFill>
                            <a:srgbClr val="0066CC"/>
                          </a:solidFill>
                          <a:effectLst/>
                          <a:latin typeface="Wingdings" charset="2"/>
                          <a:ea typeface="MS PGothic" charset="-128"/>
                        </a:rPr>
                        <a:t>nnnnnnn</a:t>
                      </a:r>
                    </a:p>
                  </a:txBody>
                  <a:tcPr horzOverflow="overflow">
                    <a:lnL w="12700" cap="flat" cmpd="sng" algn="ctr">
                      <a:solidFill>
                        <a:srgbClr val="7F7F7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r>
              <a:tr h="371475">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000" b="1" i="0" u="none" strike="noStrike" cap="none" normalizeH="0" baseline="0">
                          <a:ln>
                            <a:noFill/>
                          </a:ln>
                          <a:solidFill>
                            <a:srgbClr val="000000"/>
                          </a:solidFill>
                          <a:effectLst/>
                          <a:latin typeface="Calibri Light" charset="0"/>
                          <a:ea typeface="MS PGothic" charset="-128"/>
                        </a:rPr>
                        <a:t>Richard Burr (NC)</a:t>
                      </a:r>
                      <a:endParaRPr kumimoji="0" lang="en-US" altLang="x-none" sz="1000" b="0" i="0" u="none" strike="noStrike" cap="none" normalizeH="0" baseline="0">
                        <a:ln>
                          <a:noFill/>
                        </a:ln>
                        <a:solidFill>
                          <a:srgbClr val="000000"/>
                        </a:solidFill>
                        <a:effectLst/>
                        <a:latin typeface="Calibri Light" charset="0"/>
                        <a:ea typeface="MS PGothic"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Calibri Light" charset="0"/>
                          <a:ea typeface="MS PGothic" charset="-128"/>
                        </a:rPr>
                        <a:t>James </a:t>
                      </a:r>
                      <a:r>
                        <a:rPr kumimoji="0" lang="en-US" altLang="en-US" sz="1000" b="0" i="0" u="none" strike="noStrike" cap="none" normalizeH="0" baseline="0">
                          <a:ln>
                            <a:noFill/>
                          </a:ln>
                          <a:solidFill>
                            <a:srgbClr val="000000"/>
                          </a:solidFill>
                          <a:effectLst/>
                          <a:latin typeface="Calibri Light" charset="0"/>
                          <a:ea typeface="MS PGothic" charset="-128"/>
                        </a:rPr>
                        <a:t>“</a:t>
                      </a:r>
                      <a:r>
                        <a:rPr kumimoji="0" lang="en-US" altLang="x-none" sz="1000" b="0" i="0" u="none" strike="noStrike" cap="none" normalizeH="0" baseline="0">
                          <a:ln>
                            <a:noFill/>
                          </a:ln>
                          <a:solidFill>
                            <a:srgbClr val="000000"/>
                          </a:solidFill>
                          <a:effectLst/>
                          <a:latin typeface="Calibri Light" charset="0"/>
                          <a:ea typeface="MS PGothic" charset="-128"/>
                        </a:rPr>
                        <a:t>Jim</a:t>
                      </a:r>
                      <a:r>
                        <a:rPr kumimoji="0" lang="en-US" altLang="en-US" sz="1000" b="0" i="0" u="none" strike="noStrike" cap="none" normalizeH="0" baseline="0">
                          <a:ln>
                            <a:noFill/>
                          </a:ln>
                          <a:solidFill>
                            <a:srgbClr val="000000"/>
                          </a:solidFill>
                          <a:effectLst/>
                          <a:latin typeface="Calibri Light" charset="0"/>
                          <a:ea typeface="MS PGothic" charset="-128"/>
                        </a:rPr>
                        <a:t>”</a:t>
                      </a:r>
                      <a:r>
                        <a:rPr kumimoji="0" lang="en-US" altLang="x-none" sz="1000" b="0" i="0" u="none" strike="noStrike" cap="none" normalizeH="0" baseline="0">
                          <a:ln>
                            <a:noFill/>
                          </a:ln>
                          <a:solidFill>
                            <a:srgbClr val="000000"/>
                          </a:solidFill>
                          <a:effectLst/>
                          <a:latin typeface="Calibri Light" charset="0"/>
                          <a:ea typeface="MS PGothic" charset="-128"/>
                        </a:rPr>
                        <a:t> Risch (ID)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Calibri Light" charset="0"/>
                          <a:ea typeface="MS PGothic" charset="-128"/>
                        </a:rPr>
                        <a:t>Marco Rubio (FL)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000" b="0" i="0" u="none" strike="noStrike" cap="none" normalizeH="0" baseline="0">
                        <a:ln>
                          <a:noFill/>
                        </a:ln>
                        <a:solidFill>
                          <a:srgbClr val="000000"/>
                        </a:solidFill>
                        <a:effectLst/>
                        <a:latin typeface="Calibri Light" charset="0"/>
                        <a:ea typeface="MS PGothic"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Calibri Light" charset="0"/>
                          <a:ea typeface="MS PGothic" charset="-128"/>
                        </a:rPr>
                        <a:t>Susan Collins (ME)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Calibri Light" charset="0"/>
                          <a:ea typeface="MS PGothic" charset="-128"/>
                        </a:rPr>
                        <a:t>Roy Blunt (MO)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Calibri Light" charset="0"/>
                          <a:ea typeface="MS PGothic" charset="-128"/>
                        </a:rPr>
                        <a:t>James Lankford (OK)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Calibri Light" charset="0"/>
                          <a:ea typeface="MS PGothic" charset="-128"/>
                        </a:rPr>
                        <a:t>Tom Cotton (AR)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Calibri Light" charset="0"/>
                          <a:ea typeface="MS PGothic" charset="-128"/>
                        </a:rPr>
                        <a:t>John Cornyn (TX)</a:t>
                      </a:r>
                    </a:p>
                  </a:txBody>
                  <a:tcPr horzOverflow="overflow">
                    <a:lnL w="12700" cap="flat" cmpd="sng" algn="ctr">
                      <a:solidFill>
                        <a:schemeClr val="bg1"/>
                      </a:solidFill>
                      <a:prstDash val="solid"/>
                      <a:round/>
                      <a:headEnd type="none" w="med" len="med"/>
                      <a:tailEnd type="none" w="med" len="med"/>
                    </a:lnL>
                    <a:lnR w="12700" cap="flat" cmpd="sng" algn="ctr">
                      <a:solidFill>
                        <a:srgbClr val="7F7F7F"/>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n-NO" altLang="x-none" sz="1000" b="1" i="1" u="none" strike="noStrike" cap="none" normalizeH="0" baseline="0">
                          <a:ln>
                            <a:noFill/>
                          </a:ln>
                          <a:solidFill>
                            <a:srgbClr val="000000"/>
                          </a:solidFill>
                          <a:effectLst/>
                          <a:latin typeface="Calibri Light" charset="0"/>
                          <a:ea typeface="MS PGothic" charset="-128"/>
                        </a:rPr>
                        <a:t>Mark Warner (VA)</a:t>
                      </a:r>
                    </a:p>
                    <a:p>
                      <a:pPr marL="0" marR="0" lvl="0" indent="0" algn="l" defTabSz="914400" rtl="0" eaLnBrk="1" fontAlgn="base" latinLnBrk="0" hangingPunct="1">
                        <a:lnSpc>
                          <a:spcPct val="100000"/>
                        </a:lnSpc>
                        <a:spcBef>
                          <a:spcPct val="0"/>
                        </a:spcBef>
                        <a:spcAft>
                          <a:spcPct val="0"/>
                        </a:spcAft>
                        <a:buClrTx/>
                        <a:buSzTx/>
                        <a:buFontTx/>
                        <a:buNone/>
                        <a:tabLst/>
                      </a:pPr>
                      <a:r>
                        <a:rPr kumimoji="0" lang="nn-NO" altLang="x-none" sz="1000" b="0" i="0" u="none" strike="noStrike" cap="none" normalizeH="0" baseline="0">
                          <a:ln>
                            <a:noFill/>
                          </a:ln>
                          <a:solidFill>
                            <a:srgbClr val="000000"/>
                          </a:solidFill>
                          <a:effectLst/>
                          <a:latin typeface="Calibri Light" charset="0"/>
                          <a:ea typeface="MS PGothic" charset="-128"/>
                        </a:rPr>
                        <a:t>Dianne Feinstein (CA) *</a:t>
                      </a:r>
                    </a:p>
                    <a:p>
                      <a:pPr marL="0" marR="0" lvl="0" indent="0" algn="l" defTabSz="914400" rtl="0" eaLnBrk="1" fontAlgn="base" latinLnBrk="0" hangingPunct="1">
                        <a:lnSpc>
                          <a:spcPct val="100000"/>
                        </a:lnSpc>
                        <a:spcBef>
                          <a:spcPct val="0"/>
                        </a:spcBef>
                        <a:spcAft>
                          <a:spcPct val="0"/>
                        </a:spcAft>
                        <a:buClrTx/>
                        <a:buSzTx/>
                        <a:buFontTx/>
                        <a:buNone/>
                        <a:tabLst/>
                      </a:pPr>
                      <a:r>
                        <a:rPr kumimoji="0" lang="nn-NO" altLang="x-none" sz="1000" b="0" i="0" u="none" strike="noStrike" cap="none" normalizeH="0" baseline="0">
                          <a:ln>
                            <a:noFill/>
                          </a:ln>
                          <a:solidFill>
                            <a:srgbClr val="000000"/>
                          </a:solidFill>
                          <a:effectLst/>
                          <a:latin typeface="Calibri Light" charset="0"/>
                          <a:ea typeface="MS PGothic" charset="-128"/>
                        </a:rPr>
                        <a:t>Ron Wyden (OR)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Calibri Light" charset="0"/>
                          <a:ea typeface="MS PGothic" charset="-128"/>
                        </a:rPr>
                        <a:t>Martin Heinrich (NM) *</a:t>
                      </a:r>
                    </a:p>
                  </a:txBody>
                  <a:tcPr horzOverflow="overflow">
                    <a:lnL w="12700" cap="flat" cmpd="sng" algn="ctr">
                      <a:solidFill>
                        <a:srgbClr val="7F7F7F"/>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Calibri Light" charset="0"/>
                          <a:ea typeface="MS PGothic" charset="-128"/>
                        </a:rPr>
                        <a:t>Angus King (ME) *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Calibri Light" charset="0"/>
                          <a:ea typeface="MS PGothic" charset="-128"/>
                        </a:rPr>
                        <a:t>Joe Manchin (WV)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Calibri Light" charset="0"/>
                          <a:ea typeface="MS PGothic" charset="-128"/>
                        </a:rPr>
                        <a:t>Kamala Harris  (CA)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000" b="0" i="0" u="none" strike="noStrike" cap="none" normalizeH="0" baseline="0">
                        <a:ln>
                          <a:noFill/>
                        </a:ln>
                        <a:solidFill>
                          <a:srgbClr val="000000"/>
                        </a:solidFill>
                        <a:effectLst/>
                        <a:latin typeface="Calibri Light" charset="0"/>
                        <a:ea typeface="MS PGothic"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000" b="0" i="0" u="none" strike="noStrike" cap="none" normalizeH="0" baseline="0">
                        <a:ln>
                          <a:noFill/>
                        </a:ln>
                        <a:solidFill>
                          <a:srgbClr val="000000"/>
                        </a:solidFill>
                        <a:effectLst/>
                        <a:latin typeface="Calibri Light" charset="0"/>
                        <a:ea typeface="MS PGothic"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000" b="0" i="0" u="none" strike="noStrike" cap="none" normalizeH="0" baseline="0">
                        <a:ln>
                          <a:noFill/>
                        </a:ln>
                        <a:solidFill>
                          <a:srgbClr val="000000"/>
                        </a:solidFill>
                        <a:effectLst/>
                        <a:latin typeface="Calibri Light" charset="0"/>
                        <a:ea typeface="MS PGothic"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000" b="0" i="0" u="none" strike="noStrike" cap="none" normalizeH="0" baseline="0">
                        <a:ln>
                          <a:noFill/>
                        </a:ln>
                        <a:solidFill>
                          <a:srgbClr val="000000"/>
                        </a:solidFill>
                        <a:effectLst/>
                        <a:latin typeface="Calibri Light" charset="0"/>
                        <a:ea typeface="MS PGothic"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000" b="0" i="0" u="none" strike="noStrike" cap="none" normalizeH="0" baseline="0">
                        <a:ln>
                          <a:noFill/>
                        </a:ln>
                        <a:solidFill>
                          <a:srgbClr val="000000"/>
                        </a:solidFill>
                        <a:effectLst/>
                        <a:latin typeface="Calibri Light" charset="0"/>
                        <a:ea typeface="MS PGothic"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000" b="0" i="0" u="none" strike="noStrike" cap="none" normalizeH="0" baseline="0">
                        <a:ln>
                          <a:noFill/>
                        </a:ln>
                        <a:solidFill>
                          <a:srgbClr val="000000"/>
                        </a:solidFill>
                        <a:effectLst/>
                        <a:latin typeface="Calibri Light" charset="0"/>
                        <a:ea typeface="MS PGothic"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000" b="0" i="0" u="none" strike="noStrike" cap="none" normalizeH="0" baseline="0">
                        <a:ln>
                          <a:noFill/>
                        </a:ln>
                        <a:solidFill>
                          <a:srgbClr val="000000"/>
                        </a:solidFill>
                        <a:effectLst/>
                        <a:latin typeface="Calibri Light" charset="0"/>
                        <a:ea typeface="MS PGothic"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000" b="0" i="0" u="none" strike="noStrike" cap="none" normalizeH="0" baseline="0">
                        <a:ln>
                          <a:noFill/>
                        </a:ln>
                        <a:solidFill>
                          <a:srgbClr val="000000"/>
                        </a:solidFill>
                        <a:effectLst/>
                        <a:latin typeface="Calibri Light" charset="0"/>
                        <a:ea typeface="MS PGothic"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000" b="0" i="0" u="none" strike="noStrike" cap="none" normalizeH="0" baseline="0">
                        <a:ln>
                          <a:noFill/>
                        </a:ln>
                        <a:solidFill>
                          <a:srgbClr val="000000"/>
                        </a:solidFill>
                        <a:effectLst/>
                        <a:latin typeface="Calibri Light" charset="0"/>
                        <a:ea typeface="MS PGothic"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000" b="0" i="0" u="none" strike="noStrike" cap="none" normalizeH="0" baseline="0">
                        <a:ln>
                          <a:noFill/>
                        </a:ln>
                        <a:solidFill>
                          <a:srgbClr val="000000"/>
                        </a:solidFill>
                        <a:effectLst/>
                        <a:latin typeface="Calibri Light" charset="0"/>
                        <a:ea typeface="MS PGothic"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r>
              <a:tr h="371475">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000" b="0" i="0" u="none" strike="noStrike" cap="none" normalizeH="0" baseline="0">
                        <a:ln>
                          <a:noFill/>
                        </a:ln>
                        <a:solidFill>
                          <a:srgbClr val="000000"/>
                        </a:solidFill>
                        <a:effectLst/>
                        <a:latin typeface="Calibri Light" charset="0"/>
                        <a:ea typeface="MS PGothic"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000" b="0" i="0" u="none" strike="noStrike" cap="none" normalizeH="0" baseline="0">
                        <a:ln>
                          <a:noFill/>
                        </a:ln>
                        <a:solidFill>
                          <a:srgbClr val="000000"/>
                        </a:solidFill>
                        <a:effectLst/>
                        <a:latin typeface="Calibri Light" charset="0"/>
                        <a:ea typeface="MS PGothic"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000" b="0" i="0" u="none" strike="noStrike" cap="none" normalizeH="0" baseline="0">
                        <a:ln>
                          <a:noFill/>
                        </a:ln>
                        <a:solidFill>
                          <a:srgbClr val="000000"/>
                        </a:solidFill>
                        <a:effectLst/>
                        <a:latin typeface="Calibri Light" charset="0"/>
                        <a:ea typeface="MS PGothic" charset="-128"/>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x-none" sz="1000" b="1" i="0" u="none" strike="noStrike" cap="none" normalizeH="0" baseline="0">
                          <a:ln>
                            <a:noFill/>
                          </a:ln>
                          <a:solidFill>
                            <a:srgbClr val="000000"/>
                          </a:solidFill>
                          <a:effectLst/>
                          <a:latin typeface="Calibri Light" charset="0"/>
                          <a:ea typeface="MS PGothic" charset="-128"/>
                        </a:rPr>
                        <a:t>Committee chair (R)</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x-none" sz="1000" b="1" i="1" u="none" strike="noStrike" cap="none" normalizeH="0" baseline="0">
                          <a:ln>
                            <a:noFill/>
                          </a:ln>
                          <a:solidFill>
                            <a:srgbClr val="000000"/>
                          </a:solidFill>
                          <a:effectLst/>
                          <a:latin typeface="Calibri Light" charset="0"/>
                          <a:ea typeface="MS PGothic" charset="-128"/>
                        </a:rPr>
                        <a:t>Committee ranking member (D)</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Calibri Light" charset="0"/>
                          <a:ea typeface="MS PGothic" charset="-128"/>
                        </a:rPr>
                        <a:t>† Retiring after 2018 election</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Calibri Light" charset="0"/>
                          <a:ea typeface="MS PGothic" charset="-128"/>
                        </a:rPr>
                        <a:t>* Up for reelection in 2018</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Calibri Light" charset="0"/>
                          <a:ea typeface="MS PGothic" charset="-128"/>
                        </a:rPr>
                        <a:t>**Independent that caucuses with the Democrats</a:t>
                      </a: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graphicFrame>
        <p:nvGraphicFramePr>
          <p:cNvPr id="45" name="Table 44"/>
          <p:cNvGraphicFramePr>
            <a:graphicFrameLocks noGrp="1"/>
          </p:cNvGraphicFramePr>
          <p:nvPr/>
        </p:nvGraphicFramePr>
        <p:xfrm>
          <a:off x="257175" y="5226050"/>
          <a:ext cx="8658225" cy="314325"/>
        </p:xfrm>
        <a:graphic>
          <a:graphicData uri="http://schemas.openxmlformats.org/drawingml/2006/table">
            <a:tbl>
              <a:tblPr/>
              <a:tblGrid>
                <a:gridCol w="8658225"/>
              </a:tblGrid>
              <a:tr h="314325">
                <a:tc>
                  <a:txBody>
                    <a:bodyPr/>
                    <a:lstStyle/>
                    <a:p>
                      <a:pPr marL="0" marR="0" lvl="0" indent="0" algn="l" defTabSz="342900" rtl="0" eaLnBrk="1" fontAlgn="base" latinLnBrk="0" hangingPunct="1">
                        <a:lnSpc>
                          <a:spcPct val="100000"/>
                        </a:lnSpc>
                        <a:spcBef>
                          <a:spcPct val="0"/>
                        </a:spcBef>
                        <a:spcAft>
                          <a:spcPct val="0"/>
                        </a:spcAft>
                        <a:buClrTx/>
                        <a:buSzTx/>
                        <a:buFontTx/>
                        <a:buNone/>
                        <a:tabLst/>
                        <a:defRPr/>
                      </a:pPr>
                      <a:r>
                        <a:rPr kumimoji="0" lang="en-US" sz="1000" b="1" i="0" u="none" strike="noStrike" cap="none" normalizeH="0" baseline="0" dirty="0" smtClean="0">
                          <a:ln>
                            <a:noFill/>
                          </a:ln>
                          <a:solidFill>
                            <a:srgbClr val="000000"/>
                          </a:solidFill>
                          <a:effectLst/>
                          <a:latin typeface="+mn-lt"/>
                          <a:ea typeface="MS PGothic" charset="0"/>
                          <a:cs typeface="MS PGothic" charset="0"/>
                        </a:rPr>
                        <a:t>No subcommittees</a:t>
                      </a:r>
                    </a:p>
                  </a:txBody>
                  <a:tcPr marL="91419" marR="91419" marT="45735" marB="45735"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 name="Table 8"/>
          <p:cNvGraphicFramePr>
            <a:graphicFrameLocks noGrp="1"/>
          </p:cNvGraphicFramePr>
          <p:nvPr/>
        </p:nvGraphicFramePr>
        <p:xfrm>
          <a:off x="228600" y="4933950"/>
          <a:ext cx="8686800" cy="265113"/>
        </p:xfrm>
        <a:graphic>
          <a:graphicData uri="http://schemas.openxmlformats.org/drawingml/2006/table">
            <a:tbl>
              <a:tblPr>
                <a:tableStyleId>{5C22544A-7EE6-4342-B048-85BDC9FD1C3A}</a:tableStyleId>
              </a:tblPr>
              <a:tblGrid>
                <a:gridCol w="8686800"/>
              </a:tblGrid>
              <a:tr h="2651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baseline="0" dirty="0" smtClean="0">
                          <a:solidFill>
                            <a:schemeClr val="tx1">
                              <a:lumMod val="75000"/>
                              <a:lumOff val="25000"/>
                            </a:schemeClr>
                          </a:solidFill>
                          <a:latin typeface="+mj-lt"/>
                        </a:rPr>
                        <a:t>Subcommittees</a:t>
                      </a:r>
                    </a:p>
                  </a:txBody>
                  <a:tcPr marT="45878" marB="45878">
                    <a:lnB w="12700" cap="flat" cmpd="sng" algn="ctr">
                      <a:solidFill>
                        <a:schemeClr val="tx1"/>
                      </a:solidFill>
                      <a:prstDash val="solid"/>
                      <a:round/>
                      <a:headEnd type="none" w="med" len="med"/>
                      <a:tailEnd type="none" w="med" len="med"/>
                    </a:lnB>
                    <a:noFill/>
                  </a:tcPr>
                </a:tc>
              </a:tr>
            </a:tbl>
          </a:graphicData>
        </a:graphic>
      </p:graphicFrame>
      <p:pic>
        <p:nvPicPr>
          <p:cNvPr id="6181" name="Picture 13"/>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82588" y="661988"/>
            <a:ext cx="4794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2" name="Picture 12" descr="NationalJournal_LC (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7475" y="215900"/>
            <a:ext cx="3448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7"/>
          <p:cNvSpPr txBox="1">
            <a:spLocks/>
          </p:cNvSpPr>
          <p:nvPr/>
        </p:nvSpPr>
        <p:spPr bwMode="auto">
          <a:xfrm>
            <a:off x="0" y="6637338"/>
            <a:ext cx="4572000" cy="231775"/>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Georgia" panose="02040502050405020303" pitchFamily="18" charset="0"/>
                <a:ea typeface="ＭＳ Ｐゴシック" charset="0"/>
                <a:cs typeface="MS PGothic"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Georgia" panose="02040502050405020303" pitchFamily="18" charset="0"/>
                <a:ea typeface="MS PGothic" panose="020B0600070205080204" pitchFamily="34" charset="-128"/>
                <a:cs typeface="MS PGothic"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Georgia" panose="02040502050405020303" pitchFamily="18" charset="0"/>
                <a:ea typeface="MS PGothic" panose="020B0600070205080204" pitchFamily="34" charset="-128"/>
                <a:cs typeface="MS PGothic"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Georgia" panose="02040502050405020303" pitchFamily="18" charset="0"/>
                <a:ea typeface="MS PGothic" panose="020B0600070205080204" pitchFamily="34" charset="-128"/>
                <a:cs typeface="MS PGothic"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Georgia" panose="02040502050405020303" pitchFamily="18" charset="0"/>
                <a:ea typeface="MS PGothic" panose="020B0600070205080204"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1000" dirty="0" smtClean="0">
                <a:solidFill>
                  <a:schemeClr val="tx1">
                    <a:lumMod val="65000"/>
                    <a:lumOff val="35000"/>
                  </a:schemeClr>
                </a:solidFill>
                <a:latin typeface="+mn-lt"/>
                <a:ea typeface="MS PGothic" panose="020B0600070205080204" pitchFamily="34" charset="-128"/>
                <a:cs typeface="ＭＳ Ｐゴシック" charset="0"/>
              </a:rPr>
              <a:t>January 19, 2017  |  Christine Yan</a:t>
            </a:r>
            <a:endParaRPr lang="en-US" sz="1000" dirty="0">
              <a:solidFill>
                <a:schemeClr val="tx1">
                  <a:lumMod val="65000"/>
                  <a:lumOff val="35000"/>
                </a:schemeClr>
              </a:solidFill>
              <a:latin typeface="+mn-lt"/>
              <a:ea typeface="MS PGothic" panose="020B0600070205080204" pitchFamily="34" charset="-128"/>
              <a:cs typeface="ＭＳ Ｐゴシック" charset="0"/>
            </a:endParaRPr>
          </a:p>
        </p:txBody>
      </p:sp>
    </p:spTree>
    <p:extLst>
      <p:ext uri="{BB962C8B-B14F-4D97-AF65-F5344CB8AC3E}">
        <p14:creationId xmlns:p14="http://schemas.microsoft.com/office/powerpoint/2010/main" val="1746312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p:cNvPicPr>
          <p:nvPr/>
        </p:nvPicPr>
        <p:blipFill>
          <a:blip r:embed="rId3"/>
          <a:srcRect t="4813" b="1439"/>
          <a:stretch>
            <a:fillRect/>
          </a:stretch>
        </p:blipFill>
        <p:spPr bwMode="auto">
          <a:xfrm>
            <a:off x="357188" y="986521"/>
            <a:ext cx="1828800" cy="2286000"/>
          </a:xfrm>
          <a:prstGeom prst="rect">
            <a:avLst/>
          </a:prstGeom>
          <a:noFill/>
          <a:ln w="9525">
            <a:solidFill>
              <a:schemeClr val="tx1"/>
            </a:solidFill>
            <a:miter lim="800000"/>
            <a:headEnd/>
            <a:tailEnd/>
          </a:ln>
        </p:spPr>
      </p:pic>
      <p:sp>
        <p:nvSpPr>
          <p:cNvPr id="7171" name="Title 2"/>
          <p:cNvSpPr>
            <a:spLocks noGrp="1"/>
          </p:cNvSpPr>
          <p:nvPr>
            <p:ph type="title"/>
          </p:nvPr>
        </p:nvSpPr>
        <p:spPr>
          <a:xfrm>
            <a:off x="243198" y="557244"/>
            <a:ext cx="8686800" cy="854075"/>
          </a:xfrm>
        </p:spPr>
        <p:txBody>
          <a:bodyPr/>
          <a:lstStyle/>
          <a:p>
            <a:r>
              <a:rPr lang="en-US">
                <a:latin typeface="Georgia" pitchFamily="-105" charset="0"/>
                <a:cs typeface="MS PGothic" pitchFamily="34" charset="-128"/>
              </a:rPr>
              <a:t>Rep. Michael Conaway</a:t>
            </a:r>
          </a:p>
        </p:txBody>
      </p:sp>
      <p:graphicFrame>
        <p:nvGraphicFramePr>
          <p:cNvPr id="13" name="Table 12"/>
          <p:cNvGraphicFramePr>
            <a:graphicFrameLocks noGrp="1"/>
          </p:cNvGraphicFramePr>
          <p:nvPr/>
        </p:nvGraphicFramePr>
        <p:xfrm>
          <a:off x="365125" y="3526772"/>
          <a:ext cx="1619250" cy="2640746"/>
        </p:xfrm>
        <a:graphic>
          <a:graphicData uri="http://schemas.openxmlformats.org/drawingml/2006/table">
            <a:tbl>
              <a:tblPr/>
              <a:tblGrid>
                <a:gridCol w="1619250"/>
              </a:tblGrid>
              <a:tr h="258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bg1"/>
                          </a:solidFill>
                          <a:effectLst/>
                          <a:latin typeface="Calibri Light" pitchFamily="34" charset="0"/>
                          <a:ea typeface="MS PGothic" pitchFamily="34" charset="-128"/>
                          <a:cs typeface="MS PGothic" pitchFamily="34" charset="-128"/>
                        </a:rPr>
                        <a:t>Biography</a:t>
                      </a:r>
                    </a:p>
                  </a:txBody>
                  <a:tcPr marL="91485" marR="91485" marT="45709" marB="45709" anchor="ctr" horzOverflow="overflow">
                    <a:lnL>
                      <a:noFill/>
                    </a:lnL>
                    <a:lnR>
                      <a:noFill/>
                    </a:lnR>
                    <a:lnT>
                      <a:noFill/>
                    </a:lnT>
                    <a:lnB>
                      <a:noFill/>
                    </a:lnB>
                    <a:lnTlToBr>
                      <a:noFill/>
                    </a:lnTlToBr>
                    <a:lnBlToTr>
                      <a:noFill/>
                    </a:lnBlToTr>
                    <a:solidFill>
                      <a:srgbClr val="D17770"/>
                    </a:solidFill>
                  </a:tcPr>
                </a:tc>
              </a:tr>
              <a:tr h="5619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Light" pitchFamily="34" charset="0"/>
                          <a:ea typeface="MS PGothic" pitchFamily="34" charset="-128"/>
                          <a:cs typeface="MS PGothic" pitchFamily="34" charset="-128"/>
                        </a:rPr>
                        <a:t>Currently:</a:t>
                      </a:r>
                    </a:p>
                    <a:p>
                      <a:pPr marL="0" marR="0" lvl="0" indent="0" algn="l" defTabSz="457200" rtl="0" eaLnBrk="1" fontAlgn="base" latinLnBrk="0" hangingPunct="1">
                        <a:lnSpc>
                          <a:spcPct val="100000"/>
                        </a:lnSpc>
                        <a:spcBef>
                          <a:spcPct val="0"/>
                        </a:spcBef>
                        <a:spcAft>
                          <a:spcPct val="0"/>
                        </a:spcAft>
                        <a:buClrTx/>
                        <a:buSzTx/>
                        <a:buFont typeface="Arial" pitchFamily="-105" charset="0"/>
                        <a:buNone/>
                        <a:tabLst/>
                      </a:pPr>
                      <a:r>
                        <a:rPr kumimoji="0" lang="en-US" sz="1000" b="0" i="0" u="none" strike="noStrike" cap="none" normalizeH="0" baseline="0" dirty="0" smtClean="0">
                          <a:ln>
                            <a:noFill/>
                          </a:ln>
                          <a:solidFill>
                            <a:srgbClr val="000000"/>
                          </a:solidFill>
                          <a:effectLst/>
                          <a:latin typeface="Calibri Light" pitchFamily="34" charset="0"/>
                          <a:ea typeface="MS PGothic" pitchFamily="34" charset="-128"/>
                          <a:cs typeface="MS PGothic" pitchFamily="34" charset="-128"/>
                        </a:rPr>
                        <a:t>Rep., Texas (11)</a:t>
                      </a:r>
                    </a:p>
                    <a:p>
                      <a:pPr marL="0" marR="0" lvl="0" indent="0" algn="l" defTabSz="457200" rtl="0" eaLnBrk="1" fontAlgn="base" latinLnBrk="0" hangingPunct="1">
                        <a:lnSpc>
                          <a:spcPct val="100000"/>
                        </a:lnSpc>
                        <a:spcBef>
                          <a:spcPct val="0"/>
                        </a:spcBef>
                        <a:spcAft>
                          <a:spcPct val="0"/>
                        </a:spcAft>
                        <a:buClrTx/>
                        <a:buSzTx/>
                        <a:buFont typeface="Arial" pitchFamily="-105" charset="0"/>
                        <a:buNone/>
                        <a:tabLst/>
                      </a:pPr>
                      <a:r>
                        <a:rPr kumimoji="0" lang="en-US" sz="1000" b="0" i="0" u="none" strike="noStrike" cap="none" normalizeH="0" baseline="0" dirty="0">
                          <a:ln>
                            <a:noFill/>
                          </a:ln>
                          <a:solidFill>
                            <a:srgbClr val="000000"/>
                          </a:solidFill>
                          <a:effectLst/>
                          <a:latin typeface="Calibri Light" pitchFamily="34" charset="0"/>
                          <a:ea typeface="MS PGothic" pitchFamily="34" charset="-128"/>
                          <a:cs typeface="MS PGothic" pitchFamily="34" charset="-128"/>
                        </a:rPr>
                        <a:t>Elected: 2004</a:t>
                      </a:r>
                    </a:p>
                  </a:txBody>
                  <a:tcPr marL="91485" marR="91485" marT="45709" marB="45709" horzOverflow="overflow">
                    <a:lnL>
                      <a:noFill/>
                    </a:lnL>
                    <a:lnR>
                      <a:noFill/>
                    </a:lnR>
                    <a:lnT>
                      <a:noFill/>
                    </a:lnT>
                    <a:lnB w="12700" cap="flat" cmpd="sng" algn="ctr">
                      <a:solidFill>
                        <a:schemeClr val="tx1"/>
                      </a:solidFill>
                      <a:prstDash val="dot"/>
                      <a:round/>
                      <a:headEnd type="none" w="med" len="med"/>
                      <a:tailEnd type="none" w="med" len="med"/>
                    </a:lnB>
                    <a:lnTlToBr>
                      <a:noFill/>
                    </a:lnTlToBr>
                    <a:lnBlToTr>
                      <a:noFill/>
                    </a:lnBlToTr>
                    <a:noFill/>
                  </a:tcPr>
                </a:tc>
              </a:tr>
              <a:tr h="54294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Light" pitchFamily="34" charset="0"/>
                          <a:ea typeface="MS PGothic" pitchFamily="34" charset="-128"/>
                          <a:cs typeface="MS PGothic" pitchFamily="34" charset="-128"/>
                        </a:rPr>
                        <a:t>Education: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Light" pitchFamily="34" charset="0"/>
                          <a:ea typeface="MS PGothic" pitchFamily="34" charset="-128"/>
                          <a:cs typeface="MS PGothic" pitchFamily="34" charset="-128"/>
                        </a:rPr>
                        <a:t>East TX State U. B.B.A., ‘70</a:t>
                      </a:r>
                    </a:p>
                  </a:txBody>
                  <a:tcPr marL="91485" marR="91485" marT="45709" marB="45709" horzOverflow="overflow">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r>
              <a:tr h="244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Light" pitchFamily="34" charset="0"/>
                          <a:ea typeface="MS PGothic" pitchFamily="34" charset="-128"/>
                          <a:cs typeface="MS PGothic" pitchFamily="34" charset="-128"/>
                        </a:rPr>
                        <a:t>Religion: Baptist</a:t>
                      </a:r>
                    </a:p>
                  </a:txBody>
                  <a:tcPr marL="91485" marR="91485" marT="45709" marB="45709" horzOverflow="overflow">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r>
              <a:tr h="4068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Light" pitchFamily="34" charset="0"/>
                          <a:ea typeface="MS PGothic" pitchFamily="34" charset="-128"/>
                          <a:cs typeface="MS PGothic" pitchFamily="34" charset="-128"/>
                        </a:rPr>
                        <a:t>Family: Married, 4 </a:t>
                      </a:r>
                      <a:r>
                        <a:rPr kumimoji="0" lang="en-US" sz="1000" b="0" i="0" u="none" strike="noStrike" cap="none" normalizeH="0" baseline="0" dirty="0" smtClean="0">
                          <a:ln>
                            <a:noFill/>
                          </a:ln>
                          <a:solidFill>
                            <a:srgbClr val="000000"/>
                          </a:solidFill>
                          <a:effectLst/>
                          <a:latin typeface="Calibri Light" pitchFamily="34" charset="0"/>
                          <a:ea typeface="MS PGothic" pitchFamily="34" charset="-128"/>
                          <a:cs typeface="MS PGothic" pitchFamily="34" charset="-128"/>
                        </a:rPr>
                        <a:t>children; </a:t>
                      </a:r>
                      <a:r>
                        <a:rPr kumimoji="0" lang="en-US" sz="1000" b="0" i="0" u="none" strike="noStrike" cap="none" normalizeH="0" baseline="0" dirty="0">
                          <a:ln>
                            <a:noFill/>
                          </a:ln>
                          <a:solidFill>
                            <a:srgbClr val="000000"/>
                          </a:solidFill>
                          <a:effectLst/>
                          <a:latin typeface="Calibri Light" pitchFamily="34" charset="0"/>
                          <a:ea typeface="MS PGothic" pitchFamily="34" charset="-128"/>
                          <a:cs typeface="MS PGothic" pitchFamily="34" charset="-128"/>
                        </a:rPr>
                        <a:t>7 grandchildren</a:t>
                      </a:r>
                    </a:p>
                  </a:txBody>
                  <a:tcPr marL="91485" marR="91485" marT="45709" marB="45709" horzOverflow="overflow">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r>
              <a:tr h="625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Light" pitchFamily="34" charset="0"/>
                          <a:ea typeface="MS PGothic" pitchFamily="34" charset="-128"/>
                          <a:cs typeface="MS PGothic" pitchFamily="34" charset="-128"/>
                        </a:rPr>
                        <a:t>Contact: (202) 225-3605</a:t>
                      </a:r>
                      <a:endParaRPr kumimoji="0" lang="en-US" sz="1000" b="0" i="0" u="none" strike="noStrike" cap="none" normalizeH="0" baseline="0" dirty="0" smtClean="0">
                        <a:ln>
                          <a:noFill/>
                        </a:ln>
                        <a:solidFill>
                          <a:srgbClr val="000000"/>
                        </a:solidFill>
                        <a:effectLst/>
                        <a:latin typeface="Calibri Light" pitchFamily="34" charset="0"/>
                        <a:ea typeface="MS PGothic" pitchFamily="34" charset="-128"/>
                        <a:cs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Light" pitchFamily="34" charset="0"/>
                          <a:ea typeface="MS PGothic" pitchFamily="34" charset="-128"/>
                          <a:cs typeface="MS PGothic" pitchFamily="34" charset="-128"/>
                        </a:rPr>
                        <a:t>2430 Rayburn HOB</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Light" pitchFamily="34" charset="0"/>
                          <a:ea typeface="MS PGothic" pitchFamily="34" charset="-128"/>
                          <a:cs typeface="MS PGothic" pitchFamily="34" charset="-128"/>
                        </a:rPr>
                        <a:t>Washington, DC 20515</a:t>
                      </a:r>
                    </a:p>
                  </a:txBody>
                  <a:tcPr marL="91485" marR="91485" marT="45709" marB="45709" horzOverflow="overflow">
                    <a:lnL>
                      <a:noFill/>
                    </a:lnL>
                    <a:lnR>
                      <a:noFill/>
                    </a:lnR>
                    <a:lnT w="12700" cap="flat" cmpd="sng" algn="ctr">
                      <a:solidFill>
                        <a:schemeClr val="tx1"/>
                      </a:solidFill>
                      <a:prstDash val="dot"/>
                      <a:round/>
                      <a:headEnd type="none" w="med" len="med"/>
                      <a:tailEnd type="none" w="med" len="med"/>
                    </a:lnT>
                    <a:lnB>
                      <a:noFill/>
                    </a:lnB>
                    <a:lnTlToBr>
                      <a:noFill/>
                    </a:lnTlToBr>
                    <a:lnBlToTr>
                      <a:noFill/>
                    </a:lnBlToTr>
                    <a:noFill/>
                  </a:tcPr>
                </a:tc>
              </a:tr>
            </a:tbl>
          </a:graphicData>
        </a:graphic>
      </p:graphicFrame>
      <p:graphicFrame>
        <p:nvGraphicFramePr>
          <p:cNvPr id="14" name="Table 13"/>
          <p:cNvGraphicFramePr>
            <a:graphicFrameLocks noGrp="1"/>
          </p:cNvGraphicFramePr>
          <p:nvPr/>
        </p:nvGraphicFramePr>
        <p:xfrm>
          <a:off x="4770438" y="3526772"/>
          <a:ext cx="4095750" cy="1082968"/>
        </p:xfrm>
        <a:graphic>
          <a:graphicData uri="http://schemas.openxmlformats.org/drawingml/2006/table">
            <a:tbl>
              <a:tblPr/>
              <a:tblGrid>
                <a:gridCol w="4095750"/>
              </a:tblGrid>
              <a:tr h="2587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bg1"/>
                          </a:solidFill>
                          <a:effectLst/>
                          <a:latin typeface="Calibri Light" pitchFamily="34" charset="0"/>
                          <a:ea typeface="MS PGothic" pitchFamily="34" charset="-128"/>
                          <a:cs typeface="MS PGothic" pitchFamily="34" charset="-128"/>
                        </a:rPr>
                        <a:t>Committees</a:t>
                      </a:r>
                    </a:p>
                  </a:txBody>
                  <a:tcPr marL="91410" marR="91410" marT="45707" marB="45707" anchor="ctr" horzOverflow="overflow">
                    <a:lnL>
                      <a:noFill/>
                    </a:lnL>
                    <a:lnR>
                      <a:noFill/>
                    </a:lnR>
                    <a:lnT>
                      <a:noFill/>
                    </a:lnT>
                    <a:lnB>
                      <a:noFill/>
                    </a:lnB>
                    <a:lnTlToBr>
                      <a:noFill/>
                    </a:lnTlToBr>
                    <a:lnBlToTr>
                      <a:noFill/>
                    </a:lnBlToTr>
                    <a:solidFill>
                      <a:srgbClr val="D17770"/>
                    </a:solidFill>
                  </a:tcPr>
                </a:tc>
              </a:tr>
              <a:tr h="274638">
                <a:tc>
                  <a:txBody>
                    <a:bodyPr/>
                    <a:lstStyle/>
                    <a:p>
                      <a:pPr marL="0" marR="0" lvl="0" indent="0" algn="l" defTabSz="457200" rtl="0" eaLnBrk="1" fontAlgn="base" latinLnBrk="0" hangingPunct="1">
                        <a:lnSpc>
                          <a:spcPct val="100000"/>
                        </a:lnSpc>
                        <a:spcBef>
                          <a:spcPts val="600"/>
                        </a:spcBef>
                        <a:spcAft>
                          <a:spcPct val="0"/>
                        </a:spcAft>
                        <a:buClrTx/>
                        <a:buSzTx/>
                        <a:buFont typeface="Arial" pitchFamily="-105" charset="0"/>
                        <a:buNone/>
                        <a:tabLst/>
                      </a:pPr>
                      <a:r>
                        <a:rPr kumimoji="0" lang="en-US" sz="1000" b="0" i="0" u="none" strike="noStrike" cap="none" normalizeH="0" baseline="0" dirty="0">
                          <a:ln>
                            <a:noFill/>
                          </a:ln>
                          <a:solidFill>
                            <a:srgbClr val="000000"/>
                          </a:solidFill>
                          <a:effectLst/>
                          <a:latin typeface="Calibri Light" pitchFamily="34" charset="0"/>
                          <a:ea typeface="MS PGothic" pitchFamily="34" charset="-128"/>
                          <a:cs typeface="MS PGothic" pitchFamily="34" charset="-128"/>
                        </a:rPr>
                        <a:t>Committee on </a:t>
                      </a:r>
                      <a:r>
                        <a:rPr kumimoji="0" lang="en-US" sz="1000" b="0" i="0" u="none" strike="noStrike" cap="none" normalizeH="0" baseline="0" dirty="0" smtClean="0">
                          <a:ln>
                            <a:noFill/>
                          </a:ln>
                          <a:solidFill>
                            <a:srgbClr val="000000"/>
                          </a:solidFill>
                          <a:effectLst/>
                          <a:latin typeface="Calibri Light" pitchFamily="34" charset="0"/>
                          <a:ea typeface="MS PGothic" pitchFamily="34" charset="-128"/>
                          <a:cs typeface="MS PGothic" pitchFamily="34" charset="-128"/>
                        </a:rPr>
                        <a:t>Agriculture, </a:t>
                      </a:r>
                      <a:r>
                        <a:rPr kumimoji="0" lang="en-US" sz="1000" b="0" i="1" u="none" strike="noStrike" cap="none" normalizeH="0" baseline="0" dirty="0" smtClean="0">
                          <a:ln>
                            <a:noFill/>
                          </a:ln>
                          <a:solidFill>
                            <a:srgbClr val="000000"/>
                          </a:solidFill>
                          <a:effectLst/>
                          <a:latin typeface="Calibri Light" pitchFamily="34" charset="0"/>
                          <a:ea typeface="MS PGothic" pitchFamily="34" charset="-128"/>
                          <a:cs typeface="MS PGothic" pitchFamily="34" charset="-128"/>
                        </a:rPr>
                        <a:t>Chairman</a:t>
                      </a:r>
                      <a:endParaRPr kumimoji="0" lang="en-US" sz="1000" b="0" i="0" u="none" strike="noStrike" cap="none" normalizeH="0" baseline="0" dirty="0">
                        <a:ln>
                          <a:noFill/>
                        </a:ln>
                        <a:solidFill>
                          <a:srgbClr val="000000"/>
                        </a:solidFill>
                        <a:effectLst/>
                        <a:latin typeface="Calibri Light" pitchFamily="34" charset="0"/>
                        <a:ea typeface="MS PGothic" pitchFamily="34" charset="-128"/>
                        <a:cs typeface="MS PGothic" pitchFamily="34" charset="-128"/>
                      </a:endParaRPr>
                    </a:p>
                  </a:txBody>
                  <a:tcPr marL="91429" marR="91429" marT="45731" marB="45731" horzOverflow="overflow">
                    <a:lnL>
                      <a:noFill/>
                    </a:lnL>
                    <a:lnR>
                      <a:noFill/>
                    </a:lnR>
                    <a:lnT>
                      <a:noFill/>
                    </a:lnT>
                    <a:lnB w="12700" cap="flat" cmpd="sng" algn="ctr">
                      <a:solidFill>
                        <a:schemeClr val="tx1"/>
                      </a:solidFill>
                      <a:prstDash val="dot"/>
                      <a:round/>
                      <a:headEnd type="none" w="med" len="med"/>
                      <a:tailEnd type="none" w="med" len="med"/>
                    </a:lnB>
                    <a:lnTlToBr>
                      <a:noFill/>
                    </a:lnTlToBr>
                    <a:lnBlToTr>
                      <a:noFill/>
                    </a:lnBlToTr>
                    <a:noFill/>
                  </a:tcPr>
                </a:tc>
              </a:tr>
              <a:tr h="274638">
                <a:tc>
                  <a:txBody>
                    <a:bodyPr/>
                    <a:lstStyle/>
                    <a:p>
                      <a:pPr marL="0" marR="0" lvl="0" indent="0" algn="l" defTabSz="457200" rtl="0" eaLnBrk="1" fontAlgn="base" latinLnBrk="0" hangingPunct="1">
                        <a:lnSpc>
                          <a:spcPct val="100000"/>
                        </a:lnSpc>
                        <a:spcBef>
                          <a:spcPts val="600"/>
                        </a:spcBef>
                        <a:spcAft>
                          <a:spcPct val="0"/>
                        </a:spcAft>
                        <a:buClrTx/>
                        <a:buSzTx/>
                        <a:buFont typeface="Arial" pitchFamily="-105" charset="0"/>
                        <a:buNone/>
                        <a:tabLst/>
                      </a:pPr>
                      <a:r>
                        <a:rPr kumimoji="0" lang="en-US" sz="1000" b="0" i="0" u="none" strike="noStrike" cap="none" normalizeH="0" baseline="0">
                          <a:ln>
                            <a:noFill/>
                          </a:ln>
                          <a:solidFill>
                            <a:srgbClr val="000000"/>
                          </a:solidFill>
                          <a:effectLst/>
                          <a:latin typeface="Calibri Light" pitchFamily="34" charset="0"/>
                          <a:ea typeface="MS PGothic" pitchFamily="34" charset="-128"/>
                          <a:cs typeface="MS PGothic" pitchFamily="34" charset="-128"/>
                        </a:rPr>
                        <a:t>Permanent Select Committee on Intelligence </a:t>
                      </a:r>
                    </a:p>
                  </a:txBody>
                  <a:tcPr marL="91429" marR="91429" marT="45731" marB="45731" horzOverflow="overflow">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r>
              <a:tr h="274638">
                <a:tc>
                  <a:txBody>
                    <a:bodyPr/>
                    <a:lstStyle/>
                    <a:p>
                      <a:pPr marL="0" marR="0" lvl="0" indent="0" algn="l" defTabSz="457200" rtl="0" eaLnBrk="1" fontAlgn="base" latinLnBrk="0" hangingPunct="1">
                        <a:lnSpc>
                          <a:spcPct val="100000"/>
                        </a:lnSpc>
                        <a:spcBef>
                          <a:spcPts val="600"/>
                        </a:spcBef>
                        <a:spcAft>
                          <a:spcPct val="0"/>
                        </a:spcAft>
                        <a:buClrTx/>
                        <a:buSzTx/>
                        <a:buFont typeface="Arial" pitchFamily="-105" charset="0"/>
                        <a:buNone/>
                        <a:tabLst/>
                      </a:pPr>
                      <a:r>
                        <a:rPr kumimoji="0" lang="en-US" sz="1000" b="0" i="0" u="none" strike="noStrike" cap="none" normalizeH="0" baseline="0" dirty="0">
                          <a:ln>
                            <a:noFill/>
                          </a:ln>
                          <a:solidFill>
                            <a:srgbClr val="000000"/>
                          </a:solidFill>
                          <a:effectLst/>
                          <a:latin typeface="Calibri Light" pitchFamily="34" charset="0"/>
                          <a:ea typeface="MS PGothic" pitchFamily="34" charset="-128"/>
                          <a:cs typeface="MS PGothic" pitchFamily="34" charset="-128"/>
                        </a:rPr>
                        <a:t>Committee on the Armed Services </a:t>
                      </a:r>
                    </a:p>
                  </a:txBody>
                  <a:tcPr marL="91429" marR="91429" marT="45731" marB="45731" horzOverflow="overflow">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r>
            </a:tbl>
          </a:graphicData>
        </a:graphic>
      </p:graphicFrame>
      <p:sp>
        <p:nvSpPr>
          <p:cNvPr id="15" name="Text Placeholder 36"/>
          <p:cNvSpPr txBox="1">
            <a:spLocks/>
          </p:cNvSpPr>
          <p:nvPr/>
        </p:nvSpPr>
        <p:spPr>
          <a:xfrm>
            <a:off x="0" y="6318250"/>
            <a:ext cx="9126538" cy="2444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ＭＳ Ｐゴシック"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ＭＳ Ｐゴシック"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ＭＳ Ｐゴシック"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ＭＳ Ｐゴシック"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ＭＳ Ｐゴシック"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n-US" sz="900" i="1" dirty="0" smtClean="0">
                <a:solidFill>
                  <a:prstClr val="black">
                    <a:lumMod val="65000"/>
                    <a:lumOff val="35000"/>
                  </a:prstClr>
                </a:solidFill>
                <a:latin typeface="Calibri Light"/>
                <a:ea typeface="MS PGothic" panose="020B0600070205080204" pitchFamily="34" charset="-128"/>
                <a:cs typeface="+mn-cs"/>
              </a:rPr>
              <a:t>Sources: National Journal Almanac, 2016; </a:t>
            </a:r>
            <a:r>
              <a:rPr lang="en-US" sz="900" i="1" dirty="0" err="1" smtClean="0">
                <a:solidFill>
                  <a:prstClr val="black">
                    <a:lumMod val="65000"/>
                    <a:lumOff val="35000"/>
                  </a:prstClr>
                </a:solidFill>
                <a:latin typeface="Calibri Light"/>
                <a:ea typeface="MS PGothic" panose="020B0600070205080204" pitchFamily="34" charset="-128"/>
                <a:cs typeface="+mn-cs"/>
              </a:rPr>
              <a:t>Ballotpedia</a:t>
            </a:r>
            <a:r>
              <a:rPr lang="en-US" sz="900" i="1" dirty="0" smtClean="0">
                <a:solidFill>
                  <a:prstClr val="black">
                    <a:lumMod val="65000"/>
                    <a:lumOff val="35000"/>
                  </a:prstClr>
                </a:solidFill>
                <a:latin typeface="Calibri Light"/>
                <a:ea typeface="MS PGothic" panose="020B0600070205080204" pitchFamily="34" charset="-128"/>
                <a:cs typeface="+mn-cs"/>
              </a:rPr>
              <a:t>, 2016. </a:t>
            </a:r>
            <a:endParaRPr lang="en-US" sz="900" i="1" dirty="0">
              <a:solidFill>
                <a:prstClr val="black">
                  <a:lumMod val="65000"/>
                  <a:lumOff val="35000"/>
                </a:prstClr>
              </a:solidFill>
              <a:latin typeface="Calibri Light"/>
              <a:ea typeface="MS PGothic" panose="020B0600070205080204" pitchFamily="34" charset="-128"/>
              <a:cs typeface="+mn-cs"/>
            </a:endParaRPr>
          </a:p>
        </p:txBody>
      </p:sp>
      <p:graphicFrame>
        <p:nvGraphicFramePr>
          <p:cNvPr id="16" name="Table 15"/>
          <p:cNvGraphicFramePr>
            <a:graphicFrameLocks noGrp="1"/>
          </p:cNvGraphicFramePr>
          <p:nvPr/>
        </p:nvGraphicFramePr>
        <p:xfrm>
          <a:off x="4770438" y="4945063"/>
          <a:ext cx="4087812" cy="1069975"/>
        </p:xfrm>
        <a:graphic>
          <a:graphicData uri="http://schemas.openxmlformats.org/drawingml/2006/table">
            <a:tbl>
              <a:tblPr/>
              <a:tblGrid>
                <a:gridCol w="1362604"/>
                <a:gridCol w="1362604"/>
                <a:gridCol w="1362604"/>
              </a:tblGrid>
              <a:tr h="264981">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mn-lt"/>
                          <a:ea typeface="MS PGothic" charset="0"/>
                          <a:cs typeface="MS PGothic" charset="0"/>
                        </a:rPr>
                        <a:t>Election Results</a:t>
                      </a: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2" marR="91432" marT="45744" marB="45744"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D17770"/>
                    </a:solidFill>
                  </a:tcPr>
                </a:tc>
                <a:tc hMerge="1">
                  <a:txBody>
                    <a:bodyPr/>
                    <a:lstStyle/>
                    <a:p>
                      <a:endParaRPr lang="en-US"/>
                    </a:p>
                  </a:txBody>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tr>
              <a:tr h="301839">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mn-lt"/>
                          <a:ea typeface="MS PGothic" charset="0"/>
                          <a:cs typeface="MS PGothic" charset="0"/>
                        </a:rPr>
                        <a:t>2016 General</a:t>
                      </a: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2" marR="91432" marT="45744" marB="45744" horzOverflow="overflow">
                    <a:lnL>
                      <a:noFill/>
                    </a:lnL>
                    <a:lnR w="12700" cap="flat" cmpd="sng" algn="ctr">
                      <a:noFill/>
                      <a:prstDash val="solid"/>
                      <a:round/>
                      <a:headEnd type="none" w="med" len="med"/>
                      <a:tailEnd type="none" w="med" len="med"/>
                    </a:lnR>
                    <a:lnT>
                      <a:noFill/>
                    </a:lnT>
                    <a:lnB w="12700" cap="flat" cmpd="sng" algn="ctr">
                      <a:solidFill>
                        <a:schemeClr val="tx1"/>
                      </a:solidFill>
                      <a:prstDash val="dot"/>
                      <a:round/>
                      <a:headEnd type="none" w="med" len="med"/>
                      <a:tailEnd type="none" w="med" len="med"/>
                    </a:lnB>
                    <a:lnTlToBr>
                      <a:noFill/>
                    </a:lnTlToBr>
                    <a:lnBlToTr>
                      <a:noFill/>
                    </a:lnBlToTr>
                    <a:noFill/>
                  </a:tcPr>
                </a:tc>
                <a:tc hMerge="1">
                  <a:txBody>
                    <a:bodyPr/>
                    <a:lstStyle/>
                    <a:p>
                      <a:endParaRPr lang="en-U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tr>
              <a:tr h="24395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mn-lt"/>
                          <a:ea typeface="MS PGothic" charset="0"/>
                          <a:cs typeface="MS PGothic" charset="0"/>
                        </a:rPr>
                        <a:t>Mike Conaway (R)</a:t>
                      </a:r>
                    </a:p>
                  </a:txBody>
                  <a:tcPr marL="91432" marR="91432" marT="45744" marB="45744" horzOverflow="overflow">
                    <a:lnL>
                      <a:noFill/>
                    </a:lnL>
                    <a:lnR w="12700" cap="flat" cmpd="sng" algn="ctr">
                      <a:solidFill>
                        <a:schemeClr val="bg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mn-lt"/>
                          <a:ea typeface="MS PGothic" charset="0"/>
                          <a:cs typeface="MS PGothic" charset="0"/>
                        </a:rPr>
                        <a:t>Votes: 201,871</a:t>
                      </a:r>
                    </a:p>
                  </a:txBody>
                  <a:tcPr marL="91432" marR="91432"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smtClean="0">
                          <a:ln>
                            <a:noFill/>
                          </a:ln>
                          <a:solidFill>
                            <a:srgbClr val="000000"/>
                          </a:solidFill>
                          <a:effectLst/>
                          <a:latin typeface="+mn-lt"/>
                          <a:ea typeface="MS PGothic" charset="0"/>
                          <a:cs typeface="MS PGothic" charset="0"/>
                        </a:rPr>
                        <a:t>Percent: 89.5%</a:t>
                      </a:r>
                    </a:p>
                  </a:txBody>
                  <a:tcPr marL="91432" marR="91432" marT="45744" marB="45744" horzOverflow="overflow">
                    <a:lnL w="12700" cap="flat" cmpd="sng" algn="ctr">
                      <a:solidFill>
                        <a:schemeClr val="bg1"/>
                      </a:solidFill>
                      <a:prstDash val="solid"/>
                      <a:round/>
                      <a:headEnd type="none" w="med" len="med"/>
                      <a:tailEnd type="none" w="med" len="med"/>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r>
              <a:tr h="2592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n-lt"/>
                          <a:ea typeface="MS PGothic" charset="0"/>
                          <a:cs typeface="MS PGothic" charset="0"/>
                        </a:rPr>
                        <a:t>Nicholas </a:t>
                      </a:r>
                      <a:r>
                        <a:rPr kumimoji="0" lang="en-US" sz="1100" b="0" i="0" u="none" strike="noStrike" cap="none" normalizeH="0" baseline="0" dirty="0" err="1" smtClean="0">
                          <a:ln>
                            <a:noFill/>
                          </a:ln>
                          <a:solidFill>
                            <a:srgbClr val="000000"/>
                          </a:solidFill>
                          <a:effectLst/>
                          <a:latin typeface="+mn-lt"/>
                          <a:ea typeface="MS PGothic" charset="0"/>
                          <a:cs typeface="MS PGothic" charset="0"/>
                        </a:rPr>
                        <a:t>Landholt</a:t>
                      </a:r>
                      <a:r>
                        <a:rPr kumimoji="0" lang="en-US" sz="1100" b="0" i="0" u="none" strike="noStrike" cap="none" normalizeH="0" baseline="0" dirty="0" smtClean="0">
                          <a:ln>
                            <a:noFill/>
                          </a:ln>
                          <a:solidFill>
                            <a:srgbClr val="000000"/>
                          </a:solidFill>
                          <a:effectLst/>
                          <a:latin typeface="+mn-lt"/>
                          <a:ea typeface="MS PGothic" charset="0"/>
                          <a:cs typeface="MS PGothic" charset="0"/>
                        </a:rPr>
                        <a:t> (L)</a:t>
                      </a:r>
                    </a:p>
                  </a:txBody>
                  <a:tcPr marL="91432" marR="91432" marT="45744" marB="45744" horzOverflow="overflow">
                    <a:lnL>
                      <a:noFill/>
                    </a:lnL>
                    <a:lnR w="12700" cap="flat" cmpd="sng" algn="ctr">
                      <a:solidFill>
                        <a:schemeClr val="bg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mn-lt"/>
                          <a:ea typeface="MS PGothic" charset="0"/>
                          <a:cs typeface="MS PGothic" charset="0"/>
                        </a:rPr>
                        <a:t>Votes</a:t>
                      </a:r>
                      <a:r>
                        <a:rPr kumimoji="0" lang="en-US" sz="1000" b="0" i="0" u="none" strike="noStrike" cap="none" normalizeH="0" baseline="0" smtClean="0">
                          <a:ln>
                            <a:noFill/>
                          </a:ln>
                          <a:solidFill>
                            <a:srgbClr val="000000"/>
                          </a:solidFill>
                          <a:effectLst/>
                          <a:latin typeface="+mn-lt"/>
                          <a:ea typeface="MS PGothic" charset="0"/>
                          <a:cs typeface="MS PGothic" charset="0"/>
                        </a:rPr>
                        <a:t>: 23,677</a:t>
                      </a:r>
                      <a:endParaRPr kumimoji="0" lang="en-US" sz="1000" b="0" i="0" u="none" strike="noStrike" cap="none" normalizeH="0" baseline="0" dirty="0" smtClean="0">
                        <a:ln>
                          <a:noFill/>
                        </a:ln>
                        <a:solidFill>
                          <a:srgbClr val="000000"/>
                        </a:solidFill>
                        <a:effectLst/>
                        <a:latin typeface="+mn-lt"/>
                        <a:ea typeface="MS PGothic" charset="0"/>
                        <a:cs typeface="MS PGothic" charset="0"/>
                      </a:endParaRPr>
                    </a:p>
                  </a:txBody>
                  <a:tcPr marL="91432" marR="91432"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smtClean="0">
                          <a:ln>
                            <a:noFill/>
                          </a:ln>
                          <a:solidFill>
                            <a:srgbClr val="000000"/>
                          </a:solidFill>
                          <a:effectLst/>
                          <a:latin typeface="+mn-lt"/>
                          <a:ea typeface="MS PGothic" charset="0"/>
                          <a:cs typeface="MS PGothic" charset="0"/>
                        </a:rPr>
                        <a:t>Percent: 10.5%</a:t>
                      </a:r>
                    </a:p>
                  </a:txBody>
                  <a:tcPr marL="91432" marR="91432" marT="45744" marB="45744" horzOverflow="overflow">
                    <a:lnL w="12700" cap="flat" cmpd="sng" algn="ctr">
                      <a:solidFill>
                        <a:schemeClr val="bg1"/>
                      </a:solidFill>
                      <a:prstDash val="solid"/>
                      <a:round/>
                      <a:headEnd type="none" w="med" len="med"/>
                      <a:tailEnd type="none" w="med" len="med"/>
                    </a:lnL>
                    <a:lnR>
                      <a:noFill/>
                    </a:lnR>
                    <a:lnT w="12700" cap="flat" cmpd="sng" algn="ctr">
                      <a:solidFill>
                        <a:schemeClr val="tx1"/>
                      </a:solid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noFill/>
                  </a:tcPr>
                </a:tc>
              </a:tr>
            </a:tbl>
          </a:graphicData>
        </a:graphic>
      </p:graphicFrame>
      <p:graphicFrame>
        <p:nvGraphicFramePr>
          <p:cNvPr id="17" name="Table 16"/>
          <p:cNvGraphicFramePr>
            <a:graphicFrameLocks noGrp="1"/>
          </p:cNvGraphicFramePr>
          <p:nvPr/>
        </p:nvGraphicFramePr>
        <p:xfrm>
          <a:off x="2317750" y="944934"/>
          <a:ext cx="6530975" cy="2408238"/>
        </p:xfrm>
        <a:graphic>
          <a:graphicData uri="http://schemas.openxmlformats.org/drawingml/2006/table">
            <a:tbl>
              <a:tblPr/>
              <a:tblGrid>
                <a:gridCol w="6530975"/>
              </a:tblGrid>
              <a:tr h="3349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bg1"/>
                          </a:solidFill>
                          <a:effectLst/>
                          <a:latin typeface="Calibri Light" pitchFamily="34" charset="0"/>
                          <a:ea typeface="MS PGothic" pitchFamily="34" charset="-128"/>
                          <a:cs typeface="MS PGothic" pitchFamily="34" charset="-128"/>
                        </a:rPr>
                        <a:t>Biography</a:t>
                      </a:r>
                    </a:p>
                  </a:txBody>
                  <a:tcPr marL="91430" marR="91430" marT="45750" marB="45750" anchor="ctr" horzOverflow="overflow">
                    <a:lnL>
                      <a:noFill/>
                    </a:lnL>
                    <a:lnR>
                      <a:noFill/>
                    </a:lnR>
                    <a:lnT>
                      <a:noFill/>
                    </a:lnT>
                    <a:lnB>
                      <a:noFill/>
                    </a:lnB>
                    <a:lnTlToBr>
                      <a:noFill/>
                    </a:lnTlToBr>
                    <a:lnBlToTr>
                      <a:noFill/>
                    </a:lnBlToTr>
                    <a:solidFill>
                      <a:srgbClr val="D17770"/>
                    </a:solidFill>
                  </a:tcPr>
                </a:tc>
              </a:tr>
              <a:tr h="2073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libri Light" pitchFamily="34" charset="0"/>
                          <a:ea typeface="MS PGothic" pitchFamily="34" charset="-128"/>
                          <a:cs typeface="MS PGothic" pitchFamily="34" charset="-128"/>
                        </a:rPr>
                        <a:t>Mike Conaway, a Republican first elected in 2004, is a low-profile but well-regarded conservative who has taken on an assortment of tasks for his party, including generously fundraising for GOP colleagues and serving as chairman of the House Ethics Committee, and took the gavel of the Agriculture Committee in 2015. Conaway graduated from East Texas State University, now Texas A&amp;M. He worked as a certified public accountant for, among others, George W. Bush, and was chief financial officer in </a:t>
                      </a:r>
                      <a:r>
                        <a:rPr kumimoji="0" lang="en-US" sz="1000" b="0" i="0" u="none" strike="noStrike" cap="none" normalizeH="0" baseline="0" dirty="0" err="1">
                          <a:ln>
                            <a:noFill/>
                          </a:ln>
                          <a:solidFill>
                            <a:schemeClr val="tx1"/>
                          </a:solidFill>
                          <a:effectLst/>
                          <a:latin typeface="Calibri Light" pitchFamily="34" charset="0"/>
                          <a:ea typeface="MS PGothic" pitchFamily="34" charset="-128"/>
                          <a:cs typeface="MS PGothic" pitchFamily="34" charset="-128"/>
                        </a:rPr>
                        <a:t>Arbusto</a:t>
                      </a:r>
                      <a:r>
                        <a:rPr kumimoji="0" lang="en-US" sz="1000" b="0" i="0" u="none" strike="noStrike" cap="none" normalizeH="0" baseline="0" dirty="0">
                          <a:ln>
                            <a:noFill/>
                          </a:ln>
                          <a:solidFill>
                            <a:schemeClr val="tx1"/>
                          </a:solidFill>
                          <a:effectLst/>
                          <a:latin typeface="Calibri Light" pitchFamily="34" charset="0"/>
                          <a:ea typeface="MS PGothic" pitchFamily="34" charset="-128"/>
                          <a:cs typeface="MS PGothic" pitchFamily="34" charset="-128"/>
                        </a:rPr>
                        <a:t>/Bush Exploration during the 1980s. After Bush became governor, he named Conaway to the state Board of Public Accountancy, and Conaway later chaired the National Association of State Boards of Accountancy. Conaway ran for the seat in the redrawn 11th District in 2004. He won 77%-22% and has been reelected with ease ever since. Through 2013, Conaway had a lifetime rating of nearly 93% from the American Conservative Union. He is known for requiring his staff to read and understand the Constitution. He favors state-based regulatory actions over federal ones, arguing that they are far more nimble and responsive. He has been critical of Obama administration efforts to promote renewable energy and sponsored legislation to limit the purchase of </a:t>
                      </a:r>
                      <a:r>
                        <a:rPr kumimoji="0" lang="en-US" sz="1000" b="0" i="0" u="none" strike="noStrike" cap="none" normalizeH="0" baseline="0" dirty="0" err="1">
                          <a:ln>
                            <a:noFill/>
                          </a:ln>
                          <a:solidFill>
                            <a:schemeClr val="tx1"/>
                          </a:solidFill>
                          <a:effectLst/>
                          <a:latin typeface="Calibri Light" pitchFamily="34" charset="0"/>
                          <a:ea typeface="MS PGothic" pitchFamily="34" charset="-128"/>
                          <a:cs typeface="MS PGothic" pitchFamily="34" charset="-128"/>
                        </a:rPr>
                        <a:t>biofuels</a:t>
                      </a:r>
                      <a:r>
                        <a:rPr kumimoji="0" lang="en-US" sz="1000" b="0" i="0" u="none" strike="noStrike" cap="none" normalizeH="0" baseline="0" dirty="0">
                          <a:ln>
                            <a:noFill/>
                          </a:ln>
                          <a:solidFill>
                            <a:schemeClr val="tx1"/>
                          </a:solidFill>
                          <a:effectLst/>
                          <a:latin typeface="Calibri Light" pitchFamily="34" charset="0"/>
                          <a:ea typeface="MS PGothic" pitchFamily="34" charset="-128"/>
                          <a:cs typeface="MS PGothic" pitchFamily="34" charset="-128"/>
                        </a:rPr>
                        <a:t>, which compete against his state’s oil and natural gas. Boehner personally asked Conaway to take the chairmanship of the Ethics Committee in 2013, </a:t>
                      </a:r>
                      <a:r>
                        <a:rPr kumimoji="0" lang="en-US" sz="1000" b="0" i="0" u="none" strike="noStrike" cap="none" normalizeH="0" baseline="0" dirty="0" smtClean="0">
                          <a:ln>
                            <a:noFill/>
                          </a:ln>
                          <a:solidFill>
                            <a:schemeClr val="tx1"/>
                          </a:solidFill>
                          <a:effectLst/>
                          <a:latin typeface="Calibri Light" pitchFamily="34" charset="0"/>
                          <a:ea typeface="MS PGothic" pitchFamily="34" charset="-128"/>
                          <a:cs typeface="MS PGothic" pitchFamily="34" charset="-128"/>
                        </a:rPr>
                        <a:t>and Conway </a:t>
                      </a:r>
                      <a:r>
                        <a:rPr kumimoji="0" lang="en-US" sz="1000" b="0" i="0" u="none" strike="noStrike" cap="none" normalizeH="0" baseline="0" dirty="0">
                          <a:ln>
                            <a:noFill/>
                          </a:ln>
                          <a:solidFill>
                            <a:schemeClr val="tx1"/>
                          </a:solidFill>
                          <a:effectLst/>
                          <a:latin typeface="Calibri Light" pitchFamily="34" charset="0"/>
                          <a:ea typeface="MS PGothic" pitchFamily="34" charset="-128"/>
                          <a:cs typeface="MS PGothic" pitchFamily="34" charset="-128"/>
                        </a:rPr>
                        <a:t>was rewarded in 2015 with the chairmanship of the Agriculture Committee in </a:t>
                      </a:r>
                      <a:r>
                        <a:rPr kumimoji="0" lang="en-US" sz="1000" b="0" i="0" u="none" strike="noStrike" cap="none" normalizeH="0" baseline="0" dirty="0" smtClean="0">
                          <a:ln>
                            <a:noFill/>
                          </a:ln>
                          <a:solidFill>
                            <a:schemeClr val="tx1"/>
                          </a:solidFill>
                          <a:effectLst/>
                          <a:latin typeface="Calibri Light" pitchFamily="34" charset="0"/>
                          <a:ea typeface="MS PGothic" pitchFamily="34" charset="-128"/>
                          <a:cs typeface="MS PGothic" pitchFamily="34" charset="-128"/>
                        </a:rPr>
                        <a:t>2015.</a:t>
                      </a:r>
                      <a:endParaRPr kumimoji="0" lang="en-US" sz="1000" b="0" i="0" u="none" strike="noStrike" cap="none" normalizeH="0" baseline="0" dirty="0">
                        <a:ln>
                          <a:noFill/>
                        </a:ln>
                        <a:solidFill>
                          <a:schemeClr val="tx1"/>
                        </a:solidFill>
                        <a:effectLst/>
                        <a:latin typeface="Calibri Light" pitchFamily="34" charset="0"/>
                        <a:ea typeface="MS PGothic" pitchFamily="34" charset="-128"/>
                        <a:cs typeface="MS PGothic" pitchFamily="34" charset="-128"/>
                      </a:endParaRPr>
                    </a:p>
                  </a:txBody>
                  <a:tcPr marL="91430" marR="91430" marT="45750" marB="45750" horzOverflow="overflow">
                    <a:lnL>
                      <a:noFill/>
                    </a:lnL>
                    <a:lnR>
                      <a:noFill/>
                    </a:lnR>
                    <a:lnT>
                      <a:noFill/>
                    </a:lnT>
                    <a:lnB>
                      <a:noFill/>
                    </a:lnB>
                    <a:lnTlToBr>
                      <a:noFill/>
                    </a:lnTlToBr>
                    <a:lnBlToTr>
                      <a:noFill/>
                    </a:lnBlToTr>
                    <a:noFill/>
                  </a:tcPr>
                </a:tc>
              </a:tr>
            </a:tbl>
          </a:graphicData>
        </a:graphic>
      </p:graphicFrame>
      <p:graphicFrame>
        <p:nvGraphicFramePr>
          <p:cNvPr id="18" name="Table 17"/>
          <p:cNvGraphicFramePr>
            <a:graphicFrameLocks noGrp="1"/>
          </p:cNvGraphicFramePr>
          <p:nvPr/>
        </p:nvGraphicFramePr>
        <p:xfrm>
          <a:off x="2082800" y="3525185"/>
          <a:ext cx="2592388" cy="2949576"/>
        </p:xfrm>
        <a:graphic>
          <a:graphicData uri="http://schemas.openxmlformats.org/drawingml/2006/table">
            <a:tbl>
              <a:tblPr/>
              <a:tblGrid>
                <a:gridCol w="2592388"/>
              </a:tblGrid>
              <a:tr h="2682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Calibri Light" pitchFamily="34" charset="0"/>
                          <a:ea typeface="MS PGothic" pitchFamily="34" charset="-128"/>
                          <a:cs typeface="MS PGothic" pitchFamily="34" charset="-128"/>
                        </a:rPr>
                        <a:t>Stance on Issues</a:t>
                      </a:r>
                    </a:p>
                  </a:txBody>
                  <a:tcPr marL="91445" marR="91445" marT="45728" marB="45728" anchor="ctr" horzOverflow="overflow">
                    <a:lnL>
                      <a:noFill/>
                    </a:lnL>
                    <a:lnR>
                      <a:noFill/>
                    </a:lnR>
                    <a:lnT>
                      <a:noFill/>
                    </a:lnT>
                    <a:lnB>
                      <a:noFill/>
                    </a:lnB>
                    <a:lnTlToBr>
                      <a:noFill/>
                    </a:lnTlToBr>
                    <a:lnBlToTr>
                      <a:noFill/>
                    </a:lnBlToTr>
                    <a:solidFill>
                      <a:srgbClr val="D17770"/>
                    </a:solidFill>
                  </a:tcPr>
                </a:tc>
              </a:tr>
              <a:tr h="2681288">
                <a:tc>
                  <a:txBody>
                    <a:bodyPr/>
                    <a:lstStyle/>
                    <a:p>
                      <a:pPr marL="171450" marR="0" lvl="0" indent="-171450" algn="l" defTabSz="457200" rtl="0" eaLnBrk="1" fontAlgn="base" latinLnBrk="0" hangingPunct="1">
                        <a:lnSpc>
                          <a:spcPct val="100000"/>
                        </a:lnSpc>
                        <a:spcBef>
                          <a:spcPts val="600"/>
                        </a:spcBef>
                        <a:spcAft>
                          <a:spcPct val="0"/>
                        </a:spcAft>
                        <a:buClrTx/>
                        <a:buSzTx/>
                        <a:buFont typeface="Arial" pitchFamily="-105" charset="0"/>
                        <a:buChar char="•"/>
                        <a:tabLst/>
                      </a:pPr>
                      <a:r>
                        <a:rPr kumimoji="0" lang="en-US" sz="1000" b="0" i="0" u="none" strike="noStrike" cap="none" normalizeH="0" baseline="0" dirty="0">
                          <a:ln>
                            <a:noFill/>
                          </a:ln>
                          <a:solidFill>
                            <a:srgbClr val="000000"/>
                          </a:solidFill>
                          <a:effectLst/>
                          <a:latin typeface="Calibri Light" pitchFamily="34" charset="0"/>
                          <a:ea typeface="MS PGothic" pitchFamily="34" charset="-128"/>
                          <a:cs typeface="MS PGothic" pitchFamily="34" charset="-128"/>
                        </a:rPr>
                        <a:t>Strongly opposes expanding the Affordable Care Act</a:t>
                      </a:r>
                    </a:p>
                    <a:p>
                      <a:pPr marL="171450" marR="0" lvl="0" indent="-171450" algn="l" defTabSz="457200" rtl="0" eaLnBrk="1" fontAlgn="base" latinLnBrk="0" hangingPunct="1">
                        <a:lnSpc>
                          <a:spcPct val="100000"/>
                        </a:lnSpc>
                        <a:spcBef>
                          <a:spcPts val="600"/>
                        </a:spcBef>
                        <a:spcAft>
                          <a:spcPct val="0"/>
                        </a:spcAft>
                        <a:buClrTx/>
                        <a:buSzTx/>
                        <a:buFont typeface="Arial" pitchFamily="-105" charset="0"/>
                        <a:buChar char="•"/>
                        <a:tabLst/>
                      </a:pPr>
                      <a:r>
                        <a:rPr kumimoji="0" lang="en-US" sz="1000" b="0" i="0" u="none" strike="noStrike" cap="none" normalizeH="0" baseline="0" dirty="0">
                          <a:ln>
                            <a:noFill/>
                          </a:ln>
                          <a:solidFill>
                            <a:srgbClr val="000000"/>
                          </a:solidFill>
                          <a:effectLst/>
                          <a:latin typeface="Calibri Light" pitchFamily="34" charset="0"/>
                          <a:ea typeface="MS PGothic" pitchFamily="34" charset="-128"/>
                          <a:cs typeface="MS PGothic" pitchFamily="34" charset="-128"/>
                        </a:rPr>
                        <a:t>Strongly favors vouchers for school choice</a:t>
                      </a:r>
                    </a:p>
                    <a:p>
                      <a:pPr marL="171450" marR="0" lvl="0" indent="-171450" algn="l" defTabSz="457200" rtl="0" eaLnBrk="1" fontAlgn="base" latinLnBrk="0" hangingPunct="1">
                        <a:lnSpc>
                          <a:spcPct val="100000"/>
                        </a:lnSpc>
                        <a:spcBef>
                          <a:spcPts val="600"/>
                        </a:spcBef>
                        <a:spcAft>
                          <a:spcPct val="0"/>
                        </a:spcAft>
                        <a:buClrTx/>
                        <a:buSzTx/>
                        <a:buFont typeface="Arial" pitchFamily="-105" charset="0"/>
                        <a:buChar char="•"/>
                        <a:tabLst/>
                      </a:pPr>
                      <a:r>
                        <a:rPr kumimoji="0" lang="en-US" sz="1000" b="0" i="0" u="none" strike="noStrike" cap="none" normalizeH="0" baseline="0" dirty="0">
                          <a:ln>
                            <a:noFill/>
                          </a:ln>
                          <a:solidFill>
                            <a:srgbClr val="000000"/>
                          </a:solidFill>
                          <a:effectLst/>
                          <a:latin typeface="Calibri Light" pitchFamily="34" charset="0"/>
                          <a:ea typeface="MS PGothic" pitchFamily="34" charset="-128"/>
                          <a:cs typeface="MS PGothic" pitchFamily="34" charset="-128"/>
                        </a:rPr>
                        <a:t>Strongly favors an absolute right to gun ownership</a:t>
                      </a:r>
                    </a:p>
                    <a:p>
                      <a:pPr marL="171450" marR="0" lvl="0" indent="-171450" algn="l" defTabSz="457200" rtl="0" eaLnBrk="1" fontAlgn="base" latinLnBrk="0" hangingPunct="1">
                        <a:lnSpc>
                          <a:spcPct val="100000"/>
                        </a:lnSpc>
                        <a:spcBef>
                          <a:spcPts val="600"/>
                        </a:spcBef>
                        <a:spcAft>
                          <a:spcPct val="0"/>
                        </a:spcAft>
                        <a:buClrTx/>
                        <a:buSzTx/>
                        <a:buFont typeface="Arial" pitchFamily="-105" charset="0"/>
                        <a:buChar char="•"/>
                        <a:tabLst/>
                      </a:pPr>
                      <a:r>
                        <a:rPr kumimoji="0" lang="en-US" sz="1000" b="0" i="0" u="none" strike="noStrike" cap="none" normalizeH="0" baseline="0" dirty="0">
                          <a:ln>
                            <a:noFill/>
                          </a:ln>
                          <a:solidFill>
                            <a:srgbClr val="000000"/>
                          </a:solidFill>
                          <a:effectLst/>
                          <a:latin typeface="Calibri Light" pitchFamily="34" charset="0"/>
                          <a:ea typeface="MS PGothic" pitchFamily="34" charset="-128"/>
                          <a:cs typeface="MS PGothic" pitchFamily="34" charset="-128"/>
                        </a:rPr>
                        <a:t>Strongly opposes higher taxes on the wealthy </a:t>
                      </a:r>
                    </a:p>
                    <a:p>
                      <a:pPr marL="171450" marR="0" lvl="0" indent="-171450" algn="l" defTabSz="457200" rtl="0" eaLnBrk="1" fontAlgn="base" latinLnBrk="0" hangingPunct="1">
                        <a:lnSpc>
                          <a:spcPct val="100000"/>
                        </a:lnSpc>
                        <a:spcBef>
                          <a:spcPts val="600"/>
                        </a:spcBef>
                        <a:spcAft>
                          <a:spcPct val="0"/>
                        </a:spcAft>
                        <a:buClrTx/>
                        <a:buSzTx/>
                        <a:buFont typeface="Arial" pitchFamily="-105" charset="0"/>
                        <a:buChar char="•"/>
                        <a:tabLst/>
                      </a:pPr>
                      <a:r>
                        <a:rPr kumimoji="0" lang="en-US" sz="1000" b="0" i="0" u="none" strike="noStrike" cap="none" normalizeH="0" baseline="0" dirty="0">
                          <a:ln>
                            <a:noFill/>
                          </a:ln>
                          <a:solidFill>
                            <a:srgbClr val="000000"/>
                          </a:solidFill>
                          <a:effectLst/>
                          <a:latin typeface="Calibri Light" pitchFamily="34" charset="0"/>
                          <a:ea typeface="MS PGothic" pitchFamily="34" charset="-128"/>
                          <a:cs typeface="MS PGothic" pitchFamily="34" charset="-128"/>
                        </a:rPr>
                        <a:t>Opposes green energy initiatives </a:t>
                      </a:r>
                    </a:p>
                    <a:p>
                      <a:pPr marL="171450" marR="0" lvl="0" indent="-171450" algn="l" defTabSz="457200" rtl="0" eaLnBrk="1" fontAlgn="base" latinLnBrk="0" hangingPunct="1">
                        <a:lnSpc>
                          <a:spcPct val="100000"/>
                        </a:lnSpc>
                        <a:spcBef>
                          <a:spcPts val="600"/>
                        </a:spcBef>
                        <a:spcAft>
                          <a:spcPct val="0"/>
                        </a:spcAft>
                        <a:buClrTx/>
                        <a:buSzTx/>
                        <a:buFont typeface="Arial" pitchFamily="-105" charset="0"/>
                        <a:buChar char="•"/>
                        <a:tabLst/>
                      </a:pPr>
                      <a:r>
                        <a:rPr kumimoji="0" lang="en-US" sz="1000" b="0" i="0" u="none" strike="noStrike" cap="none" normalizeH="0" baseline="0" dirty="0">
                          <a:ln>
                            <a:noFill/>
                          </a:ln>
                          <a:solidFill>
                            <a:srgbClr val="000000"/>
                          </a:solidFill>
                          <a:effectLst/>
                          <a:latin typeface="Calibri Light" pitchFamily="34" charset="0"/>
                          <a:ea typeface="MS PGothic" pitchFamily="34" charset="-128"/>
                          <a:cs typeface="MS PGothic" pitchFamily="34" charset="-128"/>
                        </a:rPr>
                        <a:t>Opposes a stimulus in recession recovery</a:t>
                      </a:r>
                      <a:endParaRPr kumimoji="0" lang="en-US" sz="1000" b="0" i="0" u="none" strike="noStrike" cap="none" normalizeH="0" baseline="0" dirty="0" smtClean="0">
                        <a:ln>
                          <a:noFill/>
                        </a:ln>
                        <a:solidFill>
                          <a:srgbClr val="000000"/>
                        </a:solidFill>
                        <a:effectLst/>
                        <a:latin typeface="Calibri Light" pitchFamily="34" charset="0"/>
                        <a:ea typeface="MS PGothic" pitchFamily="34" charset="-128"/>
                        <a:cs typeface="MS PGothic" pitchFamily="34" charset="-128"/>
                      </a:endParaRPr>
                    </a:p>
                    <a:p>
                      <a:pPr marL="171450" marR="0" lvl="0" indent="-171450" algn="l" defTabSz="457200" rtl="0" eaLnBrk="1" fontAlgn="base" latinLnBrk="0" hangingPunct="1">
                        <a:lnSpc>
                          <a:spcPct val="100000"/>
                        </a:lnSpc>
                        <a:spcBef>
                          <a:spcPts val="600"/>
                        </a:spcBef>
                        <a:spcAft>
                          <a:spcPct val="0"/>
                        </a:spcAft>
                        <a:buClrTx/>
                        <a:buSzTx/>
                        <a:buFont typeface="Arial" pitchFamily="-105" charset="0"/>
                        <a:buChar char="•"/>
                        <a:tabLst/>
                      </a:pPr>
                      <a:r>
                        <a:rPr kumimoji="0" lang="en-US" sz="1000" b="0" i="0" u="none" strike="noStrike" cap="none" normalizeH="0" baseline="0" dirty="0" smtClean="0">
                          <a:ln>
                            <a:noFill/>
                          </a:ln>
                          <a:solidFill>
                            <a:srgbClr val="000000"/>
                          </a:solidFill>
                          <a:effectLst/>
                          <a:latin typeface="Calibri Light" pitchFamily="34" charset="0"/>
                          <a:ea typeface="MS PGothic" pitchFamily="34" charset="-128"/>
                          <a:cs typeface="MS PGothic" pitchFamily="34" charset="-128"/>
                        </a:rPr>
                        <a:t>Strongly </a:t>
                      </a:r>
                      <a:r>
                        <a:rPr kumimoji="0" lang="en-US" sz="1000" b="0" i="0" u="none" strike="noStrike" cap="none" normalizeH="0" baseline="0" dirty="0">
                          <a:ln>
                            <a:noFill/>
                          </a:ln>
                          <a:solidFill>
                            <a:srgbClr val="000000"/>
                          </a:solidFill>
                          <a:effectLst/>
                          <a:latin typeface="Calibri Light" pitchFamily="34" charset="0"/>
                          <a:ea typeface="MS PGothic" pitchFamily="34" charset="-128"/>
                          <a:cs typeface="MS PGothic" pitchFamily="34" charset="-128"/>
                        </a:rPr>
                        <a:t>opposes same-sex marriage </a:t>
                      </a:r>
                    </a:p>
                    <a:p>
                      <a:pPr marL="171450" marR="0" lvl="0" indent="-171450" algn="l" defTabSz="457200" rtl="0" eaLnBrk="1" fontAlgn="base" latinLnBrk="0" hangingPunct="1">
                        <a:lnSpc>
                          <a:spcPct val="100000"/>
                        </a:lnSpc>
                        <a:spcBef>
                          <a:spcPts val="600"/>
                        </a:spcBef>
                        <a:spcAft>
                          <a:spcPct val="0"/>
                        </a:spcAft>
                        <a:buClrTx/>
                        <a:buSzTx/>
                        <a:buFont typeface="Arial" pitchFamily="-105" charset="0"/>
                        <a:buChar char="•"/>
                        <a:tabLst/>
                      </a:pPr>
                      <a:endParaRPr kumimoji="0" lang="en-US" sz="1000" b="0" i="0" u="none" strike="noStrike" cap="none" normalizeH="0" baseline="0" dirty="0">
                        <a:ln>
                          <a:noFill/>
                        </a:ln>
                        <a:solidFill>
                          <a:srgbClr val="000000"/>
                        </a:solidFill>
                        <a:effectLst/>
                        <a:latin typeface="Calibri Light" pitchFamily="34" charset="0"/>
                        <a:ea typeface="MS PGothic" pitchFamily="34" charset="-128"/>
                        <a:cs typeface="MS PGothic" pitchFamily="34" charset="-128"/>
                      </a:endParaRPr>
                    </a:p>
                  </a:txBody>
                  <a:tcPr marL="91445" marR="91445" marT="45728" marB="45728" horzOverflow="overflow">
                    <a:lnL>
                      <a:noFill/>
                    </a:lnL>
                    <a:lnR>
                      <a:noFill/>
                    </a:lnR>
                    <a:lnT>
                      <a:noFill/>
                    </a:lnT>
                    <a:lnB>
                      <a:noFill/>
                    </a:lnB>
                    <a:lnTlToBr>
                      <a:noFill/>
                    </a:lnTlToBr>
                    <a:lnBlToTr>
                      <a:noFill/>
                    </a:lnBlToTr>
                    <a:noFill/>
                  </a:tcPr>
                </a:tc>
              </a:tr>
            </a:tbl>
          </a:graphicData>
        </a:graphic>
      </p:graphicFrame>
      <p:sp>
        <p:nvSpPr>
          <p:cNvPr id="2" name="TextBox 12"/>
          <p:cNvSpPr txBox="1">
            <a:spLocks noChangeArrowheads="1"/>
          </p:cNvSpPr>
          <p:nvPr/>
        </p:nvSpPr>
        <p:spPr bwMode="auto">
          <a:xfrm>
            <a:off x="7498662" y="233363"/>
            <a:ext cx="1627876" cy="230832"/>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900" dirty="0" smtClean="0">
                <a:solidFill>
                  <a:schemeClr val="bg2">
                    <a:lumMod val="25000"/>
                  </a:schemeClr>
                </a:solidFill>
                <a:cs typeface="+mn-cs"/>
              </a:rPr>
              <a:t>REP. MICHAEL CONAWAY</a:t>
            </a:r>
          </a:p>
        </p:txBody>
      </p:sp>
      <p:sp>
        <p:nvSpPr>
          <p:cNvPr id="21" name="Rectangle 20"/>
          <p:cNvSpPr/>
          <p:nvPr/>
        </p:nvSpPr>
        <p:spPr>
          <a:xfrm>
            <a:off x="0" y="457200"/>
            <a:ext cx="9144000" cy="46038"/>
          </a:xfrm>
          <a:prstGeom prst="rect">
            <a:avLst/>
          </a:prstGeom>
          <a:solidFill>
            <a:schemeClr val="bg1">
              <a:lumMod val="50000"/>
            </a:schemeClr>
          </a:solidFill>
          <a:ln w="12700">
            <a:no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2400" b="1" dirty="0">
              <a:solidFill>
                <a:schemeClr val="bg1"/>
              </a:solidFill>
              <a:latin typeface="FreightSans Pro Book" pitchFamily="50" charset="0"/>
            </a:endParaRPr>
          </a:p>
        </p:txBody>
      </p:sp>
      <p:sp>
        <p:nvSpPr>
          <p:cNvPr id="23" name="Content Placeholder 17"/>
          <p:cNvSpPr txBox="1">
            <a:spLocks/>
          </p:cNvSpPr>
          <p:nvPr/>
        </p:nvSpPr>
        <p:spPr bwMode="auto">
          <a:xfrm>
            <a:off x="0" y="6626225"/>
            <a:ext cx="4572000" cy="231775"/>
          </a:xfrm>
          <a:prstGeom prst="rect">
            <a:avLst/>
          </a:prstGeom>
          <a:noFill/>
          <a:ln>
            <a:noFill/>
          </a:ln>
          <a:extLst/>
        </p:spPr>
        <p:txBody>
          <a:bodyPr>
            <a:prstTxWarp prst="textNoShape">
              <a:avLst/>
            </a:prstTxWarp>
          </a:bodyPr>
          <a:lstStyle/>
          <a:p>
            <a:pPr>
              <a:lnSpc>
                <a:spcPct val="90000"/>
              </a:lnSpc>
              <a:spcBef>
                <a:spcPts val="1000"/>
              </a:spcBef>
              <a:buFont typeface="Arial" pitchFamily="-105" charset="0"/>
              <a:buNone/>
            </a:pPr>
            <a:r>
              <a:rPr lang="en-US" sz="1000" dirty="0" smtClean="0">
                <a:solidFill>
                  <a:srgbClr val="595959"/>
                </a:solidFill>
              </a:rPr>
              <a:t>April 14, </a:t>
            </a:r>
            <a:r>
              <a:rPr lang="en-US" sz="1000" dirty="0">
                <a:solidFill>
                  <a:srgbClr val="595959"/>
                </a:solidFill>
              </a:rPr>
              <a:t>2017  |  Emilia </a:t>
            </a:r>
            <a:r>
              <a:rPr lang="en-US" sz="1000" dirty="0" err="1" smtClean="0">
                <a:solidFill>
                  <a:srgbClr val="595959"/>
                </a:solidFill>
              </a:rPr>
              <a:t>Varrone</a:t>
            </a:r>
            <a:r>
              <a:rPr lang="en-US" sz="1000" dirty="0" smtClean="0">
                <a:solidFill>
                  <a:srgbClr val="595959"/>
                </a:solidFill>
              </a:rPr>
              <a:t>, Claire Carter and Claire Garney </a:t>
            </a:r>
            <a:endParaRPr lang="en-US" sz="1000" dirty="0">
              <a:solidFill>
                <a:srgbClr val="595959"/>
              </a:solidFill>
            </a:endParaRPr>
          </a:p>
        </p:txBody>
      </p:sp>
      <p:pic>
        <p:nvPicPr>
          <p:cNvPr id="7214" name="Picture 19" descr="NationalJournal_LC (1).png"/>
          <p:cNvPicPr>
            <a:picLocks noChangeAspect="1"/>
          </p:cNvPicPr>
          <p:nvPr/>
        </p:nvPicPr>
        <p:blipFill>
          <a:blip r:embed="rId4"/>
          <a:srcRect/>
          <a:stretch>
            <a:fillRect/>
          </a:stretch>
        </p:blipFill>
        <p:spPr bwMode="auto">
          <a:xfrm>
            <a:off x="117475" y="215900"/>
            <a:ext cx="3448050" cy="215900"/>
          </a:xfrm>
          <a:prstGeom prst="rect">
            <a:avLst/>
          </a:prstGeom>
          <a:noFill/>
          <a:ln w="9525">
            <a:noFill/>
            <a:miter lim="800000"/>
            <a:headEnd/>
            <a:tailEnd/>
          </a:ln>
        </p:spPr>
      </p:pic>
    </p:spTree>
    <p:extLst>
      <p:ext uri="{BB962C8B-B14F-4D97-AF65-F5344CB8AC3E}">
        <p14:creationId xmlns:p14="http://schemas.microsoft.com/office/powerpoint/2010/main" val="103316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p:cNvPicPr>
            <a:picLocks noChangeAspect="1"/>
          </p:cNvPicPr>
          <p:nvPr/>
        </p:nvPicPr>
        <p:blipFill>
          <a:blip r:embed="rId3">
            <a:extLst>
              <a:ext uri="{28A0092B-C50C-407E-A947-70E740481C1C}">
                <a14:useLocalDpi xmlns:a14="http://schemas.microsoft.com/office/drawing/2010/main" val="0"/>
              </a:ext>
            </a:extLst>
          </a:blip>
          <a:srcRect t="3029" b="3029"/>
          <a:stretch>
            <a:fillRect/>
          </a:stretch>
        </p:blipFill>
        <p:spPr bwMode="auto">
          <a:xfrm>
            <a:off x="415925" y="1076325"/>
            <a:ext cx="1825625" cy="22875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46" name="Title 2"/>
          <p:cNvSpPr>
            <a:spLocks noGrp="1"/>
          </p:cNvSpPr>
          <p:nvPr>
            <p:ph type="title"/>
          </p:nvPr>
        </p:nvSpPr>
        <p:spPr/>
        <p:txBody>
          <a:bodyPr/>
          <a:lstStyle/>
          <a:p>
            <a:r>
              <a:rPr lang="en-US" altLang="en-US" dirty="0" smtClean="0">
                <a:latin typeface="Georgia" charset="0"/>
                <a:ea typeface="MS PGothic" charset="-128"/>
              </a:rPr>
              <a:t>Rep. Adam </a:t>
            </a:r>
            <a:r>
              <a:rPr lang="en-US" altLang="en-US" dirty="0">
                <a:latin typeface="Georgia" charset="0"/>
                <a:ea typeface="MS PGothic" charset="-128"/>
              </a:rPr>
              <a:t>Schiff</a:t>
            </a:r>
          </a:p>
        </p:txBody>
      </p:sp>
      <p:graphicFrame>
        <p:nvGraphicFramePr>
          <p:cNvPr id="13" name="Table 12"/>
          <p:cNvGraphicFramePr>
            <a:graphicFrameLocks noGrp="1"/>
          </p:cNvGraphicFramePr>
          <p:nvPr/>
        </p:nvGraphicFramePr>
        <p:xfrm>
          <a:off x="365125" y="3482975"/>
          <a:ext cx="1955800" cy="2424114"/>
        </p:xfrm>
        <a:graphic>
          <a:graphicData uri="http://schemas.openxmlformats.org/drawingml/2006/table">
            <a:tbl>
              <a:tblPr/>
              <a:tblGrid>
                <a:gridCol w="1955800"/>
              </a:tblGrid>
              <a:tr h="2592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Calibri Light" charset="0"/>
                          <a:ea typeface="MS PGothic" charset="0"/>
                          <a:cs typeface="MS PGothic" charset="0"/>
                        </a:rPr>
                        <a:t>Biography</a:t>
                      </a:r>
                    </a:p>
                  </a:txBody>
                  <a:tcPr marL="91505" marR="91505" marT="45721" marB="45721" anchor="ctr" horzOverflow="overflow">
                    <a:lnL>
                      <a:noFill/>
                    </a:lnL>
                    <a:lnR>
                      <a:noFill/>
                    </a:lnR>
                    <a:lnT>
                      <a:noFill/>
                    </a:lnT>
                    <a:lnB>
                      <a:noFill/>
                    </a:lnB>
                    <a:lnTlToBr>
                      <a:noFill/>
                    </a:lnTlToBr>
                    <a:lnBlToTr>
                      <a:noFill/>
                    </a:lnBlToTr>
                    <a:solidFill>
                      <a:srgbClr val="70ACE2"/>
                    </a:solidFill>
                  </a:tcPr>
                </a:tc>
              </a:tr>
              <a:tr h="56233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Light" charset="0"/>
                          <a:ea typeface="MS PGothic" charset="0"/>
                          <a:cs typeface="MS PGothic" charset="0"/>
                        </a:rPr>
                        <a:t>Currently: </a:t>
                      </a:r>
                      <a:endParaRPr kumimoji="0" lang="en-US" sz="1000" b="0" i="0" u="none" strike="noStrike" cap="none" normalizeH="0" baseline="0" dirty="0">
                        <a:ln>
                          <a:noFill/>
                        </a:ln>
                        <a:solidFill>
                          <a:srgbClr val="000000"/>
                        </a:solidFill>
                        <a:effectLst/>
                        <a:latin typeface="Calibri Light" charset="0"/>
                        <a:ea typeface="MS PGothic" charset="0"/>
                        <a:cs typeface="MS PGothic" charset="0"/>
                      </a:endParaRP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smtClean="0">
                          <a:ln>
                            <a:noFill/>
                          </a:ln>
                          <a:solidFill>
                            <a:srgbClr val="000000"/>
                          </a:solidFill>
                          <a:effectLst/>
                          <a:latin typeface="Calibri Light" charset="0"/>
                          <a:ea typeface="MS PGothic" charset="0"/>
                          <a:cs typeface="MS PGothic" charset="0"/>
                        </a:rPr>
                        <a:t>Representative, CA-28</a:t>
                      </a:r>
                      <a:endParaRPr kumimoji="0" lang="en-US" sz="1000" b="0" i="0" u="none" strike="noStrike" cap="none" normalizeH="0" baseline="0" dirty="0">
                        <a:ln>
                          <a:noFill/>
                        </a:ln>
                        <a:solidFill>
                          <a:srgbClr val="000000"/>
                        </a:solidFill>
                        <a:effectLst/>
                        <a:latin typeface="Calibri Light" charset="0"/>
                        <a:ea typeface="MS PGothic" charset="0"/>
                        <a:cs typeface="MS PGothic" charset="0"/>
                      </a:endParaRP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a:ln>
                            <a:noFill/>
                          </a:ln>
                          <a:solidFill>
                            <a:srgbClr val="000000"/>
                          </a:solidFill>
                          <a:effectLst/>
                          <a:latin typeface="Calibri Light" charset="0"/>
                          <a:ea typeface="MS PGothic" charset="0"/>
                          <a:cs typeface="MS PGothic" charset="0"/>
                        </a:rPr>
                        <a:t>Elected: </a:t>
                      </a:r>
                      <a:r>
                        <a:rPr kumimoji="0" lang="en-US" sz="1000" b="0" i="0" u="none" strike="noStrike" cap="none" normalizeH="0" baseline="0" dirty="0" smtClean="0">
                          <a:ln>
                            <a:noFill/>
                          </a:ln>
                          <a:solidFill>
                            <a:srgbClr val="000000"/>
                          </a:solidFill>
                          <a:effectLst/>
                          <a:latin typeface="Calibri Light" charset="0"/>
                          <a:ea typeface="MS PGothic" charset="0"/>
                          <a:cs typeface="MS PGothic" charset="0"/>
                        </a:rPr>
                        <a:t>2000</a:t>
                      </a:r>
                      <a:endParaRPr kumimoji="0" lang="en-US" sz="1000" b="0" i="0" u="none" strike="noStrike" cap="none" normalizeH="0" baseline="0" dirty="0">
                        <a:ln>
                          <a:noFill/>
                        </a:ln>
                        <a:solidFill>
                          <a:srgbClr val="000000"/>
                        </a:solidFill>
                        <a:effectLst/>
                        <a:latin typeface="Calibri Light" charset="0"/>
                        <a:ea typeface="MS PGothic" charset="0"/>
                        <a:cs typeface="MS PGothic" charset="0"/>
                      </a:endParaRPr>
                    </a:p>
                  </a:txBody>
                  <a:tcPr marL="91505" marR="91505" marT="45721" marB="45721" horzOverflow="overflow">
                    <a:lnL>
                      <a:noFill/>
                    </a:lnL>
                    <a:lnR>
                      <a:noFill/>
                    </a:lnR>
                    <a:lnT>
                      <a:noFill/>
                    </a:lnT>
                    <a:lnB w="12700" cap="flat" cmpd="sng" algn="ctr">
                      <a:solidFill>
                        <a:schemeClr val="tx1"/>
                      </a:solidFill>
                      <a:prstDash val="dot"/>
                      <a:round/>
                      <a:headEnd type="none" w="med" len="med"/>
                      <a:tailEnd type="none" w="med" len="med"/>
                    </a:lnB>
                    <a:lnTlToBr>
                      <a:noFill/>
                    </a:lnTlToBr>
                    <a:lnBlToTr>
                      <a:noFill/>
                    </a:lnBlToTr>
                    <a:noFill/>
                  </a:tcPr>
                </a:tc>
              </a:tr>
              <a:tr h="6568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mn-lt"/>
                          <a:ea typeface="MS PGothic" charset="0"/>
                          <a:cs typeface="MS PGothic" charset="0"/>
                        </a:rPr>
                        <a:t>Education: </a:t>
                      </a:r>
                      <a:endParaRPr kumimoji="0" lang="en-US" sz="1000" b="0" i="0" u="none" strike="noStrike" cap="none" normalizeH="0" baseline="0" dirty="0" smtClean="0">
                        <a:ln>
                          <a:noFill/>
                        </a:ln>
                        <a:solidFill>
                          <a:srgbClr val="000000"/>
                        </a:solidFill>
                        <a:effectLst/>
                        <a:latin typeface="+mn-lt"/>
                        <a:ea typeface="MS PGothic" charset="0"/>
                        <a:cs typeface="MS PGothic" charset="0"/>
                      </a:endParaRPr>
                    </a:p>
                    <a:p>
                      <a:pPr marL="0" marR="0" lvl="0" indent="0" algn="l" defTabSz="457200" rtl="0" eaLnBrk="1" fontAlgn="base" latinLnBrk="0" hangingPunct="1">
                        <a:lnSpc>
                          <a:spcPct val="100000"/>
                        </a:lnSpc>
                        <a:spcBef>
                          <a:spcPct val="0"/>
                        </a:spcBef>
                        <a:spcAft>
                          <a:spcPct val="0"/>
                        </a:spcAft>
                        <a:buClrTx/>
                        <a:buSzTx/>
                        <a:buFontTx/>
                        <a:buNone/>
                        <a:tabLst/>
                      </a:pPr>
                      <a:r>
                        <a:rPr lang="en-US" sz="1000" b="0" i="0" kern="1200" dirty="0" smtClean="0">
                          <a:solidFill>
                            <a:schemeClr val="tx1"/>
                          </a:solidFill>
                          <a:effectLst/>
                          <a:latin typeface="+mn-lt"/>
                          <a:ea typeface="+mn-ea"/>
                          <a:cs typeface="+mn-cs"/>
                        </a:rPr>
                        <a:t>Stanford</a:t>
                      </a:r>
                      <a:r>
                        <a:rPr lang="en-US" sz="1000" b="0" i="0" kern="1200" baseline="0" dirty="0" smtClean="0">
                          <a:solidFill>
                            <a:schemeClr val="tx1"/>
                          </a:solidFill>
                          <a:effectLst/>
                          <a:latin typeface="+mn-lt"/>
                          <a:ea typeface="+mn-ea"/>
                          <a:cs typeface="+mn-cs"/>
                        </a:rPr>
                        <a:t> University</a:t>
                      </a:r>
                      <a:r>
                        <a:rPr lang="en-US" sz="1000" b="0" i="0" kern="1200" dirty="0" smtClean="0">
                          <a:solidFill>
                            <a:schemeClr val="tx1"/>
                          </a:solidFill>
                          <a:effectLst/>
                          <a:latin typeface="+mn-lt"/>
                          <a:ea typeface="+mn-ea"/>
                          <a:cs typeface="+mn-cs"/>
                        </a:rPr>
                        <a:t>, B.A. 1982;</a:t>
                      </a:r>
                    </a:p>
                    <a:p>
                      <a:pPr marL="0" marR="0" lvl="0" indent="0" algn="l" defTabSz="457200" rtl="0" eaLnBrk="1" fontAlgn="base" latinLnBrk="0" hangingPunct="1">
                        <a:lnSpc>
                          <a:spcPct val="100000"/>
                        </a:lnSpc>
                        <a:spcBef>
                          <a:spcPct val="0"/>
                        </a:spcBef>
                        <a:spcAft>
                          <a:spcPct val="0"/>
                        </a:spcAft>
                        <a:buClrTx/>
                        <a:buSzTx/>
                        <a:buFontTx/>
                        <a:buNone/>
                        <a:tabLst/>
                      </a:pPr>
                      <a:r>
                        <a:rPr lang="en-US" sz="1000" b="0" i="0" kern="1200" dirty="0" smtClean="0">
                          <a:solidFill>
                            <a:schemeClr val="tx1"/>
                          </a:solidFill>
                          <a:effectLst/>
                          <a:latin typeface="+mn-lt"/>
                          <a:ea typeface="+mn-ea"/>
                          <a:cs typeface="+mn-cs"/>
                        </a:rPr>
                        <a:t>Harvard Law</a:t>
                      </a:r>
                      <a:r>
                        <a:rPr lang="en-US" sz="1000" b="0" i="0" kern="1200" baseline="0" dirty="0" smtClean="0">
                          <a:solidFill>
                            <a:schemeClr val="tx1"/>
                          </a:solidFill>
                          <a:effectLst/>
                          <a:latin typeface="+mn-lt"/>
                          <a:ea typeface="+mn-ea"/>
                          <a:cs typeface="+mn-cs"/>
                        </a:rPr>
                        <a:t> School, J.D. 1985</a:t>
                      </a:r>
                      <a:endParaRPr lang="en-US" sz="1000" b="0" i="0" kern="1200" dirty="0" smtClean="0">
                        <a:solidFill>
                          <a:schemeClr val="tx1"/>
                        </a:solidFill>
                        <a:effectLst/>
                        <a:latin typeface="+mn-lt"/>
                        <a:ea typeface="+mn-ea"/>
                        <a:cs typeface="+mn-cs"/>
                      </a:endParaRPr>
                    </a:p>
                  </a:txBody>
                  <a:tcPr marL="91505" marR="91505" marT="45721" marB="45721" horzOverflow="overflow">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r>
              <a:tr h="24463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Light" charset="0"/>
                          <a:ea typeface="MS PGothic" charset="0"/>
                          <a:cs typeface="MS PGothic" charset="0"/>
                        </a:rPr>
                        <a:t>Religion: Jewish</a:t>
                      </a:r>
                      <a:endParaRPr kumimoji="0" lang="en-US" sz="1000" b="0" i="0" u="none" strike="noStrike" cap="none" normalizeH="0" baseline="0" dirty="0">
                        <a:ln>
                          <a:noFill/>
                        </a:ln>
                        <a:solidFill>
                          <a:srgbClr val="000000"/>
                        </a:solidFill>
                        <a:effectLst/>
                        <a:latin typeface="Calibri Light" charset="0"/>
                        <a:ea typeface="MS PGothic" charset="0"/>
                        <a:cs typeface="MS PGothic" charset="0"/>
                      </a:endParaRPr>
                    </a:p>
                  </a:txBody>
                  <a:tcPr marL="91505" marR="91505" marT="45721" marB="45721" horzOverflow="overflow">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r>
              <a:tr h="70106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Light" charset="0"/>
                          <a:ea typeface="MS PGothic" charset="0"/>
                          <a:cs typeface="MS PGothic" charset="0"/>
                        </a:rPr>
                        <a:t>Contact: </a:t>
                      </a:r>
                      <a:r>
                        <a:rPr kumimoji="0" lang="en-US" sz="1000" b="0" i="0" u="none" strike="noStrike" cap="none" normalizeH="0" baseline="0" dirty="0" smtClean="0">
                          <a:ln>
                            <a:noFill/>
                          </a:ln>
                          <a:solidFill>
                            <a:srgbClr val="000000"/>
                          </a:solidFill>
                          <a:effectLst/>
                          <a:latin typeface="Calibri Light" charset="0"/>
                          <a:ea typeface="MS PGothic" charset="0"/>
                          <a:cs typeface="MS PGothic" charset="0"/>
                        </a:rPr>
                        <a:t>(202) 225-4176</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Light" charset="0"/>
                          <a:ea typeface="MS PGothic" charset="0"/>
                          <a:cs typeface="MS PGothic" charset="0"/>
                        </a:rPr>
                        <a:t>Rayburn House Office 2411</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Light" charset="0"/>
                          <a:ea typeface="MS PGothic" charset="0"/>
                          <a:cs typeface="MS PGothic" charset="0"/>
                        </a:rPr>
                        <a:t>Washington, D.C. 20515</a:t>
                      </a:r>
                    </a:p>
                  </a:txBody>
                  <a:tcPr marL="91505" marR="91505" marT="45721" marB="45721" horzOverflow="overflow">
                    <a:lnL>
                      <a:noFill/>
                    </a:lnL>
                    <a:lnR>
                      <a:noFill/>
                    </a:lnR>
                    <a:lnT w="12700" cap="flat" cmpd="sng" algn="ctr">
                      <a:solidFill>
                        <a:schemeClr val="tx1"/>
                      </a:solidFill>
                      <a:prstDash val="dot"/>
                      <a:round/>
                      <a:headEnd type="none" w="med" len="med"/>
                      <a:tailEnd type="none" w="med" len="med"/>
                    </a:lnT>
                    <a:lnB>
                      <a:noFill/>
                    </a:lnB>
                    <a:lnTlToBr>
                      <a:noFill/>
                    </a:lnTlToBr>
                    <a:lnBlToTr>
                      <a:noFill/>
                    </a:lnBlToTr>
                    <a:noFill/>
                  </a:tcPr>
                </a:tc>
              </a:tr>
            </a:tbl>
          </a:graphicData>
        </a:graphic>
      </p:graphicFrame>
      <p:sp>
        <p:nvSpPr>
          <p:cNvPr id="6156" name="Text Placeholder 36"/>
          <p:cNvSpPr txBox="1">
            <a:spLocks/>
          </p:cNvSpPr>
          <p:nvPr/>
        </p:nvSpPr>
        <p:spPr bwMode="auto">
          <a:xfrm>
            <a:off x="0" y="6318250"/>
            <a:ext cx="91265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nSpc>
                <a:spcPct val="100000"/>
              </a:lnSpc>
              <a:spcBef>
                <a:spcPct val="0"/>
              </a:spcBef>
              <a:buFont typeface="Arial" charset="0"/>
              <a:buNone/>
            </a:pPr>
            <a:r>
              <a:rPr lang="en-US" altLang="en-US" sz="900" i="1">
                <a:solidFill>
                  <a:srgbClr val="595959"/>
                </a:solidFill>
                <a:latin typeface="Calibri Light" charset="0"/>
              </a:rPr>
              <a:t>Sources: National Journal Almanac; Ballotpedia, 2016.  </a:t>
            </a:r>
          </a:p>
        </p:txBody>
      </p:sp>
      <p:graphicFrame>
        <p:nvGraphicFramePr>
          <p:cNvPr id="16" name="Table 15"/>
          <p:cNvGraphicFramePr>
            <a:graphicFrameLocks noGrp="1"/>
          </p:cNvGraphicFramePr>
          <p:nvPr/>
        </p:nvGraphicFramePr>
        <p:xfrm>
          <a:off x="4994275" y="4656138"/>
          <a:ext cx="3760788" cy="1143002"/>
        </p:xfrm>
        <a:graphic>
          <a:graphicData uri="http://schemas.openxmlformats.org/drawingml/2006/table">
            <a:tbl>
              <a:tblPr/>
              <a:tblGrid>
                <a:gridCol w="1253596"/>
                <a:gridCol w="1253596"/>
                <a:gridCol w="1253596"/>
              </a:tblGrid>
              <a:tr h="259081">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mn-lt"/>
                          <a:ea typeface="MS PGothic" charset="0"/>
                          <a:cs typeface="MS PGothic" charset="0"/>
                        </a:rPr>
                        <a:t>Election Results</a:t>
                      </a: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50" marR="91450" marT="45721" marB="45721"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70ACE2"/>
                    </a:solidFill>
                  </a:tcPr>
                </a:tc>
                <a:tc hMerge="1">
                  <a:txBody>
                    <a:bodyPr/>
                    <a:lstStyle/>
                    <a:p>
                      <a:endParaRPr lang="en-US"/>
                    </a:p>
                  </a:txBody>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tr>
              <a:tr h="243841">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mn-lt"/>
                          <a:ea typeface="MS PGothic" charset="0"/>
                          <a:cs typeface="MS PGothic" charset="0"/>
                        </a:rPr>
                        <a:t>2016 General</a:t>
                      </a: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50" marR="91450" marT="45721" marB="45721" horzOverflow="overflow">
                    <a:lnL>
                      <a:noFill/>
                    </a:lnL>
                    <a:lnR w="12700" cap="flat" cmpd="sng" algn="ctr">
                      <a:noFill/>
                      <a:prstDash val="solid"/>
                      <a:round/>
                      <a:headEnd type="none" w="med" len="med"/>
                      <a:tailEnd type="none" w="med" len="med"/>
                    </a:lnR>
                    <a:lnT>
                      <a:noFill/>
                    </a:lnT>
                    <a:lnB w="12700" cap="flat" cmpd="sng" algn="ctr">
                      <a:solidFill>
                        <a:schemeClr val="tx1"/>
                      </a:solidFill>
                      <a:prstDash val="dot"/>
                      <a:round/>
                      <a:headEnd type="none" w="med" len="med"/>
                      <a:tailEnd type="none" w="med" len="med"/>
                    </a:lnB>
                    <a:lnTlToBr>
                      <a:noFill/>
                    </a:lnTlToBr>
                    <a:lnBlToTr>
                      <a:noFill/>
                    </a:lnBlToTr>
                    <a:noFill/>
                  </a:tcPr>
                </a:tc>
                <a:tc hMerge="1">
                  <a:txBody>
                    <a:bodyPr/>
                    <a:lstStyle/>
                    <a:p>
                      <a:endParaRPr lang="en-U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tr>
              <a:tr h="39623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mn-lt"/>
                          <a:ea typeface="MS PGothic" charset="0"/>
                          <a:cs typeface="MS PGothic" charset="0"/>
                        </a:rPr>
                        <a:t>Adam Schiff (D)</a:t>
                      </a:r>
                    </a:p>
                  </a:txBody>
                  <a:tcPr marL="91450" marR="91450" marT="45721" marB="45721" horzOverflow="overflow">
                    <a:lnL>
                      <a:noFill/>
                    </a:lnL>
                    <a:lnR w="12700" cap="flat" cmpd="sng" algn="ctr">
                      <a:solidFill>
                        <a:schemeClr val="bg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mn-lt"/>
                          <a:ea typeface="MS PGothic" charset="0"/>
                          <a:cs typeface="MS PGothic" charset="0"/>
                        </a:rPr>
                        <a:t>Votes: 156,172</a:t>
                      </a:r>
                    </a:p>
                  </a:txBody>
                  <a:tcPr marL="91450" marR="9145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smtClean="0">
                          <a:ln>
                            <a:noFill/>
                          </a:ln>
                          <a:solidFill>
                            <a:srgbClr val="000000"/>
                          </a:solidFill>
                          <a:effectLst/>
                          <a:latin typeface="+mn-lt"/>
                          <a:ea typeface="MS PGothic" charset="0"/>
                          <a:cs typeface="MS PGothic" charset="0"/>
                        </a:rPr>
                        <a:t>Percent: 77.9%</a:t>
                      </a:r>
                    </a:p>
                  </a:txBody>
                  <a:tcPr marL="91450" marR="91450" marT="45721" marB="45721" horzOverflow="overflow">
                    <a:lnL w="12700" cap="flat" cmpd="sng" algn="ctr">
                      <a:solidFill>
                        <a:schemeClr val="bg1"/>
                      </a:solidFill>
                      <a:prstDash val="solid"/>
                      <a:round/>
                      <a:headEnd type="none" w="med" len="med"/>
                      <a:tailEnd type="none" w="med" len="med"/>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r>
              <a:tr h="24384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mn-lt"/>
                          <a:ea typeface="MS PGothic" charset="0"/>
                          <a:cs typeface="MS PGothic" charset="0"/>
                        </a:rPr>
                        <a:t>Lenore Solis (R)</a:t>
                      </a:r>
                    </a:p>
                  </a:txBody>
                  <a:tcPr marL="91450" marR="91450" marT="45721" marB="45721" horzOverflow="overflow">
                    <a:lnL>
                      <a:noFill/>
                    </a:lnL>
                    <a:lnR w="12700" cap="flat" cmpd="sng" algn="ctr">
                      <a:solidFill>
                        <a:schemeClr val="bg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mn-lt"/>
                          <a:ea typeface="MS PGothic" charset="0"/>
                          <a:cs typeface="MS PGothic" charset="0"/>
                        </a:rPr>
                        <a:t>Votes: 44,419</a:t>
                      </a:r>
                    </a:p>
                  </a:txBody>
                  <a:tcPr marL="91450" marR="9145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dirty="0" smtClean="0">
                          <a:ln>
                            <a:noFill/>
                          </a:ln>
                          <a:solidFill>
                            <a:srgbClr val="000000"/>
                          </a:solidFill>
                          <a:effectLst/>
                          <a:latin typeface="+mn-lt"/>
                          <a:ea typeface="MS PGothic" charset="0"/>
                          <a:cs typeface="MS PGothic" charset="0"/>
                        </a:rPr>
                        <a:t>Percent: 22.1%</a:t>
                      </a:r>
                    </a:p>
                  </a:txBody>
                  <a:tcPr marL="91450" marR="91450" marT="45721" marB="45721" horzOverflow="overflow">
                    <a:lnL w="12700" cap="flat" cmpd="sng" algn="ctr">
                      <a:solidFill>
                        <a:schemeClr val="bg1"/>
                      </a:solidFill>
                      <a:prstDash val="solid"/>
                      <a:round/>
                      <a:headEnd type="none" w="med" len="med"/>
                      <a:tailEnd type="none" w="med" len="med"/>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r>
            </a:tbl>
          </a:graphicData>
        </a:graphic>
      </p:graphicFrame>
      <p:graphicFrame>
        <p:nvGraphicFramePr>
          <p:cNvPr id="17" name="Table 16"/>
          <p:cNvGraphicFramePr>
            <a:graphicFrameLocks noGrp="1"/>
          </p:cNvGraphicFramePr>
          <p:nvPr/>
        </p:nvGraphicFramePr>
        <p:xfrm>
          <a:off x="2346325" y="1076325"/>
          <a:ext cx="6467475" cy="2667090"/>
        </p:xfrm>
        <a:graphic>
          <a:graphicData uri="http://schemas.openxmlformats.org/drawingml/2006/table">
            <a:tbl>
              <a:tblPr/>
              <a:tblGrid>
                <a:gridCol w="6467475"/>
              </a:tblGrid>
              <a:tr h="253990">
                <a:tc>
                  <a:txBody>
                    <a:bodyPr/>
                    <a:lstStyle>
                      <a:lvl1pPr defTabSz="457200" eaLnBrk="0" hangingPunct="0">
                        <a:lnSpc>
                          <a:spcPct val="90000"/>
                        </a:lnSpc>
                        <a:spcBef>
                          <a:spcPts val="1000"/>
                        </a:spcBef>
                        <a:buFont typeface="Arial" charset="0"/>
                        <a:defRPr sz="2400">
                          <a:solidFill>
                            <a:schemeClr val="tx1"/>
                          </a:solidFill>
                          <a:latin typeface="Georgia" charset="0"/>
                          <a:ea typeface="MS PGothic" charset="-128"/>
                        </a:defRPr>
                      </a:lvl1pPr>
                      <a:lvl2pPr marL="742950" indent="-285750" defTabSz="457200" eaLnBrk="0" hangingPunct="0">
                        <a:lnSpc>
                          <a:spcPct val="90000"/>
                        </a:lnSpc>
                        <a:spcBef>
                          <a:spcPts val="500"/>
                        </a:spcBef>
                        <a:buFont typeface="Arial" charset="0"/>
                        <a:defRPr sz="2000">
                          <a:solidFill>
                            <a:schemeClr val="tx1"/>
                          </a:solidFill>
                          <a:latin typeface="Georgia" charset="0"/>
                          <a:ea typeface="MS PGothic" charset="-128"/>
                        </a:defRPr>
                      </a:lvl2pPr>
                      <a:lvl3pPr marL="1143000" indent="-228600" defTabSz="457200" eaLnBrk="0" hangingPunct="0">
                        <a:lnSpc>
                          <a:spcPct val="90000"/>
                        </a:lnSpc>
                        <a:spcBef>
                          <a:spcPts val="500"/>
                        </a:spcBef>
                        <a:buFont typeface="Arial" charset="0"/>
                        <a:defRPr>
                          <a:solidFill>
                            <a:schemeClr val="tx1"/>
                          </a:solidFill>
                          <a:latin typeface="Georgia" charset="0"/>
                          <a:ea typeface="MS PGothic" charset="-128"/>
                        </a:defRPr>
                      </a:lvl3pPr>
                      <a:lvl4pPr marL="1600200" indent="-228600" defTabSz="457200" eaLnBrk="0" hangingPunct="0">
                        <a:lnSpc>
                          <a:spcPct val="90000"/>
                        </a:lnSpc>
                        <a:spcBef>
                          <a:spcPts val="500"/>
                        </a:spcBef>
                        <a:buFont typeface="Arial" charset="0"/>
                        <a:defRPr sz="1600">
                          <a:solidFill>
                            <a:schemeClr val="tx1"/>
                          </a:solidFill>
                          <a:latin typeface="Georgia" charset="0"/>
                          <a:ea typeface="MS PGothic" charset="-128"/>
                        </a:defRPr>
                      </a:lvl4pPr>
                      <a:lvl5pPr marL="2057400" indent="-228600" defTabSz="457200" eaLnBrk="0" hangingPunct="0">
                        <a:lnSpc>
                          <a:spcPct val="90000"/>
                        </a:lnSpc>
                        <a:spcBef>
                          <a:spcPts val="500"/>
                        </a:spcBef>
                        <a:buFont typeface="Arial" charset="0"/>
                        <a:defRPr sz="1600">
                          <a:solidFill>
                            <a:schemeClr val="tx1"/>
                          </a:solidFill>
                          <a:latin typeface="Georgia" charset="0"/>
                          <a:ea typeface="MS PGothic" charset="-128"/>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Calibri Light" charset="0"/>
                          <a:ea typeface="MS PGothic" charset="-128"/>
                        </a:rPr>
                        <a:t>Biography</a:t>
                      </a:r>
                    </a:p>
                  </a:txBody>
                  <a:tcPr marL="91425" marR="91425" marT="45770" marB="45770" anchor="ctr" horzOverflow="overflow">
                    <a:lnL>
                      <a:noFill/>
                    </a:lnL>
                    <a:lnR>
                      <a:noFill/>
                    </a:lnR>
                    <a:lnT>
                      <a:noFill/>
                    </a:lnT>
                    <a:lnB>
                      <a:noFill/>
                    </a:lnB>
                    <a:lnTlToBr>
                      <a:noFill/>
                    </a:lnTlToBr>
                    <a:lnBlToTr>
                      <a:noFill/>
                    </a:lnBlToTr>
                    <a:solidFill>
                      <a:srgbClr val="70ACE2"/>
                    </a:solidFill>
                  </a:tcPr>
                </a:tc>
              </a:tr>
              <a:tr h="2413010">
                <a:tc>
                  <a:txBody>
                    <a:bodyPr/>
                    <a:lstStyle>
                      <a:lvl1pPr eaLnBrk="0" hangingPunct="0">
                        <a:lnSpc>
                          <a:spcPct val="90000"/>
                        </a:lnSpc>
                        <a:spcBef>
                          <a:spcPts val="1000"/>
                        </a:spcBef>
                        <a:buFont typeface="Arial" charset="0"/>
                        <a:defRPr sz="2400">
                          <a:solidFill>
                            <a:schemeClr val="tx1"/>
                          </a:solidFill>
                          <a:latin typeface="Georgia" charset="0"/>
                          <a:ea typeface="MS PGothic" charset="-128"/>
                        </a:defRPr>
                      </a:lvl1pPr>
                      <a:lvl2pPr marL="742950" indent="-285750" eaLnBrk="0" hangingPunct="0">
                        <a:lnSpc>
                          <a:spcPct val="90000"/>
                        </a:lnSpc>
                        <a:spcBef>
                          <a:spcPts val="500"/>
                        </a:spcBef>
                        <a:buFont typeface="Arial" charset="0"/>
                        <a:defRPr sz="2000">
                          <a:solidFill>
                            <a:schemeClr val="tx1"/>
                          </a:solidFill>
                          <a:latin typeface="Georgia" charset="0"/>
                          <a:ea typeface="MS PGothic" charset="-128"/>
                        </a:defRPr>
                      </a:lvl2pPr>
                      <a:lvl3pPr marL="1143000" indent="-228600" eaLnBrk="0" hangingPunct="0">
                        <a:lnSpc>
                          <a:spcPct val="90000"/>
                        </a:lnSpc>
                        <a:spcBef>
                          <a:spcPts val="500"/>
                        </a:spcBef>
                        <a:buFont typeface="Arial" charset="0"/>
                        <a:defRPr>
                          <a:solidFill>
                            <a:schemeClr val="tx1"/>
                          </a:solidFill>
                          <a:latin typeface="Georgia" charset="0"/>
                          <a:ea typeface="MS PGothic" charset="-128"/>
                        </a:defRPr>
                      </a:lvl3pPr>
                      <a:lvl4pPr marL="1600200" indent="-228600" eaLnBrk="0" hangingPunct="0">
                        <a:lnSpc>
                          <a:spcPct val="90000"/>
                        </a:lnSpc>
                        <a:spcBef>
                          <a:spcPts val="500"/>
                        </a:spcBef>
                        <a:buFont typeface="Arial" charset="0"/>
                        <a:defRPr sz="1600">
                          <a:solidFill>
                            <a:schemeClr val="tx1"/>
                          </a:solidFill>
                          <a:latin typeface="Georgia" charset="0"/>
                          <a:ea typeface="MS PGothic" charset="-128"/>
                        </a:defRPr>
                      </a:lvl4pPr>
                      <a:lvl5pPr marL="2057400" indent="-228600" eaLnBrk="0" hangingPunct="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en-US" sz="1000" kern="1200" dirty="0" smtClean="0">
                          <a:solidFill>
                            <a:schemeClr val="tx1"/>
                          </a:solidFill>
                          <a:latin typeface="+mn-lt"/>
                          <a:ea typeface="MS PGothic" charset="-128"/>
                          <a:cs typeface="+mn-cs"/>
                        </a:rPr>
                        <a:t>Adam Schiff, a Democrat elected in 2000, is an active legislator on defense, foreign policy and intellectual property issues.</a:t>
                      </a:r>
                      <a:r>
                        <a:rPr lang="en-US" sz="1000" kern="1200" baseline="0" dirty="0" smtClean="0">
                          <a:solidFill>
                            <a:schemeClr val="tx1"/>
                          </a:solidFill>
                          <a:latin typeface="+mn-lt"/>
                          <a:ea typeface="MS PGothic" charset="-128"/>
                          <a:cs typeface="+mn-cs"/>
                        </a:rPr>
                        <a:t> </a:t>
                      </a:r>
                      <a:r>
                        <a:rPr lang="en-US" sz="1000" kern="1200" dirty="0" smtClean="0">
                          <a:solidFill>
                            <a:schemeClr val="tx1"/>
                          </a:solidFill>
                          <a:latin typeface="+mn-lt"/>
                          <a:ea typeface="MS PGothic" charset="-128"/>
                          <a:cs typeface="+mn-cs"/>
                        </a:rPr>
                        <a:t>Schiff grew up throughout the country, eventually graduating from high school in Northern California. He went on to Stanford University and Harvard Law School. From 1987 to 1993, he worked in the U.S. attorney’s office in Los Angeles. He ran for the California Assembly and lost three times. But in 1996, he was elected to the state Senate. In his first two years, he authored dozens of measures that Republican Gov. Pete Wilson signed into law, including a bill guaranteeing up-to-date textbooks in classrooms and another reforming the child support system. Schiff also taught political science at Glendale Community College. Schiff ran for the House in the first election following the 1998 impeachment of President Bill Clinton, and the issue became a factor in a number of races in 2000. Schiff challenged incumbent Republican James Rogan. The Schiff-Rogan race became a fundraising marathon, and was then the most expensive House race on record. Schiff won by an unexpectedly large 53%-44% vote, and has been easily reelected since. In the House, Schiff joined the Blue Dog Coalition of moderate to conservative Democrats and has sometimes worked across party lines. But he also has been a party activist, contributing to the Democratic Congressional Campaign Committee’s efforts by co-chairing a mentoring program for prime candidates. Schiff is the co-founder of a Democratic study group on national security and serves on both the Intelligence and Appropriations committees. Schiff won reelection against Republican challenger Lenore Solis in November 2016, winning by 77.9% to 22.1%.</a:t>
                      </a:r>
                    </a:p>
                    <a:p>
                      <a:pPr marL="0" marR="0" lvl="0" indent="0" algn="l" defTabSz="914400" rtl="0" eaLnBrk="1" fontAlgn="base" latinLnBrk="0" hangingPunct="1">
                        <a:lnSpc>
                          <a:spcPct val="90000"/>
                        </a:lnSpc>
                        <a:spcBef>
                          <a:spcPts val="1000"/>
                        </a:spcBef>
                        <a:spcAft>
                          <a:spcPct val="0"/>
                        </a:spcAft>
                        <a:buClrTx/>
                        <a:buSzTx/>
                        <a:buFont typeface="Arial" charset="0"/>
                        <a:buNone/>
                        <a:tabLst/>
                      </a:pPr>
                      <a:endParaRPr kumimoji="0" lang="en-US" altLang="en-US" sz="1000" b="0" i="0" u="none" strike="noStrike" cap="none" normalizeH="0" baseline="0" dirty="0">
                        <a:ln>
                          <a:noFill/>
                        </a:ln>
                        <a:solidFill>
                          <a:schemeClr val="tx1"/>
                        </a:solidFill>
                        <a:effectLst/>
                        <a:latin typeface="+mn-lt"/>
                        <a:ea typeface="MS PGothic" charset="-128"/>
                      </a:endParaRPr>
                    </a:p>
                  </a:txBody>
                  <a:tcPr marL="91425" marR="91425" marT="45770" marB="45770" horzOverflow="overflow">
                    <a:lnL>
                      <a:noFill/>
                    </a:lnL>
                    <a:lnR>
                      <a:noFill/>
                    </a:lnR>
                    <a:lnT>
                      <a:noFill/>
                    </a:lnT>
                    <a:lnB>
                      <a:noFill/>
                    </a:lnB>
                    <a:lnTlToBr>
                      <a:noFill/>
                    </a:lnTlToBr>
                    <a:lnBlToTr>
                      <a:noFill/>
                    </a:lnBlToTr>
                    <a:noFill/>
                  </a:tcPr>
                </a:tc>
              </a:tr>
            </a:tbl>
          </a:graphicData>
        </a:graphic>
      </p:graphicFrame>
      <p:graphicFrame>
        <p:nvGraphicFramePr>
          <p:cNvPr id="18" name="Table 17"/>
          <p:cNvGraphicFramePr>
            <a:graphicFrameLocks noGrp="1"/>
          </p:cNvGraphicFramePr>
          <p:nvPr/>
        </p:nvGraphicFramePr>
        <p:xfrm>
          <a:off x="2366963" y="3487738"/>
          <a:ext cx="2592387" cy="2484437"/>
        </p:xfrm>
        <a:graphic>
          <a:graphicData uri="http://schemas.openxmlformats.org/drawingml/2006/table">
            <a:tbl>
              <a:tblPr/>
              <a:tblGrid>
                <a:gridCol w="2592387"/>
              </a:tblGrid>
              <a:tr h="259116">
                <a:tc>
                  <a:txBody>
                    <a:bodyPr/>
                    <a:lstStyle>
                      <a:lvl1pPr defTabSz="457200" eaLnBrk="0" hangingPunct="0">
                        <a:lnSpc>
                          <a:spcPct val="90000"/>
                        </a:lnSpc>
                        <a:spcBef>
                          <a:spcPts val="1000"/>
                        </a:spcBef>
                        <a:buFont typeface="Arial" charset="0"/>
                        <a:defRPr sz="2400">
                          <a:solidFill>
                            <a:schemeClr val="tx1"/>
                          </a:solidFill>
                          <a:latin typeface="Georgia" charset="0"/>
                          <a:ea typeface="MS PGothic" charset="-128"/>
                        </a:defRPr>
                      </a:lvl1pPr>
                      <a:lvl2pPr marL="742950" indent="-285750" defTabSz="457200" eaLnBrk="0" hangingPunct="0">
                        <a:lnSpc>
                          <a:spcPct val="90000"/>
                        </a:lnSpc>
                        <a:spcBef>
                          <a:spcPts val="500"/>
                        </a:spcBef>
                        <a:buFont typeface="Arial" charset="0"/>
                        <a:defRPr sz="2000">
                          <a:solidFill>
                            <a:schemeClr val="tx1"/>
                          </a:solidFill>
                          <a:latin typeface="Georgia" charset="0"/>
                          <a:ea typeface="MS PGothic" charset="-128"/>
                        </a:defRPr>
                      </a:lvl2pPr>
                      <a:lvl3pPr marL="1143000" indent="-228600" defTabSz="457200" eaLnBrk="0" hangingPunct="0">
                        <a:lnSpc>
                          <a:spcPct val="90000"/>
                        </a:lnSpc>
                        <a:spcBef>
                          <a:spcPts val="500"/>
                        </a:spcBef>
                        <a:buFont typeface="Arial" charset="0"/>
                        <a:defRPr>
                          <a:solidFill>
                            <a:schemeClr val="tx1"/>
                          </a:solidFill>
                          <a:latin typeface="Georgia" charset="0"/>
                          <a:ea typeface="MS PGothic" charset="-128"/>
                        </a:defRPr>
                      </a:lvl3pPr>
                      <a:lvl4pPr marL="1600200" indent="-228600" defTabSz="457200" eaLnBrk="0" hangingPunct="0">
                        <a:lnSpc>
                          <a:spcPct val="90000"/>
                        </a:lnSpc>
                        <a:spcBef>
                          <a:spcPts val="500"/>
                        </a:spcBef>
                        <a:buFont typeface="Arial" charset="0"/>
                        <a:defRPr sz="1600">
                          <a:solidFill>
                            <a:schemeClr val="tx1"/>
                          </a:solidFill>
                          <a:latin typeface="Georgia" charset="0"/>
                          <a:ea typeface="MS PGothic" charset="-128"/>
                        </a:defRPr>
                      </a:lvl4pPr>
                      <a:lvl5pPr marL="2057400" indent="-228600" defTabSz="457200" eaLnBrk="0" hangingPunct="0">
                        <a:lnSpc>
                          <a:spcPct val="90000"/>
                        </a:lnSpc>
                        <a:spcBef>
                          <a:spcPts val="500"/>
                        </a:spcBef>
                        <a:buFont typeface="Arial" charset="0"/>
                        <a:defRPr sz="1600">
                          <a:solidFill>
                            <a:schemeClr val="tx1"/>
                          </a:solidFill>
                          <a:latin typeface="Georgia" charset="0"/>
                          <a:ea typeface="MS PGothic" charset="-128"/>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bg1"/>
                          </a:solidFill>
                          <a:effectLst/>
                          <a:latin typeface="Calibri Light" charset="0"/>
                          <a:ea typeface="MS PGothic" charset="-128"/>
                        </a:rPr>
                        <a:t>Stance on Issues</a:t>
                      </a:r>
                    </a:p>
                  </a:txBody>
                  <a:tcPr marL="91445" marR="91445" marT="45738" marB="45738" anchor="ctr" horzOverflow="overflow">
                    <a:lnL>
                      <a:noFill/>
                    </a:lnL>
                    <a:lnR>
                      <a:noFill/>
                    </a:lnR>
                    <a:lnT>
                      <a:noFill/>
                    </a:lnT>
                    <a:lnB>
                      <a:noFill/>
                    </a:lnB>
                    <a:lnTlToBr>
                      <a:noFill/>
                    </a:lnTlToBr>
                    <a:lnBlToTr>
                      <a:noFill/>
                    </a:lnBlToTr>
                    <a:solidFill>
                      <a:srgbClr val="70ACE2"/>
                    </a:solidFill>
                  </a:tcPr>
                </a:tc>
              </a:tr>
              <a:tr h="2225321">
                <a:tc>
                  <a:txBody>
                    <a:bodyPr/>
                    <a:lstStyle>
                      <a:lvl1pPr marL="171450" indent="-171450" defTabSz="457200" eaLnBrk="0" hangingPunct="0">
                        <a:lnSpc>
                          <a:spcPct val="90000"/>
                        </a:lnSpc>
                        <a:spcBef>
                          <a:spcPts val="1000"/>
                        </a:spcBef>
                        <a:buFont typeface="Arial" charset="0"/>
                        <a:defRPr sz="2400">
                          <a:solidFill>
                            <a:schemeClr val="tx1"/>
                          </a:solidFill>
                          <a:latin typeface="Georgia" charset="0"/>
                          <a:ea typeface="MS PGothic" charset="-128"/>
                        </a:defRPr>
                      </a:lvl1pPr>
                      <a:lvl2pPr marL="742950" indent="-285750" defTabSz="457200" eaLnBrk="0" hangingPunct="0">
                        <a:lnSpc>
                          <a:spcPct val="90000"/>
                        </a:lnSpc>
                        <a:spcBef>
                          <a:spcPts val="500"/>
                        </a:spcBef>
                        <a:buFont typeface="Arial" charset="0"/>
                        <a:defRPr sz="2000">
                          <a:solidFill>
                            <a:schemeClr val="tx1"/>
                          </a:solidFill>
                          <a:latin typeface="Georgia" charset="0"/>
                          <a:ea typeface="MS PGothic" charset="-128"/>
                        </a:defRPr>
                      </a:lvl2pPr>
                      <a:lvl3pPr marL="1143000" indent="-228600" defTabSz="457200" eaLnBrk="0" hangingPunct="0">
                        <a:lnSpc>
                          <a:spcPct val="90000"/>
                        </a:lnSpc>
                        <a:spcBef>
                          <a:spcPts val="500"/>
                        </a:spcBef>
                        <a:buFont typeface="Arial" charset="0"/>
                        <a:defRPr>
                          <a:solidFill>
                            <a:schemeClr val="tx1"/>
                          </a:solidFill>
                          <a:latin typeface="Georgia" charset="0"/>
                          <a:ea typeface="MS PGothic" charset="-128"/>
                        </a:defRPr>
                      </a:lvl3pPr>
                      <a:lvl4pPr marL="1600200" indent="-228600" defTabSz="457200" eaLnBrk="0" hangingPunct="0">
                        <a:lnSpc>
                          <a:spcPct val="90000"/>
                        </a:lnSpc>
                        <a:spcBef>
                          <a:spcPts val="500"/>
                        </a:spcBef>
                        <a:buFont typeface="Arial" charset="0"/>
                        <a:defRPr sz="1600">
                          <a:solidFill>
                            <a:schemeClr val="tx1"/>
                          </a:solidFill>
                          <a:latin typeface="Georgia" charset="0"/>
                          <a:ea typeface="MS PGothic" charset="-128"/>
                        </a:defRPr>
                      </a:lvl4pPr>
                      <a:lvl5pPr marL="2057400" indent="-228600" defTabSz="457200" eaLnBrk="0" hangingPunct="0">
                        <a:lnSpc>
                          <a:spcPct val="90000"/>
                        </a:lnSpc>
                        <a:spcBef>
                          <a:spcPts val="500"/>
                        </a:spcBef>
                        <a:buFont typeface="Arial" charset="0"/>
                        <a:defRPr sz="1600">
                          <a:solidFill>
                            <a:schemeClr val="tx1"/>
                          </a:solidFill>
                          <a:latin typeface="Georgia" charset="0"/>
                          <a:ea typeface="MS PGothic" charset="-128"/>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171450" marR="0" lvl="0" indent="-171450" algn="l" defTabSz="457200" rtl="0" eaLnBrk="1" fontAlgn="base" latinLnBrk="0" hangingPunct="1">
                        <a:lnSpc>
                          <a:spcPct val="100000"/>
                        </a:lnSpc>
                        <a:spcBef>
                          <a:spcPts val="600"/>
                        </a:spcBef>
                        <a:spcAft>
                          <a:spcPct val="0"/>
                        </a:spcAft>
                        <a:buClrTx/>
                        <a:buSzTx/>
                        <a:buFont typeface="Arial" charset="0"/>
                        <a:buChar char="•"/>
                        <a:tabLst/>
                      </a:pPr>
                      <a:r>
                        <a:rPr kumimoji="0" lang="en-US" altLang="en-US" sz="1000" b="0" i="0" u="none" strike="noStrike" cap="none" normalizeH="0" baseline="0" dirty="0" smtClean="0">
                          <a:ln>
                            <a:noFill/>
                          </a:ln>
                          <a:solidFill>
                            <a:srgbClr val="000000"/>
                          </a:solidFill>
                          <a:effectLst/>
                          <a:latin typeface="Calibri Light" charset="0"/>
                          <a:ea typeface="MS PGothic" charset="-128"/>
                        </a:rPr>
                        <a:t>Strongly favors expanding Obamacare</a:t>
                      </a:r>
                      <a:endParaRPr kumimoji="0" lang="en-US" altLang="en-US" sz="1000" b="0" i="0" u="none" strike="noStrike" cap="none" normalizeH="0" baseline="0" dirty="0">
                        <a:ln>
                          <a:noFill/>
                        </a:ln>
                        <a:solidFill>
                          <a:srgbClr val="000000"/>
                        </a:solidFill>
                        <a:effectLst/>
                        <a:latin typeface="Calibri Light" charset="0"/>
                        <a:ea typeface="MS PGothic" charset="-128"/>
                      </a:endParaRPr>
                    </a:p>
                    <a:p>
                      <a:pPr marL="171450" marR="0" lvl="0" indent="-171450" algn="l" defTabSz="457200" rtl="0" eaLnBrk="1" fontAlgn="base" latinLnBrk="0" hangingPunct="1">
                        <a:lnSpc>
                          <a:spcPct val="100000"/>
                        </a:lnSpc>
                        <a:spcBef>
                          <a:spcPts val="600"/>
                        </a:spcBef>
                        <a:spcAft>
                          <a:spcPct val="0"/>
                        </a:spcAft>
                        <a:buClrTx/>
                        <a:buSzTx/>
                        <a:buFont typeface="Arial" charset="0"/>
                        <a:buChar char="•"/>
                        <a:tabLst/>
                      </a:pPr>
                      <a:r>
                        <a:rPr kumimoji="0" lang="en-US" altLang="en-US" sz="1000" b="0" i="0" u="none" strike="noStrike" cap="none" normalizeH="0" baseline="0" dirty="0" smtClean="0">
                          <a:ln>
                            <a:noFill/>
                          </a:ln>
                          <a:solidFill>
                            <a:srgbClr val="000000"/>
                          </a:solidFill>
                          <a:effectLst/>
                          <a:latin typeface="Calibri Light" charset="0"/>
                          <a:ea typeface="MS PGothic" charset="-128"/>
                        </a:rPr>
                        <a:t>Strongly opposes vouchers for school choice</a:t>
                      </a:r>
                      <a:endParaRPr kumimoji="0" lang="en-US" altLang="en-US" sz="1000" b="0" i="0" u="none" strike="noStrike" cap="none" normalizeH="0" baseline="0" dirty="0">
                        <a:ln>
                          <a:noFill/>
                        </a:ln>
                        <a:solidFill>
                          <a:srgbClr val="000000"/>
                        </a:solidFill>
                        <a:effectLst/>
                        <a:latin typeface="Calibri Light" charset="0"/>
                        <a:ea typeface="MS PGothic" charset="-128"/>
                      </a:endParaRPr>
                    </a:p>
                    <a:p>
                      <a:pPr marL="171450" marR="0" lvl="0" indent="-171450" algn="l" defTabSz="457200" rtl="0" eaLnBrk="1" fontAlgn="base" latinLnBrk="0" hangingPunct="1">
                        <a:lnSpc>
                          <a:spcPct val="100000"/>
                        </a:lnSpc>
                        <a:spcBef>
                          <a:spcPts val="600"/>
                        </a:spcBef>
                        <a:spcAft>
                          <a:spcPct val="0"/>
                        </a:spcAft>
                        <a:buClrTx/>
                        <a:buSzTx/>
                        <a:buFont typeface="Arial" charset="0"/>
                        <a:buChar char="•"/>
                        <a:tabLst/>
                      </a:pPr>
                      <a:r>
                        <a:rPr kumimoji="0" lang="en-US" altLang="en-US" sz="1000" b="0" i="0" u="none" strike="noStrike" cap="none" normalizeH="0" baseline="0" dirty="0" smtClean="0">
                          <a:ln>
                            <a:noFill/>
                          </a:ln>
                          <a:solidFill>
                            <a:srgbClr val="000000"/>
                          </a:solidFill>
                          <a:effectLst/>
                          <a:latin typeface="Calibri Light" charset="0"/>
                          <a:ea typeface="MS PGothic" charset="-128"/>
                        </a:rPr>
                        <a:t>Supports expanding free trade</a:t>
                      </a:r>
                    </a:p>
                    <a:p>
                      <a:pPr marL="171450" marR="0" lvl="0" indent="-171450" algn="l" defTabSz="457200" rtl="0" eaLnBrk="1" fontAlgn="base" latinLnBrk="0" hangingPunct="1">
                        <a:lnSpc>
                          <a:spcPct val="100000"/>
                        </a:lnSpc>
                        <a:spcBef>
                          <a:spcPts val="600"/>
                        </a:spcBef>
                        <a:spcAft>
                          <a:spcPct val="0"/>
                        </a:spcAft>
                        <a:buClrTx/>
                        <a:buSzTx/>
                        <a:buFont typeface="Arial" charset="0"/>
                        <a:buChar char="•"/>
                        <a:tabLst/>
                      </a:pPr>
                      <a:r>
                        <a:rPr kumimoji="0" lang="en-US" altLang="en-US" sz="1000" b="0" i="0" u="none" strike="noStrike" cap="none" normalizeH="0" baseline="0" dirty="0" smtClean="0">
                          <a:ln>
                            <a:noFill/>
                          </a:ln>
                          <a:solidFill>
                            <a:srgbClr val="000000"/>
                          </a:solidFill>
                          <a:effectLst/>
                          <a:latin typeface="Calibri Light" charset="0"/>
                          <a:ea typeface="MS PGothic" charset="-128"/>
                        </a:rPr>
                        <a:t>Favors prioritizing green energy</a:t>
                      </a:r>
                    </a:p>
                    <a:p>
                      <a:pPr marL="171450" marR="0" lvl="0" indent="-171450" algn="l" defTabSz="457200" rtl="0" eaLnBrk="1" fontAlgn="base" latinLnBrk="0" hangingPunct="1">
                        <a:lnSpc>
                          <a:spcPct val="100000"/>
                        </a:lnSpc>
                        <a:spcBef>
                          <a:spcPts val="600"/>
                        </a:spcBef>
                        <a:spcAft>
                          <a:spcPct val="0"/>
                        </a:spcAft>
                        <a:buClrTx/>
                        <a:buSzTx/>
                        <a:buFont typeface="Arial" charset="0"/>
                        <a:buChar char="•"/>
                        <a:tabLst/>
                      </a:pPr>
                      <a:r>
                        <a:rPr kumimoji="0" lang="en-US" altLang="en-US" sz="1000" b="0" i="0" u="none" strike="noStrike" cap="none" normalizeH="0" baseline="0" dirty="0" smtClean="0">
                          <a:ln>
                            <a:noFill/>
                          </a:ln>
                          <a:solidFill>
                            <a:srgbClr val="000000"/>
                          </a:solidFill>
                          <a:effectLst/>
                          <a:latin typeface="Calibri Light" charset="0"/>
                          <a:ea typeface="MS PGothic" charset="-128"/>
                        </a:rPr>
                        <a:t>Opposes privatizing Social Security</a:t>
                      </a:r>
                      <a:endParaRPr kumimoji="0" lang="en-US" altLang="en-US" sz="1000" b="0" i="0" u="none" strike="noStrike" cap="none" normalizeH="0" baseline="0" dirty="0">
                        <a:ln>
                          <a:noFill/>
                        </a:ln>
                        <a:solidFill>
                          <a:srgbClr val="000000"/>
                        </a:solidFill>
                        <a:effectLst/>
                        <a:latin typeface="Calibri Light" charset="0"/>
                        <a:ea typeface="MS PGothic" charset="-128"/>
                      </a:endParaRPr>
                    </a:p>
                  </a:txBody>
                  <a:tcPr marL="91445" marR="91445" marT="45738" marB="45738" horzOverflow="overflow">
                    <a:lnL>
                      <a:noFill/>
                    </a:lnL>
                    <a:lnR>
                      <a:noFill/>
                    </a:lnR>
                    <a:lnT>
                      <a:noFill/>
                    </a:lnT>
                    <a:lnB>
                      <a:noFill/>
                    </a:lnB>
                    <a:lnTlToBr>
                      <a:noFill/>
                    </a:lnTlToBr>
                    <a:lnBlToTr>
                      <a:noFill/>
                    </a:lnBlToTr>
                    <a:noFill/>
                  </a:tcPr>
                </a:tc>
              </a:tr>
            </a:tbl>
          </a:graphicData>
        </a:graphic>
      </p:graphicFrame>
      <p:sp>
        <p:nvSpPr>
          <p:cNvPr id="2" name="TextBox 12"/>
          <p:cNvSpPr txBox="1">
            <a:spLocks noChangeArrowheads="1"/>
          </p:cNvSpPr>
          <p:nvPr/>
        </p:nvSpPr>
        <p:spPr bwMode="auto">
          <a:xfrm>
            <a:off x="7866257" y="233363"/>
            <a:ext cx="1260281" cy="230832"/>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900" dirty="0" smtClean="0">
                <a:solidFill>
                  <a:schemeClr val="bg2">
                    <a:lumMod val="25000"/>
                  </a:schemeClr>
                </a:solidFill>
              </a:rPr>
              <a:t>REP. ADAM SCHIFF</a:t>
            </a:r>
          </a:p>
        </p:txBody>
      </p:sp>
      <p:sp>
        <p:nvSpPr>
          <p:cNvPr id="21" name="Rectangle 20"/>
          <p:cNvSpPr/>
          <p:nvPr/>
        </p:nvSpPr>
        <p:spPr>
          <a:xfrm>
            <a:off x="0" y="457200"/>
            <a:ext cx="9144000" cy="46038"/>
          </a:xfrm>
          <a:prstGeom prst="rect">
            <a:avLst/>
          </a:prstGeom>
          <a:solidFill>
            <a:schemeClr val="bg1">
              <a:lumMod val="50000"/>
            </a:schemeClr>
          </a:solidFill>
          <a:ln w="12700">
            <a:no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b="1" dirty="0">
              <a:solidFill>
                <a:schemeClr val="bg1"/>
              </a:solidFill>
              <a:latin typeface="FreightSans Pro Book" pitchFamily="50" charset="0"/>
            </a:endParaRPr>
          </a:p>
        </p:txBody>
      </p:sp>
      <p:sp>
        <p:nvSpPr>
          <p:cNvPr id="23" name="Content Placeholder 17"/>
          <p:cNvSpPr txBox="1">
            <a:spLocks/>
          </p:cNvSpPr>
          <p:nvPr/>
        </p:nvSpPr>
        <p:spPr bwMode="auto">
          <a:xfrm>
            <a:off x="0" y="6626225"/>
            <a:ext cx="4572000" cy="231775"/>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ＭＳ Ｐゴシック"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ＭＳ Ｐゴシック"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ＭＳ Ｐゴシック"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ＭＳ Ｐゴシック"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ＭＳ Ｐゴシック"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1000" dirty="0" smtClean="0">
                <a:solidFill>
                  <a:schemeClr val="tx1">
                    <a:lumMod val="65000"/>
                    <a:lumOff val="35000"/>
                  </a:schemeClr>
                </a:solidFill>
                <a:latin typeface="+mn-lt"/>
                <a:ea typeface="MS PGothic" panose="020B0600070205080204" pitchFamily="34" charset="-128"/>
              </a:rPr>
              <a:t>December 7, 2016  | Jessica Grischkan</a:t>
            </a:r>
            <a:endParaRPr lang="en-US" sz="1000" dirty="0">
              <a:solidFill>
                <a:schemeClr val="tx1">
                  <a:lumMod val="65000"/>
                  <a:lumOff val="35000"/>
                </a:schemeClr>
              </a:solidFill>
              <a:latin typeface="+mn-lt"/>
              <a:ea typeface="MS PGothic" panose="020B0600070205080204" pitchFamily="34" charset="-128"/>
            </a:endParaRPr>
          </a:p>
        </p:txBody>
      </p:sp>
      <p:pic>
        <p:nvPicPr>
          <p:cNvPr id="6180" name="Picture 19" descr="NationalJournal_LC (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7475" y="215900"/>
            <a:ext cx="3448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Table 21"/>
          <p:cNvGraphicFramePr>
            <a:graphicFrameLocks noGrp="1"/>
          </p:cNvGraphicFramePr>
          <p:nvPr>
            <p:extLst>
              <p:ext uri="{D42A27DB-BD31-4B8C-83A1-F6EECF244321}">
                <p14:modId xmlns:p14="http://schemas.microsoft.com/office/powerpoint/2010/main" val="1880619720"/>
              </p:ext>
            </p:extLst>
          </p:nvPr>
        </p:nvGraphicFramePr>
        <p:xfrm>
          <a:off x="5005388" y="3482975"/>
          <a:ext cx="3724275" cy="762645"/>
        </p:xfrm>
        <a:graphic>
          <a:graphicData uri="http://schemas.openxmlformats.org/drawingml/2006/table">
            <a:tbl>
              <a:tblPr/>
              <a:tblGrid>
                <a:gridCol w="3724275"/>
              </a:tblGrid>
              <a:tr h="25946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Calibri Light" charset="0"/>
                          <a:ea typeface="MS PGothic" charset="0"/>
                          <a:cs typeface="MS PGothic" charset="0"/>
                        </a:rPr>
                        <a:t>Committees</a:t>
                      </a:r>
                      <a:endParaRPr kumimoji="0" lang="en-US" sz="1100" b="0" i="0" u="none" strike="noStrike" cap="none" normalizeH="0" baseline="0" dirty="0">
                        <a:ln>
                          <a:noFill/>
                        </a:ln>
                        <a:solidFill>
                          <a:schemeClr val="bg1"/>
                        </a:solidFill>
                        <a:effectLst/>
                        <a:latin typeface="Calibri Light" charset="0"/>
                        <a:ea typeface="MS PGothic" charset="0"/>
                        <a:cs typeface="MS PGothic" charset="0"/>
                      </a:endParaRPr>
                    </a:p>
                  </a:txBody>
                  <a:tcPr marL="91392" marR="91392" marT="45761" marB="45761" anchor="ctr" horzOverflow="overflow">
                    <a:lnL>
                      <a:noFill/>
                    </a:lnL>
                    <a:lnR>
                      <a:noFill/>
                    </a:lnR>
                    <a:lnT>
                      <a:noFill/>
                    </a:lnT>
                    <a:lnB>
                      <a:noFill/>
                    </a:lnB>
                    <a:lnTlToBr>
                      <a:noFill/>
                    </a:lnTlToBr>
                    <a:lnBlToTr>
                      <a:noFill/>
                    </a:lnBlToTr>
                    <a:solidFill>
                      <a:srgbClr val="70ACE2"/>
                    </a:solidFill>
                  </a:tcPr>
                </a:tc>
              </a:tr>
              <a:tr h="251590">
                <a:tc>
                  <a:txBody>
                    <a:bodyPr/>
                    <a:lstStyle>
                      <a:lvl1pPr defTabSz="457200">
                        <a:lnSpc>
                          <a:spcPct val="90000"/>
                        </a:lnSpc>
                        <a:spcBef>
                          <a:spcPts val="1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457200">
                        <a:lnSpc>
                          <a:spcPct val="90000"/>
                        </a:lnSpc>
                        <a:spcBef>
                          <a:spcPts val="5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457200">
                        <a:lnSpc>
                          <a:spcPct val="90000"/>
                        </a:lnSpc>
                        <a:spcBef>
                          <a:spcPts val="5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4pPr>
                      <a:lvl5pPr marL="20574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ts val="600"/>
                        </a:spcBef>
                        <a:spcAft>
                          <a:spcPct val="0"/>
                        </a:spcAft>
                        <a:buClrTx/>
                        <a:buSzTx/>
                        <a:buFont typeface="Arial" panose="020B0604020202020204" pitchFamily="34" charset="0"/>
                        <a:buNone/>
                        <a:tabLst/>
                      </a:pPr>
                      <a:r>
                        <a:rPr kumimoji="0" lang="en-US" altLang="en-US" sz="1000" b="0" i="0" u="none" strike="noStrike" cap="none" normalizeH="0" baseline="0" dirty="0" smtClean="0">
                          <a:ln>
                            <a:noFill/>
                          </a:ln>
                          <a:solidFill>
                            <a:srgbClr val="000000"/>
                          </a:solidFill>
                          <a:effectLst/>
                          <a:latin typeface="Calibri Light" panose="020F0302020204030204" pitchFamily="34" charset="0"/>
                          <a:ea typeface="MS PGothic" panose="020B0600070205080204" pitchFamily="34" charset="-128"/>
                        </a:rPr>
                        <a:t>House Appropriations Committee</a:t>
                      </a:r>
                    </a:p>
                  </a:txBody>
                  <a:tcPr marL="91429" marR="91429" marT="45716" marB="45716" horzOverflow="overflow">
                    <a:lnL>
                      <a:noFill/>
                    </a:lnL>
                    <a:lnR>
                      <a:noFill/>
                    </a:lnR>
                    <a:lnT>
                      <a:noFill/>
                    </a:lnT>
                    <a:lnB w="12700" cap="flat" cmpd="sng" algn="ctr">
                      <a:solidFill>
                        <a:schemeClr val="tx1"/>
                      </a:solidFill>
                      <a:prstDash val="dot"/>
                      <a:round/>
                      <a:headEnd type="none" w="med" len="med"/>
                      <a:tailEnd type="none" w="med" len="med"/>
                    </a:lnB>
                    <a:lnTlToBr>
                      <a:noFill/>
                    </a:lnTlToBr>
                    <a:lnBlToTr>
                      <a:noFill/>
                    </a:lnBlToTr>
                    <a:noFill/>
                  </a:tcPr>
                </a:tc>
              </a:tr>
              <a:tr h="251590">
                <a:tc>
                  <a:txBody>
                    <a:bodyPr/>
                    <a:lstStyle/>
                    <a:p>
                      <a:pPr marL="0" marR="0" lvl="0" indent="0" algn="l" defTabSz="457200" rtl="0" eaLnBrk="1" fontAlgn="base" latinLnBrk="0" hangingPunct="1">
                        <a:lnSpc>
                          <a:spcPct val="100000"/>
                        </a:lnSpc>
                        <a:spcBef>
                          <a:spcPts val="600"/>
                        </a:spcBef>
                        <a:spcAft>
                          <a:spcPct val="0"/>
                        </a:spcAft>
                        <a:buClrTx/>
                        <a:buSzTx/>
                        <a:buFont typeface="Arial" panose="020B0604020202020204" pitchFamily="34" charset="0"/>
                        <a:buNone/>
                        <a:tabLst/>
                      </a:pPr>
                      <a:r>
                        <a:rPr kumimoji="0" lang="en-US" altLang="en-US" sz="1000" b="0" i="0" u="none" strike="noStrike" cap="none" normalizeH="0" baseline="0" dirty="0" smtClean="0">
                          <a:ln>
                            <a:noFill/>
                          </a:ln>
                          <a:solidFill>
                            <a:srgbClr val="000000"/>
                          </a:solidFill>
                          <a:effectLst/>
                          <a:latin typeface="Calibri Light" panose="020F0302020204030204" pitchFamily="34" charset="0"/>
                          <a:ea typeface="MS PGothic" panose="020B0600070205080204" pitchFamily="34" charset="-128"/>
                        </a:rPr>
                        <a:t>House Permanent Select Committee on Intelligence</a:t>
                      </a:r>
                    </a:p>
                  </a:txBody>
                  <a:tcPr marL="91429" marR="91429" marT="45716" marB="45716" horzOverflow="overflow">
                    <a:lnL>
                      <a:noFill/>
                    </a:lnL>
                    <a:lnR>
                      <a:noFill/>
                    </a:lnR>
                    <a:lnT w="12700" cap="flat" cmpd="sng" algn="ctr">
                      <a:solidFill>
                        <a:schemeClr val="tx1"/>
                      </a:solidFill>
                      <a:prstDash val="dot"/>
                      <a:round/>
                      <a:headEnd type="none" w="med" len="med"/>
                      <a:tailEnd type="none" w="med" len="med"/>
                    </a:lnT>
                    <a:lnB w="12700" cap="flat" cmpd="sng" algn="ctr">
                      <a:solidFill>
                        <a:scrgbClr r="0" g="0" b="0"/>
                      </a:solidFill>
                      <a:prstDash val="dot"/>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26027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a:latin typeface="Georgia" charset="0"/>
                <a:ea typeface="ＭＳ Ｐゴシック" charset="-128"/>
              </a:rPr>
              <a:t>Roadmap for the </a:t>
            </a:r>
            <a:r>
              <a:rPr lang="en-US" altLang="en-US" dirty="0" smtClean="0">
                <a:latin typeface="Georgia" charset="0"/>
                <a:ea typeface="ＭＳ Ｐゴシック" charset="-128"/>
              </a:rPr>
              <a:t>presentation</a:t>
            </a:r>
            <a:endParaRPr lang="en-US" altLang="en-US" dirty="0">
              <a:latin typeface="Georgia" charset="0"/>
              <a:ea typeface="ＭＳ Ｐゴシック" charset="-128"/>
            </a:endParaRPr>
          </a:p>
        </p:txBody>
      </p:sp>
      <p:sp>
        <p:nvSpPr>
          <p:cNvPr id="21" name="Rectangle 20"/>
          <p:cNvSpPr/>
          <p:nvPr/>
        </p:nvSpPr>
        <p:spPr>
          <a:xfrm>
            <a:off x="0" y="457200"/>
            <a:ext cx="9144000" cy="46038"/>
          </a:xfrm>
          <a:prstGeom prst="rect">
            <a:avLst/>
          </a:prstGeom>
          <a:solidFill>
            <a:schemeClr val="bg1">
              <a:lumMod val="50000"/>
            </a:schemeClr>
          </a:solidFill>
          <a:ln w="12700">
            <a:no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2400" b="1" dirty="0">
              <a:solidFill>
                <a:schemeClr val="bg1"/>
              </a:solidFill>
              <a:latin typeface="FreightSans Pro Book" pitchFamily="50" charset="0"/>
            </a:endParaRPr>
          </a:p>
        </p:txBody>
      </p:sp>
      <p:sp>
        <p:nvSpPr>
          <p:cNvPr id="16391" name="Slide Number Placeholder 716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charset="0"/>
              <a:buChar char="•"/>
              <a:defRPr sz="2800">
                <a:solidFill>
                  <a:schemeClr val="tx1"/>
                </a:solidFill>
                <a:latin typeface="Georgia" charset="0"/>
                <a:ea typeface="ＭＳ Ｐゴシック"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defRPr>
            </a:lvl9pPr>
          </a:lstStyle>
          <a:p>
            <a:pPr>
              <a:lnSpc>
                <a:spcPct val="100000"/>
              </a:lnSpc>
              <a:spcBef>
                <a:spcPct val="0"/>
              </a:spcBef>
              <a:buFontTx/>
              <a:buNone/>
            </a:pPr>
            <a:fld id="{D2ED16B9-EF3F-FA42-A099-1CBA2CA0C3D4}" type="slidenum">
              <a:rPr lang="en-US" altLang="en-US" sz="1000">
                <a:solidFill>
                  <a:srgbClr val="3B3838"/>
                </a:solidFill>
                <a:latin typeface="Calibri Light" charset="0"/>
              </a:rPr>
              <a:pPr>
                <a:lnSpc>
                  <a:spcPct val="100000"/>
                </a:lnSpc>
                <a:spcBef>
                  <a:spcPct val="0"/>
                </a:spcBef>
                <a:buFontTx/>
                <a:buNone/>
              </a:pPr>
              <a:t>17</a:t>
            </a:fld>
            <a:endParaRPr lang="en-US" altLang="en-US" sz="1000" dirty="0">
              <a:solidFill>
                <a:srgbClr val="3B3838"/>
              </a:solidFill>
              <a:latin typeface="Calibri Light" charset="0"/>
            </a:endParaRPr>
          </a:p>
        </p:txBody>
      </p:sp>
      <p:grpSp>
        <p:nvGrpSpPr>
          <p:cNvPr id="16392" name="Group 5"/>
          <p:cNvGrpSpPr>
            <a:grpSpLocks/>
          </p:cNvGrpSpPr>
          <p:nvPr/>
        </p:nvGrpSpPr>
        <p:grpSpPr bwMode="auto">
          <a:xfrm>
            <a:off x="1230892" y="2319143"/>
            <a:ext cx="315913" cy="446088"/>
            <a:chOff x="1970088" y="2784475"/>
            <a:chExt cx="315912" cy="836613"/>
          </a:xfrm>
        </p:grpSpPr>
        <p:cxnSp>
          <p:nvCxnSpPr>
            <p:cNvPr id="16" name="Straight Arrow Connector 15"/>
            <p:cNvCxnSpPr/>
            <p:nvPr/>
          </p:nvCxnSpPr>
          <p:spPr>
            <a:xfrm>
              <a:off x="1970088" y="3618110"/>
              <a:ext cx="315912" cy="2978"/>
            </a:xfrm>
            <a:prstGeom prst="straightConnector1">
              <a:avLst/>
            </a:prstGeom>
            <a:ln w="19050" cap="flat" cmpd="sng" algn="ctr">
              <a:solidFill>
                <a:srgbClr val="000000"/>
              </a:solidFill>
              <a:prstDash val="solid"/>
              <a:round/>
              <a:headEnd type="none" w="med" len="med"/>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1555653" y="3200498"/>
              <a:ext cx="833635" cy="1587"/>
            </a:xfrm>
            <a:prstGeom prst="line">
              <a:avLst/>
            </a:prstGeom>
            <a:ln w="19050" cap="flat" cmpd="sng" algn="ctr">
              <a:solidFill>
                <a:srgbClr val="000000"/>
              </a:solidFill>
              <a:prstDash val="solid"/>
              <a:round/>
              <a:headEnd type="none" w="med" len="med"/>
              <a:tailEnd w="med" len="med"/>
            </a:ln>
            <a:effectLst/>
          </p:spPr>
          <p:style>
            <a:lnRef idx="2">
              <a:schemeClr val="accent1"/>
            </a:lnRef>
            <a:fillRef idx="0">
              <a:schemeClr val="accent1"/>
            </a:fillRef>
            <a:effectRef idx="1">
              <a:schemeClr val="accent1"/>
            </a:effectRef>
            <a:fontRef idx="minor">
              <a:schemeClr val="tx1"/>
            </a:fontRef>
          </p:style>
        </p:cxnSp>
      </p:grpSp>
      <p:sp>
        <p:nvSpPr>
          <p:cNvPr id="18" name="Content Placeholder 2"/>
          <p:cNvSpPr txBox="1">
            <a:spLocks/>
          </p:cNvSpPr>
          <p:nvPr/>
        </p:nvSpPr>
        <p:spPr bwMode="auto">
          <a:xfrm>
            <a:off x="1038805" y="1931793"/>
            <a:ext cx="4572000" cy="339725"/>
          </a:xfrm>
          <a:prstGeom prst="rect">
            <a:avLst/>
          </a:prstGeom>
          <a:noFill/>
          <a:ln>
            <a:noFill/>
          </a:ln>
          <a:extLst>
            <a:ext uri="{91240B29-F687-4f45-9708-019B960494DF}"/>
          </a:extLst>
        </p:spPr>
        <p:txBody>
          <a:bodyPr lIns="182880" rIns="182880" anchor="ct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600"/>
              </a:spcBef>
              <a:buClr>
                <a:srgbClr val="005596"/>
              </a:buClr>
              <a:buFont typeface="Arial" charset="0"/>
              <a:buNone/>
              <a:defRPr/>
            </a:pPr>
            <a:r>
              <a:rPr lang="en-US" sz="1600" b="1" dirty="0" smtClean="0">
                <a:solidFill>
                  <a:srgbClr val="595959"/>
                </a:solidFill>
                <a:latin typeface="+mj-lt"/>
                <a:cs typeface="Gill Sans" charset="0"/>
              </a:rPr>
              <a:t>What are the investigations?</a:t>
            </a:r>
          </a:p>
        </p:txBody>
      </p:sp>
      <p:sp>
        <p:nvSpPr>
          <p:cNvPr id="19" name="Content Placeholder 2"/>
          <p:cNvSpPr txBox="1">
            <a:spLocks/>
          </p:cNvSpPr>
          <p:nvPr/>
        </p:nvSpPr>
        <p:spPr bwMode="auto">
          <a:xfrm>
            <a:off x="1572205" y="2636692"/>
            <a:ext cx="4567237" cy="339725"/>
          </a:xfrm>
          <a:prstGeom prst="rect">
            <a:avLst/>
          </a:prstGeom>
          <a:solidFill>
            <a:srgbClr val="FFFFFF"/>
          </a:solidFill>
          <a:ln>
            <a:noFill/>
          </a:ln>
          <a:extLst>
            <a:ext uri="{91240B29-F687-4f45-9708-019B960494DF}"/>
          </a:extLst>
        </p:spPr>
        <p:txBody>
          <a:bodyPr lIns="182880" rIns="182880" anchor="ct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600"/>
              </a:spcBef>
              <a:buClr>
                <a:srgbClr val="005596"/>
              </a:buClr>
              <a:buFont typeface="Arial" charset="0"/>
              <a:buNone/>
              <a:defRPr/>
            </a:pPr>
            <a:r>
              <a:rPr lang="en-US" sz="1600" b="1" dirty="0" smtClean="0">
                <a:solidFill>
                  <a:srgbClr val="595959"/>
                </a:solidFill>
                <a:latin typeface="+mj-lt"/>
                <a:cs typeface="Gill Sans" charset="0"/>
              </a:rPr>
              <a:t>Key people involved</a:t>
            </a:r>
            <a:endParaRPr lang="en-US" sz="1600" b="1" dirty="0">
              <a:solidFill>
                <a:srgbClr val="595959"/>
              </a:solidFill>
              <a:latin typeface="+mj-lt"/>
              <a:cs typeface="Gill Sans" charset="0"/>
            </a:endParaRPr>
          </a:p>
        </p:txBody>
      </p:sp>
      <p:grpSp>
        <p:nvGrpSpPr>
          <p:cNvPr id="16395" name="Group 18"/>
          <p:cNvGrpSpPr>
            <a:grpSpLocks/>
          </p:cNvGrpSpPr>
          <p:nvPr/>
        </p:nvGrpSpPr>
        <p:grpSpPr bwMode="auto">
          <a:xfrm>
            <a:off x="1814659" y="3037687"/>
            <a:ext cx="315912" cy="447675"/>
            <a:chOff x="2638425" y="3965575"/>
            <a:chExt cx="315913" cy="838200"/>
          </a:xfrm>
        </p:grpSpPr>
        <p:cxnSp>
          <p:nvCxnSpPr>
            <p:cNvPr id="22" name="Straight Arrow Connector 21"/>
            <p:cNvCxnSpPr/>
            <p:nvPr/>
          </p:nvCxnSpPr>
          <p:spPr>
            <a:xfrm>
              <a:off x="2638425" y="4800804"/>
              <a:ext cx="315913" cy="2971"/>
            </a:xfrm>
            <a:prstGeom prst="straightConnector1">
              <a:avLst/>
            </a:prstGeom>
            <a:ln w="19050" cap="flat" cmpd="sng" algn="ctr">
              <a:solidFill>
                <a:srgbClr val="000000"/>
              </a:solidFill>
              <a:prstDash val="solid"/>
              <a:round/>
              <a:headEnd type="none" w="med" len="med"/>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flipH="1" flipV="1">
              <a:off x="2223192" y="4382395"/>
              <a:ext cx="835229" cy="1588"/>
            </a:xfrm>
            <a:prstGeom prst="line">
              <a:avLst/>
            </a:prstGeom>
            <a:ln w="19050" cap="flat" cmpd="sng" algn="ctr">
              <a:solidFill>
                <a:srgbClr val="000000"/>
              </a:solidFill>
              <a:prstDash val="solid"/>
              <a:round/>
              <a:headEnd type="none" w="med" len="med"/>
              <a:tailEnd w="med" len="med"/>
            </a:ln>
            <a:effectLst/>
          </p:spPr>
          <p:style>
            <a:lnRef idx="2">
              <a:schemeClr val="accent1"/>
            </a:lnRef>
            <a:fillRef idx="0">
              <a:schemeClr val="accent1"/>
            </a:fillRef>
            <a:effectRef idx="1">
              <a:schemeClr val="accent1"/>
            </a:effectRef>
            <a:fontRef idx="minor">
              <a:schemeClr val="tx1"/>
            </a:fontRef>
          </p:style>
        </p:cxnSp>
      </p:grpSp>
      <p:sp>
        <p:nvSpPr>
          <p:cNvPr id="24" name="Content Placeholder 2"/>
          <p:cNvSpPr txBox="1">
            <a:spLocks/>
          </p:cNvSpPr>
          <p:nvPr/>
        </p:nvSpPr>
        <p:spPr bwMode="auto">
          <a:xfrm>
            <a:off x="2181805" y="3341591"/>
            <a:ext cx="3957637" cy="338137"/>
          </a:xfrm>
          <a:prstGeom prst="rect">
            <a:avLst/>
          </a:prstGeom>
          <a:solidFill>
            <a:srgbClr val="D9D9D9"/>
          </a:solidFill>
          <a:ln>
            <a:noFill/>
          </a:ln>
          <a:extLst>
            <a:ext uri="{909E8E84-426E-40dd-AFC4-6F175D3DCCD1}"/>
            <a:ext uri="{91240B29-F687-4f45-9708-019B960494DF}"/>
          </a:extLst>
        </p:spPr>
        <p:txBody>
          <a:bodyPr wrap="square" lIns="182880" rIns="182880" anchor="ct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600"/>
              </a:spcBef>
              <a:buClr>
                <a:srgbClr val="005596"/>
              </a:buClr>
              <a:buFont typeface="Arial" charset="0"/>
              <a:buNone/>
              <a:defRPr/>
            </a:pPr>
            <a:r>
              <a:rPr lang="en-US" sz="1600" b="1" dirty="0" smtClean="0">
                <a:solidFill>
                  <a:srgbClr val="595959"/>
                </a:solidFill>
                <a:latin typeface="+mj-lt"/>
                <a:cs typeface="Gill Sans" charset="0"/>
              </a:rPr>
              <a:t>Key events</a:t>
            </a:r>
          </a:p>
        </p:txBody>
      </p:sp>
      <p:sp>
        <p:nvSpPr>
          <p:cNvPr id="20" name="TextBox 12"/>
          <p:cNvSpPr txBox="1">
            <a:spLocks noChangeArrowheads="1"/>
          </p:cNvSpPr>
          <p:nvPr/>
        </p:nvSpPr>
        <p:spPr bwMode="auto">
          <a:xfrm>
            <a:off x="7577716" y="233363"/>
            <a:ext cx="1548822"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900" dirty="0" smtClean="0">
                <a:solidFill>
                  <a:schemeClr val="bg2">
                    <a:lumMod val="25000"/>
                  </a:schemeClr>
                </a:solidFill>
              </a:rPr>
              <a:t>RUSSIA INVESTIGATION</a:t>
            </a:r>
          </a:p>
        </p:txBody>
      </p:sp>
      <p:pic>
        <p:nvPicPr>
          <p:cNvPr id="29" name="Picture 19" descr="NationalJournal_LC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475" y="215900"/>
            <a:ext cx="3448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2446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228600" y="630238"/>
            <a:ext cx="7164659" cy="854075"/>
          </a:xfrm>
        </p:spPr>
        <p:txBody>
          <a:bodyPr/>
          <a:lstStyle/>
          <a:p>
            <a:r>
              <a:rPr lang="en-US" altLang="en-US" dirty="0" smtClean="0">
                <a:latin typeface="Georgia" charset="0"/>
                <a:ea typeface="ＭＳ Ｐゴシック" charset="-128"/>
                <a:cs typeface="MS PGothic" charset="-128"/>
              </a:rPr>
              <a:t>Trump fires FBI Director Comey</a:t>
            </a:r>
            <a:endParaRPr lang="en-US" altLang="en-US" dirty="0">
              <a:latin typeface="Georgia" charset="0"/>
              <a:ea typeface="ＭＳ Ｐゴシック" charset="-128"/>
              <a:cs typeface="MS PGothic" charset="-128"/>
            </a:endParaRPr>
          </a:p>
        </p:txBody>
      </p:sp>
      <p:sp>
        <p:nvSpPr>
          <p:cNvPr id="109" name="TextBox 12"/>
          <p:cNvSpPr txBox="1">
            <a:spLocks noChangeArrowheads="1"/>
          </p:cNvSpPr>
          <p:nvPr/>
        </p:nvSpPr>
        <p:spPr bwMode="auto">
          <a:xfrm>
            <a:off x="6952545" y="233363"/>
            <a:ext cx="2173993" cy="230832"/>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900" dirty="0" smtClean="0">
                <a:solidFill>
                  <a:schemeClr val="bg2">
                    <a:lumMod val="25000"/>
                  </a:schemeClr>
                </a:solidFill>
                <a:cs typeface="+mn-cs"/>
              </a:rPr>
              <a:t>FEDERAL INVESTIGATION BUREAU</a:t>
            </a:r>
          </a:p>
        </p:txBody>
      </p:sp>
      <p:sp>
        <p:nvSpPr>
          <p:cNvPr id="111" name="Rectangle 110"/>
          <p:cNvSpPr/>
          <p:nvPr/>
        </p:nvSpPr>
        <p:spPr>
          <a:xfrm>
            <a:off x="0" y="457200"/>
            <a:ext cx="9144000" cy="46038"/>
          </a:xfrm>
          <a:prstGeom prst="rect">
            <a:avLst/>
          </a:prstGeom>
          <a:solidFill>
            <a:schemeClr val="bg1">
              <a:lumMod val="50000"/>
            </a:schemeClr>
          </a:solidFill>
          <a:ln w="12700">
            <a:no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2400" b="1" dirty="0">
              <a:solidFill>
                <a:schemeClr val="bg1"/>
              </a:solidFill>
              <a:latin typeface="FreightSans Pro Book" pitchFamily="50" charset="0"/>
            </a:endParaRPr>
          </a:p>
        </p:txBody>
      </p:sp>
      <p:sp>
        <p:nvSpPr>
          <p:cNvPr id="113" name="Content Placeholder 17"/>
          <p:cNvSpPr>
            <a:spLocks noGrp="1"/>
          </p:cNvSpPr>
          <p:nvPr>
            <p:ph sz="quarter" idx="4294967295"/>
          </p:nvPr>
        </p:nvSpPr>
        <p:spPr>
          <a:xfrm>
            <a:off x="0" y="6626225"/>
            <a:ext cx="4572000" cy="231775"/>
          </a:xfrm>
        </p:spPr>
        <p:txBody>
          <a:bodyPr/>
          <a:lstStyle/>
          <a:p>
            <a:pPr marL="0" indent="0">
              <a:buFont typeface="Arial" panose="020B0604020202020204" pitchFamily="34" charset="0"/>
              <a:buNone/>
              <a:defRPr/>
            </a:pPr>
            <a:r>
              <a:rPr lang="en-US" sz="1000" dirty="0" smtClean="0">
                <a:solidFill>
                  <a:schemeClr val="tx1">
                    <a:lumMod val="65000"/>
                    <a:lumOff val="35000"/>
                  </a:schemeClr>
                </a:solidFill>
                <a:latin typeface="+mn-lt"/>
                <a:ea typeface="MS PGothic" panose="020B0600070205080204" pitchFamily="34" charset="-128"/>
                <a:cs typeface="ＭＳ Ｐゴシック" charset="0"/>
              </a:rPr>
              <a:t>May </a:t>
            </a:r>
            <a:r>
              <a:rPr lang="en-US" sz="1000" dirty="0">
                <a:solidFill>
                  <a:schemeClr val="tx1">
                    <a:lumMod val="65000"/>
                    <a:lumOff val="35000"/>
                  </a:schemeClr>
                </a:solidFill>
                <a:latin typeface="+mn-lt"/>
                <a:ea typeface="MS PGothic" panose="020B0600070205080204" pitchFamily="34" charset="-128"/>
                <a:cs typeface="ＭＳ Ｐゴシック" charset="0"/>
              </a:rPr>
              <a:t>9</a:t>
            </a:r>
            <a:r>
              <a:rPr lang="en-US" sz="1000" dirty="0" smtClean="0">
                <a:solidFill>
                  <a:schemeClr val="tx1">
                    <a:lumMod val="65000"/>
                    <a:lumOff val="35000"/>
                  </a:schemeClr>
                </a:solidFill>
                <a:latin typeface="+mn-lt"/>
                <a:ea typeface="MS PGothic" panose="020B0600070205080204" pitchFamily="34" charset="-128"/>
                <a:cs typeface="ＭＳ Ｐゴシック" charset="0"/>
              </a:rPr>
              <a:t>, 2017  | </a:t>
            </a:r>
            <a:r>
              <a:rPr lang="en-US" sz="1000" dirty="0">
                <a:solidFill>
                  <a:schemeClr val="tx1">
                    <a:lumMod val="65000"/>
                    <a:lumOff val="35000"/>
                  </a:schemeClr>
                </a:solidFill>
                <a:latin typeface="+mn-lt"/>
                <a:ea typeface="MS PGothic" panose="020B0600070205080204" pitchFamily="34" charset="-128"/>
                <a:cs typeface="ＭＳ Ｐゴシック" charset="0"/>
              </a:rPr>
              <a:t> </a:t>
            </a:r>
            <a:r>
              <a:rPr lang="en-US" sz="1000" dirty="0" smtClean="0">
                <a:solidFill>
                  <a:schemeClr val="tx1">
                    <a:lumMod val="65000"/>
                    <a:lumOff val="35000"/>
                  </a:schemeClr>
                </a:solidFill>
                <a:latin typeface="+mn-lt"/>
                <a:ea typeface="MS PGothic" panose="020B0600070205080204" pitchFamily="34" charset="-128"/>
                <a:cs typeface="ＭＳ Ｐゴシック" charset="0"/>
              </a:rPr>
              <a:t>Owen Minott</a:t>
            </a:r>
            <a:endParaRPr lang="en-US" sz="1000" dirty="0">
              <a:solidFill>
                <a:schemeClr val="tx1">
                  <a:lumMod val="65000"/>
                  <a:lumOff val="35000"/>
                </a:schemeClr>
              </a:solidFill>
              <a:latin typeface="+mn-lt"/>
              <a:ea typeface="MS PGothic" panose="020B0600070205080204" pitchFamily="34" charset="-128"/>
              <a:cs typeface="ＭＳ Ｐゴシック" charset="0"/>
            </a:endParaRPr>
          </a:p>
        </p:txBody>
      </p:sp>
      <p:sp>
        <p:nvSpPr>
          <p:cNvPr id="19486" name="Rectangle 14"/>
          <p:cNvSpPr>
            <a:spLocks noChangeArrowheads="1"/>
          </p:cNvSpPr>
          <p:nvPr/>
        </p:nvSpPr>
        <p:spPr bwMode="auto">
          <a:xfrm>
            <a:off x="419100" y="1500188"/>
            <a:ext cx="8229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1213">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defTabSz="811213">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defTabSz="811213">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defTabSz="811213">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defTabSz="811213">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defTabSz="811213"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defTabSz="811213"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defTabSz="811213"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defTabSz="811213"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FontTx/>
              <a:buNone/>
            </a:pPr>
            <a:r>
              <a:rPr lang="en-US" altLang="en-US" sz="1600" b="1" dirty="0" smtClean="0">
                <a:solidFill>
                  <a:srgbClr val="7F7F7F"/>
                </a:solidFill>
              </a:rPr>
              <a:t>Details of letters written by Trump and Rosenstein dismissing Comey </a:t>
            </a:r>
            <a:endParaRPr lang="en-US" altLang="en-US" sz="1600" b="1" dirty="0">
              <a:solidFill>
                <a:srgbClr val="7F7F7F"/>
              </a:solidFill>
            </a:endParaRPr>
          </a:p>
        </p:txBody>
      </p:sp>
      <p:sp>
        <p:nvSpPr>
          <p:cNvPr id="12" name="Rectangle 14"/>
          <p:cNvSpPr>
            <a:spLocks noChangeArrowheads="1"/>
          </p:cNvSpPr>
          <p:nvPr/>
        </p:nvSpPr>
        <p:spPr bwMode="auto">
          <a:xfrm>
            <a:off x="419100" y="1801813"/>
            <a:ext cx="8229600" cy="307975"/>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400" i="1" dirty="0" smtClean="0">
                <a:solidFill>
                  <a:srgbClr val="7F7F7F"/>
                </a:solidFill>
                <a:latin typeface="+mn-lt"/>
                <a:cs typeface="+mn-cs"/>
              </a:rPr>
              <a:t>May 8, 2017</a:t>
            </a:r>
            <a:endParaRPr lang="en-US" altLang="en-US" sz="1400" i="1" dirty="0">
              <a:solidFill>
                <a:srgbClr val="7F7F7F"/>
              </a:solidFill>
              <a:latin typeface="+mn-lt"/>
              <a:cs typeface="+mn-cs"/>
            </a:endParaRPr>
          </a:p>
        </p:txBody>
      </p:sp>
      <p:pic>
        <p:nvPicPr>
          <p:cNvPr id="19488" name="Picture 12" descr="NationalJournal_LC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475" y="215900"/>
            <a:ext cx="3448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8"/>
          <p:cNvSpPr txBox="1">
            <a:spLocks/>
          </p:cNvSpPr>
          <p:nvPr/>
        </p:nvSpPr>
        <p:spPr bwMode="auto">
          <a:xfrm>
            <a:off x="0" y="6207125"/>
            <a:ext cx="9144000" cy="374650"/>
          </a:xfrm>
          <a:prstGeom prst="rect">
            <a:avLst/>
          </a:prstGeom>
          <a:solidFill>
            <a:schemeClr val="bg1"/>
          </a:solid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n-US" sz="1000" i="1" dirty="0" smtClean="0">
                <a:solidFill>
                  <a:schemeClr val="tx1">
                    <a:lumMod val="65000"/>
                    <a:lumOff val="35000"/>
                  </a:schemeClr>
                </a:solidFill>
                <a:latin typeface="+mn-lt"/>
              </a:rPr>
              <a:t> </a:t>
            </a:r>
          </a:p>
          <a:p>
            <a:pPr marL="0" indent="0">
              <a:lnSpc>
                <a:spcPct val="100000"/>
              </a:lnSpc>
              <a:spcBef>
                <a:spcPts val="0"/>
              </a:spcBef>
              <a:buFont typeface="Arial" panose="020B0604020202020204" pitchFamily="34" charset="0"/>
              <a:buNone/>
              <a:defRPr/>
            </a:pPr>
            <a:r>
              <a:rPr lang="en-US" sz="1000" i="1" dirty="0" smtClean="0">
                <a:solidFill>
                  <a:schemeClr val="tx1">
                    <a:lumMod val="65000"/>
                    <a:lumOff val="35000"/>
                  </a:schemeClr>
                </a:solidFill>
                <a:latin typeface="+mn-lt"/>
              </a:rPr>
              <a:t>Source: National Journal research.</a:t>
            </a:r>
            <a:endParaRPr lang="en-US" sz="1000" i="1" dirty="0">
              <a:solidFill>
                <a:schemeClr val="tx1">
                  <a:lumMod val="65000"/>
                  <a:lumOff val="35000"/>
                </a:schemeClr>
              </a:solidFill>
              <a:latin typeface="+mn-lt"/>
            </a:endParaRPr>
          </a:p>
        </p:txBody>
      </p:sp>
      <p:grpSp>
        <p:nvGrpSpPr>
          <p:cNvPr id="8" name="Group 7"/>
          <p:cNvGrpSpPr/>
          <p:nvPr/>
        </p:nvGrpSpPr>
        <p:grpSpPr>
          <a:xfrm>
            <a:off x="508310" y="5297520"/>
            <a:ext cx="5307981" cy="736947"/>
            <a:chOff x="579863" y="5041384"/>
            <a:chExt cx="5307981" cy="736947"/>
          </a:xfrm>
        </p:grpSpPr>
        <p:grpSp>
          <p:nvGrpSpPr>
            <p:cNvPr id="6" name="Group 5"/>
            <p:cNvGrpSpPr/>
            <p:nvPr/>
          </p:nvGrpSpPr>
          <p:grpSpPr>
            <a:xfrm>
              <a:off x="579863" y="5041384"/>
              <a:ext cx="501805" cy="369332"/>
              <a:chOff x="479502" y="4259766"/>
              <a:chExt cx="501805" cy="369332"/>
            </a:xfrm>
          </p:grpSpPr>
          <p:sp>
            <p:nvSpPr>
              <p:cNvPr id="2" name="Oval 1"/>
              <p:cNvSpPr/>
              <p:nvPr/>
            </p:nvSpPr>
            <p:spPr>
              <a:xfrm>
                <a:off x="591015" y="4259766"/>
                <a:ext cx="278780" cy="278780"/>
              </a:xfrm>
              <a:prstGeom prst="ellipse">
                <a:avLst/>
              </a:prstGeom>
              <a:solidFill>
                <a:srgbClr val="968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79502" y="4259766"/>
                <a:ext cx="501805" cy="369332"/>
              </a:xfrm>
              <a:prstGeom prst="rect">
                <a:avLst/>
              </a:prstGeom>
              <a:noFill/>
            </p:spPr>
            <p:txBody>
              <a:bodyPr wrap="square" rtlCol="0" anchor="ctr">
                <a:spAutoFit/>
              </a:bodyPr>
              <a:lstStyle/>
              <a:p>
                <a:pPr algn="ctr"/>
                <a:r>
                  <a:rPr lang="en-US" b="1" dirty="0" smtClean="0">
                    <a:solidFill>
                      <a:schemeClr val="bg1"/>
                    </a:solidFill>
                    <a:latin typeface="+mj-lt"/>
                  </a:rPr>
                  <a:t>“</a:t>
                </a:r>
                <a:endParaRPr lang="en-US" b="1" dirty="0">
                  <a:solidFill>
                    <a:schemeClr val="bg1"/>
                  </a:solidFill>
                  <a:latin typeface="+mj-lt"/>
                </a:endParaRPr>
              </a:p>
            </p:txBody>
          </p:sp>
        </p:grpSp>
        <p:sp>
          <p:nvSpPr>
            <p:cNvPr id="7" name="TextBox 6"/>
            <p:cNvSpPr txBox="1"/>
            <p:nvPr/>
          </p:nvSpPr>
          <p:spPr>
            <a:xfrm>
              <a:off x="970156" y="5132000"/>
              <a:ext cx="4917688" cy="646331"/>
            </a:xfrm>
            <a:prstGeom prst="rect">
              <a:avLst/>
            </a:prstGeom>
            <a:noFill/>
          </p:spPr>
          <p:txBody>
            <a:bodyPr wrap="square" rtlCol="0">
              <a:spAutoFit/>
            </a:bodyPr>
            <a:lstStyle/>
            <a:p>
              <a:r>
                <a:rPr lang="en-US" sz="1200" dirty="0" smtClean="0"/>
                <a:t>The </a:t>
              </a:r>
              <a:r>
                <a:rPr lang="en-US" sz="1200" dirty="0"/>
                <a:t>FBI is one of our Nation’s most cherished and respected institutions and today will mark a new beginning for our crown jewel of law </a:t>
              </a:r>
              <a:r>
                <a:rPr lang="en-US" sz="1200" dirty="0" smtClean="0"/>
                <a:t>enforcement.”</a:t>
              </a:r>
            </a:p>
            <a:p>
              <a:r>
                <a:rPr lang="en-US" sz="1200" dirty="0"/>
                <a:t>	</a:t>
              </a:r>
              <a:r>
                <a:rPr lang="en-US" sz="1200" b="1" dirty="0" smtClean="0">
                  <a:solidFill>
                    <a:srgbClr val="968760"/>
                  </a:solidFill>
                </a:rPr>
                <a:t>—President Donald Trump</a:t>
              </a:r>
              <a:r>
                <a:rPr lang="en-US" sz="1200" dirty="0" smtClean="0"/>
                <a:t>, after firing Director Comey</a:t>
              </a:r>
              <a:endParaRPr lang="en-US" sz="1200" b="1" dirty="0">
                <a:solidFill>
                  <a:srgbClr val="968760"/>
                </a:solidFill>
              </a:endParaRPr>
            </a:p>
          </p:txBody>
        </p:sp>
      </p:grpSp>
      <p:grpSp>
        <p:nvGrpSpPr>
          <p:cNvPr id="10" name="Group 9"/>
          <p:cNvGrpSpPr/>
          <p:nvPr/>
        </p:nvGrpSpPr>
        <p:grpSpPr>
          <a:xfrm>
            <a:off x="2031067" y="2086280"/>
            <a:ext cx="4164864" cy="3069738"/>
            <a:chOff x="5414034" y="1330324"/>
            <a:chExt cx="4164864" cy="2979122"/>
          </a:xfrm>
        </p:grpSpPr>
        <p:sp>
          <p:nvSpPr>
            <p:cNvPr id="19" name="Freeform 18"/>
            <p:cNvSpPr>
              <a:spLocks/>
            </p:cNvSpPr>
            <p:nvPr/>
          </p:nvSpPr>
          <p:spPr bwMode="auto">
            <a:xfrm rot="10800000">
              <a:off x="5414034" y="1330324"/>
              <a:ext cx="4164864" cy="2979122"/>
            </a:xfrm>
            <a:custGeom>
              <a:avLst/>
              <a:gdLst>
                <a:gd name="T0" fmla="*/ 920754 w 1868129"/>
                <a:gd name="T1" fmla="*/ 427824 h 3351162"/>
                <a:gd name="T2" fmla="*/ 0 w 1868129"/>
                <a:gd name="T3" fmla="*/ 21872227 h 3351162"/>
                <a:gd name="T4" fmla="*/ 104959092 w 1868129"/>
                <a:gd name="T5" fmla="*/ 21765266 h 3351162"/>
                <a:gd name="T6" fmla="*/ 104959092 w 1868129"/>
                <a:gd name="T7" fmla="*/ 427824 h 3351162"/>
                <a:gd name="T8" fmla="*/ 95752151 w 1868129"/>
                <a:gd name="T9" fmla="*/ 1123029 h 3351162"/>
                <a:gd name="T10" fmla="*/ 86084890 w 1868129"/>
                <a:gd name="T11" fmla="*/ 213908 h 3351162"/>
                <a:gd name="T12" fmla="*/ 77798639 w 1868129"/>
                <a:gd name="T13" fmla="*/ 748683 h 3351162"/>
                <a:gd name="T14" fmla="*/ 71353761 w 1868129"/>
                <a:gd name="T15" fmla="*/ 0 h 3351162"/>
                <a:gd name="T16" fmla="*/ 59845147 w 1868129"/>
                <a:gd name="T17" fmla="*/ 909116 h 3351162"/>
                <a:gd name="T18" fmla="*/ 48796821 w 1868129"/>
                <a:gd name="T19" fmla="*/ 0 h 3351162"/>
                <a:gd name="T20" fmla="*/ 35446768 w 1868129"/>
                <a:gd name="T21" fmla="*/ 802156 h 3351162"/>
                <a:gd name="T22" fmla="*/ 23017372 w 1868129"/>
                <a:gd name="T23" fmla="*/ 0 h 3351162"/>
                <a:gd name="T24" fmla="*/ 13810431 w 1868129"/>
                <a:gd name="T25" fmla="*/ 909116 h 3351162"/>
                <a:gd name="T26" fmla="*/ 920754 w 1868129"/>
                <a:gd name="T27" fmla="*/ 427824 h 33511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8129"/>
                <a:gd name="T43" fmla="*/ 0 h 3351162"/>
                <a:gd name="T44" fmla="*/ 1868129 w 1868129"/>
                <a:gd name="T45" fmla="*/ 3351162 h 33511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8129" h="3351162">
                  <a:moveTo>
                    <a:pt x="16388" y="65549"/>
                  </a:moveTo>
                  <a:cubicBezTo>
                    <a:pt x="10925" y="1160753"/>
                    <a:pt x="0" y="3351162"/>
                    <a:pt x="0" y="3351162"/>
                  </a:cubicBezTo>
                  <a:lnTo>
                    <a:pt x="1868129" y="3334774"/>
                  </a:lnTo>
                  <a:lnTo>
                    <a:pt x="1868129" y="65549"/>
                  </a:lnTo>
                  <a:lnTo>
                    <a:pt x="1704258" y="172065"/>
                  </a:lnTo>
                  <a:lnTo>
                    <a:pt x="1532194" y="32774"/>
                  </a:lnTo>
                  <a:lnTo>
                    <a:pt x="1384710" y="114710"/>
                  </a:lnTo>
                  <a:lnTo>
                    <a:pt x="1270000" y="0"/>
                  </a:lnTo>
                  <a:lnTo>
                    <a:pt x="1065162" y="139291"/>
                  </a:lnTo>
                  <a:lnTo>
                    <a:pt x="868517" y="0"/>
                  </a:lnTo>
                  <a:lnTo>
                    <a:pt x="630904" y="122903"/>
                  </a:lnTo>
                  <a:lnTo>
                    <a:pt x="409678" y="0"/>
                  </a:lnTo>
                  <a:lnTo>
                    <a:pt x="245807" y="139291"/>
                  </a:lnTo>
                  <a:lnTo>
                    <a:pt x="16388" y="65549"/>
                  </a:lnTo>
                  <a:close/>
                </a:path>
              </a:pathLst>
            </a:custGeom>
            <a:solidFill>
              <a:schemeClr val="bg1"/>
            </a:solidFill>
            <a:ln w="9525">
              <a:solidFill>
                <a:schemeClr val="tx1"/>
              </a:solidFill>
              <a:round/>
              <a:headEnd/>
              <a:tailEnd/>
            </a:ln>
            <a:effectLst>
              <a:outerShdw blurRad="50800" dist="50800" dir="12420021" rotWithShape="0">
                <a:srgbClr val="000000">
                  <a:alpha val="29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fc</a:t>
              </a:r>
            </a:p>
          </p:txBody>
        </p:sp>
        <p:sp>
          <p:nvSpPr>
            <p:cNvPr id="9" name="TextBox 8"/>
            <p:cNvSpPr txBox="1"/>
            <p:nvPr/>
          </p:nvSpPr>
          <p:spPr>
            <a:xfrm>
              <a:off x="5484785" y="1487096"/>
              <a:ext cx="4023360" cy="2419399"/>
            </a:xfrm>
            <a:prstGeom prst="rect">
              <a:avLst/>
            </a:prstGeom>
            <a:noFill/>
          </p:spPr>
          <p:txBody>
            <a:bodyPr wrap="square" rtlCol="0">
              <a:spAutoFit/>
            </a:bodyPr>
            <a:lstStyle/>
            <a:p>
              <a:pPr marL="171450" indent="-171450">
                <a:buFont typeface="Arial" charset="0"/>
                <a:buChar char="•"/>
              </a:pPr>
              <a:r>
                <a:rPr lang="en-US" sz="1200" dirty="0" smtClean="0"/>
                <a:t>Trump said that he fired Comey based on the a letter by  Deputy Attorney </a:t>
              </a:r>
              <a:r>
                <a:rPr lang="en-US" sz="1200" dirty="0"/>
                <a:t>G</a:t>
              </a:r>
              <a:r>
                <a:rPr lang="en-US" sz="1200" dirty="0" smtClean="0"/>
                <a:t>eneral </a:t>
              </a:r>
              <a:r>
                <a:rPr lang="en-US" sz="1200" b="1" dirty="0" smtClean="0"/>
                <a:t>Rod Rosenstein</a:t>
              </a:r>
              <a:r>
                <a:rPr lang="en-US" sz="1200" dirty="0" smtClean="0"/>
                <a:t>, who criticized Comey’s handling of the Clinton email investigation</a:t>
              </a:r>
            </a:p>
            <a:p>
              <a:pPr marL="171450" indent="-171450">
                <a:buFont typeface="Arial" charset="0"/>
                <a:buChar char="•"/>
              </a:pPr>
              <a:r>
                <a:rPr lang="en-US" sz="1200" dirty="0"/>
                <a:t>T</a:t>
              </a:r>
              <a:r>
                <a:rPr lang="en-US" sz="1200" dirty="0" smtClean="0"/>
                <a:t>his surprised many people, because Trump had previously praised Comey’s handling of that investigation; skeptics suggested that Trump may have used Rosenstein’s letter as a pretext</a:t>
              </a:r>
            </a:p>
            <a:p>
              <a:pPr marL="171450" indent="-171450">
                <a:buFont typeface="Arial" charset="0"/>
                <a:buChar char="•"/>
              </a:pPr>
              <a:r>
                <a:rPr lang="en-US" sz="1200" dirty="0" smtClean="0"/>
                <a:t>Just before he was fired, Comey reportedly requested more resources from the Justice </a:t>
              </a:r>
              <a:r>
                <a:rPr lang="en-US" sz="1200" dirty="0"/>
                <a:t>D</a:t>
              </a:r>
              <a:r>
                <a:rPr lang="en-US" sz="1200" dirty="0" smtClean="0"/>
                <a:t>epartment for the FBI investigation into Trump’s ties to Russia </a:t>
              </a:r>
            </a:p>
            <a:p>
              <a:pPr marL="171450" indent="-171450">
                <a:buFont typeface="Arial" charset="0"/>
                <a:buChar char="•"/>
              </a:pPr>
              <a:r>
                <a:rPr lang="en-US" sz="1200" dirty="0" smtClean="0"/>
                <a:t>The Trump Administration announced that a search for the replacement head of the FBI begins immediately; no potential successors have been announced</a:t>
              </a:r>
              <a:endParaRPr lang="en-US" sz="1200" dirty="0"/>
            </a:p>
          </p:txBody>
        </p:sp>
      </p:grpSp>
      <p:pic>
        <p:nvPicPr>
          <p:cNvPr id="21" name="Picture 19"/>
          <p:cNvPicPr>
            <a:picLocks noChangeAspect="1"/>
          </p:cNvPicPr>
          <p:nvPr/>
        </p:nvPicPr>
        <p:blipFill rotWithShape="1">
          <a:blip r:embed="rId4">
            <a:extLst>
              <a:ext uri="{28A0092B-C50C-407E-A947-70E740481C1C}">
                <a14:useLocalDpi xmlns:a14="http://schemas.microsoft.com/office/drawing/2010/main" val="0"/>
              </a:ext>
            </a:extLst>
          </a:blip>
          <a:srcRect l="8531" t="4900" r="9135" b="29234"/>
          <a:stretch/>
        </p:blipFill>
        <p:spPr bwMode="auto">
          <a:xfrm>
            <a:off x="419100" y="2765308"/>
            <a:ext cx="1184756" cy="118475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6623141" y="2411413"/>
            <a:ext cx="2331287" cy="1631216"/>
          </a:xfrm>
          <a:prstGeom prst="rect">
            <a:avLst/>
          </a:prstGeom>
          <a:solidFill>
            <a:srgbClr val="E8DCBC"/>
          </a:solidFill>
        </p:spPr>
        <p:txBody>
          <a:bodyPr wrap="square" rtlCol="0">
            <a:spAutoFit/>
          </a:bodyPr>
          <a:lstStyle/>
          <a:p>
            <a:r>
              <a:rPr lang="en-US" sz="1000" b="1" dirty="0" smtClean="0"/>
              <a:t>Rosenstein’s letter:</a:t>
            </a:r>
          </a:p>
          <a:p>
            <a:r>
              <a:rPr lang="en-US" sz="1000" dirty="0" smtClean="0"/>
              <a:t>Rosenstein, who is widely considered to be nonpartisan, harshly denounced Comey’s handling of the Clinton email investigation. Rosenstein cited Comey’s disclosures about Clinton’s conduct and his letter to Congress before the election as errors in judgment. He also argued that anger against Comey undermined the FBI’s ability to do its job. </a:t>
            </a:r>
            <a:endParaRPr lang="en-US" sz="1000" dirty="0"/>
          </a:p>
        </p:txBody>
      </p:sp>
      <p:sp>
        <p:nvSpPr>
          <p:cNvPr id="16" name="TextBox 15"/>
          <p:cNvSpPr txBox="1"/>
          <p:nvPr/>
        </p:nvSpPr>
        <p:spPr>
          <a:xfrm>
            <a:off x="90057" y="3968577"/>
            <a:ext cx="1832287" cy="569387"/>
          </a:xfrm>
          <a:prstGeom prst="rect">
            <a:avLst/>
          </a:prstGeom>
          <a:noFill/>
        </p:spPr>
        <p:txBody>
          <a:bodyPr wrap="square" rtlCol="0">
            <a:spAutoFit/>
          </a:bodyPr>
          <a:lstStyle/>
          <a:p>
            <a:pPr algn="ctr"/>
            <a:r>
              <a:rPr lang="en-US" sz="1100" b="1" dirty="0" smtClean="0">
                <a:solidFill>
                  <a:srgbClr val="968760"/>
                </a:solidFill>
                <a:latin typeface="+mj-lt"/>
              </a:rPr>
              <a:t>James Comey</a:t>
            </a:r>
          </a:p>
          <a:p>
            <a:pPr algn="ctr"/>
            <a:r>
              <a:rPr lang="en-US" sz="1000" i="1" dirty="0" smtClean="0">
                <a:latin typeface="+mn-lt"/>
              </a:rPr>
              <a:t>Former director,</a:t>
            </a:r>
          </a:p>
          <a:p>
            <a:pPr algn="ctr"/>
            <a:r>
              <a:rPr lang="en-US" sz="1000" i="1" dirty="0" smtClean="0">
                <a:latin typeface="+mn-lt"/>
              </a:rPr>
              <a:t>Federal Bureau of Investigation</a:t>
            </a:r>
            <a:endParaRPr lang="en-US" sz="1000" i="1" dirty="0">
              <a:latin typeface="+mn-lt"/>
            </a:endParaRPr>
          </a:p>
        </p:txBody>
      </p:sp>
      <p:sp>
        <p:nvSpPr>
          <p:cNvPr id="20" name="Right Arrow 19"/>
          <p:cNvSpPr/>
          <p:nvPr/>
        </p:nvSpPr>
        <p:spPr>
          <a:xfrm>
            <a:off x="5895028" y="2391678"/>
            <a:ext cx="716962" cy="552111"/>
          </a:xfrm>
          <a:prstGeom prst="rightArrow">
            <a:avLst/>
          </a:prstGeom>
          <a:solidFill>
            <a:srgbClr val="AED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5073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a:latin typeface="Georgia" charset="0"/>
                <a:ea typeface="ＭＳ Ｐゴシック" charset="-128"/>
              </a:rPr>
              <a:t>Roadmap for the </a:t>
            </a:r>
            <a:r>
              <a:rPr lang="en-US" altLang="en-US" dirty="0" smtClean="0">
                <a:latin typeface="Georgia" charset="0"/>
                <a:ea typeface="ＭＳ Ｐゴシック" charset="-128"/>
              </a:rPr>
              <a:t>presentation</a:t>
            </a:r>
            <a:endParaRPr lang="en-US" altLang="en-US" dirty="0">
              <a:latin typeface="Georgia" charset="0"/>
              <a:ea typeface="ＭＳ Ｐゴシック" charset="-128"/>
            </a:endParaRPr>
          </a:p>
        </p:txBody>
      </p:sp>
      <p:sp>
        <p:nvSpPr>
          <p:cNvPr id="21" name="Rectangle 20"/>
          <p:cNvSpPr/>
          <p:nvPr/>
        </p:nvSpPr>
        <p:spPr>
          <a:xfrm>
            <a:off x="0" y="457200"/>
            <a:ext cx="9144000" cy="46038"/>
          </a:xfrm>
          <a:prstGeom prst="rect">
            <a:avLst/>
          </a:prstGeom>
          <a:solidFill>
            <a:schemeClr val="bg1">
              <a:lumMod val="50000"/>
            </a:schemeClr>
          </a:solidFill>
          <a:ln w="12700">
            <a:no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2400" b="1" dirty="0">
              <a:solidFill>
                <a:schemeClr val="bg1"/>
              </a:solidFill>
              <a:latin typeface="FreightSans Pro Book" pitchFamily="50" charset="0"/>
            </a:endParaRPr>
          </a:p>
        </p:txBody>
      </p:sp>
      <p:sp>
        <p:nvSpPr>
          <p:cNvPr id="16391" name="Slide Number Placeholder 716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charset="0"/>
              <a:buChar char="•"/>
              <a:defRPr sz="2800">
                <a:solidFill>
                  <a:schemeClr val="tx1"/>
                </a:solidFill>
                <a:latin typeface="Georgia" charset="0"/>
                <a:ea typeface="ＭＳ Ｐゴシック"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defRPr>
            </a:lvl9pPr>
          </a:lstStyle>
          <a:p>
            <a:pPr>
              <a:lnSpc>
                <a:spcPct val="100000"/>
              </a:lnSpc>
              <a:spcBef>
                <a:spcPct val="0"/>
              </a:spcBef>
              <a:buFontTx/>
              <a:buNone/>
            </a:pPr>
            <a:fld id="{D2ED16B9-EF3F-FA42-A099-1CBA2CA0C3D4}" type="slidenum">
              <a:rPr lang="en-US" altLang="en-US" sz="1000">
                <a:solidFill>
                  <a:srgbClr val="3B3838"/>
                </a:solidFill>
                <a:latin typeface="Calibri Light" charset="0"/>
              </a:rPr>
              <a:pPr>
                <a:lnSpc>
                  <a:spcPct val="100000"/>
                </a:lnSpc>
                <a:spcBef>
                  <a:spcPct val="0"/>
                </a:spcBef>
                <a:buFontTx/>
                <a:buNone/>
              </a:pPr>
              <a:t>1</a:t>
            </a:fld>
            <a:endParaRPr lang="en-US" altLang="en-US" sz="1000" dirty="0">
              <a:solidFill>
                <a:srgbClr val="3B3838"/>
              </a:solidFill>
              <a:latin typeface="Calibri Light" charset="0"/>
            </a:endParaRPr>
          </a:p>
        </p:txBody>
      </p:sp>
      <p:grpSp>
        <p:nvGrpSpPr>
          <p:cNvPr id="16392" name="Group 5"/>
          <p:cNvGrpSpPr>
            <a:grpSpLocks/>
          </p:cNvGrpSpPr>
          <p:nvPr/>
        </p:nvGrpSpPr>
        <p:grpSpPr bwMode="auto">
          <a:xfrm>
            <a:off x="1230892" y="2319143"/>
            <a:ext cx="315913" cy="446088"/>
            <a:chOff x="1970088" y="2784475"/>
            <a:chExt cx="315912" cy="836613"/>
          </a:xfrm>
        </p:grpSpPr>
        <p:cxnSp>
          <p:nvCxnSpPr>
            <p:cNvPr id="16" name="Straight Arrow Connector 15"/>
            <p:cNvCxnSpPr/>
            <p:nvPr/>
          </p:nvCxnSpPr>
          <p:spPr>
            <a:xfrm>
              <a:off x="1970088" y="3618110"/>
              <a:ext cx="315912" cy="2978"/>
            </a:xfrm>
            <a:prstGeom prst="straightConnector1">
              <a:avLst/>
            </a:prstGeom>
            <a:ln w="19050" cap="flat" cmpd="sng" algn="ctr">
              <a:solidFill>
                <a:srgbClr val="000000"/>
              </a:solidFill>
              <a:prstDash val="solid"/>
              <a:round/>
              <a:headEnd type="none" w="med" len="med"/>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1555653" y="3200498"/>
              <a:ext cx="833635" cy="1587"/>
            </a:xfrm>
            <a:prstGeom prst="line">
              <a:avLst/>
            </a:prstGeom>
            <a:ln w="19050" cap="flat" cmpd="sng" algn="ctr">
              <a:solidFill>
                <a:srgbClr val="000000"/>
              </a:solidFill>
              <a:prstDash val="solid"/>
              <a:round/>
              <a:headEnd type="none" w="med" len="med"/>
              <a:tailEnd w="med" len="med"/>
            </a:ln>
            <a:effectLst/>
          </p:spPr>
          <p:style>
            <a:lnRef idx="2">
              <a:schemeClr val="accent1"/>
            </a:lnRef>
            <a:fillRef idx="0">
              <a:schemeClr val="accent1"/>
            </a:fillRef>
            <a:effectRef idx="1">
              <a:schemeClr val="accent1"/>
            </a:effectRef>
            <a:fontRef idx="minor">
              <a:schemeClr val="tx1"/>
            </a:fontRef>
          </p:style>
        </p:cxnSp>
      </p:grpSp>
      <p:sp>
        <p:nvSpPr>
          <p:cNvPr id="18" name="Content Placeholder 2"/>
          <p:cNvSpPr txBox="1">
            <a:spLocks/>
          </p:cNvSpPr>
          <p:nvPr/>
        </p:nvSpPr>
        <p:spPr bwMode="auto">
          <a:xfrm>
            <a:off x="1038805" y="1931793"/>
            <a:ext cx="4572000" cy="339725"/>
          </a:xfrm>
          <a:prstGeom prst="rect">
            <a:avLst/>
          </a:prstGeom>
          <a:solidFill>
            <a:srgbClr val="D9D9D9"/>
          </a:solidFill>
          <a:ln>
            <a:noFill/>
          </a:ln>
          <a:extLst>
            <a:ext uri="{91240B29-F687-4f45-9708-019B960494DF}"/>
          </a:extLst>
        </p:spPr>
        <p:txBody>
          <a:bodyPr lIns="182880" rIns="182880" anchor="ct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600"/>
              </a:spcBef>
              <a:buClr>
                <a:srgbClr val="005596"/>
              </a:buClr>
              <a:buFont typeface="Arial" charset="0"/>
              <a:buNone/>
              <a:defRPr/>
            </a:pPr>
            <a:r>
              <a:rPr lang="en-US" sz="1600" b="1" dirty="0" smtClean="0">
                <a:solidFill>
                  <a:srgbClr val="595959"/>
                </a:solidFill>
                <a:latin typeface="+mj-lt"/>
                <a:cs typeface="Gill Sans" charset="0"/>
              </a:rPr>
              <a:t>What are the investigations?</a:t>
            </a:r>
          </a:p>
        </p:txBody>
      </p:sp>
      <p:sp>
        <p:nvSpPr>
          <p:cNvPr id="19" name="Content Placeholder 2"/>
          <p:cNvSpPr txBox="1">
            <a:spLocks/>
          </p:cNvSpPr>
          <p:nvPr/>
        </p:nvSpPr>
        <p:spPr bwMode="auto">
          <a:xfrm>
            <a:off x="1572205" y="2636692"/>
            <a:ext cx="4567237" cy="339725"/>
          </a:xfrm>
          <a:prstGeom prst="rect">
            <a:avLst/>
          </a:prstGeom>
          <a:solidFill>
            <a:srgbClr val="FFFFFF"/>
          </a:solidFill>
          <a:ln>
            <a:noFill/>
          </a:ln>
          <a:extLst>
            <a:ext uri="{91240B29-F687-4f45-9708-019B960494DF}"/>
          </a:extLst>
        </p:spPr>
        <p:txBody>
          <a:bodyPr lIns="182880" rIns="182880" anchor="ct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600"/>
              </a:spcBef>
              <a:buClr>
                <a:srgbClr val="005596"/>
              </a:buClr>
              <a:buFont typeface="Arial" charset="0"/>
              <a:buNone/>
              <a:defRPr/>
            </a:pPr>
            <a:r>
              <a:rPr lang="en-US" sz="1600" b="1" dirty="0" smtClean="0">
                <a:solidFill>
                  <a:srgbClr val="595959"/>
                </a:solidFill>
                <a:latin typeface="+mj-lt"/>
                <a:cs typeface="Gill Sans" charset="0"/>
              </a:rPr>
              <a:t>Key people involved</a:t>
            </a:r>
            <a:endParaRPr lang="en-US" sz="1600" b="1" dirty="0">
              <a:solidFill>
                <a:srgbClr val="595959"/>
              </a:solidFill>
              <a:latin typeface="+mj-lt"/>
              <a:cs typeface="Gill Sans" charset="0"/>
            </a:endParaRPr>
          </a:p>
        </p:txBody>
      </p:sp>
      <p:grpSp>
        <p:nvGrpSpPr>
          <p:cNvPr id="16395" name="Group 18"/>
          <p:cNvGrpSpPr>
            <a:grpSpLocks/>
          </p:cNvGrpSpPr>
          <p:nvPr/>
        </p:nvGrpSpPr>
        <p:grpSpPr bwMode="auto">
          <a:xfrm>
            <a:off x="1814659" y="3037687"/>
            <a:ext cx="315912" cy="447675"/>
            <a:chOff x="2638425" y="3965575"/>
            <a:chExt cx="315913" cy="838200"/>
          </a:xfrm>
        </p:grpSpPr>
        <p:cxnSp>
          <p:nvCxnSpPr>
            <p:cNvPr id="22" name="Straight Arrow Connector 21"/>
            <p:cNvCxnSpPr/>
            <p:nvPr/>
          </p:nvCxnSpPr>
          <p:spPr>
            <a:xfrm>
              <a:off x="2638425" y="4800804"/>
              <a:ext cx="315913" cy="2971"/>
            </a:xfrm>
            <a:prstGeom prst="straightConnector1">
              <a:avLst/>
            </a:prstGeom>
            <a:ln w="19050" cap="flat" cmpd="sng" algn="ctr">
              <a:solidFill>
                <a:srgbClr val="000000"/>
              </a:solidFill>
              <a:prstDash val="solid"/>
              <a:round/>
              <a:headEnd type="none" w="med" len="med"/>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flipH="1" flipV="1">
              <a:off x="2223192" y="4382395"/>
              <a:ext cx="835229" cy="1588"/>
            </a:xfrm>
            <a:prstGeom prst="line">
              <a:avLst/>
            </a:prstGeom>
            <a:ln w="19050" cap="flat" cmpd="sng" algn="ctr">
              <a:solidFill>
                <a:srgbClr val="000000"/>
              </a:solidFill>
              <a:prstDash val="solid"/>
              <a:round/>
              <a:headEnd type="none" w="med" len="med"/>
              <a:tailEnd w="med" len="med"/>
            </a:ln>
            <a:effectLst/>
          </p:spPr>
          <p:style>
            <a:lnRef idx="2">
              <a:schemeClr val="accent1"/>
            </a:lnRef>
            <a:fillRef idx="0">
              <a:schemeClr val="accent1"/>
            </a:fillRef>
            <a:effectRef idx="1">
              <a:schemeClr val="accent1"/>
            </a:effectRef>
            <a:fontRef idx="minor">
              <a:schemeClr val="tx1"/>
            </a:fontRef>
          </p:style>
        </p:cxnSp>
      </p:grpSp>
      <p:sp>
        <p:nvSpPr>
          <p:cNvPr id="24" name="Content Placeholder 2"/>
          <p:cNvSpPr txBox="1">
            <a:spLocks/>
          </p:cNvSpPr>
          <p:nvPr/>
        </p:nvSpPr>
        <p:spPr bwMode="auto">
          <a:xfrm>
            <a:off x="2181805" y="3341591"/>
            <a:ext cx="6577012" cy="338137"/>
          </a:xfrm>
          <a:prstGeom prst="rect">
            <a:avLst/>
          </a:prstGeom>
          <a:noFill/>
          <a:ln>
            <a:noFill/>
          </a:ln>
          <a:extLst>
            <a:ext uri="{909E8E84-426E-40dd-AFC4-6F175D3DCCD1}"/>
            <a:ext uri="{91240B29-F687-4f45-9708-019B960494DF}"/>
          </a:extLst>
        </p:spPr>
        <p:txBody>
          <a:bodyPr lIns="182880" rIns="182880" anchor="ct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600"/>
              </a:spcBef>
              <a:buClr>
                <a:srgbClr val="005596"/>
              </a:buClr>
              <a:buFont typeface="Arial" charset="0"/>
              <a:buNone/>
              <a:defRPr/>
            </a:pPr>
            <a:r>
              <a:rPr lang="en-US" sz="1600" b="1" dirty="0" smtClean="0">
                <a:solidFill>
                  <a:srgbClr val="595959"/>
                </a:solidFill>
                <a:latin typeface="+mj-lt"/>
                <a:cs typeface="Gill Sans" charset="0"/>
              </a:rPr>
              <a:t>Key events</a:t>
            </a:r>
          </a:p>
        </p:txBody>
      </p:sp>
      <p:sp>
        <p:nvSpPr>
          <p:cNvPr id="20" name="TextBox 12"/>
          <p:cNvSpPr txBox="1">
            <a:spLocks noChangeArrowheads="1"/>
          </p:cNvSpPr>
          <p:nvPr/>
        </p:nvSpPr>
        <p:spPr bwMode="auto">
          <a:xfrm>
            <a:off x="7577716" y="233363"/>
            <a:ext cx="1548822"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900" dirty="0" smtClean="0">
                <a:solidFill>
                  <a:schemeClr val="bg2">
                    <a:lumMod val="25000"/>
                  </a:schemeClr>
                </a:solidFill>
              </a:rPr>
              <a:t>RUSSIA INVESTIGATION</a:t>
            </a:r>
          </a:p>
        </p:txBody>
      </p:sp>
      <p:pic>
        <p:nvPicPr>
          <p:cNvPr id="29" name="Picture 19" descr="NationalJournal_LC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475" y="215900"/>
            <a:ext cx="3448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98558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12"/>
          <p:cNvSpPr txBox="1">
            <a:spLocks noChangeArrowheads="1"/>
          </p:cNvSpPr>
          <p:nvPr/>
        </p:nvSpPr>
        <p:spPr bwMode="auto">
          <a:xfrm>
            <a:off x="3621505" y="233363"/>
            <a:ext cx="5505033" cy="230832"/>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900" i="1" dirty="0" smtClean="0">
                <a:solidFill>
                  <a:schemeClr val="bg2">
                    <a:lumMod val="25000"/>
                  </a:schemeClr>
                </a:solidFill>
                <a:cs typeface="+mn-cs"/>
              </a:rPr>
              <a:t>Cybersecurity vertical sample — for more detail, please contact your DA about premium </a:t>
            </a:r>
            <a:r>
              <a:rPr lang="en-US" altLang="en-US" sz="900" i="1" smtClean="0">
                <a:solidFill>
                  <a:schemeClr val="bg2">
                    <a:lumMod val="25000"/>
                  </a:schemeClr>
                </a:solidFill>
                <a:cs typeface="+mn-cs"/>
              </a:rPr>
              <a:t>content access</a:t>
            </a:r>
            <a:endParaRPr lang="en-US" altLang="en-US" sz="900" i="1" dirty="0" smtClean="0">
              <a:solidFill>
                <a:schemeClr val="bg2">
                  <a:lumMod val="25000"/>
                </a:schemeClr>
              </a:solidFill>
              <a:cs typeface="+mn-cs"/>
            </a:endParaRPr>
          </a:p>
        </p:txBody>
      </p:sp>
      <p:sp>
        <p:nvSpPr>
          <p:cNvPr id="21" name="Rectangle 20"/>
          <p:cNvSpPr/>
          <p:nvPr/>
        </p:nvSpPr>
        <p:spPr>
          <a:xfrm>
            <a:off x="0" y="457200"/>
            <a:ext cx="9144000" cy="46038"/>
          </a:xfrm>
          <a:prstGeom prst="rect">
            <a:avLst/>
          </a:prstGeom>
          <a:solidFill>
            <a:schemeClr val="bg1">
              <a:lumMod val="50000"/>
            </a:schemeClr>
          </a:solidFill>
          <a:ln w="12700">
            <a:no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2400" b="1" dirty="0">
              <a:solidFill>
                <a:schemeClr val="bg1"/>
              </a:solidFill>
              <a:latin typeface="FreightSans Pro Book" pitchFamily="50" charset="0"/>
            </a:endParaRPr>
          </a:p>
        </p:txBody>
      </p:sp>
      <p:sp>
        <p:nvSpPr>
          <p:cNvPr id="11268" name="Title 1"/>
          <p:cNvSpPr>
            <a:spLocks noGrp="1"/>
          </p:cNvSpPr>
          <p:nvPr>
            <p:ph type="title"/>
          </p:nvPr>
        </p:nvSpPr>
        <p:spPr/>
        <p:txBody>
          <a:bodyPr/>
          <a:lstStyle/>
          <a:p>
            <a:r>
              <a:rPr lang="en-US" altLang="en-US" dirty="0" smtClean="0">
                <a:latin typeface="Georgia" charset="0"/>
                <a:ea typeface="ＭＳ Ｐゴシック" charset="-128"/>
                <a:cs typeface="MS PGothic" charset="-128"/>
              </a:rPr>
              <a:t>Senate Intelligence Committee subpoenas Flynn and requests Trump-relevant financial data from Treasury</a:t>
            </a:r>
            <a:endParaRPr lang="en-US" altLang="en-US" dirty="0">
              <a:latin typeface="Georgia" charset="0"/>
              <a:ea typeface="ＭＳ Ｐゴシック" charset="-128"/>
              <a:cs typeface="MS PGothic" charset="-128"/>
            </a:endParaRPr>
          </a:p>
        </p:txBody>
      </p:sp>
      <p:sp>
        <p:nvSpPr>
          <p:cNvPr id="77" name="Rectangle 14"/>
          <p:cNvSpPr>
            <a:spLocks noChangeArrowheads="1"/>
          </p:cNvSpPr>
          <p:nvPr/>
        </p:nvSpPr>
        <p:spPr bwMode="auto">
          <a:xfrm>
            <a:off x="376871" y="1391538"/>
            <a:ext cx="8229600" cy="338554"/>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600" b="1" dirty="0" smtClean="0">
                <a:solidFill>
                  <a:srgbClr val="7F7F7F"/>
                </a:solidFill>
                <a:latin typeface="+mj-lt"/>
                <a:cs typeface="+mn-cs"/>
              </a:rPr>
              <a:t>Five key developments in the ongoing Russia saga</a:t>
            </a:r>
          </a:p>
        </p:txBody>
      </p:sp>
      <p:sp>
        <p:nvSpPr>
          <p:cNvPr id="15" name="Content Placeholder 17"/>
          <p:cNvSpPr txBox="1">
            <a:spLocks/>
          </p:cNvSpPr>
          <p:nvPr/>
        </p:nvSpPr>
        <p:spPr bwMode="auto">
          <a:xfrm>
            <a:off x="0" y="6626225"/>
            <a:ext cx="4572000" cy="231775"/>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ＭＳ Ｐゴシック"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ＭＳ Ｐゴシック"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ＭＳ Ｐゴシック"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ＭＳ Ｐゴシック"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ＭＳ Ｐゴシック"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1000" dirty="0" smtClean="0">
                <a:solidFill>
                  <a:schemeClr val="tx1">
                    <a:lumMod val="65000"/>
                    <a:lumOff val="35000"/>
                  </a:schemeClr>
                </a:solidFill>
                <a:latin typeface="+mn-lt"/>
                <a:ea typeface="MS PGothic" panose="020B0600070205080204" pitchFamily="34" charset="-128"/>
              </a:rPr>
              <a:t>May 11, 2017  |  Jessica Grischkan</a:t>
            </a:r>
            <a:endParaRPr lang="en-US" sz="1000" dirty="0">
              <a:solidFill>
                <a:schemeClr val="tx1">
                  <a:lumMod val="65000"/>
                  <a:lumOff val="35000"/>
                </a:schemeClr>
              </a:solidFill>
              <a:latin typeface="+mn-lt"/>
              <a:ea typeface="MS PGothic" panose="020B0600070205080204" pitchFamily="34" charset="-128"/>
            </a:endParaRPr>
          </a:p>
        </p:txBody>
      </p:sp>
      <p:pic>
        <p:nvPicPr>
          <p:cNvPr id="11277" name="Picture 16" descr="NationalJournal_LC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475" y="215900"/>
            <a:ext cx="344805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Text Placeholder 18"/>
          <p:cNvSpPr txBox="1">
            <a:spLocks/>
          </p:cNvSpPr>
          <p:nvPr/>
        </p:nvSpPr>
        <p:spPr bwMode="auto">
          <a:xfrm>
            <a:off x="0" y="6290549"/>
            <a:ext cx="9144000" cy="313764"/>
          </a:xfrm>
          <a:prstGeom prst="rect">
            <a:avLst/>
          </a:prstGeom>
          <a:noFill/>
          <a:ln>
            <a:noFill/>
          </a:ln>
          <a:extLst/>
        </p:spPr>
        <p:txBody>
          <a:bodyPr anchor="b"/>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n-US" sz="650" i="1" dirty="0" smtClean="0">
                <a:solidFill>
                  <a:schemeClr val="tx1">
                    <a:lumMod val="65000"/>
                    <a:lumOff val="35000"/>
                  </a:schemeClr>
                </a:solidFill>
                <a:latin typeface="+mn-lt"/>
              </a:rPr>
              <a:t>Sources: Karoun Demirjian, “Senate Intelligence Committee subpoenas documents from Flynn in Russia probe,” May 10, 2017; Riley Beggin, Ali Rogin and Justin Fishel, “Senate Intelligence Committee subpoenas Michael Flynn for documents in Russia investigation,” ABC News, May 10, 2017; Tom LoBianco, “Senate Russia investigators ask Treasury for Trump team financial information,” CNN, May 10, 2017; Evan Perez, Shimon Prokupecz and Pamela Brown, “Grand jury subpoenas issued in FBI’s Russia investigation,” May 10, 2017. </a:t>
            </a:r>
            <a:endParaRPr lang="en-US" sz="650" i="1" dirty="0">
              <a:solidFill>
                <a:schemeClr val="tx1">
                  <a:lumMod val="65000"/>
                  <a:lumOff val="35000"/>
                </a:schemeClr>
              </a:solidFill>
              <a:latin typeface="+mn-lt"/>
            </a:endParaRPr>
          </a:p>
        </p:txBody>
      </p:sp>
      <p:sp>
        <p:nvSpPr>
          <p:cNvPr id="3" name="Oval 2"/>
          <p:cNvSpPr/>
          <p:nvPr/>
        </p:nvSpPr>
        <p:spPr>
          <a:xfrm>
            <a:off x="376871" y="2523180"/>
            <a:ext cx="365760" cy="365760"/>
          </a:xfrm>
          <a:prstGeom prst="ellipse">
            <a:avLst/>
          </a:prstGeom>
          <a:solidFill>
            <a:srgbClr val="8E74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Georgia"/>
                <a:cs typeface="Georgia"/>
              </a:rPr>
              <a:t>1</a:t>
            </a:r>
            <a:endParaRPr lang="en-US" dirty="0">
              <a:solidFill>
                <a:schemeClr val="bg1"/>
              </a:solidFill>
              <a:latin typeface="Georgia"/>
              <a:cs typeface="Georgia"/>
            </a:endParaRPr>
          </a:p>
        </p:txBody>
      </p:sp>
      <p:sp>
        <p:nvSpPr>
          <p:cNvPr id="4" name="TextBox 3"/>
          <p:cNvSpPr txBox="1"/>
          <p:nvPr/>
        </p:nvSpPr>
        <p:spPr>
          <a:xfrm>
            <a:off x="759204" y="1749832"/>
            <a:ext cx="3687427" cy="1754326"/>
          </a:xfrm>
          <a:prstGeom prst="rect">
            <a:avLst/>
          </a:prstGeom>
          <a:noFill/>
        </p:spPr>
        <p:txBody>
          <a:bodyPr wrap="square" rtlCol="0">
            <a:spAutoFit/>
          </a:bodyPr>
          <a:lstStyle/>
          <a:p>
            <a:r>
              <a:rPr lang="en-US" sz="1200" b="1" dirty="0" smtClean="0">
                <a:latin typeface="Georgia"/>
                <a:cs typeface="Georgia"/>
              </a:rPr>
              <a:t>April letter</a:t>
            </a:r>
          </a:p>
          <a:p>
            <a:r>
              <a:rPr lang="en-US" sz="1200" b="1" dirty="0" smtClean="0"/>
              <a:t>Letters from the Senate Intel Committee were sent to at least four associates of the Trump campaign: Carter Page, Roger Stone, Paul Manafort and Michael Flynn.</a:t>
            </a:r>
            <a:r>
              <a:rPr lang="en-US" sz="1200" dirty="0" smtClean="0"/>
              <a:t> With May deadlines, Sens. Burr (R-NC) and Warner (D-VA) requested details on meetings, communications, financial and real estate holdings they or any other campaign officials had with Russian officials or representatives of Russian businesses</a:t>
            </a:r>
            <a:endParaRPr lang="en-US" sz="1200" dirty="0"/>
          </a:p>
        </p:txBody>
      </p:sp>
      <p:sp>
        <p:nvSpPr>
          <p:cNvPr id="80" name="Oval 79"/>
          <p:cNvSpPr/>
          <p:nvPr/>
        </p:nvSpPr>
        <p:spPr>
          <a:xfrm>
            <a:off x="376871" y="4150723"/>
            <a:ext cx="365760" cy="365760"/>
          </a:xfrm>
          <a:prstGeom prst="ellipse">
            <a:avLst/>
          </a:prstGeom>
          <a:solidFill>
            <a:srgbClr val="8E74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Georgia"/>
                <a:cs typeface="Georgia"/>
              </a:rPr>
              <a:t>2</a:t>
            </a:r>
          </a:p>
        </p:txBody>
      </p:sp>
      <p:sp>
        <p:nvSpPr>
          <p:cNvPr id="82" name="TextBox 81"/>
          <p:cNvSpPr txBox="1"/>
          <p:nvPr/>
        </p:nvSpPr>
        <p:spPr>
          <a:xfrm>
            <a:off x="759204" y="3519931"/>
            <a:ext cx="3687427" cy="1384995"/>
          </a:xfrm>
          <a:prstGeom prst="rect">
            <a:avLst/>
          </a:prstGeom>
          <a:noFill/>
        </p:spPr>
        <p:txBody>
          <a:bodyPr wrap="square" rtlCol="0">
            <a:spAutoFit/>
          </a:bodyPr>
          <a:lstStyle/>
          <a:p>
            <a:r>
              <a:rPr lang="en-US" sz="1200" b="1" dirty="0" smtClean="0">
                <a:latin typeface="Georgia"/>
                <a:cs typeface="Georgia"/>
              </a:rPr>
              <a:t>Lack of response</a:t>
            </a:r>
          </a:p>
          <a:p>
            <a:r>
              <a:rPr lang="en-US" sz="1200" dirty="0" smtClean="0"/>
              <a:t>While Page and one of the other three reportedly provided responses to the committee, </a:t>
            </a:r>
            <a:r>
              <a:rPr lang="en-US" sz="1200" b="1" dirty="0" smtClean="0"/>
              <a:t>Flynn’s counsel issued a statement indicating that his client would not “submit to questioning in such a highly politicized, witch hunt environment without assurances against unfair prosecution”</a:t>
            </a:r>
            <a:endParaRPr lang="en-US" sz="1200" b="1" dirty="0"/>
          </a:p>
        </p:txBody>
      </p:sp>
      <p:sp>
        <p:nvSpPr>
          <p:cNvPr id="84" name="Oval 83"/>
          <p:cNvSpPr/>
          <p:nvPr/>
        </p:nvSpPr>
        <p:spPr>
          <a:xfrm>
            <a:off x="376871" y="5581940"/>
            <a:ext cx="365760" cy="365760"/>
          </a:xfrm>
          <a:prstGeom prst="ellipse">
            <a:avLst/>
          </a:prstGeom>
          <a:solidFill>
            <a:srgbClr val="8E74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Georgia"/>
                <a:cs typeface="Georgia"/>
              </a:rPr>
              <a:t>3</a:t>
            </a:r>
            <a:endParaRPr lang="en-US" dirty="0">
              <a:solidFill>
                <a:schemeClr val="bg1"/>
              </a:solidFill>
              <a:latin typeface="Georgia"/>
              <a:cs typeface="Georgia"/>
            </a:endParaRPr>
          </a:p>
        </p:txBody>
      </p:sp>
      <p:sp>
        <p:nvSpPr>
          <p:cNvPr id="86" name="TextBox 85"/>
          <p:cNvSpPr txBox="1"/>
          <p:nvPr/>
        </p:nvSpPr>
        <p:spPr>
          <a:xfrm>
            <a:off x="742631" y="4904926"/>
            <a:ext cx="3687427" cy="1384995"/>
          </a:xfrm>
          <a:prstGeom prst="rect">
            <a:avLst/>
          </a:prstGeom>
          <a:noFill/>
        </p:spPr>
        <p:txBody>
          <a:bodyPr wrap="square" rtlCol="0">
            <a:spAutoFit/>
          </a:bodyPr>
          <a:lstStyle/>
          <a:p>
            <a:r>
              <a:rPr lang="en-US" sz="1200" b="1" dirty="0" smtClean="0">
                <a:latin typeface="Georgia"/>
                <a:cs typeface="Georgia"/>
              </a:rPr>
              <a:t>Subpoena issued</a:t>
            </a:r>
          </a:p>
          <a:p>
            <a:r>
              <a:rPr lang="en-US" sz="1200" dirty="0" smtClean="0"/>
              <a:t>Following the statement from Flynn’s lawyer, Sens. Burr and Warner took the step of issuing a subpoena on Wednesday, May 10. </a:t>
            </a:r>
            <a:r>
              <a:rPr lang="en-US" sz="1200" b="1" dirty="0" smtClean="0"/>
              <a:t>Flynn will now be compelled to provide the committee with information and documents relevant to the panel’s investigation into Russia’s election interference  </a:t>
            </a:r>
            <a:endParaRPr lang="en-US" sz="1200" b="1" dirty="0"/>
          </a:p>
        </p:txBody>
      </p:sp>
      <p:sp>
        <p:nvSpPr>
          <p:cNvPr id="87" name="Oval 86"/>
          <p:cNvSpPr/>
          <p:nvPr/>
        </p:nvSpPr>
        <p:spPr>
          <a:xfrm>
            <a:off x="4559602" y="4202602"/>
            <a:ext cx="365760" cy="365760"/>
          </a:xfrm>
          <a:prstGeom prst="ellipse">
            <a:avLst/>
          </a:prstGeom>
          <a:solidFill>
            <a:srgbClr val="8E74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Georgia"/>
                <a:cs typeface="Georgia"/>
              </a:rPr>
              <a:t>5</a:t>
            </a:r>
          </a:p>
        </p:txBody>
      </p:sp>
      <p:sp>
        <p:nvSpPr>
          <p:cNvPr id="88" name="TextBox 87"/>
          <p:cNvSpPr txBox="1"/>
          <p:nvPr/>
        </p:nvSpPr>
        <p:spPr>
          <a:xfrm>
            <a:off x="4925362" y="3508319"/>
            <a:ext cx="3981195" cy="1754326"/>
          </a:xfrm>
          <a:prstGeom prst="rect">
            <a:avLst/>
          </a:prstGeom>
          <a:noFill/>
        </p:spPr>
        <p:txBody>
          <a:bodyPr wrap="square" rtlCol="0">
            <a:spAutoFit/>
          </a:bodyPr>
          <a:lstStyle/>
          <a:p>
            <a:r>
              <a:rPr lang="en-US" sz="1200" b="1" dirty="0" smtClean="0">
                <a:latin typeface="Georgia"/>
                <a:cs typeface="Georgia"/>
              </a:rPr>
              <a:t>Grand jury subpoenas</a:t>
            </a:r>
          </a:p>
          <a:p>
            <a:r>
              <a:rPr lang="en-US" sz="1200" dirty="0" smtClean="0"/>
              <a:t>It was also revealed on Wednesday that </a:t>
            </a:r>
            <a:r>
              <a:rPr lang="en-US" sz="1200" b="1" dirty="0" smtClean="0"/>
              <a:t>former Flynn associates have recently been subpoenaed by the U.S. Attorney’s Office in Alexandria, Virginia</a:t>
            </a:r>
            <a:r>
              <a:rPr lang="en-US" sz="1200" dirty="0" smtClean="0"/>
              <a:t>. Federal prosecutors working on the FBI’s investigation into links and/or collusion between the Trump campaign and Russia are said to be seeking business records from individuals involved in Flynn’s activities and contracts following his 2014 dismissal from the Defense Intelligence Agency</a:t>
            </a:r>
            <a:endParaRPr lang="en-US" sz="1200" dirty="0"/>
          </a:p>
        </p:txBody>
      </p:sp>
      <p:sp>
        <p:nvSpPr>
          <p:cNvPr id="91" name="Oval 90"/>
          <p:cNvSpPr/>
          <p:nvPr/>
        </p:nvSpPr>
        <p:spPr>
          <a:xfrm>
            <a:off x="4559602" y="2239010"/>
            <a:ext cx="365760" cy="365760"/>
          </a:xfrm>
          <a:prstGeom prst="ellipse">
            <a:avLst/>
          </a:prstGeom>
          <a:solidFill>
            <a:srgbClr val="8E74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Georgia"/>
                <a:cs typeface="Georgia"/>
              </a:rPr>
              <a:t>4</a:t>
            </a:r>
          </a:p>
        </p:txBody>
      </p:sp>
      <p:sp>
        <p:nvSpPr>
          <p:cNvPr id="92" name="TextBox 91"/>
          <p:cNvSpPr txBox="1"/>
          <p:nvPr/>
        </p:nvSpPr>
        <p:spPr>
          <a:xfrm>
            <a:off x="4925362" y="1784972"/>
            <a:ext cx="3959309" cy="1200329"/>
          </a:xfrm>
          <a:prstGeom prst="rect">
            <a:avLst/>
          </a:prstGeom>
          <a:noFill/>
        </p:spPr>
        <p:txBody>
          <a:bodyPr wrap="square" rtlCol="0">
            <a:spAutoFit/>
          </a:bodyPr>
          <a:lstStyle/>
          <a:p>
            <a:r>
              <a:rPr lang="en-US" sz="1200" b="1" dirty="0" smtClean="0">
                <a:latin typeface="Georgia"/>
                <a:cs typeface="Georgia"/>
              </a:rPr>
              <a:t>FinCEN request</a:t>
            </a:r>
          </a:p>
          <a:p>
            <a:r>
              <a:rPr lang="en-US" sz="1200" dirty="0" smtClean="0"/>
              <a:t>In tandem with the Flynn subpoena, </a:t>
            </a:r>
            <a:r>
              <a:rPr lang="en-US" sz="1200" b="1" dirty="0" smtClean="0"/>
              <a:t>Burr and Warner asked the Treasury Department’s Financial Crimes Enforcement Network to submit to the committee any information it has gathered regarding financial connections between Russia (or any other country) and Trump or his associates </a:t>
            </a:r>
            <a:endParaRPr lang="en-US" sz="1200" b="1" dirty="0"/>
          </a:p>
        </p:txBody>
      </p:sp>
    </p:spTree>
    <p:extLst>
      <p:ext uri="{BB962C8B-B14F-4D97-AF65-F5344CB8AC3E}">
        <p14:creationId xmlns:p14="http://schemas.microsoft.com/office/powerpoint/2010/main" val="1206563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630238"/>
            <a:ext cx="8420100" cy="854075"/>
          </a:xfrm>
        </p:spPr>
        <p:txBody>
          <a:bodyPr>
            <a:normAutofit fontScale="90000"/>
          </a:bodyPr>
          <a:lstStyle/>
          <a:p>
            <a:r>
              <a:rPr lang="en-US" altLang="en-US" dirty="0" smtClean="0">
                <a:latin typeface="Georgia" charset="0"/>
                <a:ea typeface="MS PGothic" charset="-128"/>
              </a:rPr>
              <a:t>Attorney General Jeff Sessions spoke with the Russian ambassador to the US twice during the presidential election </a:t>
            </a:r>
            <a:endParaRPr lang="en-US" altLang="en-US" dirty="0">
              <a:latin typeface="Georgia" charset="0"/>
              <a:ea typeface="MS PGothic" charset="-128"/>
            </a:endParaRPr>
          </a:p>
        </p:txBody>
      </p:sp>
      <p:sp>
        <p:nvSpPr>
          <p:cNvPr id="109" name="TextBox 12"/>
          <p:cNvSpPr txBox="1">
            <a:spLocks noChangeArrowheads="1"/>
          </p:cNvSpPr>
          <p:nvPr/>
        </p:nvSpPr>
        <p:spPr bwMode="auto">
          <a:xfrm>
            <a:off x="7032695" y="233363"/>
            <a:ext cx="2093843" cy="230832"/>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900" dirty="0" smtClean="0">
                <a:solidFill>
                  <a:schemeClr val="bg2">
                    <a:lumMod val="25000"/>
                  </a:schemeClr>
                </a:solidFill>
              </a:rPr>
              <a:t>SESSIONS RUSSIA CONTROVERSY</a:t>
            </a:r>
          </a:p>
        </p:txBody>
      </p:sp>
      <p:sp>
        <p:nvSpPr>
          <p:cNvPr id="111" name="Rectangle 110"/>
          <p:cNvSpPr/>
          <p:nvPr/>
        </p:nvSpPr>
        <p:spPr>
          <a:xfrm>
            <a:off x="0" y="457200"/>
            <a:ext cx="9144000" cy="46038"/>
          </a:xfrm>
          <a:prstGeom prst="rect">
            <a:avLst/>
          </a:prstGeom>
          <a:solidFill>
            <a:schemeClr val="bg1">
              <a:lumMod val="50000"/>
            </a:schemeClr>
          </a:solidFill>
          <a:ln w="12700">
            <a:no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2400" b="1" dirty="0">
              <a:solidFill>
                <a:schemeClr val="bg1"/>
              </a:solidFill>
              <a:latin typeface="FreightSans Pro Book" pitchFamily="50" charset="0"/>
            </a:endParaRPr>
          </a:p>
        </p:txBody>
      </p:sp>
      <p:sp>
        <p:nvSpPr>
          <p:cNvPr id="113" name="Content Placeholder 17"/>
          <p:cNvSpPr>
            <a:spLocks noGrp="1"/>
          </p:cNvSpPr>
          <p:nvPr>
            <p:ph sz="quarter" idx="4294967295"/>
          </p:nvPr>
        </p:nvSpPr>
        <p:spPr>
          <a:xfrm>
            <a:off x="0" y="6626225"/>
            <a:ext cx="4572000" cy="231775"/>
          </a:xfrm>
        </p:spPr>
        <p:txBody>
          <a:bodyPr/>
          <a:lstStyle/>
          <a:p>
            <a:pPr marL="0" indent="0">
              <a:buFont typeface="Arial" panose="020B0604020202020204" pitchFamily="34" charset="0"/>
              <a:buNone/>
              <a:defRPr/>
            </a:pPr>
            <a:r>
              <a:rPr lang="en-US" sz="1000" dirty="0" smtClean="0">
                <a:solidFill>
                  <a:schemeClr val="tx1">
                    <a:lumMod val="65000"/>
                    <a:lumOff val="35000"/>
                  </a:schemeClr>
                </a:solidFill>
                <a:latin typeface="+mn-lt"/>
                <a:cs typeface="ＭＳ Ｐゴシック" charset="0"/>
              </a:rPr>
              <a:t>March 2, 2017  | </a:t>
            </a:r>
            <a:r>
              <a:rPr lang="en-US" sz="1000" dirty="0">
                <a:solidFill>
                  <a:schemeClr val="tx1">
                    <a:lumMod val="65000"/>
                    <a:lumOff val="35000"/>
                  </a:schemeClr>
                </a:solidFill>
                <a:latin typeface="+mn-lt"/>
                <a:cs typeface="ＭＳ Ｐゴシック" charset="0"/>
              </a:rPr>
              <a:t> </a:t>
            </a:r>
            <a:r>
              <a:rPr lang="en-US" sz="1000" dirty="0" smtClean="0">
                <a:solidFill>
                  <a:schemeClr val="tx1">
                    <a:lumMod val="65000"/>
                    <a:lumOff val="35000"/>
                  </a:schemeClr>
                </a:solidFill>
                <a:latin typeface="+mn-lt"/>
                <a:cs typeface="ＭＳ Ｐゴシック" charset="0"/>
              </a:rPr>
              <a:t>Libbie Wilcox </a:t>
            </a:r>
            <a:endParaRPr lang="en-US" sz="1000" dirty="0">
              <a:solidFill>
                <a:schemeClr val="tx1">
                  <a:lumMod val="65000"/>
                  <a:lumOff val="35000"/>
                </a:schemeClr>
              </a:solidFill>
              <a:latin typeface="+mn-lt"/>
              <a:cs typeface="ＭＳ Ｐゴシック" charset="0"/>
            </a:endParaRPr>
          </a:p>
        </p:txBody>
      </p:sp>
      <p:sp>
        <p:nvSpPr>
          <p:cNvPr id="11" name="Freeform 10"/>
          <p:cNvSpPr/>
          <p:nvPr/>
        </p:nvSpPr>
        <p:spPr bwMode="auto">
          <a:xfrm>
            <a:off x="993775" y="2859088"/>
            <a:ext cx="5686425" cy="642937"/>
          </a:xfrm>
          <a:custGeom>
            <a:avLst/>
            <a:gdLst>
              <a:gd name="connsiteX0" fmla="*/ 0 w 1255762"/>
              <a:gd name="connsiteY0" fmla="*/ 0 h 1878398"/>
              <a:gd name="connsiteX1" fmla="*/ 1255762 w 1255762"/>
              <a:gd name="connsiteY1" fmla="*/ 0 h 1878398"/>
              <a:gd name="connsiteX2" fmla="*/ 1255762 w 1255762"/>
              <a:gd name="connsiteY2" fmla="*/ 1878398 h 1878398"/>
              <a:gd name="connsiteX3" fmla="*/ 0 w 1255762"/>
              <a:gd name="connsiteY3" fmla="*/ 1878398 h 1878398"/>
              <a:gd name="connsiteX4" fmla="*/ 0 w 1255762"/>
              <a:gd name="connsiteY4" fmla="*/ 0 h 187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762" h="1878398">
                <a:moveTo>
                  <a:pt x="0" y="0"/>
                </a:moveTo>
                <a:lnTo>
                  <a:pt x="1255762" y="0"/>
                </a:lnTo>
                <a:lnTo>
                  <a:pt x="1255762" y="1878398"/>
                </a:lnTo>
                <a:lnTo>
                  <a:pt x="0" y="1878398"/>
                </a:lnTo>
                <a:lnTo>
                  <a:pt x="0" y="0"/>
                </a:lnTo>
                <a:close/>
              </a:path>
            </a:pathLst>
          </a:custGeom>
          <a:no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a:lstStyle>
            <a:lvl1pPr marL="342900" indent="-342900" defTabSz="444500">
              <a:defRPr sz="2400">
                <a:solidFill>
                  <a:schemeClr val="tx1"/>
                </a:solidFill>
                <a:latin typeface="Gill Sans MT" panose="020B0502020104020203" pitchFamily="34" charset="0"/>
                <a:ea typeface="MS PGothic" panose="020B0600070205080204" pitchFamily="34" charset="-128"/>
              </a:defRPr>
            </a:lvl1pPr>
            <a:lvl2pPr defTabSz="444500">
              <a:defRPr sz="2400">
                <a:solidFill>
                  <a:schemeClr val="tx1"/>
                </a:solidFill>
                <a:latin typeface="Gill Sans MT" panose="020B0502020104020203" pitchFamily="34" charset="0"/>
                <a:ea typeface="MS PGothic" panose="020B0600070205080204" pitchFamily="34" charset="-128"/>
              </a:defRPr>
            </a:lvl2pPr>
            <a:lvl3pPr marL="1143000" indent="-228600" defTabSz="444500">
              <a:defRPr sz="2400">
                <a:solidFill>
                  <a:schemeClr val="tx1"/>
                </a:solidFill>
                <a:latin typeface="Gill Sans MT" panose="020B0502020104020203" pitchFamily="34" charset="0"/>
                <a:ea typeface="MS PGothic" panose="020B0600070205080204" pitchFamily="34" charset="-128"/>
              </a:defRPr>
            </a:lvl3pPr>
            <a:lvl4pPr marL="1600200" indent="-228600" defTabSz="444500">
              <a:defRPr sz="2400">
                <a:solidFill>
                  <a:schemeClr val="tx1"/>
                </a:solidFill>
                <a:latin typeface="Gill Sans MT" panose="020B0502020104020203" pitchFamily="34" charset="0"/>
                <a:ea typeface="MS PGothic" panose="020B0600070205080204" pitchFamily="34" charset="-128"/>
              </a:defRPr>
            </a:lvl4pPr>
            <a:lvl5pPr marL="2057400" indent="-228600" defTabSz="444500">
              <a:defRPr sz="2400">
                <a:solidFill>
                  <a:schemeClr val="tx1"/>
                </a:solidFill>
                <a:latin typeface="Gill Sans MT" panose="020B0502020104020203" pitchFamily="34" charset="0"/>
                <a:ea typeface="MS PGothic" panose="020B0600070205080204" pitchFamily="34" charset="-128"/>
              </a:defRPr>
            </a:lvl5pPr>
            <a:lvl6pPr marL="25146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marL="0" lvl="1" eaLnBrk="1" hangingPunct="1">
              <a:lnSpc>
                <a:spcPct val="90000"/>
              </a:lnSpc>
              <a:spcAft>
                <a:spcPct val="15000"/>
              </a:spcAft>
              <a:defRPr/>
            </a:pPr>
            <a:endParaRPr lang="en-US" altLang="en-US" sz="1100" dirty="0">
              <a:solidFill>
                <a:srgbClr val="000000"/>
              </a:solidFill>
            </a:endParaRPr>
          </a:p>
        </p:txBody>
      </p:sp>
      <p:sp>
        <p:nvSpPr>
          <p:cNvPr id="12" name="Freeform 11"/>
          <p:cNvSpPr/>
          <p:nvPr/>
        </p:nvSpPr>
        <p:spPr bwMode="auto">
          <a:xfrm>
            <a:off x="958850" y="1908175"/>
            <a:ext cx="5472113" cy="4265783"/>
          </a:xfrm>
          <a:custGeom>
            <a:avLst/>
            <a:gdLst>
              <a:gd name="connsiteX0" fmla="*/ 0 w 1255762"/>
              <a:gd name="connsiteY0" fmla="*/ 0 h 1878398"/>
              <a:gd name="connsiteX1" fmla="*/ 1255762 w 1255762"/>
              <a:gd name="connsiteY1" fmla="*/ 0 h 1878398"/>
              <a:gd name="connsiteX2" fmla="*/ 1255762 w 1255762"/>
              <a:gd name="connsiteY2" fmla="*/ 1878398 h 1878398"/>
              <a:gd name="connsiteX3" fmla="*/ 0 w 1255762"/>
              <a:gd name="connsiteY3" fmla="*/ 1878398 h 1878398"/>
              <a:gd name="connsiteX4" fmla="*/ 0 w 1255762"/>
              <a:gd name="connsiteY4" fmla="*/ 0 h 187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762" h="1878398">
                <a:moveTo>
                  <a:pt x="0" y="0"/>
                </a:moveTo>
                <a:lnTo>
                  <a:pt x="1255762" y="0"/>
                </a:lnTo>
                <a:lnTo>
                  <a:pt x="1255762" y="1878398"/>
                </a:lnTo>
                <a:lnTo>
                  <a:pt x="0" y="1878398"/>
                </a:lnTo>
                <a:lnTo>
                  <a:pt x="0" y="0"/>
                </a:lnTo>
                <a:close/>
              </a:path>
            </a:pathLst>
          </a:custGeom>
          <a:no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a:spAutoFit/>
          </a:bodyPr>
          <a:lstStyle>
            <a:lvl1pPr marL="342900" indent="-342900" defTabSz="444500">
              <a:defRPr sz="2400">
                <a:solidFill>
                  <a:schemeClr val="tx1"/>
                </a:solidFill>
                <a:latin typeface="Calibri Light" panose="020F0302020204030204" pitchFamily="34" charset="0"/>
                <a:ea typeface="ＭＳ Ｐゴシック" panose="020B0600070205080204" pitchFamily="34" charset="-128"/>
              </a:defRPr>
            </a:lvl1pPr>
            <a:lvl2pPr defTabSz="444500">
              <a:defRPr sz="2400">
                <a:solidFill>
                  <a:schemeClr val="tx1"/>
                </a:solidFill>
                <a:latin typeface="Calibri Light" panose="020F0302020204030204" pitchFamily="34" charset="0"/>
                <a:ea typeface="ＭＳ Ｐゴシック" panose="020B0600070205080204" pitchFamily="34" charset="-128"/>
              </a:defRPr>
            </a:lvl2pPr>
            <a:lvl3pPr marL="1143000" indent="-228600" defTabSz="444500">
              <a:defRPr sz="2400">
                <a:solidFill>
                  <a:schemeClr val="tx1"/>
                </a:solidFill>
                <a:latin typeface="Calibri Light" panose="020F0302020204030204" pitchFamily="34" charset="0"/>
                <a:ea typeface="ＭＳ Ｐゴシック" panose="020B0600070205080204" pitchFamily="34" charset="-128"/>
              </a:defRPr>
            </a:lvl3pPr>
            <a:lvl4pPr marL="1600200" indent="-228600" defTabSz="444500">
              <a:defRPr sz="2400">
                <a:solidFill>
                  <a:schemeClr val="tx1"/>
                </a:solidFill>
                <a:latin typeface="Calibri Light" panose="020F0302020204030204" pitchFamily="34" charset="0"/>
                <a:ea typeface="ＭＳ Ｐゴシック" panose="020B0600070205080204" pitchFamily="34" charset="-128"/>
              </a:defRPr>
            </a:lvl4pPr>
            <a:lvl5pPr marL="2057400" indent="-228600" defTabSz="444500">
              <a:defRPr sz="2400">
                <a:solidFill>
                  <a:schemeClr val="tx1"/>
                </a:solidFill>
                <a:latin typeface="Calibri Light" panose="020F0302020204030204" pitchFamily="34" charset="0"/>
                <a:ea typeface="ＭＳ Ｐゴシック" panose="020B0600070205080204" pitchFamily="34" charset="-128"/>
              </a:defRPr>
            </a:lvl5pPr>
            <a:lvl6pPr marL="2514600" indent="-228600" defTabSz="444500" eaLnBrk="0" fontAlgn="base" hangingPunct="0">
              <a:spcBef>
                <a:spcPct val="0"/>
              </a:spcBef>
              <a:spcAft>
                <a:spcPct val="0"/>
              </a:spcAft>
              <a:defRPr sz="2400">
                <a:solidFill>
                  <a:schemeClr val="tx1"/>
                </a:solidFill>
                <a:latin typeface="Calibri Light" panose="020F0302020204030204" pitchFamily="34" charset="0"/>
                <a:ea typeface="ＭＳ Ｐゴシック" panose="020B0600070205080204" pitchFamily="34" charset="-128"/>
              </a:defRPr>
            </a:lvl6pPr>
            <a:lvl7pPr marL="2971800" indent="-228600" defTabSz="444500" eaLnBrk="0" fontAlgn="base" hangingPunct="0">
              <a:spcBef>
                <a:spcPct val="0"/>
              </a:spcBef>
              <a:spcAft>
                <a:spcPct val="0"/>
              </a:spcAft>
              <a:defRPr sz="2400">
                <a:solidFill>
                  <a:schemeClr val="tx1"/>
                </a:solidFill>
                <a:latin typeface="Calibri Light" panose="020F0302020204030204" pitchFamily="34" charset="0"/>
                <a:ea typeface="ＭＳ Ｐゴシック" panose="020B0600070205080204" pitchFamily="34" charset="-128"/>
              </a:defRPr>
            </a:lvl7pPr>
            <a:lvl8pPr marL="3429000" indent="-228600" defTabSz="444500" eaLnBrk="0" fontAlgn="base" hangingPunct="0">
              <a:spcBef>
                <a:spcPct val="0"/>
              </a:spcBef>
              <a:spcAft>
                <a:spcPct val="0"/>
              </a:spcAft>
              <a:defRPr sz="2400">
                <a:solidFill>
                  <a:schemeClr val="tx1"/>
                </a:solidFill>
                <a:latin typeface="Calibri Light" panose="020F0302020204030204" pitchFamily="34" charset="0"/>
                <a:ea typeface="ＭＳ Ｐゴシック" panose="020B0600070205080204" pitchFamily="34" charset="-128"/>
              </a:defRPr>
            </a:lvl8pPr>
            <a:lvl9pPr marL="3886200" indent="-228600" defTabSz="444500" eaLnBrk="0" fontAlgn="base" hangingPunct="0">
              <a:spcBef>
                <a:spcPct val="0"/>
              </a:spcBef>
              <a:spcAft>
                <a:spcPct val="0"/>
              </a:spcAft>
              <a:defRPr sz="2400">
                <a:solidFill>
                  <a:schemeClr val="tx1"/>
                </a:solidFill>
                <a:latin typeface="Calibri Light" panose="020F0302020204030204" pitchFamily="34" charset="0"/>
                <a:ea typeface="ＭＳ Ｐゴシック" panose="020B0600070205080204" pitchFamily="34" charset="-128"/>
              </a:defRPr>
            </a:lvl9pPr>
          </a:lstStyle>
          <a:p>
            <a:pPr marL="0" lvl="1" eaLnBrk="1" hangingPunct="1">
              <a:lnSpc>
                <a:spcPct val="90000"/>
              </a:lnSpc>
              <a:spcAft>
                <a:spcPct val="15000"/>
              </a:spcAft>
              <a:defRPr/>
            </a:pPr>
            <a:r>
              <a:rPr lang="en-US" altLang="en-US" sz="1100" b="1" dirty="0" smtClean="0">
                <a:solidFill>
                  <a:srgbClr val="000000"/>
                </a:solidFill>
              </a:rPr>
              <a:t>Russian ambassador Sergey </a:t>
            </a:r>
            <a:r>
              <a:rPr lang="en-US" altLang="en-US" sz="1100" b="1" dirty="0" err="1" smtClean="0">
                <a:solidFill>
                  <a:srgbClr val="000000"/>
                </a:solidFill>
              </a:rPr>
              <a:t>Kislyak</a:t>
            </a:r>
            <a:r>
              <a:rPr lang="en-US" altLang="en-US" sz="1100" b="1" dirty="0" smtClean="0">
                <a:solidFill>
                  <a:srgbClr val="000000"/>
                </a:solidFill>
              </a:rPr>
              <a:t> approached Sessions at the Republican National Convention </a:t>
            </a:r>
            <a:endParaRPr lang="en-US" altLang="en-US" sz="1100" dirty="0" smtClean="0">
              <a:solidFill>
                <a:srgbClr val="000000"/>
              </a:solidFill>
            </a:endParaRPr>
          </a:p>
          <a:p>
            <a:pPr marL="0" lvl="1" eaLnBrk="1" hangingPunct="1">
              <a:lnSpc>
                <a:spcPct val="90000"/>
              </a:lnSpc>
              <a:spcAft>
                <a:spcPct val="15000"/>
              </a:spcAft>
              <a:defRPr/>
            </a:pPr>
            <a:r>
              <a:rPr lang="en-US" altLang="en-US" sz="1100" dirty="0" smtClean="0">
                <a:solidFill>
                  <a:srgbClr val="000000"/>
                </a:solidFill>
              </a:rPr>
              <a:t>The Heritage Foundation hosted an event attended by about 50 ambassadors during the Republican National Convention. </a:t>
            </a:r>
            <a:r>
              <a:rPr lang="en-US" altLang="en-US" sz="1100" dirty="0" err="1" smtClean="0">
                <a:solidFill>
                  <a:srgbClr val="000000"/>
                </a:solidFill>
              </a:rPr>
              <a:t>Kislyak</a:t>
            </a:r>
            <a:r>
              <a:rPr lang="en-US" altLang="en-US" sz="1100" dirty="0" smtClean="0">
                <a:solidFill>
                  <a:srgbClr val="000000"/>
                </a:solidFill>
              </a:rPr>
              <a:t> and a small group of ambassadors approached Sessions as he was leaving the podium after the event. Sessions spoke individually to a few of the ambassadors, including </a:t>
            </a:r>
            <a:r>
              <a:rPr lang="en-US" altLang="en-US" sz="1100" dirty="0" err="1" smtClean="0">
                <a:solidFill>
                  <a:srgbClr val="000000"/>
                </a:solidFill>
              </a:rPr>
              <a:t>Kislyak</a:t>
            </a:r>
            <a:r>
              <a:rPr lang="en-US" altLang="en-US" sz="1100" dirty="0" smtClean="0">
                <a:solidFill>
                  <a:srgbClr val="000000"/>
                </a:solidFill>
              </a:rPr>
              <a:t>. </a:t>
            </a:r>
          </a:p>
          <a:p>
            <a:pPr marL="0" lvl="1" eaLnBrk="1" hangingPunct="1">
              <a:lnSpc>
                <a:spcPct val="90000"/>
              </a:lnSpc>
              <a:spcAft>
                <a:spcPct val="15000"/>
              </a:spcAft>
              <a:defRPr/>
            </a:pPr>
            <a:endParaRPr lang="en-US" altLang="en-US" sz="1100" dirty="0" smtClean="0">
              <a:solidFill>
                <a:srgbClr val="000000"/>
              </a:solidFill>
            </a:endParaRPr>
          </a:p>
          <a:p>
            <a:pPr marL="0" lvl="1" eaLnBrk="1" hangingPunct="1">
              <a:lnSpc>
                <a:spcPct val="90000"/>
              </a:lnSpc>
              <a:spcAft>
                <a:spcPct val="15000"/>
              </a:spcAft>
              <a:defRPr/>
            </a:pPr>
            <a:r>
              <a:rPr lang="en-US" altLang="en-US" sz="1100" b="1" dirty="0" smtClean="0">
                <a:solidFill>
                  <a:srgbClr val="000000"/>
                </a:solidFill>
              </a:rPr>
              <a:t>Then-Senator Jeff Sessions met with Ambassador </a:t>
            </a:r>
            <a:r>
              <a:rPr lang="en-US" altLang="en-US" sz="1100" b="1" dirty="0" err="1" smtClean="0">
                <a:solidFill>
                  <a:srgbClr val="000000"/>
                </a:solidFill>
              </a:rPr>
              <a:t>Kislyak</a:t>
            </a:r>
            <a:r>
              <a:rPr lang="en-US" altLang="en-US" sz="1100" b="1" dirty="0" smtClean="0">
                <a:solidFill>
                  <a:srgbClr val="000000"/>
                </a:solidFill>
              </a:rPr>
              <a:t> in his Capitol Hill office</a:t>
            </a:r>
          </a:p>
          <a:p>
            <a:pPr marL="0" lvl="1" eaLnBrk="1" hangingPunct="1">
              <a:lnSpc>
                <a:spcPct val="90000"/>
              </a:lnSpc>
              <a:spcAft>
                <a:spcPct val="15000"/>
              </a:spcAft>
              <a:defRPr/>
            </a:pPr>
            <a:r>
              <a:rPr lang="en-US" altLang="en-US" sz="1100" dirty="0" smtClean="0">
                <a:solidFill>
                  <a:srgbClr val="000000"/>
                </a:solidFill>
              </a:rPr>
              <a:t>At the time, US intelligence officials were in the middle of an investigation regarding Russia’s cyber interference in the presidential election. Sessions holds he met with </a:t>
            </a:r>
            <a:r>
              <a:rPr lang="en-US" altLang="en-US" sz="1100" dirty="0" err="1" smtClean="0">
                <a:solidFill>
                  <a:srgbClr val="000000"/>
                </a:solidFill>
              </a:rPr>
              <a:t>Kislyak</a:t>
            </a:r>
            <a:r>
              <a:rPr lang="en-US" altLang="en-US" sz="1100" dirty="0" smtClean="0">
                <a:solidFill>
                  <a:srgbClr val="000000"/>
                </a:solidFill>
              </a:rPr>
              <a:t> in his capacity as a senior member of the Armed Services Committee. None of the other 26 members of the 2016 Senate Armed Services Committee met with the ambassador in 2016. </a:t>
            </a:r>
          </a:p>
          <a:p>
            <a:pPr marL="0" lvl="1" eaLnBrk="1" hangingPunct="1">
              <a:lnSpc>
                <a:spcPct val="90000"/>
              </a:lnSpc>
              <a:spcAft>
                <a:spcPct val="15000"/>
              </a:spcAft>
              <a:defRPr/>
            </a:pPr>
            <a:endParaRPr lang="en-US" altLang="en-US" sz="1100" dirty="0" smtClean="0">
              <a:solidFill>
                <a:srgbClr val="000000"/>
              </a:solidFill>
            </a:endParaRPr>
          </a:p>
          <a:p>
            <a:pPr marL="0" lvl="1" eaLnBrk="1" hangingPunct="1">
              <a:lnSpc>
                <a:spcPct val="90000"/>
              </a:lnSpc>
              <a:spcAft>
                <a:spcPct val="15000"/>
              </a:spcAft>
              <a:defRPr/>
            </a:pPr>
            <a:r>
              <a:rPr lang="en-US" altLang="en-US" sz="1100" b="1" dirty="0" smtClean="0">
                <a:solidFill>
                  <a:srgbClr val="000000"/>
                </a:solidFill>
              </a:rPr>
              <a:t>Sen. Al Franken (D-MN) asked Sessions during his confirmation hearing if he or anyone affiliated with the Trump campaign communicated with the Russian government during the campaign </a:t>
            </a:r>
            <a:endParaRPr lang="en-US" altLang="en-US" sz="1100" dirty="0" smtClean="0">
              <a:solidFill>
                <a:srgbClr val="000000"/>
              </a:solidFill>
            </a:endParaRPr>
          </a:p>
          <a:p>
            <a:pPr marL="0" lvl="1" eaLnBrk="1" hangingPunct="1">
              <a:lnSpc>
                <a:spcPct val="90000"/>
              </a:lnSpc>
              <a:spcAft>
                <a:spcPct val="15000"/>
              </a:spcAft>
              <a:defRPr/>
            </a:pPr>
            <a:r>
              <a:rPr lang="en-US" altLang="en-US" sz="1100" dirty="0" smtClean="0">
                <a:solidFill>
                  <a:srgbClr val="000000"/>
                </a:solidFill>
              </a:rPr>
              <a:t>Sessions said he was unaware of any communications with the Russians adding, “I have been called a surrogate at a time or two in that campaign and I did not have communications with the Russians."</a:t>
            </a:r>
            <a:endParaRPr lang="en-US" altLang="ja-JP" sz="1100" dirty="0" smtClean="0">
              <a:solidFill>
                <a:srgbClr val="000000"/>
              </a:solidFill>
            </a:endParaRPr>
          </a:p>
          <a:p>
            <a:pPr marL="0" lvl="1" eaLnBrk="1" hangingPunct="1">
              <a:lnSpc>
                <a:spcPct val="90000"/>
              </a:lnSpc>
              <a:spcAft>
                <a:spcPct val="15000"/>
              </a:spcAft>
              <a:defRPr/>
            </a:pPr>
            <a:endParaRPr lang="en-US" altLang="en-US" sz="1100" dirty="0" smtClean="0">
              <a:solidFill>
                <a:srgbClr val="000000"/>
              </a:solidFill>
            </a:endParaRPr>
          </a:p>
          <a:p>
            <a:pPr marL="0" lvl="1" eaLnBrk="1" hangingPunct="1">
              <a:lnSpc>
                <a:spcPct val="90000"/>
              </a:lnSpc>
              <a:spcAft>
                <a:spcPct val="15000"/>
              </a:spcAft>
              <a:defRPr/>
            </a:pPr>
            <a:r>
              <a:rPr lang="en-US" altLang="en-US" sz="1100" b="1" dirty="0" smtClean="0">
                <a:solidFill>
                  <a:srgbClr val="000000"/>
                </a:solidFill>
              </a:rPr>
              <a:t>Sessions released a statement saying, “I never met with any Russian officials to discuss the issues of the campaign.”</a:t>
            </a:r>
            <a:endParaRPr lang="en-US" altLang="en-US" sz="1100" dirty="0">
              <a:solidFill>
                <a:srgbClr val="000000"/>
              </a:solidFill>
            </a:endParaRPr>
          </a:p>
          <a:p>
            <a:pPr marL="0" lvl="1" eaLnBrk="1" hangingPunct="1">
              <a:lnSpc>
                <a:spcPct val="90000"/>
              </a:lnSpc>
              <a:spcAft>
                <a:spcPct val="15000"/>
              </a:spcAft>
              <a:defRPr/>
            </a:pPr>
            <a:endParaRPr lang="en-US" altLang="en-US" sz="1100" b="1" dirty="0" smtClean="0">
              <a:solidFill>
                <a:srgbClr val="000000"/>
              </a:solidFill>
            </a:endParaRPr>
          </a:p>
          <a:p>
            <a:pPr marL="0" lvl="1" eaLnBrk="1" hangingPunct="1">
              <a:lnSpc>
                <a:spcPct val="90000"/>
              </a:lnSpc>
              <a:spcAft>
                <a:spcPct val="15000"/>
              </a:spcAft>
              <a:defRPr/>
            </a:pPr>
            <a:r>
              <a:rPr lang="en-US" altLang="en-US" sz="1100" b="1" dirty="0" smtClean="0">
                <a:solidFill>
                  <a:srgbClr val="000000"/>
                </a:solidFill>
              </a:rPr>
              <a:t>In response to resounding criticism, Sessions recused himself from any current or future investigation of Russia’s interference in the 2016 presidential election </a:t>
            </a:r>
          </a:p>
          <a:p>
            <a:pPr marL="0" lvl="1" eaLnBrk="1" hangingPunct="1">
              <a:lnSpc>
                <a:spcPct val="90000"/>
              </a:lnSpc>
              <a:spcAft>
                <a:spcPct val="15000"/>
              </a:spcAft>
              <a:defRPr/>
            </a:pPr>
            <a:r>
              <a:rPr lang="en-US" altLang="en-US" sz="1100" dirty="0" smtClean="0">
                <a:solidFill>
                  <a:srgbClr val="000000"/>
                </a:solidFill>
              </a:rPr>
              <a:t>Congressional Republicans and Democrats called for Sessions to recuse himself from the DOJ Russia probe. Some Democrats, including House minority leader Nancy Pelosi, have called for Sessions to step down as attorney general.</a:t>
            </a:r>
          </a:p>
        </p:txBody>
      </p:sp>
      <p:sp>
        <p:nvSpPr>
          <p:cNvPr id="13" name="Freeform 12"/>
          <p:cNvSpPr/>
          <p:nvPr/>
        </p:nvSpPr>
        <p:spPr bwMode="auto">
          <a:xfrm>
            <a:off x="993775" y="3524250"/>
            <a:ext cx="5686425" cy="735013"/>
          </a:xfrm>
          <a:custGeom>
            <a:avLst/>
            <a:gdLst>
              <a:gd name="connsiteX0" fmla="*/ 0 w 1255762"/>
              <a:gd name="connsiteY0" fmla="*/ 0 h 1878398"/>
              <a:gd name="connsiteX1" fmla="*/ 1255762 w 1255762"/>
              <a:gd name="connsiteY1" fmla="*/ 0 h 1878398"/>
              <a:gd name="connsiteX2" fmla="*/ 1255762 w 1255762"/>
              <a:gd name="connsiteY2" fmla="*/ 1878398 h 1878398"/>
              <a:gd name="connsiteX3" fmla="*/ 0 w 1255762"/>
              <a:gd name="connsiteY3" fmla="*/ 1878398 h 1878398"/>
              <a:gd name="connsiteX4" fmla="*/ 0 w 1255762"/>
              <a:gd name="connsiteY4" fmla="*/ 0 h 187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762" h="1878398">
                <a:moveTo>
                  <a:pt x="0" y="0"/>
                </a:moveTo>
                <a:lnTo>
                  <a:pt x="1255762" y="0"/>
                </a:lnTo>
                <a:lnTo>
                  <a:pt x="1255762" y="1878398"/>
                </a:lnTo>
                <a:lnTo>
                  <a:pt x="0" y="1878398"/>
                </a:lnTo>
                <a:lnTo>
                  <a:pt x="0" y="0"/>
                </a:lnTo>
                <a:close/>
              </a:path>
            </a:pathLst>
          </a:custGeom>
          <a:no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a:lstStyle>
            <a:lvl1pPr marL="342900" indent="-342900" defTabSz="444500">
              <a:defRPr sz="2400">
                <a:solidFill>
                  <a:schemeClr val="tx1"/>
                </a:solidFill>
                <a:latin typeface="Gill Sans MT" panose="020B0502020104020203" pitchFamily="34" charset="0"/>
                <a:ea typeface="MS PGothic" panose="020B0600070205080204" pitchFamily="34" charset="-128"/>
              </a:defRPr>
            </a:lvl1pPr>
            <a:lvl2pPr defTabSz="444500">
              <a:defRPr sz="2400">
                <a:solidFill>
                  <a:schemeClr val="tx1"/>
                </a:solidFill>
                <a:latin typeface="Gill Sans MT" panose="020B0502020104020203" pitchFamily="34" charset="0"/>
                <a:ea typeface="MS PGothic" panose="020B0600070205080204" pitchFamily="34" charset="-128"/>
              </a:defRPr>
            </a:lvl2pPr>
            <a:lvl3pPr marL="1143000" indent="-228600" defTabSz="444500">
              <a:defRPr sz="2400">
                <a:solidFill>
                  <a:schemeClr val="tx1"/>
                </a:solidFill>
                <a:latin typeface="Gill Sans MT" panose="020B0502020104020203" pitchFamily="34" charset="0"/>
                <a:ea typeface="MS PGothic" panose="020B0600070205080204" pitchFamily="34" charset="-128"/>
              </a:defRPr>
            </a:lvl3pPr>
            <a:lvl4pPr marL="1600200" indent="-228600" defTabSz="444500">
              <a:defRPr sz="2400">
                <a:solidFill>
                  <a:schemeClr val="tx1"/>
                </a:solidFill>
                <a:latin typeface="Gill Sans MT" panose="020B0502020104020203" pitchFamily="34" charset="0"/>
                <a:ea typeface="MS PGothic" panose="020B0600070205080204" pitchFamily="34" charset="-128"/>
              </a:defRPr>
            </a:lvl4pPr>
            <a:lvl5pPr marL="2057400" indent="-228600" defTabSz="444500">
              <a:defRPr sz="2400">
                <a:solidFill>
                  <a:schemeClr val="tx1"/>
                </a:solidFill>
                <a:latin typeface="Gill Sans MT" panose="020B0502020104020203" pitchFamily="34" charset="0"/>
                <a:ea typeface="MS PGothic" panose="020B0600070205080204" pitchFamily="34" charset="-128"/>
              </a:defRPr>
            </a:lvl5pPr>
            <a:lvl6pPr marL="25146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marL="0" lvl="1" eaLnBrk="1" hangingPunct="1">
              <a:lnSpc>
                <a:spcPct val="90000"/>
              </a:lnSpc>
              <a:spcAft>
                <a:spcPct val="15000"/>
              </a:spcAft>
              <a:defRPr/>
            </a:pPr>
            <a:endParaRPr lang="en-US" altLang="en-US" sz="1100" dirty="0">
              <a:solidFill>
                <a:srgbClr val="000000"/>
              </a:solidFill>
            </a:endParaRPr>
          </a:p>
        </p:txBody>
      </p:sp>
      <p:sp>
        <p:nvSpPr>
          <p:cNvPr id="14" name="Freeform 13"/>
          <p:cNvSpPr/>
          <p:nvPr/>
        </p:nvSpPr>
        <p:spPr bwMode="auto">
          <a:xfrm>
            <a:off x="993775" y="4279900"/>
            <a:ext cx="5686425" cy="763588"/>
          </a:xfrm>
          <a:custGeom>
            <a:avLst/>
            <a:gdLst>
              <a:gd name="connsiteX0" fmla="*/ 0 w 1255762"/>
              <a:gd name="connsiteY0" fmla="*/ 0 h 1878398"/>
              <a:gd name="connsiteX1" fmla="*/ 1255762 w 1255762"/>
              <a:gd name="connsiteY1" fmla="*/ 0 h 1878398"/>
              <a:gd name="connsiteX2" fmla="*/ 1255762 w 1255762"/>
              <a:gd name="connsiteY2" fmla="*/ 1878398 h 1878398"/>
              <a:gd name="connsiteX3" fmla="*/ 0 w 1255762"/>
              <a:gd name="connsiteY3" fmla="*/ 1878398 h 1878398"/>
              <a:gd name="connsiteX4" fmla="*/ 0 w 1255762"/>
              <a:gd name="connsiteY4" fmla="*/ 0 h 187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762" h="1878398">
                <a:moveTo>
                  <a:pt x="0" y="0"/>
                </a:moveTo>
                <a:lnTo>
                  <a:pt x="1255762" y="0"/>
                </a:lnTo>
                <a:lnTo>
                  <a:pt x="1255762" y="1878398"/>
                </a:lnTo>
                <a:lnTo>
                  <a:pt x="0" y="1878398"/>
                </a:lnTo>
                <a:lnTo>
                  <a:pt x="0" y="0"/>
                </a:lnTo>
                <a:close/>
              </a:path>
            </a:pathLst>
          </a:custGeom>
          <a:no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lstStyle/>
          <a:p>
            <a:pPr marL="0" lvl="1" defTabSz="444500" eaLnBrk="1" fontAlgn="auto" hangingPunct="1">
              <a:lnSpc>
                <a:spcPct val="90000"/>
              </a:lnSpc>
              <a:spcAft>
                <a:spcPct val="15000"/>
              </a:spcAft>
              <a:defRPr/>
            </a:pPr>
            <a:endParaRPr lang="en-US" sz="1100" dirty="0">
              <a:solidFill>
                <a:prstClr val="black">
                  <a:hueOff val="0"/>
                  <a:satOff val="0"/>
                  <a:lumOff val="0"/>
                  <a:alphaOff val="0"/>
                </a:prstClr>
              </a:solidFill>
            </a:endParaRPr>
          </a:p>
        </p:txBody>
      </p:sp>
      <p:sp>
        <p:nvSpPr>
          <p:cNvPr id="15" name="Freeform 14"/>
          <p:cNvSpPr/>
          <p:nvPr/>
        </p:nvSpPr>
        <p:spPr bwMode="auto">
          <a:xfrm>
            <a:off x="993775" y="5189538"/>
            <a:ext cx="5686425" cy="733425"/>
          </a:xfrm>
          <a:custGeom>
            <a:avLst/>
            <a:gdLst>
              <a:gd name="connsiteX0" fmla="*/ 0 w 1255762"/>
              <a:gd name="connsiteY0" fmla="*/ 0 h 1878398"/>
              <a:gd name="connsiteX1" fmla="*/ 1255762 w 1255762"/>
              <a:gd name="connsiteY1" fmla="*/ 0 h 1878398"/>
              <a:gd name="connsiteX2" fmla="*/ 1255762 w 1255762"/>
              <a:gd name="connsiteY2" fmla="*/ 1878398 h 1878398"/>
              <a:gd name="connsiteX3" fmla="*/ 0 w 1255762"/>
              <a:gd name="connsiteY3" fmla="*/ 1878398 h 1878398"/>
              <a:gd name="connsiteX4" fmla="*/ 0 w 1255762"/>
              <a:gd name="connsiteY4" fmla="*/ 0 h 187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762" h="1878398">
                <a:moveTo>
                  <a:pt x="0" y="0"/>
                </a:moveTo>
                <a:lnTo>
                  <a:pt x="1255762" y="0"/>
                </a:lnTo>
                <a:lnTo>
                  <a:pt x="1255762" y="1878398"/>
                </a:lnTo>
                <a:lnTo>
                  <a:pt x="0" y="1878398"/>
                </a:lnTo>
                <a:lnTo>
                  <a:pt x="0" y="0"/>
                </a:lnTo>
                <a:close/>
              </a:path>
            </a:pathLst>
          </a:custGeom>
          <a:no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lstStyle/>
          <a:p>
            <a:pPr marL="0" lvl="1" defTabSz="444500" eaLnBrk="1" fontAlgn="auto" hangingPunct="1">
              <a:lnSpc>
                <a:spcPct val="90000"/>
              </a:lnSpc>
              <a:spcAft>
                <a:spcPct val="15000"/>
              </a:spcAft>
              <a:defRPr/>
            </a:pPr>
            <a:endParaRPr lang="en-US" sz="1100" dirty="0">
              <a:solidFill>
                <a:prstClr val="black">
                  <a:hueOff val="0"/>
                  <a:satOff val="0"/>
                  <a:lumOff val="0"/>
                  <a:alphaOff val="0"/>
                </a:prstClr>
              </a:solidFill>
            </a:endParaRPr>
          </a:p>
        </p:txBody>
      </p:sp>
      <p:cxnSp>
        <p:nvCxnSpPr>
          <p:cNvPr id="16" name="Straight Arrow Connector 15"/>
          <p:cNvCxnSpPr/>
          <p:nvPr/>
        </p:nvCxnSpPr>
        <p:spPr>
          <a:xfrm>
            <a:off x="760413" y="1971675"/>
            <a:ext cx="0" cy="4114800"/>
          </a:xfrm>
          <a:prstGeom prst="straightConnector1">
            <a:avLst/>
          </a:prstGeom>
          <a:ln w="38100">
            <a:solidFill>
              <a:srgbClr val="70ACE2"/>
            </a:solidFill>
            <a:tailEnd type="triangle"/>
          </a:ln>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711200" y="1931988"/>
            <a:ext cx="100013" cy="100012"/>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TextBox 10"/>
          <p:cNvSpPr txBox="1">
            <a:spLocks noChangeArrowheads="1"/>
          </p:cNvSpPr>
          <p:nvPr/>
        </p:nvSpPr>
        <p:spPr bwMode="auto">
          <a:xfrm>
            <a:off x="117475" y="1858963"/>
            <a:ext cx="646113" cy="246221"/>
          </a:xfrm>
          <a:prstGeom prst="rect">
            <a:avLst/>
          </a:prstGeom>
          <a:no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a:lnSpc>
                <a:spcPct val="100000"/>
              </a:lnSpc>
              <a:spcBef>
                <a:spcPct val="0"/>
              </a:spcBef>
              <a:buFontTx/>
              <a:buNone/>
              <a:defRPr/>
            </a:pPr>
            <a:r>
              <a:rPr lang="en-US" altLang="en-US" sz="1000" smtClean="0">
                <a:latin typeface="+mn-lt"/>
              </a:rPr>
              <a:t>July 18</a:t>
            </a:r>
            <a:r>
              <a:rPr lang="en-US" altLang="en-US" sz="1000" baseline="30000" smtClean="0">
                <a:latin typeface="+mn-lt"/>
              </a:rPr>
              <a:t>th</a:t>
            </a:r>
            <a:r>
              <a:rPr lang="en-US" altLang="en-US" sz="1000" smtClean="0">
                <a:latin typeface="+mn-lt"/>
              </a:rPr>
              <a:t>  </a:t>
            </a:r>
            <a:endParaRPr lang="en-US" altLang="en-US" sz="1000" dirty="0" smtClean="0">
              <a:latin typeface="+mn-lt"/>
            </a:endParaRPr>
          </a:p>
        </p:txBody>
      </p:sp>
      <p:sp>
        <p:nvSpPr>
          <p:cNvPr id="19" name="Oval 18"/>
          <p:cNvSpPr/>
          <p:nvPr/>
        </p:nvSpPr>
        <p:spPr>
          <a:xfrm>
            <a:off x="711200" y="2906713"/>
            <a:ext cx="100013" cy="100012"/>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TextBox 37"/>
          <p:cNvSpPr txBox="1">
            <a:spLocks noChangeArrowheads="1"/>
          </p:cNvSpPr>
          <p:nvPr/>
        </p:nvSpPr>
        <p:spPr bwMode="auto">
          <a:xfrm>
            <a:off x="1" y="2833688"/>
            <a:ext cx="763588" cy="246221"/>
          </a:xfrm>
          <a:prstGeom prst="rect">
            <a:avLst/>
          </a:prstGeom>
          <a:no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a:lnSpc>
                <a:spcPct val="100000"/>
              </a:lnSpc>
              <a:spcBef>
                <a:spcPct val="0"/>
              </a:spcBef>
              <a:buFontTx/>
              <a:buNone/>
              <a:defRPr/>
            </a:pPr>
            <a:r>
              <a:rPr lang="en-US" altLang="en-US" sz="1000" dirty="0" smtClean="0">
                <a:latin typeface="+mn-lt"/>
              </a:rPr>
              <a:t>Sept. 8</a:t>
            </a:r>
          </a:p>
        </p:txBody>
      </p:sp>
      <p:sp>
        <p:nvSpPr>
          <p:cNvPr id="21" name="Oval 20"/>
          <p:cNvSpPr/>
          <p:nvPr/>
        </p:nvSpPr>
        <p:spPr>
          <a:xfrm>
            <a:off x="711200" y="3897310"/>
            <a:ext cx="100013" cy="100012"/>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TextBox 39"/>
          <p:cNvSpPr txBox="1">
            <a:spLocks noChangeArrowheads="1"/>
          </p:cNvSpPr>
          <p:nvPr/>
        </p:nvSpPr>
        <p:spPr bwMode="auto">
          <a:xfrm>
            <a:off x="147638" y="3829169"/>
            <a:ext cx="611187" cy="246221"/>
          </a:xfrm>
          <a:prstGeom prst="rect">
            <a:avLst/>
          </a:prstGeom>
          <a:noFill/>
          <a:ln>
            <a:no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a:lnSpc>
                <a:spcPct val="100000"/>
              </a:lnSpc>
              <a:spcBef>
                <a:spcPct val="0"/>
              </a:spcBef>
              <a:buFontTx/>
              <a:buNone/>
              <a:defRPr/>
            </a:pPr>
            <a:r>
              <a:rPr lang="en-US" altLang="en-US" sz="1000" dirty="0" smtClean="0">
                <a:latin typeface="+mn-lt"/>
              </a:rPr>
              <a:t>Jan. 10 </a:t>
            </a:r>
          </a:p>
        </p:txBody>
      </p:sp>
      <p:sp>
        <p:nvSpPr>
          <p:cNvPr id="23" name="Oval 22"/>
          <p:cNvSpPr/>
          <p:nvPr/>
        </p:nvSpPr>
        <p:spPr>
          <a:xfrm>
            <a:off x="711200" y="5354638"/>
            <a:ext cx="100013" cy="100012"/>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TextBox 42"/>
          <p:cNvSpPr txBox="1">
            <a:spLocks noChangeArrowheads="1"/>
          </p:cNvSpPr>
          <p:nvPr/>
        </p:nvSpPr>
        <p:spPr bwMode="auto">
          <a:xfrm>
            <a:off x="147638" y="5280509"/>
            <a:ext cx="623887" cy="246221"/>
          </a:xfrm>
          <a:prstGeom prst="rect">
            <a:avLst/>
          </a:prstGeom>
          <a:no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a:lnSpc>
                <a:spcPct val="100000"/>
              </a:lnSpc>
              <a:spcBef>
                <a:spcPct val="0"/>
              </a:spcBef>
              <a:buFontTx/>
              <a:buNone/>
              <a:defRPr/>
            </a:pPr>
            <a:r>
              <a:rPr lang="en-US" altLang="en-US" sz="1000" dirty="0" smtClean="0">
                <a:latin typeface="+mn-lt"/>
              </a:rPr>
              <a:t>March 2</a:t>
            </a:r>
          </a:p>
        </p:txBody>
      </p:sp>
      <p:sp>
        <p:nvSpPr>
          <p:cNvPr id="25" name="Oval 24"/>
          <p:cNvSpPr/>
          <p:nvPr/>
        </p:nvSpPr>
        <p:spPr>
          <a:xfrm>
            <a:off x="711200" y="4864953"/>
            <a:ext cx="100013" cy="100012"/>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TextBox 48"/>
          <p:cNvSpPr txBox="1">
            <a:spLocks noChangeArrowheads="1"/>
          </p:cNvSpPr>
          <p:nvPr/>
        </p:nvSpPr>
        <p:spPr bwMode="auto">
          <a:xfrm>
            <a:off x="147639" y="4796810"/>
            <a:ext cx="614362" cy="246221"/>
          </a:xfrm>
          <a:prstGeom prst="rect">
            <a:avLst/>
          </a:prstGeom>
          <a:no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a:lnSpc>
                <a:spcPct val="100000"/>
              </a:lnSpc>
              <a:spcBef>
                <a:spcPct val="0"/>
              </a:spcBef>
              <a:buFontTx/>
              <a:buNone/>
              <a:defRPr/>
            </a:pPr>
            <a:r>
              <a:rPr lang="en-US" altLang="en-US" sz="1000" smtClean="0">
                <a:latin typeface="+mn-lt"/>
              </a:rPr>
              <a:t>March 1</a:t>
            </a:r>
            <a:endParaRPr lang="en-US" altLang="en-US" sz="1000" dirty="0" smtClean="0">
              <a:latin typeface="+mn-lt"/>
            </a:endParaRPr>
          </a:p>
        </p:txBody>
      </p:sp>
      <p:sp>
        <p:nvSpPr>
          <p:cNvPr id="19479" name="Rectangle 14"/>
          <p:cNvSpPr>
            <a:spLocks noChangeArrowheads="1"/>
          </p:cNvSpPr>
          <p:nvPr/>
        </p:nvSpPr>
        <p:spPr bwMode="auto">
          <a:xfrm>
            <a:off x="419100" y="1500188"/>
            <a:ext cx="8229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1213">
              <a:lnSpc>
                <a:spcPct val="90000"/>
              </a:lnSpc>
              <a:spcBef>
                <a:spcPts val="1000"/>
              </a:spcBef>
              <a:buFont typeface="Arial" charset="0"/>
              <a:buChar char="•"/>
              <a:defRPr sz="2800">
                <a:solidFill>
                  <a:schemeClr val="tx1"/>
                </a:solidFill>
                <a:latin typeface="Georgia" charset="0"/>
                <a:ea typeface="MS PGothic" charset="-128"/>
              </a:defRPr>
            </a:lvl1pPr>
            <a:lvl2pPr marL="742950" indent="-285750" defTabSz="811213">
              <a:lnSpc>
                <a:spcPct val="90000"/>
              </a:lnSpc>
              <a:spcBef>
                <a:spcPts val="500"/>
              </a:spcBef>
              <a:buFont typeface="Arial" charset="0"/>
              <a:buChar char="•"/>
              <a:defRPr sz="2400">
                <a:solidFill>
                  <a:schemeClr val="tx1"/>
                </a:solidFill>
                <a:latin typeface="Georgia" charset="0"/>
                <a:ea typeface="MS PGothic" charset="-128"/>
              </a:defRPr>
            </a:lvl2pPr>
            <a:lvl3pPr marL="1143000" indent="-228600" defTabSz="811213">
              <a:lnSpc>
                <a:spcPct val="90000"/>
              </a:lnSpc>
              <a:spcBef>
                <a:spcPts val="500"/>
              </a:spcBef>
              <a:buFont typeface="Arial" charset="0"/>
              <a:buChar char="•"/>
              <a:defRPr sz="2000">
                <a:solidFill>
                  <a:schemeClr val="tx1"/>
                </a:solidFill>
                <a:latin typeface="Georgia" charset="0"/>
                <a:ea typeface="MS PGothic" charset="-128"/>
              </a:defRPr>
            </a:lvl3pPr>
            <a:lvl4pPr marL="1600200" indent="-228600" defTabSz="811213">
              <a:lnSpc>
                <a:spcPct val="90000"/>
              </a:lnSpc>
              <a:spcBef>
                <a:spcPts val="500"/>
              </a:spcBef>
              <a:buFont typeface="Arial" charset="0"/>
              <a:buChar char="•"/>
              <a:defRPr>
                <a:solidFill>
                  <a:schemeClr val="tx1"/>
                </a:solidFill>
                <a:latin typeface="Georgia" charset="0"/>
                <a:ea typeface="MS PGothic" charset="-128"/>
              </a:defRPr>
            </a:lvl4pPr>
            <a:lvl5pPr marL="2057400" indent="-228600" defTabSz="811213">
              <a:lnSpc>
                <a:spcPct val="90000"/>
              </a:lnSpc>
              <a:spcBef>
                <a:spcPts val="500"/>
              </a:spcBef>
              <a:buFont typeface="Arial" charset="0"/>
              <a:buChar char="•"/>
              <a:defRPr>
                <a:solidFill>
                  <a:schemeClr val="tx1"/>
                </a:solidFill>
                <a:latin typeface="Georgia" charset="0"/>
                <a:ea typeface="MS PGothic" charset="-128"/>
              </a:defRPr>
            </a:lvl5pPr>
            <a:lvl6pPr marL="2514600" indent="-228600" defTabSz="811213"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defTabSz="811213"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defTabSz="811213"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defTabSz="811213"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nSpc>
                <a:spcPct val="100000"/>
              </a:lnSpc>
              <a:spcBef>
                <a:spcPct val="0"/>
              </a:spcBef>
              <a:buFontTx/>
              <a:buNone/>
            </a:pPr>
            <a:r>
              <a:rPr lang="en-US" altLang="en-US" sz="1600" b="1" dirty="0" smtClean="0">
                <a:solidFill>
                  <a:srgbClr val="7F7F7F"/>
                </a:solidFill>
              </a:rPr>
              <a:t>Timeline of the Jeff Sessions and Russia controversy  </a:t>
            </a:r>
            <a:endParaRPr lang="en-US" altLang="en-US" sz="1600" b="1" dirty="0">
              <a:solidFill>
                <a:srgbClr val="7F7F7F"/>
              </a:solidFill>
            </a:endParaRPr>
          </a:p>
        </p:txBody>
      </p:sp>
      <p:sp>
        <p:nvSpPr>
          <p:cNvPr id="27" name="Text Placeholder 18"/>
          <p:cNvSpPr txBox="1">
            <a:spLocks/>
          </p:cNvSpPr>
          <p:nvPr/>
        </p:nvSpPr>
        <p:spPr bwMode="auto">
          <a:xfrm>
            <a:off x="0" y="6207125"/>
            <a:ext cx="9144000" cy="374650"/>
          </a:xfrm>
          <a:prstGeom prst="rect">
            <a:avLst/>
          </a:prstGeom>
          <a:solidFill>
            <a:schemeClr val="bg1"/>
          </a:solid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n-US" sz="1000" i="1" dirty="0" smtClean="0">
                <a:solidFill>
                  <a:schemeClr val="tx1">
                    <a:lumMod val="65000"/>
                    <a:lumOff val="35000"/>
                  </a:schemeClr>
                </a:solidFill>
                <a:latin typeface="+mn-lt"/>
              </a:rPr>
              <a:t>Source: Adam </a:t>
            </a:r>
            <a:r>
              <a:rPr lang="en-US" sz="1000" i="1" dirty="0" err="1" smtClean="0">
                <a:solidFill>
                  <a:schemeClr val="tx1">
                    <a:lumMod val="65000"/>
                    <a:lumOff val="35000"/>
                  </a:schemeClr>
                </a:solidFill>
                <a:latin typeface="+mn-lt"/>
              </a:rPr>
              <a:t>Entous</a:t>
            </a:r>
            <a:r>
              <a:rPr lang="en-US" sz="1000" i="1" dirty="0" smtClean="0">
                <a:solidFill>
                  <a:schemeClr val="tx1">
                    <a:lumMod val="65000"/>
                    <a:lumOff val="35000"/>
                  </a:schemeClr>
                </a:solidFill>
                <a:latin typeface="+mn-lt"/>
              </a:rPr>
              <a:t>, Ellen Nakashima and Greg Miller, “Sessions met with Russian envoy twice last year, encounters he later did not disclose,” Washington Post, March 1, 2017; Eric Lichtblau, Michael Shear and Charlie Savage, “Jeff Sessions recuses himself from Russia inquiry,” NY Times, March 2, 107.</a:t>
            </a:r>
            <a:endParaRPr lang="en-US" sz="1000" i="1" dirty="0">
              <a:solidFill>
                <a:schemeClr val="tx1">
                  <a:lumMod val="65000"/>
                  <a:lumOff val="35000"/>
                </a:schemeClr>
              </a:solidFill>
              <a:latin typeface="+mn-lt"/>
            </a:endParaRPr>
          </a:p>
        </p:txBody>
      </p:sp>
      <p:grpSp>
        <p:nvGrpSpPr>
          <p:cNvPr id="3" name="Group 2"/>
          <p:cNvGrpSpPr/>
          <p:nvPr/>
        </p:nvGrpSpPr>
        <p:grpSpPr>
          <a:xfrm>
            <a:off x="6951174" y="2553462"/>
            <a:ext cx="2695575" cy="2411503"/>
            <a:chOff x="6802682" y="2164707"/>
            <a:chExt cx="2695575" cy="2411503"/>
          </a:xfrm>
        </p:grpSpPr>
        <p:pic>
          <p:nvPicPr>
            <p:cNvPr id="28" name="Picture 43" descr="https://www.nationaljournal.com/media/almanac/photos/S001141.jpg.2600x3467.tall.jpg"/>
            <p:cNvPicPr>
              <a:picLocks noChangeAspect="1" noChangeArrowheads="1"/>
            </p:cNvPicPr>
            <p:nvPr/>
          </p:nvPicPr>
          <p:blipFill rotWithShape="1">
            <a:blip r:embed="rId3">
              <a:extLst>
                <a:ext uri="{28A0092B-C50C-407E-A947-70E740481C1C}">
                  <a14:useLocalDpi xmlns:a14="http://schemas.microsoft.com/office/drawing/2010/main" val="0"/>
                </a:ext>
              </a:extLst>
            </a:blip>
            <a:srcRect l="2514" t="13309" r="1371" b="14721"/>
            <a:stretch/>
          </p:blipFill>
          <p:spPr bwMode="auto">
            <a:xfrm>
              <a:off x="6833157" y="2515546"/>
              <a:ext cx="1373859" cy="1371600"/>
            </a:xfrm>
            <a:prstGeom prst="ellipse">
              <a:avLst/>
            </a:prstGeom>
            <a:ln w="190500" cap="rnd">
              <a:noFill/>
              <a:prstDash val="solid"/>
            </a:ln>
            <a:effectLst/>
            <a:extLst>
              <a:ext uri="{909E8E84-426E-40DD-AFC4-6F175D3DCCD1}">
                <a14:hiddenFill xmlns:a14="http://schemas.microsoft.com/office/drawing/2010/main">
                  <a:solidFill>
                    <a:srgbClr val="FFFFFF"/>
                  </a:solidFill>
                </a14:hiddenFill>
              </a:ext>
            </a:extLst>
          </p:spPr>
        </p:pic>
        <p:grpSp>
          <p:nvGrpSpPr>
            <p:cNvPr id="29" name="Group 3"/>
            <p:cNvGrpSpPr>
              <a:grpSpLocks/>
            </p:cNvGrpSpPr>
            <p:nvPr/>
          </p:nvGrpSpPr>
          <p:grpSpPr bwMode="auto">
            <a:xfrm>
              <a:off x="6802682" y="2164707"/>
              <a:ext cx="2695575" cy="2411503"/>
              <a:chOff x="48876" y="2420325"/>
              <a:chExt cx="2697082" cy="2412249"/>
            </a:xfrm>
          </p:grpSpPr>
          <p:sp>
            <p:nvSpPr>
              <p:cNvPr id="30" name="TextBox 29"/>
              <p:cNvSpPr txBox="1"/>
              <p:nvPr/>
            </p:nvSpPr>
            <p:spPr>
              <a:xfrm>
                <a:off x="48876" y="4232224"/>
                <a:ext cx="1698475" cy="600350"/>
              </a:xfrm>
              <a:prstGeom prst="rect">
                <a:avLst/>
              </a:prstGeom>
              <a:noFill/>
            </p:spPr>
            <p:txBody>
              <a:bodyPr wrap="square">
                <a:spAutoFit/>
              </a:bodyPr>
              <a:lstStyle/>
              <a:p>
                <a:pPr>
                  <a:defRPr/>
                </a:pPr>
                <a:r>
                  <a:rPr lang="en-US" sz="1100" b="1" dirty="0">
                    <a:solidFill>
                      <a:srgbClr val="8E744A"/>
                    </a:solidFill>
                    <a:latin typeface="+mj-lt"/>
                    <a:ea typeface="MS PGothic" panose="020B0600070205080204" pitchFamily="34" charset="-128"/>
                  </a:rPr>
                  <a:t>Jeff Sessions</a:t>
                </a:r>
              </a:p>
              <a:p>
                <a:pPr>
                  <a:defRPr/>
                </a:pPr>
                <a:r>
                  <a:rPr lang="en-US" sz="1100" dirty="0" smtClean="0">
                    <a:latin typeface="+mn-lt"/>
                    <a:ea typeface="MS PGothic" panose="020B0600070205080204" pitchFamily="34" charset="-128"/>
                  </a:rPr>
                  <a:t>Former Republican </a:t>
                </a:r>
                <a:r>
                  <a:rPr lang="en-US" sz="1100" dirty="0">
                    <a:latin typeface="+mn-lt"/>
                    <a:ea typeface="MS PGothic" panose="020B0600070205080204" pitchFamily="34" charset="-128"/>
                  </a:rPr>
                  <a:t>Senator from Alabama</a:t>
                </a:r>
              </a:p>
            </p:txBody>
          </p:sp>
          <p:sp>
            <p:nvSpPr>
              <p:cNvPr id="31" name="TextBox 30"/>
              <p:cNvSpPr txBox="1"/>
              <p:nvPr/>
            </p:nvSpPr>
            <p:spPr>
              <a:xfrm>
                <a:off x="48876" y="2420325"/>
                <a:ext cx="2697082" cy="262019"/>
              </a:xfrm>
              <a:prstGeom prst="rect">
                <a:avLst/>
              </a:prstGeom>
              <a:noFill/>
            </p:spPr>
            <p:txBody>
              <a:bodyPr>
                <a:spAutoFit/>
              </a:bodyPr>
              <a:lstStyle/>
              <a:p>
                <a:pPr>
                  <a:defRPr/>
                </a:pPr>
                <a:r>
                  <a:rPr lang="en-US" sz="1100" b="1" dirty="0">
                    <a:solidFill>
                      <a:srgbClr val="70ACE2"/>
                    </a:solidFill>
                    <a:latin typeface="+mj-lt"/>
                    <a:ea typeface="MS PGothic" panose="020B0600070205080204" pitchFamily="34" charset="-128"/>
                  </a:rPr>
                  <a:t>Attorney General </a:t>
                </a:r>
              </a:p>
            </p:txBody>
          </p:sp>
        </p:grpSp>
      </p:grpSp>
      <p:pic>
        <p:nvPicPr>
          <p:cNvPr id="33" name="Picture 19" descr="NationalJournal_LC (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7475" y="215900"/>
            <a:ext cx="3448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7338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228600" y="630238"/>
            <a:ext cx="8686800" cy="741362"/>
          </a:xfrm>
        </p:spPr>
        <p:txBody>
          <a:bodyPr/>
          <a:lstStyle/>
          <a:p>
            <a:r>
              <a:rPr lang="en-US" altLang="en-US">
                <a:latin typeface="Georgia" charset="0"/>
                <a:ea typeface="MS PGothic" charset="-128"/>
              </a:rPr>
              <a:t>New Russia revelations: AG met with Russia’s ambassador, Obama officials traced path for investigators</a:t>
            </a:r>
          </a:p>
        </p:txBody>
      </p:sp>
      <p:sp>
        <p:nvSpPr>
          <p:cNvPr id="109" name="TextBox 12"/>
          <p:cNvSpPr txBox="1">
            <a:spLocks noChangeArrowheads="1"/>
          </p:cNvSpPr>
          <p:nvPr/>
        </p:nvSpPr>
        <p:spPr bwMode="auto">
          <a:xfrm>
            <a:off x="7548563" y="233363"/>
            <a:ext cx="15779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900" dirty="0" smtClean="0">
                <a:solidFill>
                  <a:schemeClr val="bg2">
                    <a:lumMod val="25000"/>
                  </a:schemeClr>
                </a:solidFill>
              </a:rPr>
              <a:t>RUSSIA DEVELOPMENTS</a:t>
            </a:r>
          </a:p>
        </p:txBody>
      </p:sp>
      <p:sp>
        <p:nvSpPr>
          <p:cNvPr id="111" name="Rectangle 110"/>
          <p:cNvSpPr/>
          <p:nvPr/>
        </p:nvSpPr>
        <p:spPr>
          <a:xfrm>
            <a:off x="0" y="457200"/>
            <a:ext cx="9144000" cy="46038"/>
          </a:xfrm>
          <a:prstGeom prst="rect">
            <a:avLst/>
          </a:prstGeom>
          <a:solidFill>
            <a:schemeClr val="bg1">
              <a:lumMod val="50000"/>
            </a:schemeClr>
          </a:solidFill>
          <a:ln w="12700">
            <a:no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2400" b="1" dirty="0">
              <a:solidFill>
                <a:schemeClr val="bg1"/>
              </a:solidFill>
              <a:latin typeface="FreightSans Pro Book" pitchFamily="50" charset="0"/>
            </a:endParaRPr>
          </a:p>
        </p:txBody>
      </p:sp>
      <p:sp>
        <p:nvSpPr>
          <p:cNvPr id="214" name="Text Placeholder 18"/>
          <p:cNvSpPr txBox="1">
            <a:spLocks/>
          </p:cNvSpPr>
          <p:nvPr/>
        </p:nvSpPr>
        <p:spPr bwMode="auto">
          <a:xfrm>
            <a:off x="0" y="6135688"/>
            <a:ext cx="9144000" cy="419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n-US" altLang="en-US" sz="900" i="1" dirty="0" smtClean="0">
                <a:solidFill>
                  <a:srgbClr val="595959"/>
                </a:solidFill>
                <a:latin typeface="+mn-lt"/>
              </a:rPr>
              <a:t>Sources: Carol E. Lee, Christopher S. Stewart, Rob Barry and Shane Harris, “Investigators probed Jeff Sessions’ contacts with Russian officials,” WSJ, March 2, 2017; Adam Entous, Ellen Nakashima and Greg Miller, “Sessions met with Russian envoy twice last year, encounters he later did not disclose,” Washington Post, March 1, 2017; Mathew Rosenberg, Adam Goldman and Michael S. Schmidt, “Obama administration rushed to preserve intelligence of Russian election hacking,” NYT, March 1, 2017; Images by Edward Boatman and Dan Benyishay, Noun Project, March 2017.</a:t>
            </a:r>
            <a:endParaRPr lang="en-US" altLang="en-US" sz="900" i="1" dirty="0">
              <a:solidFill>
                <a:srgbClr val="595959"/>
              </a:solidFill>
              <a:latin typeface="+mn-lt"/>
            </a:endParaRPr>
          </a:p>
        </p:txBody>
      </p:sp>
      <p:sp>
        <p:nvSpPr>
          <p:cNvPr id="28" name="Content Placeholder 17"/>
          <p:cNvSpPr txBox="1">
            <a:spLocks/>
          </p:cNvSpPr>
          <p:nvPr/>
        </p:nvSpPr>
        <p:spPr bwMode="auto">
          <a:xfrm>
            <a:off x="0" y="6626225"/>
            <a:ext cx="4572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ＭＳ Ｐゴシック"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ＭＳ Ｐゴシック"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ＭＳ Ｐゴシック"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ＭＳ Ｐゴシック"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ＭＳ Ｐゴシック"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1000" dirty="0" smtClean="0">
                <a:solidFill>
                  <a:schemeClr val="tx1">
                    <a:lumMod val="65000"/>
                    <a:lumOff val="35000"/>
                  </a:schemeClr>
                </a:solidFill>
                <a:latin typeface="+mn-lt"/>
                <a:ea typeface="MS PGothic" panose="020B0600070205080204" pitchFamily="34" charset="-128"/>
              </a:rPr>
              <a:t>March 2, 2017   |  Jessica Grischkan</a:t>
            </a:r>
            <a:endParaRPr lang="en-US" sz="1000" dirty="0">
              <a:solidFill>
                <a:schemeClr val="tx1">
                  <a:lumMod val="65000"/>
                  <a:lumOff val="35000"/>
                </a:schemeClr>
              </a:solidFill>
              <a:latin typeface="+mn-lt"/>
              <a:ea typeface="MS PGothic" panose="020B0600070205080204" pitchFamily="34" charset="-128"/>
            </a:endParaRPr>
          </a:p>
        </p:txBody>
      </p:sp>
      <p:pic>
        <p:nvPicPr>
          <p:cNvPr id="6150" name="Picture 19" descr="NationalJournal_LC (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475" y="215900"/>
            <a:ext cx="3448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p:cNvSpPr txBox="1"/>
          <p:nvPr/>
        </p:nvSpPr>
        <p:spPr>
          <a:xfrm>
            <a:off x="1046163" y="1830388"/>
            <a:ext cx="7700962" cy="2308225"/>
          </a:xfrm>
          <a:prstGeom prst="rect">
            <a:avLst/>
          </a:prstGeom>
          <a:noFill/>
        </p:spPr>
        <p:txBody>
          <a:bodyPr>
            <a:spAutoFit/>
          </a:bodyPr>
          <a:lstStyle/>
          <a:p>
            <a:pPr>
              <a:defRPr/>
            </a:pPr>
            <a:r>
              <a:rPr lang="en-US" sz="1200" b="1" dirty="0">
                <a:latin typeface="Georgia" panose="02040502050405020303" pitchFamily="18" charset="0"/>
              </a:rPr>
              <a:t>AG under fire</a:t>
            </a:r>
          </a:p>
          <a:p>
            <a:pPr marL="171450" indent="-171450">
              <a:buFont typeface="Arial" panose="020B0604020202020204" pitchFamily="34" charset="0"/>
              <a:buChar char="•"/>
              <a:defRPr/>
            </a:pPr>
            <a:r>
              <a:rPr lang="en-US" sz="1100" b="1" dirty="0">
                <a:latin typeface="+mn-lt"/>
              </a:rPr>
              <a:t>Attorney General Jeff Sessions met with Russia’s ambassador to the U.S. on two occasions in 2016</a:t>
            </a:r>
            <a:r>
              <a:rPr lang="en-US" sz="1100" dirty="0">
                <a:latin typeface="+mn-lt"/>
              </a:rPr>
              <a:t>, first in July at an RNC event in Cleveland and again in September in the then-senator’s office on Capitol Hill. The communications were unearthed as part of an investigation conducted by the FBI, CIA, NSA and Treasury Department into links between Russia and President Trump’s campaign</a:t>
            </a:r>
          </a:p>
          <a:p>
            <a:pPr marL="171450" indent="-171450">
              <a:buFont typeface="Arial" panose="020B0604020202020204" pitchFamily="34" charset="0"/>
              <a:buChar char="•"/>
              <a:defRPr/>
            </a:pPr>
            <a:r>
              <a:rPr lang="en-US" sz="1100" dirty="0">
                <a:latin typeface="+mn-lt"/>
              </a:rPr>
              <a:t>Sessions, who was a foreign policy adviser to the Trump campaign, testified during his January confirmation hearing that he had not discussed matters related to the campaign or election with Russian officials. The attorney general’s spokesperson defended that response, differentiating between Sessions’ involvement with the Trump campaign and his role as a senior senator on the Armed Services Committee</a:t>
            </a:r>
          </a:p>
          <a:p>
            <a:pPr marL="171450" indent="-171450">
              <a:buFont typeface="Arial" panose="020B0604020202020204" pitchFamily="34" charset="0"/>
              <a:buChar char="•"/>
              <a:defRPr/>
            </a:pPr>
            <a:r>
              <a:rPr lang="en-US" sz="1100" dirty="0">
                <a:latin typeface="+mn-lt"/>
              </a:rPr>
              <a:t>Citing this latest revelation, </a:t>
            </a:r>
            <a:r>
              <a:rPr lang="en-US" sz="1100" b="1" dirty="0">
                <a:latin typeface="+mn-lt"/>
              </a:rPr>
              <a:t>Democrats are intensifying their calls for an independent investigation into Russia’s ties to the Trump campaign and for Sessions’ recusal from the probe.</a:t>
            </a:r>
            <a:r>
              <a:rPr lang="en-US" sz="1100" dirty="0">
                <a:latin typeface="+mn-lt"/>
              </a:rPr>
              <a:t> Several members of Congress, including Reps. Nancy Pelosi (D-CA) and Elijah Cummings (D-MD) and Sen. Claire McCaskill (D-MO), are urging Sessions to resign</a:t>
            </a:r>
          </a:p>
          <a:p>
            <a:pPr marL="171450" indent="-171450">
              <a:buFont typeface="Arial" panose="020B0604020202020204" pitchFamily="34" charset="0"/>
              <a:buChar char="•"/>
              <a:defRPr/>
            </a:pPr>
            <a:r>
              <a:rPr lang="en-US" sz="1100" b="1" dirty="0">
                <a:latin typeface="+mn-lt"/>
              </a:rPr>
              <a:t>The Russian ambassador with whom Sessions met is the same individual whose conversations with Michael Flynn led to the former national security adviser’s resignation</a:t>
            </a:r>
          </a:p>
        </p:txBody>
      </p:sp>
      <p:sp>
        <p:nvSpPr>
          <p:cNvPr id="42" name="Rectangle 14"/>
          <p:cNvSpPr>
            <a:spLocks noChangeArrowheads="1"/>
          </p:cNvSpPr>
          <p:nvPr/>
        </p:nvSpPr>
        <p:spPr bwMode="auto">
          <a:xfrm>
            <a:off x="419100" y="1354138"/>
            <a:ext cx="8229600" cy="339725"/>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600" b="1" dirty="0" smtClean="0">
                <a:solidFill>
                  <a:srgbClr val="7F7F7F"/>
                </a:solidFill>
                <a:latin typeface="+mj-lt"/>
              </a:rPr>
              <a:t>Details on the latest developments and controversies</a:t>
            </a:r>
          </a:p>
        </p:txBody>
      </p:sp>
      <p:sp>
        <p:nvSpPr>
          <p:cNvPr id="43" name="TextBox 42"/>
          <p:cNvSpPr txBox="1"/>
          <p:nvPr/>
        </p:nvSpPr>
        <p:spPr>
          <a:xfrm>
            <a:off x="1046163" y="4443413"/>
            <a:ext cx="7700962" cy="1462087"/>
          </a:xfrm>
          <a:prstGeom prst="rect">
            <a:avLst/>
          </a:prstGeom>
          <a:noFill/>
        </p:spPr>
        <p:txBody>
          <a:bodyPr>
            <a:spAutoFit/>
          </a:bodyPr>
          <a:lstStyle/>
          <a:p>
            <a:pPr>
              <a:defRPr/>
            </a:pPr>
            <a:r>
              <a:rPr lang="en-US" sz="1200" b="1" dirty="0">
                <a:latin typeface="Georgia" panose="02040502050405020303" pitchFamily="18" charset="0"/>
              </a:rPr>
              <a:t>The Obama White House</a:t>
            </a:r>
          </a:p>
          <a:p>
            <a:pPr marL="171450" indent="-171450">
              <a:buFont typeface="Arial" panose="020B0604020202020204" pitchFamily="34" charset="0"/>
              <a:buChar char="•"/>
              <a:defRPr/>
            </a:pPr>
            <a:r>
              <a:rPr lang="en-US" sz="1100" dirty="0">
                <a:latin typeface="+mn-lt"/>
              </a:rPr>
              <a:t>In a separate development, the New York Times reported that in the final days of the Obama administration (and independently of the president), </a:t>
            </a:r>
            <a:r>
              <a:rPr lang="en-US" sz="1100" b="1" dirty="0">
                <a:latin typeface="+mn-lt"/>
              </a:rPr>
              <a:t>senior White House officials sought to “preserve and distribute” intelligence regarding Russia’s interference in the election and possible connections to Trump’s campaign. </a:t>
            </a:r>
            <a:r>
              <a:rPr lang="en-US" sz="1100" dirty="0">
                <a:latin typeface="+mn-lt"/>
              </a:rPr>
              <a:t>Their efforts, which included posing questions during intelligence briefings so the answers would be archived, were </a:t>
            </a:r>
            <a:r>
              <a:rPr lang="en-US" sz="1100" b="1" dirty="0">
                <a:latin typeface="+mn-lt"/>
              </a:rPr>
              <a:t>intended not only to raise the profile of the issue across the government but also to highlight leads for investigators to pursue after the change in administration</a:t>
            </a:r>
          </a:p>
          <a:p>
            <a:pPr marL="171450" indent="-171450">
              <a:buFont typeface="Arial" panose="020B0604020202020204" pitchFamily="34" charset="0"/>
              <a:buChar char="•"/>
              <a:defRPr/>
            </a:pPr>
            <a:r>
              <a:rPr lang="en-US" sz="1100" dirty="0">
                <a:latin typeface="+mn-lt"/>
              </a:rPr>
              <a:t>Intelligence agencies are also reported to have had a role, maximizing their processing of raw data and producing reports that could be read by those without top security clearances</a:t>
            </a:r>
          </a:p>
        </p:txBody>
      </p:sp>
      <p:pic>
        <p:nvPicPr>
          <p:cNvPr id="6154" name="Picture 6"/>
          <p:cNvPicPr>
            <a:picLocks noChangeAspect="1"/>
          </p:cNvPicPr>
          <p:nvPr/>
        </p:nvPicPr>
        <p:blipFill>
          <a:blip r:embed="rId3">
            <a:extLst>
              <a:ext uri="{28A0092B-C50C-407E-A947-70E740481C1C}">
                <a14:useLocalDpi xmlns:a14="http://schemas.microsoft.com/office/drawing/2010/main" val="0"/>
              </a:ext>
            </a:extLst>
          </a:blip>
          <a:srcRect b="17783"/>
          <a:stretch>
            <a:fillRect/>
          </a:stretch>
        </p:blipFill>
        <p:spPr bwMode="auto">
          <a:xfrm>
            <a:off x="203200" y="2586038"/>
            <a:ext cx="9525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7"/>
          <p:cNvPicPr>
            <a:picLocks noChangeAspect="1"/>
          </p:cNvPicPr>
          <p:nvPr/>
        </p:nvPicPr>
        <p:blipFill>
          <a:blip r:embed="rId4">
            <a:extLst>
              <a:ext uri="{28A0092B-C50C-407E-A947-70E740481C1C}">
                <a14:useLocalDpi xmlns:a14="http://schemas.microsoft.com/office/drawing/2010/main" val="0"/>
              </a:ext>
            </a:extLst>
          </a:blip>
          <a:srcRect l="8578" b="16464"/>
          <a:stretch>
            <a:fillRect/>
          </a:stretch>
        </p:blipFill>
        <p:spPr bwMode="auto">
          <a:xfrm>
            <a:off x="228600" y="4595813"/>
            <a:ext cx="10556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1619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12"/>
          <p:cNvSpPr txBox="1">
            <a:spLocks noChangeArrowheads="1"/>
          </p:cNvSpPr>
          <p:nvPr/>
        </p:nvSpPr>
        <p:spPr bwMode="auto">
          <a:xfrm>
            <a:off x="7577716" y="233363"/>
            <a:ext cx="1548822" cy="230832"/>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900" dirty="0" smtClean="0">
                <a:solidFill>
                  <a:schemeClr val="bg2">
                    <a:lumMod val="25000"/>
                  </a:schemeClr>
                </a:solidFill>
                <a:cs typeface="+mn-cs"/>
              </a:rPr>
              <a:t>RUSSIA INVESTIGATION</a:t>
            </a:r>
          </a:p>
        </p:txBody>
      </p:sp>
      <p:sp>
        <p:nvSpPr>
          <p:cNvPr id="21" name="Rectangle 20"/>
          <p:cNvSpPr/>
          <p:nvPr/>
        </p:nvSpPr>
        <p:spPr>
          <a:xfrm>
            <a:off x="0" y="457200"/>
            <a:ext cx="9144000" cy="46038"/>
          </a:xfrm>
          <a:prstGeom prst="rect">
            <a:avLst/>
          </a:prstGeom>
          <a:solidFill>
            <a:schemeClr val="bg1">
              <a:lumMod val="50000"/>
            </a:schemeClr>
          </a:solidFill>
          <a:ln w="12700">
            <a:no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2400" b="1" dirty="0">
              <a:solidFill>
                <a:schemeClr val="bg1"/>
              </a:solidFill>
              <a:latin typeface="FreightSans Pro Book" pitchFamily="50" charset="0"/>
            </a:endParaRPr>
          </a:p>
        </p:txBody>
      </p:sp>
      <p:sp>
        <p:nvSpPr>
          <p:cNvPr id="11268" name="Title 1"/>
          <p:cNvSpPr>
            <a:spLocks noGrp="1"/>
          </p:cNvSpPr>
          <p:nvPr>
            <p:ph type="title"/>
          </p:nvPr>
        </p:nvSpPr>
        <p:spPr/>
        <p:txBody>
          <a:bodyPr/>
          <a:lstStyle/>
          <a:p>
            <a:r>
              <a:rPr lang="en-US" altLang="en-US" dirty="0" smtClean="0">
                <a:latin typeface="Georgia" charset="0"/>
                <a:ea typeface="ＭＳ Ｐゴシック" charset="-128"/>
                <a:cs typeface="MS PGothic" charset="-128"/>
              </a:rPr>
              <a:t>There are three separate Russia investigations </a:t>
            </a:r>
            <a:r>
              <a:rPr lang="en-US" altLang="en-US" dirty="0">
                <a:latin typeface="Georgia" charset="0"/>
                <a:ea typeface="ＭＳ Ｐゴシック" charset="-128"/>
                <a:cs typeface="MS PGothic" charset="-128"/>
              </a:rPr>
              <a:t/>
            </a:r>
            <a:br>
              <a:rPr lang="en-US" altLang="en-US" dirty="0">
                <a:latin typeface="Georgia" charset="0"/>
                <a:ea typeface="ＭＳ Ｐゴシック" charset="-128"/>
                <a:cs typeface="MS PGothic" charset="-128"/>
              </a:rPr>
            </a:br>
            <a:endParaRPr lang="en-US" altLang="en-US" dirty="0">
              <a:latin typeface="Georgia" charset="0"/>
              <a:ea typeface="ＭＳ Ｐゴシック" charset="-128"/>
              <a:cs typeface="MS PGothic" charset="-128"/>
            </a:endParaRPr>
          </a:p>
        </p:txBody>
      </p:sp>
      <p:sp>
        <p:nvSpPr>
          <p:cNvPr id="77" name="Rectangle 14"/>
          <p:cNvSpPr>
            <a:spLocks noChangeArrowheads="1"/>
          </p:cNvSpPr>
          <p:nvPr/>
        </p:nvSpPr>
        <p:spPr bwMode="auto">
          <a:xfrm>
            <a:off x="359642" y="1301408"/>
            <a:ext cx="8229600" cy="339725"/>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600" b="1" dirty="0" smtClean="0">
                <a:solidFill>
                  <a:srgbClr val="7F7F7F"/>
                </a:solidFill>
                <a:latin typeface="+mj-lt"/>
                <a:cs typeface="+mn-cs"/>
              </a:rPr>
              <a:t>Investigations of Russian interference in the 2016 US presidential election</a:t>
            </a:r>
          </a:p>
        </p:txBody>
      </p:sp>
      <p:sp>
        <p:nvSpPr>
          <p:cNvPr id="15" name="Content Placeholder 17"/>
          <p:cNvSpPr txBox="1">
            <a:spLocks/>
          </p:cNvSpPr>
          <p:nvPr/>
        </p:nvSpPr>
        <p:spPr bwMode="auto">
          <a:xfrm>
            <a:off x="0" y="6626225"/>
            <a:ext cx="4572000" cy="231775"/>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ＭＳ Ｐゴシック"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ＭＳ Ｐゴシック"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ＭＳ Ｐゴシック"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ＭＳ Ｐゴシック"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ＭＳ Ｐゴシック"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1000" dirty="0" smtClean="0">
                <a:solidFill>
                  <a:schemeClr val="tx1">
                    <a:lumMod val="65000"/>
                    <a:lumOff val="35000"/>
                  </a:schemeClr>
                </a:solidFill>
                <a:latin typeface="+mn-lt"/>
                <a:ea typeface="MS PGothic" panose="020B0600070205080204" pitchFamily="34" charset="-128"/>
              </a:rPr>
              <a:t>May 18, 2017  | Owen Minott</a:t>
            </a:r>
            <a:endParaRPr lang="en-US" sz="1000" dirty="0">
              <a:solidFill>
                <a:schemeClr val="tx1">
                  <a:lumMod val="65000"/>
                  <a:lumOff val="35000"/>
                </a:schemeClr>
              </a:solidFill>
              <a:latin typeface="+mn-lt"/>
              <a:ea typeface="MS PGothic" panose="020B0600070205080204" pitchFamily="34" charset="-128"/>
            </a:endParaRPr>
          </a:p>
        </p:txBody>
      </p:sp>
      <p:pic>
        <p:nvPicPr>
          <p:cNvPr id="11277" name="Picture 16" descr="NationalJournal_LC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475" y="215900"/>
            <a:ext cx="3448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18"/>
          <p:cNvSpPr txBox="1">
            <a:spLocks/>
          </p:cNvSpPr>
          <p:nvPr/>
        </p:nvSpPr>
        <p:spPr bwMode="auto">
          <a:xfrm>
            <a:off x="0" y="6207125"/>
            <a:ext cx="9144000" cy="374650"/>
          </a:xfrm>
          <a:prstGeom prst="rect">
            <a:avLst/>
          </a:prstGeom>
          <a:solidFill>
            <a:schemeClr val="bg1"/>
          </a:solid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endParaRPr lang="en-US" sz="1000" i="1" dirty="0" smtClean="0">
              <a:solidFill>
                <a:schemeClr val="tx1">
                  <a:lumMod val="65000"/>
                  <a:lumOff val="35000"/>
                </a:schemeClr>
              </a:solidFill>
              <a:latin typeface="+mn-lt"/>
            </a:endParaRPr>
          </a:p>
          <a:p>
            <a:pPr marL="0" indent="0">
              <a:lnSpc>
                <a:spcPct val="100000"/>
              </a:lnSpc>
              <a:spcBef>
                <a:spcPts val="0"/>
              </a:spcBef>
              <a:buNone/>
              <a:defRPr/>
            </a:pPr>
            <a:r>
              <a:rPr lang="en-US" sz="1000" i="1" dirty="0" smtClean="0">
                <a:solidFill>
                  <a:schemeClr val="tx1">
                    <a:lumMod val="65000"/>
                    <a:lumOff val="35000"/>
                  </a:schemeClr>
                </a:solidFill>
                <a:latin typeface="+mn-lt"/>
              </a:rPr>
              <a:t>Sources: Charlie Savage, Larry Buchanan, Troy </a:t>
            </a:r>
            <a:r>
              <a:rPr lang="en-US" sz="1000" i="1" dirty="0" err="1" smtClean="0">
                <a:solidFill>
                  <a:schemeClr val="tx1">
                    <a:lumMod val="65000"/>
                    <a:lumOff val="35000"/>
                  </a:schemeClr>
                </a:solidFill>
                <a:latin typeface="+mn-lt"/>
              </a:rPr>
              <a:t>Giggs</a:t>
            </a:r>
            <a:r>
              <a:rPr lang="en-US" sz="1000" i="1" dirty="0" smtClean="0">
                <a:solidFill>
                  <a:schemeClr val="tx1">
                    <a:lumMod val="65000"/>
                    <a:lumOff val="35000"/>
                  </a:schemeClr>
                </a:solidFill>
                <a:latin typeface="+mn-lt"/>
              </a:rPr>
              <a:t> and Karen </a:t>
            </a:r>
            <a:r>
              <a:rPr lang="en-US" sz="1000" i="1" dirty="0" err="1" smtClean="0">
                <a:solidFill>
                  <a:schemeClr val="tx1">
                    <a:lumMod val="65000"/>
                    <a:lumOff val="35000"/>
                  </a:schemeClr>
                </a:solidFill>
                <a:latin typeface="+mn-lt"/>
              </a:rPr>
              <a:t>Yourish</a:t>
            </a:r>
            <a:r>
              <a:rPr lang="en-US" sz="1000" i="1" dirty="0" smtClean="0">
                <a:solidFill>
                  <a:schemeClr val="tx1">
                    <a:lumMod val="65000"/>
                    <a:lumOff val="35000"/>
                  </a:schemeClr>
                </a:solidFill>
                <a:latin typeface="+mn-lt"/>
              </a:rPr>
              <a:t>, “Why it’s hard to have an independent Russia investigation,” May 17, 2017.</a:t>
            </a:r>
            <a:endParaRPr lang="en-US" sz="1000" i="1" dirty="0">
              <a:solidFill>
                <a:schemeClr val="tx1">
                  <a:lumMod val="65000"/>
                  <a:lumOff val="35000"/>
                </a:schemeClr>
              </a:solidFill>
              <a:latin typeface="+mn-lt"/>
            </a:endParaRPr>
          </a:p>
        </p:txBody>
      </p:sp>
      <p:cxnSp>
        <p:nvCxnSpPr>
          <p:cNvPr id="9" name="Straight Connector 8"/>
          <p:cNvCxnSpPr/>
          <p:nvPr/>
        </p:nvCxnSpPr>
        <p:spPr>
          <a:xfrm>
            <a:off x="5459186" y="2101291"/>
            <a:ext cx="0" cy="3407079"/>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3017421" y="1994226"/>
            <a:ext cx="2327704" cy="2611584"/>
            <a:chOff x="3075536" y="1994226"/>
            <a:chExt cx="2327704" cy="2611584"/>
          </a:xfrm>
        </p:grpSpPr>
        <p:grpSp>
          <p:nvGrpSpPr>
            <p:cNvPr id="27" name="Group 26"/>
            <p:cNvGrpSpPr/>
            <p:nvPr/>
          </p:nvGrpSpPr>
          <p:grpSpPr>
            <a:xfrm>
              <a:off x="3210157" y="2450339"/>
              <a:ext cx="1923263" cy="1127061"/>
              <a:chOff x="3210157" y="2688875"/>
              <a:chExt cx="1923263" cy="1127061"/>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6039" y="2688875"/>
                <a:ext cx="550266" cy="550266"/>
              </a:xfrm>
              <a:prstGeom prst="rect">
                <a:avLst/>
              </a:prstGeom>
            </p:spPr>
          </p:pic>
          <p:sp>
            <p:nvSpPr>
              <p:cNvPr id="24" name="TextBox 23"/>
              <p:cNvSpPr txBox="1"/>
              <p:nvPr/>
            </p:nvSpPr>
            <p:spPr>
              <a:xfrm>
                <a:off x="4310460" y="3261366"/>
                <a:ext cx="822960" cy="553998"/>
              </a:xfrm>
              <a:prstGeom prst="rect">
                <a:avLst/>
              </a:prstGeom>
              <a:solidFill>
                <a:srgbClr val="E8DCBC"/>
              </a:solidFill>
            </p:spPr>
            <p:txBody>
              <a:bodyPr wrap="square" rtlCol="0">
                <a:spAutoFit/>
              </a:bodyPr>
              <a:lstStyle/>
              <a:p>
                <a:pPr algn="ctr"/>
                <a:r>
                  <a:rPr lang="en-US" sz="1000" smtClean="0"/>
                  <a:t>House Intelligence </a:t>
                </a:r>
                <a:r>
                  <a:rPr lang="en-US" sz="1000" dirty="0"/>
                  <a:t>C</a:t>
                </a:r>
                <a:r>
                  <a:rPr lang="en-US" sz="1000" smtClean="0"/>
                  <a:t>ommittee</a:t>
                </a:r>
                <a:endParaRPr lang="en-US" sz="1000" dirty="0"/>
              </a:p>
            </p:txBody>
          </p:sp>
          <p:sp>
            <p:nvSpPr>
              <p:cNvPr id="33" name="TextBox 32"/>
              <p:cNvSpPr txBox="1"/>
              <p:nvPr/>
            </p:nvSpPr>
            <p:spPr>
              <a:xfrm>
                <a:off x="3210157" y="3261938"/>
                <a:ext cx="822960" cy="553998"/>
              </a:xfrm>
              <a:prstGeom prst="rect">
                <a:avLst/>
              </a:prstGeom>
              <a:solidFill>
                <a:srgbClr val="E8DCBC"/>
              </a:solidFill>
            </p:spPr>
            <p:txBody>
              <a:bodyPr wrap="square" rtlCol="0">
                <a:spAutoFit/>
              </a:bodyPr>
              <a:lstStyle/>
              <a:p>
                <a:pPr algn="ctr"/>
                <a:r>
                  <a:rPr lang="en-US" sz="1000" dirty="0" smtClean="0"/>
                  <a:t>Senate Intelligence </a:t>
                </a:r>
                <a:r>
                  <a:rPr lang="en-US" sz="1000" dirty="0"/>
                  <a:t>C</a:t>
                </a:r>
                <a:r>
                  <a:rPr lang="en-US" sz="1000" dirty="0" smtClean="0"/>
                  <a:t>ommittee</a:t>
                </a:r>
                <a:endParaRPr lang="en-US" sz="1000" dirty="0"/>
              </a:p>
            </p:txBody>
          </p:sp>
        </p:grpSp>
        <p:grpSp>
          <p:nvGrpSpPr>
            <p:cNvPr id="49" name="Group 48"/>
            <p:cNvGrpSpPr/>
            <p:nvPr/>
          </p:nvGrpSpPr>
          <p:grpSpPr>
            <a:xfrm>
              <a:off x="3757315" y="3831552"/>
              <a:ext cx="805071" cy="505973"/>
              <a:chOff x="3773451" y="3764402"/>
              <a:chExt cx="805071" cy="505973"/>
            </a:xfrm>
          </p:grpSpPr>
          <p:sp>
            <p:nvSpPr>
              <p:cNvPr id="28" name="Right Brace 27"/>
              <p:cNvSpPr/>
              <p:nvPr/>
            </p:nvSpPr>
            <p:spPr>
              <a:xfrm rot="5400000">
                <a:off x="4041809" y="3496044"/>
                <a:ext cx="268356" cy="80507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5" name="Straight Arrow Connector 34"/>
              <p:cNvCxnSpPr/>
              <p:nvPr/>
            </p:nvCxnSpPr>
            <p:spPr>
              <a:xfrm>
                <a:off x="4174348" y="4001249"/>
                <a:ext cx="0" cy="2691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3344055" y="4359589"/>
              <a:ext cx="1628313" cy="246221"/>
            </a:xfrm>
            <a:prstGeom prst="rect">
              <a:avLst/>
            </a:prstGeom>
            <a:noFill/>
          </p:spPr>
          <p:txBody>
            <a:bodyPr wrap="square" rtlCol="0">
              <a:spAutoFit/>
            </a:bodyPr>
            <a:lstStyle/>
            <a:p>
              <a:pPr algn="ctr"/>
              <a:r>
                <a:rPr lang="en-US" sz="1000" smtClean="0"/>
                <a:t>Produce report of findings</a:t>
              </a:r>
              <a:endParaRPr lang="en-US" sz="1000"/>
            </a:p>
          </p:txBody>
        </p:sp>
        <p:sp>
          <p:nvSpPr>
            <p:cNvPr id="45" name="Rectangle 14"/>
            <p:cNvSpPr>
              <a:spLocks noChangeArrowheads="1"/>
            </p:cNvSpPr>
            <p:nvPr/>
          </p:nvSpPr>
          <p:spPr bwMode="auto">
            <a:xfrm>
              <a:off x="3075536" y="1994226"/>
              <a:ext cx="2165349" cy="307975"/>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defRPr/>
              </a:pPr>
              <a:r>
                <a:rPr lang="en-US" altLang="en-US" sz="1400" i="1" u="sng" dirty="0" smtClean="0">
                  <a:solidFill>
                    <a:srgbClr val="7F7F7F"/>
                  </a:solidFill>
                  <a:latin typeface="+mn-lt"/>
                  <a:cs typeface="+mn-cs"/>
                </a:rPr>
                <a:t>Fact-finding investigations</a:t>
              </a:r>
              <a:endParaRPr lang="en-US" altLang="en-US" sz="1400" i="1" u="sng" dirty="0">
                <a:solidFill>
                  <a:srgbClr val="7F7F7F"/>
                </a:solidFill>
                <a:latin typeface="+mn-lt"/>
                <a:cs typeface="+mn-cs"/>
              </a:endParaRPr>
            </a:p>
          </p:txBody>
        </p:sp>
        <p:sp>
          <p:nvSpPr>
            <p:cNvPr id="47" name="TextBox 46"/>
            <p:cNvSpPr txBox="1"/>
            <p:nvPr/>
          </p:nvSpPr>
          <p:spPr>
            <a:xfrm>
              <a:off x="3512959" y="2247482"/>
              <a:ext cx="1297623" cy="246221"/>
            </a:xfrm>
            <a:prstGeom prst="rect">
              <a:avLst/>
            </a:prstGeom>
            <a:noFill/>
          </p:spPr>
          <p:txBody>
            <a:bodyPr wrap="square" rtlCol="0">
              <a:spAutoFit/>
            </a:bodyPr>
            <a:lstStyle/>
            <a:p>
              <a:pPr algn="ctr"/>
              <a:r>
                <a:rPr lang="en-US" sz="1000" b="1" smtClean="0"/>
                <a:t>Congress</a:t>
              </a:r>
              <a:endParaRPr lang="en-US" sz="1000" b="1"/>
            </a:p>
          </p:txBody>
        </p:sp>
        <p:sp>
          <p:nvSpPr>
            <p:cNvPr id="44" name="TextBox 43"/>
            <p:cNvSpPr txBox="1"/>
            <p:nvPr/>
          </p:nvSpPr>
          <p:spPr>
            <a:xfrm>
              <a:off x="3088744" y="3583428"/>
              <a:ext cx="1071107" cy="246221"/>
            </a:xfrm>
            <a:prstGeom prst="rect">
              <a:avLst/>
            </a:prstGeom>
            <a:noFill/>
          </p:spPr>
          <p:txBody>
            <a:bodyPr wrap="square" rtlCol="0">
              <a:spAutoFit/>
            </a:bodyPr>
            <a:lstStyle/>
            <a:p>
              <a:r>
                <a:rPr lang="en-US" sz="1000" i="1" smtClean="0"/>
                <a:t>Richard </a:t>
              </a:r>
              <a:r>
                <a:rPr lang="en-US" sz="1000" i="1" dirty="0" smtClean="0"/>
                <a:t>Burr (R)</a:t>
              </a:r>
              <a:endParaRPr lang="en-US" sz="1000" i="1" dirty="0"/>
            </a:p>
          </p:txBody>
        </p:sp>
        <p:sp>
          <p:nvSpPr>
            <p:cNvPr id="54" name="TextBox 53"/>
            <p:cNvSpPr txBox="1"/>
            <p:nvPr/>
          </p:nvSpPr>
          <p:spPr>
            <a:xfrm>
              <a:off x="4111543" y="3581525"/>
              <a:ext cx="1291697" cy="246221"/>
            </a:xfrm>
            <a:prstGeom prst="rect">
              <a:avLst/>
            </a:prstGeom>
            <a:noFill/>
          </p:spPr>
          <p:txBody>
            <a:bodyPr wrap="square" rtlCol="0">
              <a:spAutoFit/>
            </a:bodyPr>
            <a:lstStyle/>
            <a:p>
              <a:pPr algn="ctr"/>
              <a:r>
                <a:rPr lang="en-US" sz="1000" i="1" smtClean="0"/>
                <a:t>Mike </a:t>
              </a:r>
              <a:r>
                <a:rPr lang="en-US" sz="1000" i="1" dirty="0" smtClean="0"/>
                <a:t>Conaway (R)*</a:t>
              </a:r>
              <a:endParaRPr lang="en-US" sz="1000" i="1" dirty="0"/>
            </a:p>
          </p:txBody>
        </p:sp>
      </p:grpSp>
      <p:grpSp>
        <p:nvGrpSpPr>
          <p:cNvPr id="52" name="Group 51"/>
          <p:cNvGrpSpPr/>
          <p:nvPr/>
        </p:nvGrpSpPr>
        <p:grpSpPr>
          <a:xfrm>
            <a:off x="125735" y="1991443"/>
            <a:ext cx="2482313" cy="2528284"/>
            <a:chOff x="455246" y="1991443"/>
            <a:chExt cx="2482313" cy="2528284"/>
          </a:xfrm>
        </p:grpSpPr>
        <p:grpSp>
          <p:nvGrpSpPr>
            <p:cNvPr id="51" name="Group 50"/>
            <p:cNvGrpSpPr/>
            <p:nvPr/>
          </p:nvGrpSpPr>
          <p:grpSpPr>
            <a:xfrm>
              <a:off x="455246" y="1991443"/>
              <a:ext cx="2482313" cy="2528284"/>
              <a:chOff x="446537" y="1991443"/>
              <a:chExt cx="2482313" cy="2528284"/>
            </a:xfrm>
          </p:grpSpPr>
          <p:cxnSp>
            <p:nvCxnSpPr>
              <p:cNvPr id="17" name="Straight Arrow Connector 16"/>
              <p:cNvCxnSpPr/>
              <p:nvPr/>
            </p:nvCxnSpPr>
            <p:spPr>
              <a:xfrm>
                <a:off x="1123061" y="3327130"/>
                <a:ext cx="0" cy="5864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285998" y="3238349"/>
                <a:ext cx="0" cy="6751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rotWithShape="1">
              <a:blip r:embed="rId5"/>
              <a:srcRect l="21267" t="9808" r="17380" b="41109"/>
              <a:stretch/>
            </p:blipFill>
            <p:spPr>
              <a:xfrm>
                <a:off x="757302" y="2733037"/>
                <a:ext cx="731520" cy="731520"/>
              </a:xfrm>
              <a:prstGeom prst="ellipse">
                <a:avLst/>
              </a:prstGeom>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0" b="100000" l="0" r="99095">
                            <a14:foregroundMark x1="53394" y1="97807" x2="71493" y2="93860"/>
                            <a14:foregroundMark x1="71493" y1="92105" x2="80090" y2="90789"/>
                            <a14:foregroundMark x1="38914" y1="96053" x2="44344" y2="96053"/>
                            <a14:foregroundMark x1="34389" y1="95614" x2="32127" y2="93421"/>
                          </a14:backgroundRemoval>
                        </a14:imgEffect>
                      </a14:imgLayer>
                    </a14:imgProps>
                  </a:ext>
                </a:extLst>
              </a:blip>
              <a:stretch>
                <a:fillRect/>
              </a:stretch>
            </p:blipFill>
            <p:spPr>
              <a:xfrm>
                <a:off x="1931468" y="2728737"/>
                <a:ext cx="709061" cy="731520"/>
              </a:xfrm>
              <a:prstGeom prst="rect">
                <a:avLst/>
              </a:prstGeom>
              <a:noFill/>
            </p:spPr>
          </p:pic>
          <p:sp>
            <p:nvSpPr>
              <p:cNvPr id="37" name="TextBox 36"/>
              <p:cNvSpPr txBox="1"/>
              <p:nvPr/>
            </p:nvSpPr>
            <p:spPr>
              <a:xfrm>
                <a:off x="474250" y="2462893"/>
                <a:ext cx="1297623" cy="246221"/>
              </a:xfrm>
              <a:prstGeom prst="rect">
                <a:avLst/>
              </a:prstGeom>
              <a:noFill/>
            </p:spPr>
            <p:txBody>
              <a:bodyPr wrap="square" rtlCol="0">
                <a:spAutoFit/>
              </a:bodyPr>
              <a:lstStyle/>
              <a:p>
                <a:pPr algn="ctr"/>
                <a:r>
                  <a:rPr lang="en-US" sz="1000" b="1" dirty="0" smtClean="0"/>
                  <a:t>Special counsel</a:t>
                </a:r>
                <a:endParaRPr lang="en-US" sz="1000" b="1" dirty="0"/>
              </a:p>
            </p:txBody>
          </p:sp>
          <p:sp>
            <p:nvSpPr>
              <p:cNvPr id="42" name="TextBox 41"/>
              <p:cNvSpPr txBox="1"/>
              <p:nvPr/>
            </p:nvSpPr>
            <p:spPr>
              <a:xfrm>
                <a:off x="1631227" y="2460291"/>
                <a:ext cx="1297623" cy="246221"/>
              </a:xfrm>
              <a:prstGeom prst="rect">
                <a:avLst/>
              </a:prstGeom>
              <a:noFill/>
            </p:spPr>
            <p:txBody>
              <a:bodyPr wrap="square" rtlCol="0">
                <a:spAutoFit/>
              </a:bodyPr>
              <a:lstStyle/>
              <a:p>
                <a:pPr algn="ctr"/>
                <a:r>
                  <a:rPr lang="en-US" sz="1000" b="1" smtClean="0"/>
                  <a:t>FBI</a:t>
                </a:r>
                <a:endParaRPr lang="en-US" sz="1000" b="1"/>
              </a:p>
            </p:txBody>
          </p:sp>
          <p:sp>
            <p:nvSpPr>
              <p:cNvPr id="43" name="TextBox 42"/>
              <p:cNvSpPr txBox="1"/>
              <p:nvPr/>
            </p:nvSpPr>
            <p:spPr>
              <a:xfrm>
                <a:off x="446537" y="3965729"/>
                <a:ext cx="1345256" cy="553998"/>
              </a:xfrm>
              <a:prstGeom prst="rect">
                <a:avLst/>
              </a:prstGeom>
              <a:noFill/>
            </p:spPr>
            <p:txBody>
              <a:bodyPr wrap="square" rtlCol="0">
                <a:spAutoFit/>
              </a:bodyPr>
              <a:lstStyle/>
              <a:p>
                <a:pPr algn="ctr"/>
                <a:r>
                  <a:rPr lang="en-US" sz="1000" dirty="0" smtClean="0"/>
                  <a:t>Decide whether to bring indictment of suspects to </a:t>
                </a:r>
                <a:r>
                  <a:rPr lang="en-US" sz="1000" smtClean="0"/>
                  <a:t>grand jury</a:t>
                </a:r>
                <a:endParaRPr lang="en-US" sz="1000" dirty="0" smtClean="0"/>
              </a:p>
            </p:txBody>
          </p:sp>
          <p:sp>
            <p:nvSpPr>
              <p:cNvPr id="46" name="Rectangle 14"/>
              <p:cNvSpPr>
                <a:spLocks noChangeArrowheads="1"/>
              </p:cNvSpPr>
              <p:nvPr/>
            </p:nvSpPr>
            <p:spPr bwMode="auto">
              <a:xfrm>
                <a:off x="686009" y="1991443"/>
                <a:ext cx="2165349" cy="307975"/>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defRPr/>
                </a:pPr>
                <a:r>
                  <a:rPr lang="en-US" altLang="en-US" sz="1400" i="1" u="sng" dirty="0" smtClean="0">
                    <a:solidFill>
                      <a:srgbClr val="7F7F7F"/>
                    </a:solidFill>
                    <a:latin typeface="+mn-lt"/>
                    <a:cs typeface="+mn-cs"/>
                  </a:rPr>
                  <a:t>Criminal investigations</a:t>
                </a:r>
                <a:endParaRPr lang="en-US" altLang="en-US" sz="1400" i="1" u="sng" dirty="0">
                  <a:solidFill>
                    <a:srgbClr val="7F7F7F"/>
                  </a:solidFill>
                  <a:latin typeface="+mn-lt"/>
                  <a:cs typeface="+mn-cs"/>
                </a:endParaRPr>
              </a:p>
            </p:txBody>
          </p:sp>
        </p:grpSp>
        <p:sp>
          <p:nvSpPr>
            <p:cNvPr id="55" name="TextBox 54"/>
            <p:cNvSpPr txBox="1"/>
            <p:nvPr/>
          </p:nvSpPr>
          <p:spPr>
            <a:xfrm>
              <a:off x="595621" y="3469026"/>
              <a:ext cx="1071107" cy="246221"/>
            </a:xfrm>
            <a:prstGeom prst="rect">
              <a:avLst/>
            </a:prstGeom>
            <a:solidFill>
              <a:schemeClr val="bg1"/>
            </a:solidFill>
          </p:spPr>
          <p:txBody>
            <a:bodyPr wrap="square" rtlCol="0">
              <a:spAutoFit/>
            </a:bodyPr>
            <a:lstStyle/>
            <a:p>
              <a:pPr algn="ctr"/>
              <a:r>
                <a:rPr lang="en-US" sz="1000" i="1" dirty="0" smtClean="0"/>
                <a:t>Robert Mueller</a:t>
              </a:r>
              <a:endParaRPr lang="en-US" sz="1000" i="1" dirty="0"/>
            </a:p>
          </p:txBody>
        </p:sp>
      </p:grpSp>
      <p:grpSp>
        <p:nvGrpSpPr>
          <p:cNvPr id="7172" name="Group 7171"/>
          <p:cNvGrpSpPr/>
          <p:nvPr/>
        </p:nvGrpSpPr>
        <p:grpSpPr>
          <a:xfrm>
            <a:off x="5649633" y="1991641"/>
            <a:ext cx="3316012" cy="2695749"/>
            <a:chOff x="5719206" y="1991641"/>
            <a:chExt cx="3316012" cy="2695749"/>
          </a:xfrm>
        </p:grpSpPr>
        <p:sp>
          <p:nvSpPr>
            <p:cNvPr id="62" name="TextBox 61"/>
            <p:cNvSpPr txBox="1"/>
            <p:nvPr/>
          </p:nvSpPr>
          <p:spPr>
            <a:xfrm>
              <a:off x="7430433" y="2705830"/>
              <a:ext cx="1506547" cy="228600"/>
            </a:xfrm>
            <a:prstGeom prst="rect">
              <a:avLst/>
            </a:prstGeom>
            <a:solidFill>
              <a:srgbClr val="E8DCBC"/>
            </a:solidFill>
          </p:spPr>
          <p:txBody>
            <a:bodyPr wrap="square" rtlCol="0">
              <a:spAutoFit/>
            </a:bodyPr>
            <a:lstStyle/>
            <a:p>
              <a:pPr algn="ctr"/>
              <a:r>
                <a:rPr lang="en-US" sz="1000" dirty="0" smtClean="0"/>
                <a:t>Independent commission</a:t>
              </a:r>
              <a:endParaRPr lang="en-US" sz="1000" dirty="0"/>
            </a:p>
          </p:txBody>
        </p:sp>
        <p:grpSp>
          <p:nvGrpSpPr>
            <p:cNvPr id="7170" name="Group 7169"/>
            <p:cNvGrpSpPr/>
            <p:nvPr/>
          </p:nvGrpSpPr>
          <p:grpSpPr>
            <a:xfrm>
              <a:off x="5719206" y="1991641"/>
              <a:ext cx="3316012" cy="2695749"/>
              <a:chOff x="5659572" y="1991641"/>
              <a:chExt cx="3316012" cy="2695749"/>
            </a:xfrm>
          </p:grpSpPr>
          <p:cxnSp>
            <p:nvCxnSpPr>
              <p:cNvPr id="68" name="Straight Arrow Connector 67"/>
              <p:cNvCxnSpPr/>
              <p:nvPr/>
            </p:nvCxnSpPr>
            <p:spPr>
              <a:xfrm>
                <a:off x="6460995" y="4068399"/>
                <a:ext cx="0" cy="3512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14"/>
              <p:cNvSpPr>
                <a:spLocks noChangeArrowheads="1"/>
              </p:cNvSpPr>
              <p:nvPr/>
            </p:nvSpPr>
            <p:spPr bwMode="auto">
              <a:xfrm>
                <a:off x="5996398" y="1991641"/>
                <a:ext cx="2609172" cy="307777"/>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defRPr/>
                </a:pPr>
                <a:r>
                  <a:rPr lang="en-US" altLang="en-US" sz="1400" i="1" u="sng" dirty="0" smtClean="0">
                    <a:solidFill>
                      <a:srgbClr val="7F7F7F"/>
                    </a:solidFill>
                    <a:latin typeface="+mn-lt"/>
                    <a:cs typeface="+mn-cs"/>
                  </a:rPr>
                  <a:t>Other potential investigations</a:t>
                </a:r>
                <a:endParaRPr lang="en-US" altLang="en-US" sz="1400" i="1" u="sng" dirty="0">
                  <a:solidFill>
                    <a:srgbClr val="7F7F7F"/>
                  </a:solidFill>
                  <a:latin typeface="+mn-lt"/>
                  <a:cs typeface="+mn-cs"/>
                </a:endParaRPr>
              </a:p>
            </p:txBody>
          </p:sp>
          <p:sp>
            <p:nvSpPr>
              <p:cNvPr id="60" name="Rectangle 14"/>
              <p:cNvSpPr>
                <a:spLocks noChangeArrowheads="1"/>
              </p:cNvSpPr>
              <p:nvPr/>
            </p:nvSpPr>
            <p:spPr bwMode="auto">
              <a:xfrm>
                <a:off x="5972277" y="2216604"/>
                <a:ext cx="2651368" cy="461665"/>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defRPr/>
                </a:pPr>
                <a:r>
                  <a:rPr lang="en-US" altLang="en-US" sz="1200" i="1" dirty="0" smtClean="0">
                    <a:solidFill>
                      <a:srgbClr val="7F7F7F"/>
                    </a:solidFill>
                    <a:latin typeface="+mn-lt"/>
                    <a:cs typeface="+mn-cs"/>
                  </a:rPr>
                  <a:t>Types of fact-finding bodies that have not been used for Russia inquiries</a:t>
                </a:r>
                <a:endParaRPr lang="en-US" altLang="en-US" sz="1200" i="1" dirty="0">
                  <a:solidFill>
                    <a:srgbClr val="7F7F7F"/>
                  </a:solidFill>
                  <a:latin typeface="+mn-lt"/>
                  <a:cs typeface="+mn-cs"/>
                </a:endParaRPr>
              </a:p>
            </p:txBody>
          </p:sp>
          <p:grpSp>
            <p:nvGrpSpPr>
              <p:cNvPr id="57" name="Group 56"/>
              <p:cNvGrpSpPr/>
              <p:nvPr/>
            </p:nvGrpSpPr>
            <p:grpSpPr>
              <a:xfrm>
                <a:off x="5719272" y="2707734"/>
                <a:ext cx="1514193" cy="1241325"/>
                <a:chOff x="5848479" y="2707734"/>
                <a:chExt cx="1514193" cy="1241325"/>
              </a:xfrm>
            </p:grpSpPr>
            <p:sp>
              <p:nvSpPr>
                <p:cNvPr id="61" name="TextBox 60"/>
                <p:cNvSpPr txBox="1"/>
                <p:nvPr/>
              </p:nvSpPr>
              <p:spPr>
                <a:xfrm>
                  <a:off x="5853912" y="2707734"/>
                  <a:ext cx="1508760" cy="228600"/>
                </a:xfrm>
                <a:prstGeom prst="rect">
                  <a:avLst/>
                </a:prstGeom>
                <a:solidFill>
                  <a:srgbClr val="E8DCBC"/>
                </a:solidFill>
              </p:spPr>
              <p:txBody>
                <a:bodyPr wrap="square" rtlCol="0">
                  <a:spAutoFit/>
                </a:bodyPr>
                <a:lstStyle/>
                <a:p>
                  <a:pPr algn="ctr"/>
                  <a:r>
                    <a:rPr lang="en-US" sz="1000" smtClean="0"/>
                    <a:t>Select committee</a:t>
                  </a:r>
                  <a:endParaRPr lang="en-US" sz="1000" dirty="0"/>
                </a:p>
              </p:txBody>
            </p:sp>
            <p:sp>
              <p:nvSpPr>
                <p:cNvPr id="56" name="TextBox 55"/>
                <p:cNvSpPr txBox="1"/>
                <p:nvPr/>
              </p:nvSpPr>
              <p:spPr>
                <a:xfrm>
                  <a:off x="5848479" y="2933396"/>
                  <a:ext cx="1514193" cy="1015663"/>
                </a:xfrm>
                <a:prstGeom prst="rect">
                  <a:avLst/>
                </a:prstGeom>
                <a:noFill/>
              </p:spPr>
              <p:txBody>
                <a:bodyPr wrap="square" rtlCol="0">
                  <a:spAutoFit/>
                </a:bodyPr>
                <a:lstStyle/>
                <a:p>
                  <a:pPr marL="171450" indent="-171450">
                    <a:buFont typeface="Arial" charset="0"/>
                    <a:buChar char="•"/>
                  </a:pPr>
                  <a:r>
                    <a:rPr lang="en-US" sz="1000" dirty="0" smtClean="0"/>
                    <a:t>Bipartisan committee made up of equal number of Democrats and Republicans</a:t>
                  </a:r>
                </a:p>
                <a:p>
                  <a:pPr marL="171450" indent="-171450">
                    <a:buFont typeface="Arial" charset="0"/>
                    <a:buChar char="•"/>
                  </a:pPr>
                  <a:r>
                    <a:rPr lang="en-US" sz="1000" dirty="0" smtClean="0"/>
                    <a:t>Example: House Benghazi committee</a:t>
                  </a:r>
                  <a:endParaRPr lang="en-US" sz="1000" dirty="0"/>
                </a:p>
              </p:txBody>
            </p:sp>
          </p:grpSp>
          <p:sp>
            <p:nvSpPr>
              <p:cNvPr id="64" name="TextBox 63"/>
              <p:cNvSpPr txBox="1"/>
              <p:nvPr/>
            </p:nvSpPr>
            <p:spPr>
              <a:xfrm>
                <a:off x="7370799" y="2917131"/>
                <a:ext cx="1506547" cy="1015663"/>
              </a:xfrm>
              <a:prstGeom prst="rect">
                <a:avLst/>
              </a:prstGeom>
              <a:noFill/>
            </p:spPr>
            <p:txBody>
              <a:bodyPr wrap="square" rtlCol="0">
                <a:spAutoFit/>
              </a:bodyPr>
              <a:lstStyle/>
              <a:p>
                <a:pPr marL="171450" indent="-171450">
                  <a:buFont typeface="Arial" charset="0"/>
                  <a:buChar char="•"/>
                </a:pPr>
                <a:r>
                  <a:rPr lang="en-US" sz="1000" dirty="0" smtClean="0"/>
                  <a:t>Nonpartisan, non-governmental experts</a:t>
                </a:r>
              </a:p>
              <a:p>
                <a:pPr marL="171450" indent="-171450">
                  <a:buFont typeface="Arial" charset="0"/>
                  <a:buChar char="•"/>
                </a:pPr>
                <a:r>
                  <a:rPr lang="en-US" sz="1000" dirty="0" smtClean="0"/>
                  <a:t>Established by bill signed by president</a:t>
                </a:r>
              </a:p>
              <a:p>
                <a:pPr marL="171450" indent="-171450">
                  <a:buFont typeface="Arial" charset="0"/>
                  <a:buChar char="•"/>
                </a:pPr>
                <a:r>
                  <a:rPr lang="en-US" sz="1000" dirty="0" smtClean="0"/>
                  <a:t>Example: 9/11 commission</a:t>
                </a:r>
                <a:endParaRPr lang="en-US" sz="1000" dirty="0"/>
              </a:p>
            </p:txBody>
          </p:sp>
          <p:sp>
            <p:nvSpPr>
              <p:cNvPr id="58" name="Rectangle 57"/>
              <p:cNvSpPr/>
              <p:nvPr/>
            </p:nvSpPr>
            <p:spPr>
              <a:xfrm>
                <a:off x="5724408" y="2705830"/>
                <a:ext cx="1498643" cy="13625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7368765" y="2699335"/>
                <a:ext cx="1498643" cy="13690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Arrow Connector 69"/>
              <p:cNvCxnSpPr/>
              <p:nvPr/>
            </p:nvCxnSpPr>
            <p:spPr>
              <a:xfrm>
                <a:off x="8155861" y="4068398"/>
                <a:ext cx="6934" cy="3512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659572" y="4441169"/>
                <a:ext cx="1628313" cy="246221"/>
              </a:xfrm>
              <a:prstGeom prst="rect">
                <a:avLst/>
              </a:prstGeom>
              <a:noFill/>
            </p:spPr>
            <p:txBody>
              <a:bodyPr wrap="square" rtlCol="0">
                <a:spAutoFit/>
              </a:bodyPr>
              <a:lstStyle/>
              <a:p>
                <a:pPr algn="ctr"/>
                <a:r>
                  <a:rPr lang="en-US" sz="1000" smtClean="0"/>
                  <a:t>Produce report of findings</a:t>
                </a:r>
                <a:endParaRPr lang="en-US" sz="1000"/>
              </a:p>
            </p:txBody>
          </p:sp>
          <p:sp>
            <p:nvSpPr>
              <p:cNvPr id="73" name="TextBox 72"/>
              <p:cNvSpPr txBox="1"/>
              <p:nvPr/>
            </p:nvSpPr>
            <p:spPr>
              <a:xfrm>
                <a:off x="7347271" y="4441169"/>
                <a:ext cx="1628313" cy="246221"/>
              </a:xfrm>
              <a:prstGeom prst="rect">
                <a:avLst/>
              </a:prstGeom>
              <a:noFill/>
            </p:spPr>
            <p:txBody>
              <a:bodyPr wrap="square" rtlCol="0">
                <a:spAutoFit/>
              </a:bodyPr>
              <a:lstStyle/>
              <a:p>
                <a:pPr algn="ctr"/>
                <a:r>
                  <a:rPr lang="en-US" sz="1000" dirty="0" smtClean="0"/>
                  <a:t>Produce report of findings</a:t>
                </a:r>
                <a:endParaRPr lang="en-US" sz="1000" dirty="0"/>
              </a:p>
            </p:txBody>
          </p:sp>
        </p:grpSp>
      </p:grpSp>
      <p:sp>
        <p:nvSpPr>
          <p:cNvPr id="74" name="TextBox 73"/>
          <p:cNvSpPr txBox="1"/>
          <p:nvPr/>
        </p:nvSpPr>
        <p:spPr>
          <a:xfrm>
            <a:off x="1540455" y="3976191"/>
            <a:ext cx="1095975" cy="553998"/>
          </a:xfrm>
          <a:prstGeom prst="rect">
            <a:avLst/>
          </a:prstGeom>
          <a:noFill/>
        </p:spPr>
        <p:txBody>
          <a:bodyPr wrap="square" rtlCol="0">
            <a:spAutoFit/>
          </a:bodyPr>
          <a:lstStyle/>
          <a:p>
            <a:pPr algn="ctr"/>
            <a:r>
              <a:rPr lang="en-US" sz="1000" smtClean="0"/>
              <a:t>Decide </a:t>
            </a:r>
            <a:r>
              <a:rPr lang="en-US" sz="1000" dirty="0" smtClean="0"/>
              <a:t>whether to </a:t>
            </a:r>
            <a:r>
              <a:rPr lang="en-US" sz="1000" smtClean="0"/>
              <a:t>bring criminal charges</a:t>
            </a:r>
            <a:endParaRPr lang="en-US" sz="1000"/>
          </a:p>
        </p:txBody>
      </p:sp>
      <p:sp>
        <p:nvSpPr>
          <p:cNvPr id="7169" name="TextBox 7168"/>
          <p:cNvSpPr txBox="1"/>
          <p:nvPr/>
        </p:nvSpPr>
        <p:spPr>
          <a:xfrm>
            <a:off x="3295229" y="5517527"/>
            <a:ext cx="2328706" cy="553998"/>
          </a:xfrm>
          <a:prstGeom prst="rect">
            <a:avLst/>
          </a:prstGeom>
          <a:noFill/>
        </p:spPr>
        <p:txBody>
          <a:bodyPr wrap="square" rtlCol="0">
            <a:spAutoFit/>
          </a:bodyPr>
          <a:lstStyle/>
          <a:p>
            <a:r>
              <a:rPr lang="en-US" sz="1000" i="1" dirty="0" smtClean="0"/>
              <a:t>*House Intelligence committee chair Devin </a:t>
            </a:r>
            <a:r>
              <a:rPr lang="en-US" sz="1000" i="1" dirty="0" err="1" smtClean="0"/>
              <a:t>Nunes</a:t>
            </a:r>
            <a:r>
              <a:rPr lang="en-US" sz="1000" i="1" dirty="0" smtClean="0"/>
              <a:t> has recused himself, so Conaway is chairing the investigation</a:t>
            </a:r>
            <a:endParaRPr lang="en-US" sz="1000" i="1" dirty="0"/>
          </a:p>
        </p:txBody>
      </p:sp>
      <p:sp>
        <p:nvSpPr>
          <p:cNvPr id="83" name="TextBox 82"/>
          <p:cNvSpPr txBox="1"/>
          <p:nvPr/>
        </p:nvSpPr>
        <p:spPr>
          <a:xfrm>
            <a:off x="6136641" y="4880661"/>
            <a:ext cx="2302761" cy="600164"/>
          </a:xfrm>
          <a:prstGeom prst="rect">
            <a:avLst/>
          </a:prstGeom>
          <a:solidFill>
            <a:srgbClr val="E8DCBC"/>
          </a:solidFill>
        </p:spPr>
        <p:txBody>
          <a:bodyPr wrap="square" rtlCol="0">
            <a:spAutoFit/>
          </a:bodyPr>
          <a:lstStyle/>
          <a:p>
            <a:r>
              <a:rPr lang="en-US" sz="1100" dirty="0" smtClean="0">
                <a:latin typeface="+mn-lt"/>
              </a:rPr>
              <a:t>GOP leaders have shown no interest in setting up a select committee or independent commission so far</a:t>
            </a:r>
            <a:endParaRPr lang="en-US" sz="1100" dirty="0">
              <a:latin typeface="+mn-lt"/>
            </a:endParaRPr>
          </a:p>
        </p:txBody>
      </p:sp>
      <p:sp>
        <p:nvSpPr>
          <p:cNvPr id="84" name="TextBox 83"/>
          <p:cNvSpPr txBox="1"/>
          <p:nvPr/>
        </p:nvSpPr>
        <p:spPr>
          <a:xfrm>
            <a:off x="3146425" y="4727212"/>
            <a:ext cx="1923263" cy="600164"/>
          </a:xfrm>
          <a:prstGeom prst="rect">
            <a:avLst/>
          </a:prstGeom>
          <a:solidFill>
            <a:srgbClr val="E8DCBC"/>
          </a:solidFill>
        </p:spPr>
        <p:txBody>
          <a:bodyPr wrap="square" rtlCol="0">
            <a:spAutoFit/>
          </a:bodyPr>
          <a:lstStyle/>
          <a:p>
            <a:r>
              <a:rPr lang="en-US" sz="1100" smtClean="0">
                <a:latin typeface="+mn-lt"/>
              </a:rPr>
              <a:t>Republican control both the House and Senate and have leadership in both committees</a:t>
            </a:r>
            <a:endParaRPr lang="en-US" sz="1100" dirty="0">
              <a:latin typeface="+mn-lt"/>
            </a:endParaRPr>
          </a:p>
        </p:txBody>
      </p:sp>
    </p:spTree>
    <p:extLst>
      <p:ext uri="{BB962C8B-B14F-4D97-AF65-F5344CB8AC3E}">
        <p14:creationId xmlns:p14="http://schemas.microsoft.com/office/powerpoint/2010/main" val="1467037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0177" y="3783510"/>
            <a:ext cx="2056559" cy="2056559"/>
          </a:xfrm>
          <a:prstGeom prst="rect">
            <a:avLst/>
          </a:prstGeom>
        </p:spPr>
      </p:pic>
      <p:sp>
        <p:nvSpPr>
          <p:cNvPr id="7171" name="TextBox 12"/>
          <p:cNvSpPr txBox="1">
            <a:spLocks noChangeArrowheads="1"/>
          </p:cNvSpPr>
          <p:nvPr/>
        </p:nvSpPr>
        <p:spPr bwMode="auto">
          <a:xfrm>
            <a:off x="7896714" y="233363"/>
            <a:ext cx="1229824" cy="230832"/>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900" dirty="0" smtClean="0">
                <a:solidFill>
                  <a:schemeClr val="bg2">
                    <a:lumMod val="25000"/>
                  </a:schemeClr>
                </a:solidFill>
                <a:cs typeface="+mn-cs"/>
              </a:rPr>
              <a:t>SPECIAL COUNSEL</a:t>
            </a:r>
          </a:p>
        </p:txBody>
      </p:sp>
      <p:sp>
        <p:nvSpPr>
          <p:cNvPr id="21" name="Rectangle 20"/>
          <p:cNvSpPr/>
          <p:nvPr/>
        </p:nvSpPr>
        <p:spPr>
          <a:xfrm>
            <a:off x="0" y="457200"/>
            <a:ext cx="9144000" cy="46038"/>
          </a:xfrm>
          <a:prstGeom prst="rect">
            <a:avLst/>
          </a:prstGeom>
          <a:solidFill>
            <a:schemeClr val="bg1">
              <a:lumMod val="50000"/>
            </a:schemeClr>
          </a:solidFill>
          <a:ln w="12700">
            <a:no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2400" b="1" dirty="0">
              <a:solidFill>
                <a:schemeClr val="bg1"/>
              </a:solidFill>
              <a:latin typeface="FreightSans Pro Book" pitchFamily="50" charset="0"/>
            </a:endParaRPr>
          </a:p>
        </p:txBody>
      </p:sp>
      <p:sp>
        <p:nvSpPr>
          <p:cNvPr id="11268" name="Title 1"/>
          <p:cNvSpPr>
            <a:spLocks noGrp="1"/>
          </p:cNvSpPr>
          <p:nvPr>
            <p:ph type="title"/>
          </p:nvPr>
        </p:nvSpPr>
        <p:spPr/>
        <p:txBody>
          <a:bodyPr/>
          <a:lstStyle/>
          <a:p>
            <a:r>
              <a:rPr lang="en-US" altLang="en-US" dirty="0" smtClean="0">
                <a:latin typeface="Georgia" charset="0"/>
                <a:ea typeface="ＭＳ Ｐゴシック" charset="-128"/>
                <a:cs typeface="MS PGothic" charset="-128"/>
              </a:rPr>
              <a:t>Deputy AG appoints special counsel for Russia probe</a:t>
            </a:r>
            <a:r>
              <a:rPr lang="en-US" altLang="en-US" dirty="0">
                <a:latin typeface="Georgia" charset="0"/>
                <a:ea typeface="ＭＳ Ｐゴシック" charset="-128"/>
                <a:cs typeface="MS PGothic" charset="-128"/>
              </a:rPr>
              <a:t/>
            </a:r>
            <a:br>
              <a:rPr lang="en-US" altLang="en-US" dirty="0">
                <a:latin typeface="Georgia" charset="0"/>
                <a:ea typeface="ＭＳ Ｐゴシック" charset="-128"/>
                <a:cs typeface="MS PGothic" charset="-128"/>
              </a:rPr>
            </a:br>
            <a:endParaRPr lang="en-US" altLang="en-US" dirty="0">
              <a:latin typeface="Georgia" charset="0"/>
              <a:ea typeface="ＭＳ Ｐゴシック" charset="-128"/>
              <a:cs typeface="MS PGothic" charset="-128"/>
            </a:endParaRPr>
          </a:p>
        </p:txBody>
      </p:sp>
      <p:sp>
        <p:nvSpPr>
          <p:cNvPr id="77" name="Rectangle 14"/>
          <p:cNvSpPr>
            <a:spLocks noChangeArrowheads="1"/>
          </p:cNvSpPr>
          <p:nvPr/>
        </p:nvSpPr>
        <p:spPr bwMode="auto">
          <a:xfrm>
            <a:off x="1233290" y="1311347"/>
            <a:ext cx="8229600" cy="339725"/>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600" b="1" dirty="0" smtClean="0">
                <a:solidFill>
                  <a:srgbClr val="7F7F7F"/>
                </a:solidFill>
                <a:latin typeface="+mj-lt"/>
                <a:cs typeface="+mn-cs"/>
              </a:rPr>
              <a:t>What is a special counsel?</a:t>
            </a:r>
          </a:p>
        </p:txBody>
      </p:sp>
      <p:sp>
        <p:nvSpPr>
          <p:cNvPr id="15" name="Content Placeholder 17"/>
          <p:cNvSpPr txBox="1">
            <a:spLocks/>
          </p:cNvSpPr>
          <p:nvPr/>
        </p:nvSpPr>
        <p:spPr bwMode="auto">
          <a:xfrm>
            <a:off x="0" y="6626225"/>
            <a:ext cx="4572000" cy="231775"/>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ＭＳ Ｐゴシック"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ＭＳ Ｐゴシック"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ＭＳ Ｐゴシック"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ＭＳ Ｐゴシック"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ＭＳ Ｐゴシック"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1000" smtClean="0">
                <a:solidFill>
                  <a:schemeClr val="tx1">
                    <a:lumMod val="65000"/>
                    <a:lumOff val="35000"/>
                  </a:schemeClr>
                </a:solidFill>
                <a:latin typeface="+mn-lt"/>
                <a:ea typeface="MS PGothic" panose="020B0600070205080204" pitchFamily="34" charset="-128"/>
              </a:rPr>
              <a:t>May 18, </a:t>
            </a:r>
            <a:r>
              <a:rPr lang="en-US" sz="1000" dirty="0" smtClean="0">
                <a:solidFill>
                  <a:schemeClr val="tx1">
                    <a:lumMod val="65000"/>
                    <a:lumOff val="35000"/>
                  </a:schemeClr>
                </a:solidFill>
                <a:latin typeface="+mn-lt"/>
                <a:ea typeface="MS PGothic" panose="020B0600070205080204" pitchFamily="34" charset="-128"/>
              </a:rPr>
              <a:t>2017  | Owen Minott</a:t>
            </a:r>
            <a:endParaRPr lang="en-US" sz="1000" dirty="0">
              <a:solidFill>
                <a:schemeClr val="tx1">
                  <a:lumMod val="65000"/>
                  <a:lumOff val="35000"/>
                </a:schemeClr>
              </a:solidFill>
              <a:latin typeface="+mn-lt"/>
              <a:ea typeface="MS PGothic" panose="020B0600070205080204" pitchFamily="34" charset="-128"/>
            </a:endParaRPr>
          </a:p>
        </p:txBody>
      </p:sp>
      <p:pic>
        <p:nvPicPr>
          <p:cNvPr id="11277" name="Picture 16" descr="NationalJournal_LC (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7475" y="215900"/>
            <a:ext cx="3448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18"/>
          <p:cNvSpPr txBox="1">
            <a:spLocks/>
          </p:cNvSpPr>
          <p:nvPr/>
        </p:nvSpPr>
        <p:spPr bwMode="auto">
          <a:xfrm>
            <a:off x="0" y="6113029"/>
            <a:ext cx="9144000" cy="374650"/>
          </a:xfrm>
          <a:prstGeom prst="rect">
            <a:avLst/>
          </a:prstGeom>
          <a:solidFill>
            <a:schemeClr val="bg1"/>
          </a:solid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900" i="1" dirty="0" smtClean="0">
                <a:solidFill>
                  <a:schemeClr val="tx1">
                    <a:lumMod val="65000"/>
                    <a:lumOff val="35000"/>
                  </a:schemeClr>
                </a:solidFill>
                <a:latin typeface="+mn-lt"/>
              </a:rPr>
              <a:t>Sources: Major Garrett, Emily Schultheis, Ellen Uchimiya, Will Rahn</a:t>
            </a:r>
            <a:r>
              <a:rPr lang="en-US" sz="900" i="1" dirty="0">
                <a:solidFill>
                  <a:schemeClr val="tx1">
                    <a:lumMod val="65000"/>
                    <a:lumOff val="35000"/>
                  </a:schemeClr>
                </a:solidFill>
                <a:latin typeface="+mn-lt"/>
              </a:rPr>
              <a:t>, </a:t>
            </a:r>
            <a:r>
              <a:rPr lang="en-US" sz="900" i="1" dirty="0" smtClean="0">
                <a:solidFill>
                  <a:schemeClr val="tx1">
                    <a:lumMod val="65000"/>
                    <a:lumOff val="35000"/>
                  </a:schemeClr>
                </a:solidFill>
                <a:latin typeface="+mn-lt"/>
              </a:rPr>
              <a:t>“What </a:t>
            </a:r>
            <a:r>
              <a:rPr lang="en-US" sz="900" i="1" dirty="0">
                <a:solidFill>
                  <a:schemeClr val="tx1">
                    <a:lumMod val="65000"/>
                    <a:lumOff val="35000"/>
                  </a:schemeClr>
                </a:solidFill>
                <a:latin typeface="+mn-lt"/>
              </a:rPr>
              <a:t>you need to know about appointing a special prosecutor to investigate </a:t>
            </a:r>
            <a:r>
              <a:rPr lang="en-US" sz="900" i="1" dirty="0" smtClean="0">
                <a:solidFill>
                  <a:schemeClr val="tx1">
                    <a:lumMod val="65000"/>
                    <a:lumOff val="35000"/>
                  </a:schemeClr>
                </a:solidFill>
                <a:latin typeface="+mn-lt"/>
              </a:rPr>
              <a:t>Trump,” CBS News, March 7, 2017; Dylan Scott, “Democratic leaders demand a special prosecutor after Comey firing,” May , 2017; Jennifer Williams, “The new special counsel investigating Trump: who he is, what he can do, what comes next,” </a:t>
            </a:r>
            <a:r>
              <a:rPr lang="en-US" sz="900" i="1" dirty="0" err="1" smtClean="0">
                <a:solidFill>
                  <a:schemeClr val="tx1">
                    <a:lumMod val="65000"/>
                    <a:lumOff val="35000"/>
                  </a:schemeClr>
                </a:solidFill>
                <a:latin typeface="+mn-lt"/>
              </a:rPr>
              <a:t>Vox</a:t>
            </a:r>
            <a:r>
              <a:rPr lang="en-US" sz="900" i="1" dirty="0" smtClean="0">
                <a:solidFill>
                  <a:schemeClr val="tx1">
                    <a:lumMod val="65000"/>
                    <a:lumOff val="35000"/>
                  </a:schemeClr>
                </a:solidFill>
                <a:latin typeface="+mn-lt"/>
              </a:rPr>
              <a:t>, May 17, 2017; National Journal research.</a:t>
            </a:r>
            <a:endParaRPr lang="en-US" sz="900" i="1" dirty="0">
              <a:solidFill>
                <a:schemeClr val="tx1">
                  <a:lumMod val="65000"/>
                  <a:lumOff val="35000"/>
                </a:schemeClr>
              </a:solidFill>
              <a:latin typeface="+mn-lt"/>
            </a:endParaRPr>
          </a:p>
        </p:txBody>
      </p:sp>
      <p:sp>
        <p:nvSpPr>
          <p:cNvPr id="3" name="TextBox 2"/>
          <p:cNvSpPr txBox="1"/>
          <p:nvPr/>
        </p:nvSpPr>
        <p:spPr>
          <a:xfrm>
            <a:off x="6261652" y="1817831"/>
            <a:ext cx="2653748" cy="1785104"/>
          </a:xfrm>
          <a:prstGeom prst="rect">
            <a:avLst/>
          </a:prstGeom>
          <a:solidFill>
            <a:schemeClr val="bg1">
              <a:lumMod val="85000"/>
            </a:schemeClr>
          </a:solidFill>
        </p:spPr>
        <p:txBody>
          <a:bodyPr wrap="square" rtlCol="0">
            <a:spAutoFit/>
          </a:bodyPr>
          <a:lstStyle/>
          <a:p>
            <a:r>
              <a:rPr lang="en-US" sz="1100" b="1" dirty="0" smtClean="0">
                <a:latin typeface="+mj-lt"/>
              </a:rPr>
              <a:t>Past investigations of the White House by special counsels:</a:t>
            </a:r>
          </a:p>
          <a:p>
            <a:pPr marL="171450" indent="-171450">
              <a:buFont typeface="Arial" charset="0"/>
              <a:buChar char="•"/>
            </a:pPr>
            <a:r>
              <a:rPr lang="en-US" sz="1100" b="1" dirty="0" smtClean="0"/>
              <a:t>Archibald Cox </a:t>
            </a:r>
            <a:r>
              <a:rPr lang="en-US" sz="1100" dirty="0" smtClean="0"/>
              <a:t>was appointed by Nixon’s AG to investigate </a:t>
            </a:r>
            <a:r>
              <a:rPr lang="en-US" sz="1100" b="1" dirty="0" smtClean="0"/>
              <a:t>President Nixon</a:t>
            </a:r>
            <a:r>
              <a:rPr lang="en-US" sz="1100" dirty="0" smtClean="0"/>
              <a:t> after the Watergate scandal</a:t>
            </a:r>
            <a:endParaRPr lang="en-US" sz="1100" b="1" dirty="0" smtClean="0"/>
          </a:p>
          <a:p>
            <a:pPr marL="171450" indent="-171450">
              <a:buFont typeface="Arial" charset="0"/>
              <a:buChar char="•"/>
            </a:pPr>
            <a:r>
              <a:rPr lang="en-US" sz="1100" b="1" dirty="0" smtClean="0"/>
              <a:t>Ken Starr </a:t>
            </a:r>
            <a:r>
              <a:rPr lang="en-US" sz="1100" dirty="0" smtClean="0"/>
              <a:t>investigated President </a:t>
            </a:r>
            <a:r>
              <a:rPr lang="en-US" sz="1100" b="1" dirty="0" smtClean="0"/>
              <a:t>Bill Clinton </a:t>
            </a:r>
            <a:r>
              <a:rPr lang="en-US" sz="1100" dirty="0" smtClean="0"/>
              <a:t>through the now-extinct Office of Independent Counsel; his investigation led to Clinton’s impeachment trial</a:t>
            </a:r>
            <a:endParaRPr lang="en-US" sz="1100" dirty="0"/>
          </a:p>
        </p:txBody>
      </p:sp>
      <p:sp>
        <p:nvSpPr>
          <p:cNvPr id="4" name="TextBox 3"/>
          <p:cNvSpPr txBox="1"/>
          <p:nvPr/>
        </p:nvSpPr>
        <p:spPr>
          <a:xfrm>
            <a:off x="1073426" y="1651072"/>
            <a:ext cx="5188226" cy="646331"/>
          </a:xfrm>
          <a:prstGeom prst="rect">
            <a:avLst/>
          </a:prstGeom>
          <a:noFill/>
        </p:spPr>
        <p:txBody>
          <a:bodyPr wrap="square" rtlCol="0">
            <a:spAutoFit/>
          </a:bodyPr>
          <a:lstStyle/>
          <a:p>
            <a:pPr marL="171450" indent="-171450">
              <a:buFont typeface="Arial" charset="0"/>
              <a:buChar char="•"/>
            </a:pPr>
            <a:r>
              <a:rPr lang="en-US" sz="1200" dirty="0" smtClean="0"/>
              <a:t>Special prosecutors are independent judges or attorneys appointed to conduct federal investigations; they serve to prevent officials from investigating their own superiors</a:t>
            </a:r>
          </a:p>
        </p:txBody>
      </p:sp>
      <p:sp>
        <p:nvSpPr>
          <p:cNvPr id="19" name="Rectangle 14"/>
          <p:cNvSpPr>
            <a:spLocks noChangeArrowheads="1"/>
          </p:cNvSpPr>
          <p:nvPr/>
        </p:nvSpPr>
        <p:spPr bwMode="auto">
          <a:xfrm>
            <a:off x="1233290" y="2431473"/>
            <a:ext cx="8229600" cy="339725"/>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600" b="1" dirty="0" smtClean="0">
                <a:solidFill>
                  <a:srgbClr val="7F7F7F"/>
                </a:solidFill>
                <a:latin typeface="+mj-lt"/>
                <a:cs typeface="+mn-cs"/>
              </a:rPr>
              <a:t>How was the special counsel appointed?</a:t>
            </a:r>
          </a:p>
        </p:txBody>
      </p:sp>
      <p:sp>
        <p:nvSpPr>
          <p:cNvPr id="20" name="TextBox 19"/>
          <p:cNvSpPr txBox="1"/>
          <p:nvPr/>
        </p:nvSpPr>
        <p:spPr>
          <a:xfrm>
            <a:off x="1073426" y="2775736"/>
            <a:ext cx="5188226" cy="1754326"/>
          </a:xfrm>
          <a:prstGeom prst="rect">
            <a:avLst/>
          </a:prstGeom>
          <a:noFill/>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lang="en-US" sz="1200" b="1" dirty="0" smtClean="0"/>
              <a:t>Only the attorney general or Congress can appoint a special counsel:</a:t>
            </a:r>
          </a:p>
          <a:p>
            <a:pPr marL="171450" marR="0" lvl="0" indent="-171450" defTabSz="914400" eaLnBrk="1" fontAlgn="auto" latinLnBrk="0" hangingPunct="1">
              <a:lnSpc>
                <a:spcPct val="100000"/>
              </a:lnSpc>
              <a:spcBef>
                <a:spcPts val="0"/>
              </a:spcBef>
              <a:spcAft>
                <a:spcPts val="0"/>
              </a:spcAft>
              <a:buClrTx/>
              <a:buSzTx/>
              <a:buFont typeface="Arial" charset="0"/>
              <a:buChar char="•"/>
              <a:tabLst/>
              <a:defRPr/>
            </a:pPr>
            <a:r>
              <a:rPr lang="en-US" sz="1200" dirty="0" smtClean="0"/>
              <a:t>AG Jeff Sessions has recused himself from the investigation, so Sessions’ deputy is in charge of the decision</a:t>
            </a:r>
          </a:p>
          <a:p>
            <a:pPr marL="171450" marR="0" lvl="0" indent="-171450" defTabSz="914400" eaLnBrk="1" fontAlgn="auto" latinLnBrk="0" hangingPunct="1">
              <a:lnSpc>
                <a:spcPct val="100000"/>
              </a:lnSpc>
              <a:spcBef>
                <a:spcPts val="0"/>
              </a:spcBef>
              <a:spcAft>
                <a:spcPts val="0"/>
              </a:spcAft>
              <a:buClrTx/>
              <a:buSzTx/>
              <a:buFont typeface="Arial" charset="0"/>
              <a:buChar char="•"/>
              <a:tabLst/>
              <a:defRPr/>
            </a:pPr>
            <a:r>
              <a:rPr lang="en-US" sz="1200" b="1" dirty="0" smtClean="0"/>
              <a:t>Rod Rosenstein</a:t>
            </a:r>
            <a:r>
              <a:rPr lang="en-US" sz="1200" dirty="0" smtClean="0"/>
              <a:t>, a former US attorney for Maryland with a reputation for being fair and non-partisan, was recently confirmed as deputy, and appointed former FBI director </a:t>
            </a:r>
            <a:r>
              <a:rPr lang="en-US" sz="1200" b="1" dirty="0" smtClean="0"/>
              <a:t>Robert Mueller</a:t>
            </a:r>
            <a:r>
              <a:rPr lang="en-US" sz="1200" dirty="0" smtClean="0"/>
              <a:t> to serve as special counsel for the Russia probe</a:t>
            </a:r>
          </a:p>
          <a:p>
            <a:pPr marL="171450" indent="-171450" eaLnBrk="1" fontAlgn="auto" hangingPunct="1">
              <a:spcBef>
                <a:spcPts val="0"/>
              </a:spcBef>
              <a:spcAft>
                <a:spcPts val="0"/>
              </a:spcAft>
              <a:buFont typeface="Arial" charset="0"/>
              <a:buChar char="•"/>
              <a:defRPr/>
            </a:pPr>
            <a:r>
              <a:rPr lang="en-US" sz="1200" dirty="0"/>
              <a:t>Rosenstein can overrule any decisions made by Mueller in the investigation</a:t>
            </a:r>
          </a:p>
          <a:p>
            <a:pPr marL="171450" marR="0" lvl="0" indent="-171450" defTabSz="914400" eaLnBrk="1" fontAlgn="auto" latinLnBrk="0" hangingPunct="1">
              <a:lnSpc>
                <a:spcPct val="100000"/>
              </a:lnSpc>
              <a:spcBef>
                <a:spcPts val="0"/>
              </a:spcBef>
              <a:spcAft>
                <a:spcPts val="0"/>
              </a:spcAft>
              <a:buClrTx/>
              <a:buSzTx/>
              <a:buFont typeface="Arial" charset="0"/>
              <a:buChar char="•"/>
              <a:tabLst/>
              <a:defRPr/>
            </a:pPr>
            <a:endParaRPr lang="en-US" sz="1200" b="1" dirty="0" smtClean="0"/>
          </a:p>
          <a:p>
            <a:pPr marL="171450" marR="0" lvl="0" indent="-171450" defTabSz="914400" eaLnBrk="1" fontAlgn="auto" latinLnBrk="0" hangingPunct="1">
              <a:lnSpc>
                <a:spcPct val="100000"/>
              </a:lnSpc>
              <a:spcBef>
                <a:spcPts val="0"/>
              </a:spcBef>
              <a:spcAft>
                <a:spcPts val="0"/>
              </a:spcAft>
              <a:buClrTx/>
              <a:buSzTx/>
              <a:buFont typeface="Arial" charset="0"/>
              <a:buChar char="•"/>
              <a:tabLst/>
              <a:defRPr/>
            </a:pPr>
            <a:endParaRPr lang="en-US" sz="1200" dirty="0" smtClean="0"/>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5246" t="5345" r="261" b="19140"/>
          <a:stretch/>
        </p:blipFill>
        <p:spPr>
          <a:xfrm>
            <a:off x="271250" y="2905292"/>
            <a:ext cx="731520" cy="731520"/>
          </a:xfrm>
          <a:prstGeom prst="ellipse">
            <a:avLst/>
          </a:prstGeom>
        </p:spPr>
      </p:pic>
      <p:sp>
        <p:nvSpPr>
          <p:cNvPr id="25" name="TextBox 24"/>
          <p:cNvSpPr txBox="1"/>
          <p:nvPr/>
        </p:nvSpPr>
        <p:spPr>
          <a:xfrm>
            <a:off x="-140516" y="3635360"/>
            <a:ext cx="1553228" cy="261610"/>
          </a:xfrm>
          <a:prstGeom prst="rect">
            <a:avLst/>
          </a:prstGeom>
          <a:noFill/>
        </p:spPr>
        <p:txBody>
          <a:bodyPr wrap="square" rtlCol="0">
            <a:spAutoFit/>
          </a:bodyPr>
          <a:lstStyle/>
          <a:p>
            <a:pPr algn="ctr"/>
            <a:r>
              <a:rPr lang="en-US" sz="1100" i="1" dirty="0" smtClean="0"/>
              <a:t>Rod Rosenstein</a:t>
            </a:r>
            <a:endParaRPr lang="en-US" sz="1100" i="1" dirty="0"/>
          </a:p>
        </p:txBody>
      </p:sp>
      <p:pic>
        <p:nvPicPr>
          <p:cNvPr id="22" name="Picture 21"/>
          <p:cNvPicPr>
            <a:picLocks noChangeAspect="1"/>
          </p:cNvPicPr>
          <p:nvPr/>
        </p:nvPicPr>
        <p:blipFill rotWithShape="1">
          <a:blip r:embed="rId6"/>
          <a:srcRect l="21267" t="9808" r="17380" b="41109"/>
          <a:stretch/>
        </p:blipFill>
        <p:spPr>
          <a:xfrm>
            <a:off x="271250" y="1556489"/>
            <a:ext cx="731520" cy="731520"/>
          </a:xfrm>
          <a:prstGeom prst="ellipse">
            <a:avLst/>
          </a:prstGeom>
        </p:spPr>
      </p:pic>
      <p:sp>
        <p:nvSpPr>
          <p:cNvPr id="23" name="TextBox 22"/>
          <p:cNvSpPr txBox="1"/>
          <p:nvPr/>
        </p:nvSpPr>
        <p:spPr>
          <a:xfrm>
            <a:off x="100543" y="2270150"/>
            <a:ext cx="1071107" cy="246221"/>
          </a:xfrm>
          <a:prstGeom prst="rect">
            <a:avLst/>
          </a:prstGeom>
          <a:solidFill>
            <a:schemeClr val="bg1"/>
          </a:solidFill>
        </p:spPr>
        <p:txBody>
          <a:bodyPr wrap="square" rtlCol="0">
            <a:spAutoFit/>
          </a:bodyPr>
          <a:lstStyle/>
          <a:p>
            <a:pPr algn="ctr"/>
            <a:r>
              <a:rPr lang="en-US" sz="1000" i="1" dirty="0" smtClean="0"/>
              <a:t>Robert Mueller</a:t>
            </a:r>
            <a:endParaRPr lang="en-US" sz="1000" i="1" dirty="0"/>
          </a:p>
        </p:txBody>
      </p:sp>
      <p:sp>
        <p:nvSpPr>
          <p:cNvPr id="24" name="Rectangle 14"/>
          <p:cNvSpPr>
            <a:spLocks noChangeArrowheads="1"/>
          </p:cNvSpPr>
          <p:nvPr/>
        </p:nvSpPr>
        <p:spPr bwMode="auto">
          <a:xfrm>
            <a:off x="431114" y="4329321"/>
            <a:ext cx="8229600" cy="338554"/>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600" b="1" dirty="0" smtClean="0">
                <a:solidFill>
                  <a:srgbClr val="7F7F7F"/>
                </a:solidFill>
                <a:latin typeface="+mj-lt"/>
                <a:cs typeface="+mn-cs"/>
              </a:rPr>
              <a:t>What is the special counsel investigating?</a:t>
            </a:r>
          </a:p>
        </p:txBody>
      </p:sp>
      <p:sp>
        <p:nvSpPr>
          <p:cNvPr id="26" name="TextBox 25"/>
          <p:cNvSpPr txBox="1"/>
          <p:nvPr/>
        </p:nvSpPr>
        <p:spPr>
          <a:xfrm>
            <a:off x="271250" y="4641555"/>
            <a:ext cx="6041841" cy="1384995"/>
          </a:xfrm>
          <a:prstGeom prst="rect">
            <a:avLst/>
          </a:prstGeom>
          <a:noFill/>
        </p:spPr>
        <p:txBody>
          <a:bodyPr wrap="square" rtlCol="0">
            <a:spAutoFit/>
          </a:bodyPr>
          <a:lstStyle/>
          <a:p>
            <a:pPr marL="171450" indent="-171450">
              <a:buFont typeface="Arial" charset="0"/>
              <a:buChar char="•"/>
            </a:pPr>
            <a:r>
              <a:rPr lang="en-US" sz="1200" dirty="0" smtClean="0"/>
              <a:t>Mueller will investigate whether there was any coordination between Trump campaign officials and the Russian government in an attempt to influence the election</a:t>
            </a:r>
          </a:p>
          <a:p>
            <a:pPr marL="171450" indent="-171450">
              <a:buFont typeface="Arial" charset="0"/>
              <a:buChar char="•"/>
            </a:pPr>
            <a:r>
              <a:rPr lang="en-US" sz="1200" dirty="0" smtClean="0"/>
              <a:t>Mueller will also investigate whether any crimes committed during the investigation, such as perjury, obstruction of justice, or witness intimidation</a:t>
            </a:r>
            <a:endParaRPr lang="en-US" sz="1200" dirty="0"/>
          </a:p>
          <a:p>
            <a:pPr marL="171450" indent="-171450">
              <a:buFont typeface="Arial" charset="0"/>
              <a:buChar char="•"/>
            </a:pPr>
            <a:r>
              <a:rPr lang="en-US" sz="1200" dirty="0" smtClean="0"/>
              <a:t>Mueller will keep his findings secret, and if he decides not to bring charges, his findings will not be aired; if Mueller uncovers actions that are inappropriate but not illegal, for example, he will not publicize them</a:t>
            </a: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53327" y="4769671"/>
            <a:ext cx="1070398" cy="1070398"/>
          </a:xfrm>
          <a:prstGeom prst="ellipse">
            <a:avLst/>
          </a:prstGeom>
        </p:spPr>
      </p:pic>
    </p:spTree>
    <p:extLst>
      <p:ext uri="{BB962C8B-B14F-4D97-AF65-F5344CB8AC3E}">
        <p14:creationId xmlns:p14="http://schemas.microsoft.com/office/powerpoint/2010/main" val="655855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12"/>
          <p:cNvSpPr txBox="1">
            <a:spLocks noChangeArrowheads="1"/>
          </p:cNvSpPr>
          <p:nvPr/>
        </p:nvSpPr>
        <p:spPr bwMode="auto">
          <a:xfrm>
            <a:off x="3544888" y="233363"/>
            <a:ext cx="5581650" cy="230187"/>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900" i="1" dirty="0" smtClean="0">
                <a:solidFill>
                  <a:schemeClr val="bg2">
                    <a:lumMod val="25000"/>
                  </a:schemeClr>
                </a:solidFill>
              </a:rPr>
              <a:t>Cybersecurity vertical sample — for more details, please contact your DA about premium </a:t>
            </a:r>
            <a:r>
              <a:rPr lang="en-US" altLang="en-US" sz="900" i="1" smtClean="0">
                <a:solidFill>
                  <a:schemeClr val="bg2">
                    <a:lumMod val="25000"/>
                  </a:schemeClr>
                </a:solidFill>
              </a:rPr>
              <a:t>content access </a:t>
            </a:r>
            <a:endParaRPr lang="en-US" altLang="en-US" sz="900" i="1" dirty="0" smtClean="0">
              <a:solidFill>
                <a:schemeClr val="bg2">
                  <a:lumMod val="25000"/>
                </a:schemeClr>
              </a:solidFill>
            </a:endParaRPr>
          </a:p>
        </p:txBody>
      </p:sp>
      <p:sp>
        <p:nvSpPr>
          <p:cNvPr id="21" name="Rectangle 20"/>
          <p:cNvSpPr/>
          <p:nvPr/>
        </p:nvSpPr>
        <p:spPr>
          <a:xfrm>
            <a:off x="0" y="457200"/>
            <a:ext cx="9144000" cy="46038"/>
          </a:xfrm>
          <a:prstGeom prst="rect">
            <a:avLst/>
          </a:prstGeom>
          <a:solidFill>
            <a:schemeClr val="bg1">
              <a:lumMod val="50000"/>
            </a:schemeClr>
          </a:solidFill>
          <a:ln w="12700">
            <a:no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2400" b="1" dirty="0">
              <a:solidFill>
                <a:schemeClr val="bg1"/>
              </a:solidFill>
              <a:latin typeface="FreightSans Pro Book" pitchFamily="50" charset="0"/>
            </a:endParaRPr>
          </a:p>
        </p:txBody>
      </p:sp>
      <p:sp>
        <p:nvSpPr>
          <p:cNvPr id="6147" name="Title 1"/>
          <p:cNvSpPr>
            <a:spLocks noGrp="1"/>
          </p:cNvSpPr>
          <p:nvPr>
            <p:ph type="title"/>
          </p:nvPr>
        </p:nvSpPr>
        <p:spPr/>
        <p:txBody>
          <a:bodyPr/>
          <a:lstStyle/>
          <a:p>
            <a:r>
              <a:rPr lang="en-US" altLang="en-US">
                <a:latin typeface="Georgia" charset="0"/>
                <a:ea typeface="ＭＳ Ｐゴシック" charset="-128"/>
                <a:cs typeface="ＭＳ Ｐゴシック" charset="-128"/>
              </a:rPr>
              <a:t>Congressional committees investigating Russia’s hacking in the 2016 election and potential connections to Trump</a:t>
            </a:r>
          </a:p>
        </p:txBody>
      </p:sp>
      <p:sp>
        <p:nvSpPr>
          <p:cNvPr id="15" name="Content Placeholder 17"/>
          <p:cNvSpPr txBox="1">
            <a:spLocks/>
          </p:cNvSpPr>
          <p:nvPr/>
        </p:nvSpPr>
        <p:spPr bwMode="auto">
          <a:xfrm>
            <a:off x="0" y="6626225"/>
            <a:ext cx="4572000" cy="231775"/>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ＭＳ Ｐゴシック"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ＭＳ Ｐゴシック"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ＭＳ Ｐゴシック"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ＭＳ Ｐゴシック"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ＭＳ Ｐゴシック"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1000" dirty="0" smtClean="0">
                <a:solidFill>
                  <a:schemeClr val="tx1">
                    <a:lumMod val="65000"/>
                    <a:lumOff val="35000"/>
                  </a:schemeClr>
                </a:solidFill>
                <a:latin typeface="+mn-lt"/>
                <a:ea typeface="MS PGothic" panose="020B0600070205080204" pitchFamily="34" charset="-128"/>
              </a:rPr>
              <a:t>March 2, 2017  | Jessica Grischkan</a:t>
            </a:r>
            <a:endParaRPr lang="en-US" sz="1000" dirty="0">
              <a:solidFill>
                <a:schemeClr val="tx1">
                  <a:lumMod val="65000"/>
                  <a:lumOff val="35000"/>
                </a:schemeClr>
              </a:solidFill>
              <a:latin typeface="+mn-lt"/>
              <a:ea typeface="MS PGothic" panose="020B0600070205080204" pitchFamily="34" charset="-128"/>
            </a:endParaRPr>
          </a:p>
        </p:txBody>
      </p:sp>
      <p:pic>
        <p:nvPicPr>
          <p:cNvPr id="6149" name="Picture 16" descr="NationalJournal_LC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475" y="215900"/>
            <a:ext cx="3448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Placeholder 18"/>
          <p:cNvSpPr txBox="1">
            <a:spLocks/>
          </p:cNvSpPr>
          <p:nvPr/>
        </p:nvSpPr>
        <p:spPr bwMode="auto">
          <a:xfrm>
            <a:off x="0" y="6275733"/>
            <a:ext cx="91440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685800" indent="-22860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nSpc>
                <a:spcPct val="100000"/>
              </a:lnSpc>
              <a:spcBef>
                <a:spcPct val="0"/>
              </a:spcBef>
              <a:buFont typeface="Arial" charset="0"/>
              <a:buNone/>
            </a:pPr>
            <a:r>
              <a:rPr lang="en-US" altLang="en-US" sz="800" i="1">
                <a:solidFill>
                  <a:srgbClr val="595959"/>
                </a:solidFill>
                <a:latin typeface="Calibri Light" charset="0"/>
                <a:ea typeface="ＭＳ Ｐゴシック" charset="-128"/>
                <a:cs typeface="ＭＳ Ｐゴシック" charset="-128"/>
              </a:rPr>
              <a:t>Sources: Erin Kelly, “5 ways Congress is investigating Russia-Trump ties,” USA Today, February 17, 2017; Ali </a:t>
            </a:r>
            <a:r>
              <a:rPr lang="en-US" altLang="en-US" sz="800" i="1" dirty="0" err="1">
                <a:solidFill>
                  <a:srgbClr val="595959"/>
                </a:solidFill>
                <a:latin typeface="Calibri Light" charset="0"/>
                <a:ea typeface="ＭＳ Ｐゴシック" charset="-128"/>
                <a:cs typeface="ＭＳ Ｐゴシック" charset="-128"/>
              </a:rPr>
              <a:t>Rogin</a:t>
            </a:r>
            <a:r>
              <a:rPr lang="en-US" altLang="en-US" sz="800" i="1" dirty="0">
                <a:solidFill>
                  <a:srgbClr val="595959"/>
                </a:solidFill>
                <a:latin typeface="Calibri Light" charset="0"/>
                <a:ea typeface="ＭＳ Ｐゴシック" charset="-128"/>
                <a:cs typeface="ＭＳ Ｐゴシック" charset="-128"/>
              </a:rPr>
              <a:t>, “A closer look at congressional probes into Russia and alleged Trump associate contacts,” ABC News, February 27, 2017.</a:t>
            </a:r>
          </a:p>
        </p:txBody>
      </p:sp>
      <p:sp>
        <p:nvSpPr>
          <p:cNvPr id="2" name="Left Brace 1"/>
          <p:cNvSpPr/>
          <p:nvPr/>
        </p:nvSpPr>
        <p:spPr bwMode="auto">
          <a:xfrm rot="5400000">
            <a:off x="4287043" y="389732"/>
            <a:ext cx="569913" cy="3175000"/>
          </a:xfrm>
          <a:prstGeom prst="leftBrace">
            <a:avLst/>
          </a:prstGeom>
          <a:ln w="28575">
            <a:solidFill>
              <a:srgbClr val="70ACE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6152" name="Group 3"/>
          <p:cNvGrpSpPr>
            <a:grpSpLocks/>
          </p:cNvGrpSpPr>
          <p:nvPr/>
        </p:nvGrpSpPr>
        <p:grpSpPr bwMode="auto">
          <a:xfrm>
            <a:off x="1765300" y="2335213"/>
            <a:ext cx="2671763" cy="1360487"/>
            <a:chOff x="590550" y="3163888"/>
            <a:chExt cx="1366838" cy="2018515"/>
          </a:xfrm>
        </p:grpSpPr>
        <p:sp>
          <p:nvSpPr>
            <p:cNvPr id="6170" name="TextBox 6"/>
            <p:cNvSpPr txBox="1">
              <a:spLocks noChangeArrowheads="1"/>
            </p:cNvSpPr>
            <p:nvPr/>
          </p:nvSpPr>
          <p:spPr bwMode="auto">
            <a:xfrm>
              <a:off x="590550" y="3163888"/>
              <a:ext cx="1366838" cy="430212"/>
            </a:xfrm>
            <a:prstGeom prst="rect">
              <a:avLst/>
            </a:prstGeom>
            <a:noFill/>
            <a:ln w="9525">
              <a:solidFill>
                <a:schemeClr val="tx1"/>
              </a:solidFill>
              <a:prstDash val="lg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gn="ctr">
                <a:lnSpc>
                  <a:spcPct val="100000"/>
                </a:lnSpc>
                <a:spcBef>
                  <a:spcPct val="0"/>
                </a:spcBef>
                <a:buFontTx/>
                <a:buNone/>
              </a:pPr>
              <a:r>
                <a:rPr lang="en-US" altLang="en-US" sz="1100" b="1">
                  <a:latin typeface="Calibri Light" charset="0"/>
                </a:rPr>
                <a:t>House Intelligence Committee</a:t>
              </a:r>
            </a:p>
          </p:txBody>
        </p:sp>
        <p:sp>
          <p:nvSpPr>
            <p:cNvPr id="9" name="TextBox 8"/>
            <p:cNvSpPr txBox="1"/>
            <p:nvPr/>
          </p:nvSpPr>
          <p:spPr>
            <a:xfrm>
              <a:off x="590550" y="3606690"/>
              <a:ext cx="1366838" cy="1575713"/>
            </a:xfrm>
            <a:prstGeom prst="rect">
              <a:avLst/>
            </a:prstGeom>
            <a:solidFill>
              <a:srgbClr val="E8DCBC"/>
            </a:solidFill>
          </p:spPr>
          <p:txBody>
            <a:bodyPr>
              <a:spAutoFit/>
            </a:bodyPr>
            <a:lstStyle/>
            <a:p>
              <a:pPr>
                <a:defRPr/>
              </a:pPr>
              <a:r>
                <a:rPr lang="en-US" sz="1050" dirty="0"/>
                <a:t>Recently-released parameters from chairman Devin Nunes (R-CA) and ranking member Adam Schiff (D-CA) reveal the investigation will focus in part on Russia’s cyber activity,  connections between Russia and U.S. persons and related intelligence leaks</a:t>
              </a:r>
            </a:p>
          </p:txBody>
        </p:sp>
      </p:grpSp>
      <p:grpSp>
        <p:nvGrpSpPr>
          <p:cNvPr id="6153" name="Group 2"/>
          <p:cNvGrpSpPr>
            <a:grpSpLocks/>
          </p:cNvGrpSpPr>
          <p:nvPr/>
        </p:nvGrpSpPr>
        <p:grpSpPr bwMode="auto">
          <a:xfrm>
            <a:off x="4795838" y="2320925"/>
            <a:ext cx="2728912" cy="1376363"/>
            <a:chOff x="2573338" y="3163888"/>
            <a:chExt cx="1366838" cy="1989489"/>
          </a:xfrm>
        </p:grpSpPr>
        <p:sp>
          <p:nvSpPr>
            <p:cNvPr id="6168" name="TextBox 23"/>
            <p:cNvSpPr txBox="1">
              <a:spLocks noChangeArrowheads="1"/>
            </p:cNvSpPr>
            <p:nvPr/>
          </p:nvSpPr>
          <p:spPr bwMode="auto">
            <a:xfrm>
              <a:off x="2573339" y="3163888"/>
              <a:ext cx="1366837" cy="430212"/>
            </a:xfrm>
            <a:prstGeom prst="rect">
              <a:avLst/>
            </a:prstGeom>
            <a:noFill/>
            <a:ln w="9525">
              <a:solidFill>
                <a:schemeClr val="tx1"/>
              </a:solidFill>
              <a:prstDash val="lg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gn="ctr">
                <a:lnSpc>
                  <a:spcPct val="100000"/>
                </a:lnSpc>
                <a:spcBef>
                  <a:spcPct val="0"/>
                </a:spcBef>
                <a:buFontTx/>
                <a:buNone/>
              </a:pPr>
              <a:r>
                <a:rPr lang="en-US" altLang="en-US" sz="1100" b="1">
                  <a:latin typeface="Calibri Light" charset="0"/>
                </a:rPr>
                <a:t>Senate Intelligence Committee</a:t>
              </a:r>
            </a:p>
          </p:txBody>
        </p:sp>
        <p:sp>
          <p:nvSpPr>
            <p:cNvPr id="27" name="TextBox 26"/>
            <p:cNvSpPr txBox="1"/>
            <p:nvPr/>
          </p:nvSpPr>
          <p:spPr>
            <a:xfrm>
              <a:off x="2573338" y="3606762"/>
              <a:ext cx="1366838" cy="1546615"/>
            </a:xfrm>
            <a:prstGeom prst="rect">
              <a:avLst/>
            </a:prstGeom>
            <a:solidFill>
              <a:srgbClr val="E8DCBC"/>
            </a:solidFill>
          </p:spPr>
          <p:txBody>
            <a:bodyPr>
              <a:spAutoFit/>
            </a:bodyPr>
            <a:lstStyle/>
            <a:p>
              <a:pPr>
                <a:defRPr/>
              </a:pPr>
              <a:r>
                <a:rPr lang="en-US" sz="1050" dirty="0"/>
                <a:t>Chairman Richard Burr (R-NC) and ranking member Mark Warner (D-VA) are cooperating on an investigation that is similar in scope to its counterpart in the House. The committee is expected to hear testimony from Flynn as part of its probe</a:t>
              </a:r>
            </a:p>
          </p:txBody>
        </p:sp>
      </p:grpSp>
      <p:grpSp>
        <p:nvGrpSpPr>
          <p:cNvPr id="6154" name="Group 6"/>
          <p:cNvGrpSpPr>
            <a:grpSpLocks/>
          </p:cNvGrpSpPr>
          <p:nvPr/>
        </p:nvGrpSpPr>
        <p:grpSpPr bwMode="auto">
          <a:xfrm>
            <a:off x="3586163" y="4170363"/>
            <a:ext cx="1701800" cy="2046287"/>
            <a:chOff x="3790258" y="4186969"/>
            <a:chExt cx="1721999" cy="2004563"/>
          </a:xfrm>
        </p:grpSpPr>
        <p:sp>
          <p:nvSpPr>
            <p:cNvPr id="6166" name="TextBox 23"/>
            <p:cNvSpPr txBox="1">
              <a:spLocks noChangeArrowheads="1"/>
            </p:cNvSpPr>
            <p:nvPr/>
          </p:nvSpPr>
          <p:spPr bwMode="auto">
            <a:xfrm>
              <a:off x="3790259" y="4186969"/>
              <a:ext cx="1721997" cy="430887"/>
            </a:xfrm>
            <a:prstGeom prst="rect">
              <a:avLst/>
            </a:prstGeom>
            <a:noFill/>
            <a:ln w="9525">
              <a:solidFill>
                <a:schemeClr val="tx1"/>
              </a:solidFill>
              <a:prstDash val="lg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gn="ctr">
                <a:lnSpc>
                  <a:spcPct val="100000"/>
                </a:lnSpc>
                <a:spcBef>
                  <a:spcPct val="0"/>
                </a:spcBef>
                <a:buFontTx/>
                <a:buNone/>
              </a:pPr>
              <a:r>
                <a:rPr lang="en-US" altLang="en-US" sz="1100" b="1">
                  <a:latin typeface="Calibri Light" charset="0"/>
                </a:rPr>
                <a:t>Senate Armed Services Committee</a:t>
              </a:r>
            </a:p>
          </p:txBody>
        </p:sp>
        <p:sp>
          <p:nvSpPr>
            <p:cNvPr id="32" name="TextBox 31"/>
            <p:cNvSpPr txBox="1"/>
            <p:nvPr/>
          </p:nvSpPr>
          <p:spPr>
            <a:xfrm>
              <a:off x="3790258" y="4648842"/>
              <a:ext cx="1721999" cy="1542690"/>
            </a:xfrm>
            <a:prstGeom prst="rect">
              <a:avLst/>
            </a:prstGeom>
            <a:solidFill>
              <a:srgbClr val="E8DCBC"/>
            </a:solidFill>
          </p:spPr>
          <p:txBody>
            <a:bodyPr>
              <a:spAutoFit/>
            </a:bodyPr>
            <a:lstStyle/>
            <a:p>
              <a:pPr>
                <a:defRPr/>
              </a:pPr>
              <a:r>
                <a:rPr lang="en-US" sz="1050" dirty="0"/>
                <a:t>The committee, and its newly formed cyber subcommittee, will examine the Russia issue as part of its broader assessment of cyber threats, policy and strategy</a:t>
              </a:r>
            </a:p>
          </p:txBody>
        </p:sp>
      </p:grpSp>
      <p:sp>
        <p:nvSpPr>
          <p:cNvPr id="44" name="Rectangle 14"/>
          <p:cNvSpPr>
            <a:spLocks noChangeArrowheads="1"/>
          </p:cNvSpPr>
          <p:nvPr/>
        </p:nvSpPr>
        <p:spPr bwMode="auto">
          <a:xfrm>
            <a:off x="265113" y="2316163"/>
            <a:ext cx="1371600" cy="493712"/>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300" i="1" dirty="0" smtClean="0">
                <a:solidFill>
                  <a:srgbClr val="7F7F7F"/>
                </a:solidFill>
                <a:latin typeface="+mj-lt"/>
              </a:rPr>
              <a:t>Primary</a:t>
            </a:r>
          </a:p>
          <a:p>
            <a:pPr>
              <a:lnSpc>
                <a:spcPct val="100000"/>
              </a:lnSpc>
              <a:spcBef>
                <a:spcPct val="0"/>
              </a:spcBef>
              <a:buFontTx/>
              <a:buNone/>
              <a:defRPr/>
            </a:pPr>
            <a:r>
              <a:rPr lang="en-US" altLang="en-US" sz="1300" i="1" dirty="0" smtClean="0">
                <a:solidFill>
                  <a:srgbClr val="7F7F7F"/>
                </a:solidFill>
                <a:latin typeface="+mj-lt"/>
              </a:rPr>
              <a:t>investigations</a:t>
            </a:r>
          </a:p>
        </p:txBody>
      </p:sp>
      <p:sp>
        <p:nvSpPr>
          <p:cNvPr id="45" name="Rectangle 14"/>
          <p:cNvSpPr>
            <a:spLocks noChangeArrowheads="1"/>
          </p:cNvSpPr>
          <p:nvPr/>
        </p:nvSpPr>
        <p:spPr bwMode="auto">
          <a:xfrm>
            <a:off x="265113" y="4170363"/>
            <a:ext cx="1371600" cy="492125"/>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300" i="1" dirty="0" smtClean="0">
                <a:solidFill>
                  <a:srgbClr val="7F7F7F"/>
                </a:solidFill>
                <a:latin typeface="+mj-lt"/>
              </a:rPr>
              <a:t>Subsidiary</a:t>
            </a:r>
          </a:p>
          <a:p>
            <a:pPr>
              <a:lnSpc>
                <a:spcPct val="100000"/>
              </a:lnSpc>
              <a:spcBef>
                <a:spcPct val="0"/>
              </a:spcBef>
              <a:buFontTx/>
              <a:buNone/>
              <a:defRPr/>
            </a:pPr>
            <a:r>
              <a:rPr lang="en-US" altLang="en-US" sz="1300" i="1" dirty="0" smtClean="0">
                <a:solidFill>
                  <a:srgbClr val="7F7F7F"/>
                </a:solidFill>
                <a:latin typeface="+mj-lt"/>
              </a:rPr>
              <a:t>investigations</a:t>
            </a:r>
          </a:p>
        </p:txBody>
      </p:sp>
      <p:grpSp>
        <p:nvGrpSpPr>
          <p:cNvPr id="6157" name="Group 5"/>
          <p:cNvGrpSpPr>
            <a:grpSpLocks/>
          </p:cNvGrpSpPr>
          <p:nvPr/>
        </p:nvGrpSpPr>
        <p:grpSpPr bwMode="auto">
          <a:xfrm>
            <a:off x="5364163" y="4170363"/>
            <a:ext cx="1720850" cy="2046287"/>
            <a:chOff x="5555110" y="4183783"/>
            <a:chExt cx="1721999" cy="2046587"/>
          </a:xfrm>
        </p:grpSpPr>
        <p:sp>
          <p:nvSpPr>
            <p:cNvPr id="26" name="TextBox 25"/>
            <p:cNvSpPr txBox="1"/>
            <p:nvPr/>
          </p:nvSpPr>
          <p:spPr>
            <a:xfrm>
              <a:off x="5555110" y="4636286"/>
              <a:ext cx="1721999" cy="1594084"/>
            </a:xfrm>
            <a:prstGeom prst="rect">
              <a:avLst/>
            </a:prstGeom>
            <a:solidFill>
              <a:srgbClr val="E8DCBC"/>
            </a:solidFill>
          </p:spPr>
          <p:txBody>
            <a:bodyPr>
              <a:spAutoFit/>
            </a:bodyPr>
            <a:lstStyle/>
            <a:p>
              <a:pPr>
                <a:defRPr/>
              </a:pPr>
              <a:r>
                <a:rPr lang="en-US" sz="1050" dirty="0"/>
                <a:t>Senators on the Foreign Affairs Committee are focusing on Russian hacking and U.S.-Russia relations. A bill that would require congressional approval to lift sanctions on Moscow emanated from senators on this committee</a:t>
              </a:r>
            </a:p>
          </p:txBody>
        </p:sp>
        <p:sp>
          <p:nvSpPr>
            <p:cNvPr id="6165" name="TextBox 23"/>
            <p:cNvSpPr txBox="1">
              <a:spLocks noChangeArrowheads="1"/>
            </p:cNvSpPr>
            <p:nvPr/>
          </p:nvSpPr>
          <p:spPr bwMode="auto">
            <a:xfrm>
              <a:off x="5555110" y="4183783"/>
              <a:ext cx="1721997" cy="430887"/>
            </a:xfrm>
            <a:prstGeom prst="rect">
              <a:avLst/>
            </a:prstGeom>
            <a:noFill/>
            <a:ln w="9525">
              <a:solidFill>
                <a:schemeClr val="tx1"/>
              </a:solidFill>
              <a:prstDash val="lg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gn="ctr">
                <a:lnSpc>
                  <a:spcPct val="100000"/>
                </a:lnSpc>
                <a:spcBef>
                  <a:spcPct val="0"/>
                </a:spcBef>
                <a:buFontTx/>
                <a:buNone/>
              </a:pPr>
              <a:r>
                <a:rPr lang="en-US" altLang="en-US" sz="1100" b="1">
                  <a:latin typeface="Calibri Light" charset="0"/>
                </a:rPr>
                <a:t>Senate Foreign Affairs Committee</a:t>
              </a:r>
            </a:p>
          </p:txBody>
        </p:sp>
      </p:grpSp>
      <p:grpSp>
        <p:nvGrpSpPr>
          <p:cNvPr id="6158" name="Group 49"/>
          <p:cNvGrpSpPr>
            <a:grpSpLocks/>
          </p:cNvGrpSpPr>
          <p:nvPr/>
        </p:nvGrpSpPr>
        <p:grpSpPr bwMode="auto">
          <a:xfrm>
            <a:off x="1692275" y="4170363"/>
            <a:ext cx="1720850" cy="2017712"/>
            <a:chOff x="3790258" y="4186969"/>
            <a:chExt cx="1721999" cy="1979912"/>
          </a:xfrm>
        </p:grpSpPr>
        <p:sp>
          <p:nvSpPr>
            <p:cNvPr id="6162" name="TextBox 23"/>
            <p:cNvSpPr txBox="1">
              <a:spLocks noChangeArrowheads="1"/>
            </p:cNvSpPr>
            <p:nvPr/>
          </p:nvSpPr>
          <p:spPr bwMode="auto">
            <a:xfrm>
              <a:off x="3790259" y="4186969"/>
              <a:ext cx="1721997" cy="422039"/>
            </a:xfrm>
            <a:prstGeom prst="rect">
              <a:avLst/>
            </a:prstGeom>
            <a:noFill/>
            <a:ln w="9525">
              <a:solidFill>
                <a:schemeClr val="tx1"/>
              </a:solidFill>
              <a:prstDash val="lg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gn="ctr">
                <a:lnSpc>
                  <a:spcPct val="100000"/>
                </a:lnSpc>
                <a:spcBef>
                  <a:spcPct val="0"/>
                </a:spcBef>
                <a:buFontTx/>
                <a:buNone/>
              </a:pPr>
              <a:r>
                <a:rPr lang="en-US" altLang="en-US" sz="1100" b="1">
                  <a:latin typeface="Calibri Light" charset="0"/>
                </a:rPr>
                <a:t>House Oversight, Judiciary Committees</a:t>
              </a:r>
            </a:p>
          </p:txBody>
        </p:sp>
        <p:sp>
          <p:nvSpPr>
            <p:cNvPr id="52" name="TextBox 51"/>
            <p:cNvSpPr txBox="1"/>
            <p:nvPr/>
          </p:nvSpPr>
          <p:spPr>
            <a:xfrm>
              <a:off x="3790258" y="4649623"/>
              <a:ext cx="1721999" cy="1517258"/>
            </a:xfrm>
            <a:prstGeom prst="rect">
              <a:avLst/>
            </a:prstGeom>
            <a:solidFill>
              <a:srgbClr val="E8DCBC"/>
            </a:solidFill>
          </p:spPr>
          <p:txBody>
            <a:bodyPr>
              <a:spAutoFit/>
            </a:bodyPr>
            <a:lstStyle/>
            <a:p>
              <a:pPr>
                <a:defRPr/>
              </a:pPr>
              <a:r>
                <a:rPr lang="en-US" sz="1050" dirty="0"/>
                <a:t>Oversight and Judiciary are primarily probing the leaks of Flynn’s communications (not Flynn himself), though the Oversight Committee may also look at Flynn’s speeches in Russia</a:t>
              </a:r>
            </a:p>
            <a:p>
              <a:pPr>
                <a:defRPr/>
              </a:pPr>
              <a:endParaRPr lang="en-US" sz="1050" dirty="0"/>
            </a:p>
            <a:p>
              <a:pPr>
                <a:defRPr/>
              </a:pPr>
              <a:endParaRPr lang="en-US" sz="1050" dirty="0"/>
            </a:p>
          </p:txBody>
        </p:sp>
      </p:grpSp>
      <p:sp>
        <p:nvSpPr>
          <p:cNvPr id="59" name="TextBox 58"/>
          <p:cNvSpPr txBox="1"/>
          <p:nvPr/>
        </p:nvSpPr>
        <p:spPr>
          <a:xfrm>
            <a:off x="7172325" y="4611688"/>
            <a:ext cx="1574800" cy="1604962"/>
          </a:xfrm>
          <a:prstGeom prst="rect">
            <a:avLst/>
          </a:prstGeom>
          <a:solidFill>
            <a:srgbClr val="E8DCBC"/>
          </a:solidFill>
        </p:spPr>
        <p:txBody>
          <a:bodyPr>
            <a:spAutoFit/>
          </a:bodyPr>
          <a:lstStyle/>
          <a:p>
            <a:pPr>
              <a:defRPr/>
            </a:pPr>
            <a:r>
              <a:rPr lang="en-US" sz="1050" dirty="0"/>
              <a:t>The Subcommittee on Crime and Terrorism is examining the methods used by Russia to interfere in democracies across the globe and how to defend against foreign interference in future elections</a:t>
            </a:r>
          </a:p>
        </p:txBody>
      </p:sp>
      <p:sp>
        <p:nvSpPr>
          <p:cNvPr id="6160" name="TextBox 23"/>
          <p:cNvSpPr txBox="1">
            <a:spLocks noChangeArrowheads="1"/>
          </p:cNvSpPr>
          <p:nvPr/>
        </p:nvSpPr>
        <p:spPr bwMode="auto">
          <a:xfrm>
            <a:off x="7172325" y="4170363"/>
            <a:ext cx="1574800" cy="430212"/>
          </a:xfrm>
          <a:prstGeom prst="rect">
            <a:avLst/>
          </a:prstGeom>
          <a:noFill/>
          <a:ln w="9525">
            <a:solidFill>
              <a:schemeClr val="tx1"/>
            </a:solidFill>
            <a:prstDash val="lg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gn="ctr">
              <a:lnSpc>
                <a:spcPct val="100000"/>
              </a:lnSpc>
              <a:spcBef>
                <a:spcPct val="0"/>
              </a:spcBef>
              <a:buFontTx/>
              <a:buNone/>
            </a:pPr>
            <a:r>
              <a:rPr lang="en-US" altLang="en-US" sz="1100" b="1">
                <a:latin typeface="Calibri Light" charset="0"/>
              </a:rPr>
              <a:t>Senate Judiciary Subcommittee</a:t>
            </a:r>
          </a:p>
        </p:txBody>
      </p:sp>
      <p:sp>
        <p:nvSpPr>
          <p:cNvPr id="61" name="Rectangle 14"/>
          <p:cNvSpPr>
            <a:spLocks noChangeArrowheads="1"/>
          </p:cNvSpPr>
          <p:nvPr/>
        </p:nvSpPr>
        <p:spPr bwMode="auto">
          <a:xfrm>
            <a:off x="457200" y="1352550"/>
            <a:ext cx="8229600" cy="339725"/>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600" b="1" dirty="0" smtClean="0">
                <a:solidFill>
                  <a:srgbClr val="7F7F7F"/>
                </a:solidFill>
                <a:latin typeface="+mj-lt"/>
              </a:rPr>
              <a:t>The focus of various inquiries on the Hill</a:t>
            </a:r>
          </a:p>
        </p:txBody>
      </p:sp>
    </p:spTree>
    <p:extLst>
      <p:ext uri="{BB962C8B-B14F-4D97-AF65-F5344CB8AC3E}">
        <p14:creationId xmlns:p14="http://schemas.microsoft.com/office/powerpoint/2010/main" val="1487530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a:latin typeface="Georgia" charset="0"/>
                <a:ea typeface="ＭＳ Ｐゴシック" charset="-128"/>
              </a:rPr>
              <a:t>Roadmap for the </a:t>
            </a:r>
            <a:r>
              <a:rPr lang="en-US" altLang="en-US" dirty="0" smtClean="0">
                <a:latin typeface="Georgia" charset="0"/>
                <a:ea typeface="ＭＳ Ｐゴシック" charset="-128"/>
              </a:rPr>
              <a:t>presentation</a:t>
            </a:r>
            <a:endParaRPr lang="en-US" altLang="en-US" dirty="0">
              <a:latin typeface="Georgia" charset="0"/>
              <a:ea typeface="ＭＳ Ｐゴシック" charset="-128"/>
            </a:endParaRPr>
          </a:p>
        </p:txBody>
      </p:sp>
      <p:sp>
        <p:nvSpPr>
          <p:cNvPr id="21" name="Rectangle 20"/>
          <p:cNvSpPr/>
          <p:nvPr/>
        </p:nvSpPr>
        <p:spPr>
          <a:xfrm>
            <a:off x="0" y="457200"/>
            <a:ext cx="9144000" cy="46038"/>
          </a:xfrm>
          <a:prstGeom prst="rect">
            <a:avLst/>
          </a:prstGeom>
          <a:solidFill>
            <a:schemeClr val="bg1">
              <a:lumMod val="50000"/>
            </a:schemeClr>
          </a:solidFill>
          <a:ln w="12700">
            <a:no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2400" b="1" dirty="0">
              <a:solidFill>
                <a:schemeClr val="bg1"/>
              </a:solidFill>
              <a:latin typeface="FreightSans Pro Book" pitchFamily="50" charset="0"/>
            </a:endParaRPr>
          </a:p>
        </p:txBody>
      </p:sp>
      <p:sp>
        <p:nvSpPr>
          <p:cNvPr id="16391" name="Slide Number Placeholder 716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charset="0"/>
              <a:buChar char="•"/>
              <a:defRPr sz="2800">
                <a:solidFill>
                  <a:schemeClr val="tx1"/>
                </a:solidFill>
                <a:latin typeface="Georgia" charset="0"/>
                <a:ea typeface="ＭＳ Ｐゴシック"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defRPr>
            </a:lvl9pPr>
          </a:lstStyle>
          <a:p>
            <a:pPr>
              <a:lnSpc>
                <a:spcPct val="100000"/>
              </a:lnSpc>
              <a:spcBef>
                <a:spcPct val="0"/>
              </a:spcBef>
              <a:buFontTx/>
              <a:buNone/>
            </a:pPr>
            <a:fld id="{D2ED16B9-EF3F-FA42-A099-1CBA2CA0C3D4}" type="slidenum">
              <a:rPr lang="en-US" altLang="en-US" sz="1000">
                <a:solidFill>
                  <a:srgbClr val="3B3838"/>
                </a:solidFill>
                <a:latin typeface="Calibri Light" charset="0"/>
              </a:rPr>
              <a:pPr>
                <a:lnSpc>
                  <a:spcPct val="100000"/>
                </a:lnSpc>
                <a:spcBef>
                  <a:spcPct val="0"/>
                </a:spcBef>
                <a:buFontTx/>
                <a:buNone/>
              </a:pPr>
              <a:t>5</a:t>
            </a:fld>
            <a:endParaRPr lang="en-US" altLang="en-US" sz="1000" dirty="0">
              <a:solidFill>
                <a:srgbClr val="3B3838"/>
              </a:solidFill>
              <a:latin typeface="Calibri Light" charset="0"/>
            </a:endParaRPr>
          </a:p>
        </p:txBody>
      </p:sp>
      <p:grpSp>
        <p:nvGrpSpPr>
          <p:cNvPr id="16392" name="Group 5"/>
          <p:cNvGrpSpPr>
            <a:grpSpLocks/>
          </p:cNvGrpSpPr>
          <p:nvPr/>
        </p:nvGrpSpPr>
        <p:grpSpPr bwMode="auto">
          <a:xfrm>
            <a:off x="1230892" y="2319143"/>
            <a:ext cx="315913" cy="446088"/>
            <a:chOff x="1970088" y="2784475"/>
            <a:chExt cx="315912" cy="836613"/>
          </a:xfrm>
        </p:grpSpPr>
        <p:cxnSp>
          <p:nvCxnSpPr>
            <p:cNvPr id="16" name="Straight Arrow Connector 15"/>
            <p:cNvCxnSpPr/>
            <p:nvPr/>
          </p:nvCxnSpPr>
          <p:spPr>
            <a:xfrm>
              <a:off x="1970088" y="3618110"/>
              <a:ext cx="315912" cy="2978"/>
            </a:xfrm>
            <a:prstGeom prst="straightConnector1">
              <a:avLst/>
            </a:prstGeom>
            <a:ln w="19050" cap="flat" cmpd="sng" algn="ctr">
              <a:solidFill>
                <a:srgbClr val="000000"/>
              </a:solidFill>
              <a:prstDash val="solid"/>
              <a:round/>
              <a:headEnd type="none" w="med" len="med"/>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1555653" y="3200498"/>
              <a:ext cx="833635" cy="1587"/>
            </a:xfrm>
            <a:prstGeom prst="line">
              <a:avLst/>
            </a:prstGeom>
            <a:ln w="19050" cap="flat" cmpd="sng" algn="ctr">
              <a:solidFill>
                <a:srgbClr val="000000"/>
              </a:solidFill>
              <a:prstDash val="solid"/>
              <a:round/>
              <a:headEnd type="none" w="med" len="med"/>
              <a:tailEnd w="med" len="med"/>
            </a:ln>
            <a:effectLst/>
          </p:spPr>
          <p:style>
            <a:lnRef idx="2">
              <a:schemeClr val="accent1"/>
            </a:lnRef>
            <a:fillRef idx="0">
              <a:schemeClr val="accent1"/>
            </a:fillRef>
            <a:effectRef idx="1">
              <a:schemeClr val="accent1"/>
            </a:effectRef>
            <a:fontRef idx="minor">
              <a:schemeClr val="tx1"/>
            </a:fontRef>
          </p:style>
        </p:cxnSp>
      </p:grpSp>
      <p:sp>
        <p:nvSpPr>
          <p:cNvPr id="18" name="Content Placeholder 2"/>
          <p:cNvSpPr txBox="1">
            <a:spLocks/>
          </p:cNvSpPr>
          <p:nvPr/>
        </p:nvSpPr>
        <p:spPr bwMode="auto">
          <a:xfrm>
            <a:off x="1038805" y="1931793"/>
            <a:ext cx="4572000" cy="339725"/>
          </a:xfrm>
          <a:prstGeom prst="rect">
            <a:avLst/>
          </a:prstGeom>
          <a:noFill/>
          <a:ln>
            <a:noFill/>
          </a:ln>
          <a:extLst>
            <a:ext uri="{91240B29-F687-4f45-9708-019B960494DF}"/>
          </a:extLst>
        </p:spPr>
        <p:txBody>
          <a:bodyPr lIns="182880" rIns="182880" anchor="ct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600"/>
              </a:spcBef>
              <a:buClr>
                <a:srgbClr val="005596"/>
              </a:buClr>
              <a:buFont typeface="Arial" charset="0"/>
              <a:buNone/>
              <a:defRPr/>
            </a:pPr>
            <a:r>
              <a:rPr lang="en-US" sz="1600" b="1" dirty="0" smtClean="0">
                <a:solidFill>
                  <a:srgbClr val="595959"/>
                </a:solidFill>
                <a:latin typeface="+mj-lt"/>
                <a:cs typeface="Gill Sans" charset="0"/>
              </a:rPr>
              <a:t>What are the investigations?</a:t>
            </a:r>
          </a:p>
        </p:txBody>
      </p:sp>
      <p:sp>
        <p:nvSpPr>
          <p:cNvPr id="19" name="Content Placeholder 2"/>
          <p:cNvSpPr txBox="1">
            <a:spLocks/>
          </p:cNvSpPr>
          <p:nvPr/>
        </p:nvSpPr>
        <p:spPr bwMode="auto">
          <a:xfrm>
            <a:off x="1572205" y="2636692"/>
            <a:ext cx="4567237" cy="339725"/>
          </a:xfrm>
          <a:prstGeom prst="rect">
            <a:avLst/>
          </a:prstGeom>
          <a:solidFill>
            <a:srgbClr val="D9D9D9"/>
          </a:solidFill>
          <a:ln>
            <a:noFill/>
          </a:ln>
          <a:extLst>
            <a:ext uri="{91240B29-F687-4f45-9708-019B960494DF}"/>
          </a:extLst>
        </p:spPr>
        <p:txBody>
          <a:bodyPr lIns="182880" rIns="182880" anchor="ct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600"/>
              </a:spcBef>
              <a:buClr>
                <a:srgbClr val="005596"/>
              </a:buClr>
              <a:buFont typeface="Arial" charset="0"/>
              <a:buNone/>
              <a:defRPr/>
            </a:pPr>
            <a:r>
              <a:rPr lang="en-US" sz="1600" b="1" dirty="0" smtClean="0">
                <a:solidFill>
                  <a:srgbClr val="595959"/>
                </a:solidFill>
                <a:latin typeface="+mj-lt"/>
                <a:cs typeface="Gill Sans" charset="0"/>
              </a:rPr>
              <a:t>Key people involved</a:t>
            </a:r>
            <a:endParaRPr lang="en-US" sz="1600" b="1" dirty="0">
              <a:solidFill>
                <a:srgbClr val="595959"/>
              </a:solidFill>
              <a:latin typeface="+mj-lt"/>
              <a:cs typeface="Gill Sans" charset="0"/>
            </a:endParaRPr>
          </a:p>
        </p:txBody>
      </p:sp>
      <p:grpSp>
        <p:nvGrpSpPr>
          <p:cNvPr id="16395" name="Group 18"/>
          <p:cNvGrpSpPr>
            <a:grpSpLocks/>
          </p:cNvGrpSpPr>
          <p:nvPr/>
        </p:nvGrpSpPr>
        <p:grpSpPr bwMode="auto">
          <a:xfrm>
            <a:off x="1814659" y="3037687"/>
            <a:ext cx="315912" cy="447675"/>
            <a:chOff x="2638425" y="3965575"/>
            <a:chExt cx="315913" cy="838200"/>
          </a:xfrm>
        </p:grpSpPr>
        <p:cxnSp>
          <p:nvCxnSpPr>
            <p:cNvPr id="22" name="Straight Arrow Connector 21"/>
            <p:cNvCxnSpPr/>
            <p:nvPr/>
          </p:nvCxnSpPr>
          <p:spPr>
            <a:xfrm>
              <a:off x="2638425" y="4800804"/>
              <a:ext cx="315913" cy="2971"/>
            </a:xfrm>
            <a:prstGeom prst="straightConnector1">
              <a:avLst/>
            </a:prstGeom>
            <a:ln w="19050" cap="flat" cmpd="sng" algn="ctr">
              <a:solidFill>
                <a:srgbClr val="000000"/>
              </a:solidFill>
              <a:prstDash val="solid"/>
              <a:round/>
              <a:headEnd type="none" w="med" len="med"/>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flipH="1" flipV="1">
              <a:off x="2223192" y="4382395"/>
              <a:ext cx="835229" cy="1588"/>
            </a:xfrm>
            <a:prstGeom prst="line">
              <a:avLst/>
            </a:prstGeom>
            <a:ln w="19050" cap="flat" cmpd="sng" algn="ctr">
              <a:solidFill>
                <a:srgbClr val="000000"/>
              </a:solidFill>
              <a:prstDash val="solid"/>
              <a:round/>
              <a:headEnd type="none" w="med" len="med"/>
              <a:tailEnd w="med" len="med"/>
            </a:ln>
            <a:effectLst/>
          </p:spPr>
          <p:style>
            <a:lnRef idx="2">
              <a:schemeClr val="accent1"/>
            </a:lnRef>
            <a:fillRef idx="0">
              <a:schemeClr val="accent1"/>
            </a:fillRef>
            <a:effectRef idx="1">
              <a:schemeClr val="accent1"/>
            </a:effectRef>
            <a:fontRef idx="minor">
              <a:schemeClr val="tx1"/>
            </a:fontRef>
          </p:style>
        </p:cxnSp>
      </p:grpSp>
      <p:sp>
        <p:nvSpPr>
          <p:cNvPr id="24" name="Content Placeholder 2"/>
          <p:cNvSpPr txBox="1">
            <a:spLocks/>
          </p:cNvSpPr>
          <p:nvPr/>
        </p:nvSpPr>
        <p:spPr bwMode="auto">
          <a:xfrm>
            <a:off x="2181805" y="3341591"/>
            <a:ext cx="6577012" cy="338137"/>
          </a:xfrm>
          <a:prstGeom prst="rect">
            <a:avLst/>
          </a:prstGeom>
          <a:noFill/>
          <a:ln>
            <a:noFill/>
          </a:ln>
          <a:extLst>
            <a:ext uri="{909E8E84-426E-40dd-AFC4-6F175D3DCCD1}"/>
            <a:ext uri="{91240B29-F687-4f45-9708-019B960494DF}"/>
          </a:extLst>
        </p:spPr>
        <p:txBody>
          <a:bodyPr lIns="182880" rIns="182880" anchor="ct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600"/>
              </a:spcBef>
              <a:buClr>
                <a:srgbClr val="005596"/>
              </a:buClr>
              <a:buFont typeface="Arial" charset="0"/>
              <a:buNone/>
              <a:defRPr/>
            </a:pPr>
            <a:r>
              <a:rPr lang="en-US" sz="1600" b="1" dirty="0" smtClean="0">
                <a:solidFill>
                  <a:srgbClr val="595959"/>
                </a:solidFill>
                <a:latin typeface="+mj-lt"/>
                <a:cs typeface="Gill Sans" charset="0"/>
              </a:rPr>
              <a:t>Key events</a:t>
            </a:r>
          </a:p>
        </p:txBody>
      </p:sp>
      <p:sp>
        <p:nvSpPr>
          <p:cNvPr id="20" name="TextBox 12"/>
          <p:cNvSpPr txBox="1">
            <a:spLocks noChangeArrowheads="1"/>
          </p:cNvSpPr>
          <p:nvPr/>
        </p:nvSpPr>
        <p:spPr bwMode="auto">
          <a:xfrm>
            <a:off x="7577716" y="233363"/>
            <a:ext cx="1548822"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900" dirty="0" smtClean="0">
                <a:solidFill>
                  <a:schemeClr val="bg2">
                    <a:lumMod val="25000"/>
                  </a:schemeClr>
                </a:solidFill>
              </a:rPr>
              <a:t>RUSSIA INVESTIGATION</a:t>
            </a:r>
          </a:p>
        </p:txBody>
      </p:sp>
      <p:pic>
        <p:nvPicPr>
          <p:cNvPr id="29" name="Picture 19" descr="NationalJournal_LC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475" y="215900"/>
            <a:ext cx="3448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001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12"/>
          <p:cNvSpPr txBox="1">
            <a:spLocks noChangeArrowheads="1"/>
          </p:cNvSpPr>
          <p:nvPr/>
        </p:nvSpPr>
        <p:spPr bwMode="auto">
          <a:xfrm>
            <a:off x="6789039" y="233363"/>
            <a:ext cx="2337499" cy="230832"/>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900" dirty="0" smtClean="0">
                <a:solidFill>
                  <a:schemeClr val="bg2">
                    <a:lumMod val="25000"/>
                  </a:schemeClr>
                </a:solidFill>
                <a:cs typeface="+mn-cs"/>
              </a:rPr>
              <a:t>RUSSIA INVESTIGATION KEY PLAYERS</a:t>
            </a:r>
          </a:p>
        </p:txBody>
      </p:sp>
      <p:sp>
        <p:nvSpPr>
          <p:cNvPr id="21" name="Rectangle 20"/>
          <p:cNvSpPr/>
          <p:nvPr/>
        </p:nvSpPr>
        <p:spPr>
          <a:xfrm>
            <a:off x="0" y="457200"/>
            <a:ext cx="9144000" cy="46038"/>
          </a:xfrm>
          <a:prstGeom prst="rect">
            <a:avLst/>
          </a:prstGeom>
          <a:solidFill>
            <a:schemeClr val="bg1">
              <a:lumMod val="50000"/>
            </a:schemeClr>
          </a:solidFill>
          <a:ln w="12700">
            <a:no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2400" b="1" dirty="0">
              <a:solidFill>
                <a:schemeClr val="bg1"/>
              </a:solidFill>
              <a:latin typeface="FreightSans Pro Book" pitchFamily="50" charset="0"/>
            </a:endParaRPr>
          </a:p>
        </p:txBody>
      </p:sp>
      <p:sp>
        <p:nvSpPr>
          <p:cNvPr id="11267" name="Slide Number Placeholder 716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FontTx/>
              <a:buNone/>
            </a:pPr>
            <a:fld id="{8186496D-4107-6A44-8398-43406D7B8E6D}" type="slidenum">
              <a:rPr lang="en-US" altLang="en-US" sz="1000">
                <a:solidFill>
                  <a:srgbClr val="3B3838"/>
                </a:solidFill>
                <a:latin typeface="Calibri Light" charset="0"/>
              </a:rPr>
              <a:pPr>
                <a:lnSpc>
                  <a:spcPct val="100000"/>
                </a:lnSpc>
                <a:spcBef>
                  <a:spcPct val="0"/>
                </a:spcBef>
                <a:buFontTx/>
                <a:buNone/>
              </a:pPr>
              <a:t>6</a:t>
            </a:fld>
            <a:endParaRPr lang="en-US" altLang="en-US" sz="1000" dirty="0">
              <a:solidFill>
                <a:srgbClr val="3B3838"/>
              </a:solidFill>
              <a:latin typeface="Calibri Light" charset="0"/>
            </a:endParaRPr>
          </a:p>
        </p:txBody>
      </p:sp>
      <p:sp>
        <p:nvSpPr>
          <p:cNvPr id="11268" name="Title 1"/>
          <p:cNvSpPr>
            <a:spLocks noGrp="1"/>
          </p:cNvSpPr>
          <p:nvPr>
            <p:ph type="title"/>
          </p:nvPr>
        </p:nvSpPr>
        <p:spPr/>
        <p:txBody>
          <a:bodyPr/>
          <a:lstStyle/>
          <a:p>
            <a:r>
              <a:rPr lang="en-US" altLang="en-US" dirty="0" smtClean="0">
                <a:latin typeface="Georgia" charset="0"/>
                <a:ea typeface="ＭＳ Ｐゴシック" charset="-128"/>
                <a:cs typeface="MS PGothic" charset="-128"/>
              </a:rPr>
              <a:t>Key figures investigating Russia’s involvement in the 2016 election</a:t>
            </a:r>
            <a:endParaRPr lang="en-US" altLang="en-US" dirty="0">
              <a:latin typeface="Georgia" charset="0"/>
              <a:ea typeface="ＭＳ Ｐゴシック" charset="-128"/>
              <a:cs typeface="MS PGothic" charset="-128"/>
            </a:endParaRPr>
          </a:p>
        </p:txBody>
      </p:sp>
      <p:sp>
        <p:nvSpPr>
          <p:cNvPr id="77" name="Rectangle 14"/>
          <p:cNvSpPr>
            <a:spLocks noChangeArrowheads="1"/>
          </p:cNvSpPr>
          <p:nvPr/>
        </p:nvSpPr>
        <p:spPr bwMode="auto">
          <a:xfrm>
            <a:off x="419100" y="1500188"/>
            <a:ext cx="8229600" cy="339725"/>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600" b="1" dirty="0" smtClean="0">
                <a:solidFill>
                  <a:srgbClr val="7F7F7F"/>
                </a:solidFill>
                <a:latin typeface="+mj-lt"/>
                <a:cs typeface="+mn-cs"/>
              </a:rPr>
              <a:t>All justice and intelligence officials can be fired by the president</a:t>
            </a:r>
          </a:p>
        </p:txBody>
      </p:sp>
      <p:sp>
        <p:nvSpPr>
          <p:cNvPr id="15" name="Content Placeholder 17"/>
          <p:cNvSpPr txBox="1">
            <a:spLocks/>
          </p:cNvSpPr>
          <p:nvPr/>
        </p:nvSpPr>
        <p:spPr bwMode="auto">
          <a:xfrm>
            <a:off x="0" y="6626225"/>
            <a:ext cx="4572000" cy="231775"/>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ＭＳ Ｐゴシック"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ＭＳ Ｐゴシック"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ＭＳ Ｐゴシック"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ＭＳ Ｐゴシック"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ＭＳ Ｐゴシック"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1000" dirty="0" smtClean="0">
                <a:solidFill>
                  <a:schemeClr val="tx1">
                    <a:lumMod val="65000"/>
                    <a:lumOff val="35000"/>
                  </a:schemeClr>
                </a:solidFill>
                <a:latin typeface="+mn-lt"/>
                <a:ea typeface="MS PGothic" panose="020B0600070205080204" pitchFamily="34" charset="-128"/>
              </a:rPr>
              <a:t>May 18, 2017  |  Daniel Stublen</a:t>
            </a:r>
            <a:endParaRPr lang="en-US" sz="1000" dirty="0">
              <a:solidFill>
                <a:schemeClr val="tx1">
                  <a:lumMod val="65000"/>
                  <a:lumOff val="35000"/>
                </a:schemeClr>
              </a:solidFill>
              <a:latin typeface="+mn-lt"/>
              <a:ea typeface="MS PGothic" panose="020B0600070205080204" pitchFamily="34" charset="-128"/>
            </a:endParaRPr>
          </a:p>
        </p:txBody>
      </p:sp>
      <p:pic>
        <p:nvPicPr>
          <p:cNvPr id="11277" name="Picture 16" descr="NationalJournal_LC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475" y="215900"/>
            <a:ext cx="3448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8"/>
          <p:cNvSpPr txBox="1">
            <a:spLocks/>
          </p:cNvSpPr>
          <p:nvPr/>
        </p:nvSpPr>
        <p:spPr bwMode="auto">
          <a:xfrm>
            <a:off x="0" y="6347881"/>
            <a:ext cx="9144000" cy="235697"/>
          </a:xfrm>
          <a:prstGeom prst="rect">
            <a:avLst/>
          </a:prstGeom>
          <a:solidFill>
            <a:schemeClr val="bg1"/>
          </a:solid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n-US" sz="1000" i="1" dirty="0" smtClean="0">
                <a:solidFill>
                  <a:schemeClr val="tx1">
                    <a:lumMod val="65000"/>
                    <a:lumOff val="35000"/>
                  </a:schemeClr>
                </a:solidFill>
                <a:latin typeface="+mn-lt"/>
              </a:rPr>
              <a:t>Sources: National Journal Research</a:t>
            </a:r>
            <a:endParaRPr lang="en-US" sz="1000" i="1" dirty="0">
              <a:solidFill>
                <a:schemeClr val="tx1">
                  <a:lumMod val="65000"/>
                  <a:lumOff val="35000"/>
                </a:schemeClr>
              </a:solidFill>
              <a:latin typeface="+mn-lt"/>
            </a:endParaRPr>
          </a:p>
        </p:txBody>
      </p:sp>
      <p:sp>
        <p:nvSpPr>
          <p:cNvPr id="20" name="Rounded Rectangle 19"/>
          <p:cNvSpPr/>
          <p:nvPr/>
        </p:nvSpPr>
        <p:spPr>
          <a:xfrm>
            <a:off x="239654" y="2010009"/>
            <a:ext cx="2743200" cy="27617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13"/>
          <p:cNvSpPr txBox="1">
            <a:spLocks noChangeArrowheads="1"/>
          </p:cNvSpPr>
          <p:nvPr/>
        </p:nvSpPr>
        <p:spPr bwMode="auto">
          <a:xfrm>
            <a:off x="910645" y="2074583"/>
            <a:ext cx="128432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None/>
            </a:pPr>
            <a:r>
              <a:rPr lang="en-US" altLang="en-US" sz="1100" b="1" dirty="0" smtClean="0">
                <a:latin typeface="Calibri Light" charset="0"/>
              </a:rPr>
              <a:t>Justice Department</a:t>
            </a:r>
            <a:endParaRPr lang="en-US" altLang="en-US" sz="1100" b="1" dirty="0">
              <a:latin typeface="Calibri Light" charset="0"/>
            </a:endParaRPr>
          </a:p>
        </p:txBody>
      </p:sp>
      <p:sp>
        <p:nvSpPr>
          <p:cNvPr id="23" name="Rectangle 22"/>
          <p:cNvSpPr/>
          <p:nvPr/>
        </p:nvSpPr>
        <p:spPr>
          <a:xfrm>
            <a:off x="239654" y="3959738"/>
            <a:ext cx="1371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50"/>
              </a:spcAft>
              <a:defRPr/>
            </a:pPr>
            <a:r>
              <a:rPr lang="en-US" sz="1100" dirty="0" smtClean="0">
                <a:solidFill>
                  <a:schemeClr val="tx1"/>
                </a:solidFill>
              </a:rPr>
              <a:t> Andrew McCabe</a:t>
            </a:r>
          </a:p>
          <a:p>
            <a:pPr algn="ctr">
              <a:spcAft>
                <a:spcPts val="50"/>
              </a:spcAft>
              <a:defRPr/>
            </a:pPr>
            <a:r>
              <a:rPr lang="en-US" sz="1100" b="1" dirty="0" smtClean="0">
                <a:solidFill>
                  <a:schemeClr val="tx1"/>
                </a:solidFill>
              </a:rPr>
              <a:t>Deputy FBI director</a:t>
            </a:r>
            <a:endParaRPr lang="en-US" sz="1100" b="1" dirty="0">
              <a:solidFill>
                <a:schemeClr val="tx1"/>
              </a:solidFill>
            </a:endParaRPr>
          </a:p>
        </p:txBody>
      </p:sp>
      <p:pic>
        <p:nvPicPr>
          <p:cNvPr id="17410" name="Picture 2" descr="Acting FBI Director Andrew McCab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215" t="5534" r="5917" b="29014"/>
          <a:stretch/>
        </p:blipFill>
        <p:spPr bwMode="auto">
          <a:xfrm>
            <a:off x="651134" y="3412331"/>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61" name="Rectangle 60"/>
          <p:cNvSpPr/>
          <p:nvPr/>
        </p:nvSpPr>
        <p:spPr>
          <a:xfrm>
            <a:off x="3508174" y="5720584"/>
            <a:ext cx="1371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50"/>
              </a:spcAft>
              <a:defRPr/>
            </a:pPr>
            <a:r>
              <a:rPr lang="en-US" sz="1100" dirty="0" smtClean="0">
                <a:solidFill>
                  <a:schemeClr val="tx1"/>
                </a:solidFill>
              </a:rPr>
              <a:t>Sally Yates</a:t>
            </a:r>
          </a:p>
          <a:p>
            <a:pPr algn="ctr">
              <a:spcAft>
                <a:spcPts val="50"/>
              </a:spcAft>
              <a:defRPr/>
            </a:pPr>
            <a:r>
              <a:rPr lang="en-US" sz="1100" b="1" dirty="0" smtClean="0">
                <a:solidFill>
                  <a:schemeClr val="tx1"/>
                </a:solidFill>
              </a:rPr>
              <a:t>Fmr. acting AG</a:t>
            </a:r>
            <a:endParaRPr lang="en-US" sz="1100" b="1" dirty="0">
              <a:solidFill>
                <a:schemeClr val="tx1"/>
              </a:solidFill>
            </a:endParaRPr>
          </a:p>
        </p:txBody>
      </p:sp>
      <p:grpSp>
        <p:nvGrpSpPr>
          <p:cNvPr id="6" name="Group 5"/>
          <p:cNvGrpSpPr/>
          <p:nvPr/>
        </p:nvGrpSpPr>
        <p:grpSpPr>
          <a:xfrm>
            <a:off x="239654" y="2380923"/>
            <a:ext cx="1371600" cy="1004607"/>
            <a:chOff x="199313" y="2701365"/>
            <a:chExt cx="1371600" cy="1004607"/>
          </a:xfrm>
        </p:grpSpPr>
        <p:sp>
          <p:nvSpPr>
            <p:cNvPr id="18" name="Rectangle 17"/>
            <p:cNvSpPr/>
            <p:nvPr/>
          </p:nvSpPr>
          <p:spPr>
            <a:xfrm>
              <a:off x="199313" y="3248772"/>
              <a:ext cx="1371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50"/>
                </a:spcAft>
                <a:defRPr/>
              </a:pPr>
              <a:r>
                <a:rPr lang="en-US" sz="1100" dirty="0" smtClean="0">
                  <a:solidFill>
                    <a:schemeClr val="tx1"/>
                  </a:solidFill>
                </a:rPr>
                <a:t>Rod Rosenstein</a:t>
              </a:r>
            </a:p>
            <a:p>
              <a:pPr algn="ctr">
                <a:spcAft>
                  <a:spcPts val="50"/>
                </a:spcAft>
                <a:defRPr/>
              </a:pPr>
              <a:r>
                <a:rPr lang="en-US" sz="1100" b="1" dirty="0" smtClean="0">
                  <a:solidFill>
                    <a:schemeClr val="tx1"/>
                  </a:solidFill>
                </a:rPr>
                <a:t>Deputy AG</a:t>
              </a:r>
              <a:endParaRPr lang="en-US" sz="1100" b="1" dirty="0">
                <a:solidFill>
                  <a:schemeClr val="tx1"/>
                </a:solidFill>
              </a:endParaRPr>
            </a:p>
          </p:txBody>
        </p:sp>
        <p:pic>
          <p:nvPicPr>
            <p:cNvPr id="17412" name="Picture 4" descr="Image result for rod rosenstein official phot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854" t="5649" r="6109" b="25593"/>
            <a:stretch/>
          </p:blipFill>
          <p:spPr bwMode="auto">
            <a:xfrm>
              <a:off x="610793" y="2701365"/>
              <a:ext cx="548640" cy="548640"/>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1517598" y="3412331"/>
            <a:ext cx="1371600" cy="1004607"/>
            <a:chOff x="3930276" y="2701365"/>
            <a:chExt cx="1371600" cy="1004607"/>
          </a:xfrm>
        </p:grpSpPr>
        <p:sp>
          <p:nvSpPr>
            <p:cNvPr id="24" name="Rectangle 23"/>
            <p:cNvSpPr/>
            <p:nvPr/>
          </p:nvSpPr>
          <p:spPr>
            <a:xfrm>
              <a:off x="3930276" y="3248772"/>
              <a:ext cx="1371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50"/>
                </a:spcAft>
                <a:defRPr/>
              </a:pPr>
              <a:r>
                <a:rPr lang="en-US" sz="1100" dirty="0" smtClean="0">
                  <a:solidFill>
                    <a:schemeClr val="tx1"/>
                  </a:solidFill>
                </a:rPr>
                <a:t>Robert Mueller</a:t>
              </a:r>
            </a:p>
            <a:p>
              <a:pPr algn="ctr">
                <a:spcAft>
                  <a:spcPts val="50"/>
                </a:spcAft>
                <a:defRPr/>
              </a:pPr>
              <a:r>
                <a:rPr lang="en-US" sz="1100" b="1" dirty="0" smtClean="0">
                  <a:solidFill>
                    <a:schemeClr val="tx1"/>
                  </a:solidFill>
                </a:rPr>
                <a:t>Special counsel</a:t>
              </a:r>
              <a:endParaRPr lang="en-US" sz="1100" b="1" dirty="0">
                <a:solidFill>
                  <a:schemeClr val="tx1"/>
                </a:solidFill>
              </a:endParaRPr>
            </a:p>
          </p:txBody>
        </p:sp>
        <p:pic>
          <p:nvPicPr>
            <p:cNvPr id="17414" name="Picture 6" descr="Image result for robert muelle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545" t="10485" r="14318" b="32606"/>
            <a:stretch/>
          </p:blipFill>
          <p:spPr bwMode="auto">
            <a:xfrm>
              <a:off x="4341756" y="2701365"/>
              <a:ext cx="548640" cy="548640"/>
            </a:xfrm>
            <a:prstGeom prst="ellipse">
              <a:avLst/>
            </a:prstGeom>
            <a:noFill/>
            <a:extLst>
              <a:ext uri="{909E8E84-426E-40DD-AFC4-6F175D3DCCD1}">
                <a14:hiddenFill xmlns:a14="http://schemas.microsoft.com/office/drawing/2010/main">
                  <a:solidFill>
                    <a:srgbClr val="FFFFFF"/>
                  </a:solidFill>
                </a14:hiddenFill>
              </a:ext>
            </a:extLst>
          </p:spPr>
        </p:pic>
      </p:grpSp>
      <p:sp>
        <p:nvSpPr>
          <p:cNvPr id="29" name="Rectangle 28"/>
          <p:cNvSpPr/>
          <p:nvPr/>
        </p:nvSpPr>
        <p:spPr>
          <a:xfrm>
            <a:off x="1454733" y="2928330"/>
            <a:ext cx="155448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50"/>
              </a:spcAft>
              <a:defRPr/>
            </a:pPr>
            <a:r>
              <a:rPr lang="en-US" sz="1100" dirty="0" smtClean="0">
                <a:solidFill>
                  <a:schemeClr val="tx1"/>
                </a:solidFill>
              </a:rPr>
              <a:t>Dana Boente</a:t>
            </a:r>
          </a:p>
          <a:p>
            <a:pPr algn="ctr">
              <a:spcAft>
                <a:spcPts val="50"/>
              </a:spcAft>
              <a:defRPr/>
            </a:pPr>
            <a:r>
              <a:rPr lang="en-US" sz="1100" b="1" dirty="0" smtClean="0">
                <a:solidFill>
                  <a:schemeClr val="tx1"/>
                </a:solidFill>
              </a:rPr>
              <a:t>US Attorney-Eastern VA</a:t>
            </a:r>
            <a:endParaRPr lang="en-US" sz="1100" b="1" dirty="0">
              <a:solidFill>
                <a:schemeClr val="tx1"/>
              </a:solidFill>
            </a:endParaRPr>
          </a:p>
        </p:txBody>
      </p:sp>
      <p:sp>
        <p:nvSpPr>
          <p:cNvPr id="44" name="Rectangle 43"/>
          <p:cNvSpPr/>
          <p:nvPr/>
        </p:nvSpPr>
        <p:spPr>
          <a:xfrm>
            <a:off x="3091776" y="2928329"/>
            <a:ext cx="1554480" cy="579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50"/>
              </a:spcAft>
              <a:defRPr/>
            </a:pPr>
            <a:r>
              <a:rPr lang="en-US" sz="1100" dirty="0" smtClean="0">
                <a:solidFill>
                  <a:schemeClr val="tx1"/>
                </a:solidFill>
              </a:rPr>
              <a:t>Mike Conaway (R-TX11)</a:t>
            </a:r>
          </a:p>
          <a:p>
            <a:pPr algn="ctr">
              <a:spcAft>
                <a:spcPts val="50"/>
              </a:spcAft>
              <a:defRPr/>
            </a:pPr>
            <a:r>
              <a:rPr lang="en-US" sz="1100" b="1" dirty="0" smtClean="0">
                <a:solidFill>
                  <a:schemeClr val="tx1"/>
                </a:solidFill>
              </a:rPr>
              <a:t>House Intelligence</a:t>
            </a:r>
          </a:p>
        </p:txBody>
      </p:sp>
      <p:sp>
        <p:nvSpPr>
          <p:cNvPr id="37" name="Rounded Rectangle 36"/>
          <p:cNvSpPr/>
          <p:nvPr/>
        </p:nvSpPr>
        <p:spPr>
          <a:xfrm>
            <a:off x="3108960" y="2010009"/>
            <a:ext cx="2926080" cy="27617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13"/>
          <p:cNvSpPr txBox="1">
            <a:spLocks noChangeArrowheads="1"/>
          </p:cNvSpPr>
          <p:nvPr/>
        </p:nvSpPr>
        <p:spPr bwMode="auto">
          <a:xfrm>
            <a:off x="3741704" y="2074583"/>
            <a:ext cx="160813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None/>
            </a:pPr>
            <a:r>
              <a:rPr lang="en-US" altLang="en-US" sz="1100" b="1" dirty="0" smtClean="0">
                <a:latin typeface="Calibri Light" charset="0"/>
              </a:rPr>
              <a:t>House of Representatives</a:t>
            </a:r>
            <a:endParaRPr lang="en-US" altLang="en-US" sz="1100" b="1" dirty="0">
              <a:latin typeface="Calibri Light" charset="0"/>
            </a:endParaRPr>
          </a:p>
        </p:txBody>
      </p:sp>
      <p:sp>
        <p:nvSpPr>
          <p:cNvPr id="39" name="Rounded Rectangle 38"/>
          <p:cNvSpPr/>
          <p:nvPr/>
        </p:nvSpPr>
        <p:spPr>
          <a:xfrm>
            <a:off x="6163244" y="2010009"/>
            <a:ext cx="2743200" cy="27617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13"/>
          <p:cNvSpPr txBox="1">
            <a:spLocks noChangeArrowheads="1"/>
          </p:cNvSpPr>
          <p:nvPr/>
        </p:nvSpPr>
        <p:spPr bwMode="auto">
          <a:xfrm>
            <a:off x="7250952" y="2074583"/>
            <a:ext cx="56778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None/>
            </a:pPr>
            <a:r>
              <a:rPr lang="en-US" altLang="en-US" sz="1100" b="1" dirty="0" smtClean="0">
                <a:latin typeface="Calibri Light" charset="0"/>
              </a:rPr>
              <a:t>Senate</a:t>
            </a:r>
            <a:endParaRPr lang="en-US" altLang="en-US" sz="1100" b="1" dirty="0">
              <a:latin typeface="Calibri Light" charset="0"/>
            </a:endParaRPr>
          </a:p>
        </p:txBody>
      </p:sp>
      <p:sp>
        <p:nvSpPr>
          <p:cNvPr id="41" name="Rounded Rectangle 40"/>
          <p:cNvSpPr/>
          <p:nvPr/>
        </p:nvSpPr>
        <p:spPr>
          <a:xfrm>
            <a:off x="3589394" y="4836833"/>
            <a:ext cx="5317050" cy="134095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13"/>
          <p:cNvSpPr txBox="1">
            <a:spLocks noChangeArrowheads="1"/>
          </p:cNvSpPr>
          <p:nvPr/>
        </p:nvSpPr>
        <p:spPr bwMode="auto">
          <a:xfrm>
            <a:off x="3677216" y="4901407"/>
            <a:ext cx="141117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None/>
            </a:pPr>
            <a:r>
              <a:rPr lang="en-US" altLang="en-US" sz="1100" b="1" dirty="0" smtClean="0">
                <a:latin typeface="Calibri Light" charset="0"/>
              </a:rPr>
              <a:t>Former government</a:t>
            </a:r>
            <a:endParaRPr lang="en-US" altLang="en-US" sz="1100" b="1" dirty="0">
              <a:latin typeface="Calibri Light" charset="0"/>
            </a:endParaRPr>
          </a:p>
        </p:txBody>
      </p:sp>
      <p:pic>
        <p:nvPicPr>
          <p:cNvPr id="17416" name="Picture 8" descr="Image result for mike conaway"/>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727" t="6630" r="17424" b="36245"/>
          <a:stretch/>
        </p:blipFill>
        <p:spPr bwMode="auto">
          <a:xfrm>
            <a:off x="3594696" y="2378959"/>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4457324" y="2928329"/>
            <a:ext cx="1554480" cy="579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50"/>
              </a:spcAft>
              <a:defRPr/>
            </a:pPr>
            <a:r>
              <a:rPr lang="en-US" sz="1100" dirty="0" smtClean="0">
                <a:solidFill>
                  <a:schemeClr val="tx1"/>
                </a:solidFill>
              </a:rPr>
              <a:t>Adam Schiff (D-CA28)</a:t>
            </a:r>
          </a:p>
          <a:p>
            <a:pPr algn="ctr">
              <a:spcAft>
                <a:spcPts val="50"/>
              </a:spcAft>
              <a:defRPr/>
            </a:pPr>
            <a:r>
              <a:rPr lang="en-US" sz="1100" b="1" dirty="0" smtClean="0">
                <a:solidFill>
                  <a:schemeClr val="tx1"/>
                </a:solidFill>
              </a:rPr>
              <a:t>House Intelligence</a:t>
            </a:r>
          </a:p>
        </p:txBody>
      </p:sp>
      <p:pic>
        <p:nvPicPr>
          <p:cNvPr id="17418" name="Picture 10" descr="Image result for adam schiff"/>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4381" b="13801"/>
          <a:stretch/>
        </p:blipFill>
        <p:spPr bwMode="auto">
          <a:xfrm>
            <a:off x="4960244" y="2378959"/>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3091776" y="3959738"/>
            <a:ext cx="1554480" cy="579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50"/>
              </a:spcAft>
              <a:defRPr/>
            </a:pPr>
            <a:r>
              <a:rPr lang="en-US" sz="1100" dirty="0" smtClean="0">
                <a:solidFill>
                  <a:schemeClr val="tx1"/>
                </a:solidFill>
              </a:rPr>
              <a:t>Jason Chaffetz</a:t>
            </a:r>
            <a:r>
              <a:rPr lang="en-US" sz="1100" dirty="0">
                <a:solidFill>
                  <a:schemeClr val="tx1"/>
                </a:solidFill>
              </a:rPr>
              <a:t> </a:t>
            </a:r>
            <a:endParaRPr lang="en-US" sz="1100" dirty="0" smtClean="0">
              <a:solidFill>
                <a:schemeClr val="tx1"/>
              </a:solidFill>
            </a:endParaRPr>
          </a:p>
          <a:p>
            <a:pPr algn="ctr">
              <a:spcAft>
                <a:spcPts val="50"/>
              </a:spcAft>
              <a:defRPr/>
            </a:pPr>
            <a:r>
              <a:rPr lang="en-US" sz="1100" dirty="0" smtClean="0">
                <a:solidFill>
                  <a:schemeClr val="tx1"/>
                </a:solidFill>
              </a:rPr>
              <a:t>(R-UT03)</a:t>
            </a:r>
          </a:p>
          <a:p>
            <a:pPr algn="ctr">
              <a:spcAft>
                <a:spcPts val="50"/>
              </a:spcAft>
              <a:defRPr/>
            </a:pPr>
            <a:r>
              <a:rPr lang="en-US" sz="1100" b="1" dirty="0" smtClean="0">
                <a:solidFill>
                  <a:schemeClr val="tx1"/>
                </a:solidFill>
              </a:rPr>
              <a:t>House Oversight</a:t>
            </a:r>
          </a:p>
        </p:txBody>
      </p:sp>
      <p:sp>
        <p:nvSpPr>
          <p:cNvPr id="49" name="Rectangle 48"/>
          <p:cNvSpPr/>
          <p:nvPr/>
        </p:nvSpPr>
        <p:spPr>
          <a:xfrm>
            <a:off x="4411604" y="3959738"/>
            <a:ext cx="1645920" cy="579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50"/>
              </a:spcAft>
              <a:defRPr/>
            </a:pPr>
            <a:r>
              <a:rPr lang="en-US" sz="1100" dirty="0" smtClean="0">
                <a:solidFill>
                  <a:schemeClr val="tx1"/>
                </a:solidFill>
              </a:rPr>
              <a:t>Elijah Cummings </a:t>
            </a:r>
          </a:p>
          <a:p>
            <a:pPr algn="ctr">
              <a:spcAft>
                <a:spcPts val="50"/>
              </a:spcAft>
              <a:defRPr/>
            </a:pPr>
            <a:r>
              <a:rPr lang="en-US" sz="1100" dirty="0" smtClean="0">
                <a:solidFill>
                  <a:schemeClr val="tx1"/>
                </a:solidFill>
              </a:rPr>
              <a:t>(R-UT03)</a:t>
            </a:r>
          </a:p>
          <a:p>
            <a:pPr algn="ctr">
              <a:spcAft>
                <a:spcPts val="50"/>
              </a:spcAft>
              <a:defRPr/>
            </a:pPr>
            <a:r>
              <a:rPr lang="en-US" sz="1100" b="1" dirty="0" smtClean="0">
                <a:solidFill>
                  <a:schemeClr val="tx1"/>
                </a:solidFill>
              </a:rPr>
              <a:t>House Oversight</a:t>
            </a:r>
          </a:p>
        </p:txBody>
      </p:sp>
      <p:pic>
        <p:nvPicPr>
          <p:cNvPr id="17420" name="Picture 12" descr="Image result"/>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3621" b="14643"/>
          <a:stretch/>
        </p:blipFill>
        <p:spPr bwMode="auto">
          <a:xfrm>
            <a:off x="3616701" y="3411098"/>
            <a:ext cx="548640" cy="548640"/>
          </a:xfrm>
          <a:prstGeom prst="ellipse">
            <a:avLst/>
          </a:prstGeom>
          <a:noFill/>
          <a:extLst>
            <a:ext uri="{909E8E84-426E-40DD-AFC4-6F175D3DCCD1}">
              <a14:hiddenFill xmlns:a14="http://schemas.microsoft.com/office/drawing/2010/main">
                <a:solidFill>
                  <a:srgbClr val="FFFFFF"/>
                </a:solidFill>
              </a14:hiddenFill>
            </a:ext>
          </a:extLst>
        </p:spPr>
      </p:pic>
      <p:pic>
        <p:nvPicPr>
          <p:cNvPr id="17422" name="Picture 14" descr="Image result for Elijah cummings"/>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8624" t="374" r="17083" b="25334"/>
          <a:stretch/>
        </p:blipFill>
        <p:spPr bwMode="auto">
          <a:xfrm>
            <a:off x="4960244" y="3410174"/>
            <a:ext cx="548640" cy="548640"/>
          </a:xfrm>
          <a:prstGeom prst="ellipse">
            <a:avLst/>
          </a:prstGeom>
          <a:noFill/>
          <a:extLst>
            <a:ext uri="{909E8E84-426E-40DD-AFC4-6F175D3DCCD1}">
              <a14:hiddenFill xmlns:a14="http://schemas.microsoft.com/office/drawing/2010/main">
                <a:solidFill>
                  <a:srgbClr val="FFFFFF"/>
                </a:solidFill>
              </a14:hiddenFill>
            </a:ext>
          </a:extLst>
        </p:spPr>
      </p:pic>
      <p:pic>
        <p:nvPicPr>
          <p:cNvPr id="17424" name="Picture 16" descr="Image result for mark warne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7096" t="4564" r="19392" b="45308"/>
          <a:stretch/>
        </p:blipFill>
        <p:spPr bwMode="auto">
          <a:xfrm>
            <a:off x="7938391" y="2378959"/>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54" name="Rectangle 53"/>
          <p:cNvSpPr/>
          <p:nvPr/>
        </p:nvSpPr>
        <p:spPr>
          <a:xfrm>
            <a:off x="7429263" y="2928329"/>
            <a:ext cx="1554480" cy="579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50"/>
              </a:spcAft>
              <a:defRPr/>
            </a:pPr>
            <a:r>
              <a:rPr lang="en-US" sz="1100" dirty="0" smtClean="0">
                <a:solidFill>
                  <a:schemeClr val="tx1"/>
                </a:solidFill>
              </a:rPr>
              <a:t>Mark Warner (D-VA)</a:t>
            </a:r>
          </a:p>
          <a:p>
            <a:pPr algn="ctr">
              <a:spcAft>
                <a:spcPts val="50"/>
              </a:spcAft>
              <a:defRPr/>
            </a:pPr>
            <a:r>
              <a:rPr lang="en-US" sz="1100" b="1" dirty="0" smtClean="0">
                <a:solidFill>
                  <a:schemeClr val="tx1"/>
                </a:solidFill>
              </a:rPr>
              <a:t>Senate Intelligence</a:t>
            </a:r>
          </a:p>
        </p:txBody>
      </p:sp>
      <p:pic>
        <p:nvPicPr>
          <p:cNvPr id="17426" name="Picture 18" descr="Image result for richard bur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3437" t="3125" r="20899" b="41211"/>
          <a:stretch/>
        </p:blipFill>
        <p:spPr bwMode="auto">
          <a:xfrm>
            <a:off x="6600112" y="2381227"/>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56" name="Rectangle 55"/>
          <p:cNvSpPr/>
          <p:nvPr/>
        </p:nvSpPr>
        <p:spPr>
          <a:xfrm>
            <a:off x="6103400" y="2928329"/>
            <a:ext cx="1554480" cy="579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50"/>
              </a:spcAft>
              <a:defRPr/>
            </a:pPr>
            <a:r>
              <a:rPr lang="en-US" sz="1100" dirty="0" smtClean="0">
                <a:solidFill>
                  <a:schemeClr val="tx1"/>
                </a:solidFill>
              </a:rPr>
              <a:t>Richard Burr (R-NC)</a:t>
            </a:r>
          </a:p>
          <a:p>
            <a:pPr algn="ctr">
              <a:spcAft>
                <a:spcPts val="50"/>
              </a:spcAft>
              <a:defRPr/>
            </a:pPr>
            <a:r>
              <a:rPr lang="en-US" sz="1100" b="1" dirty="0" smtClean="0">
                <a:solidFill>
                  <a:schemeClr val="tx1"/>
                </a:solidFill>
              </a:rPr>
              <a:t>Senate Intelligence</a:t>
            </a:r>
          </a:p>
        </p:txBody>
      </p:sp>
      <p:sp>
        <p:nvSpPr>
          <p:cNvPr id="57" name="Rectangle 56"/>
          <p:cNvSpPr/>
          <p:nvPr/>
        </p:nvSpPr>
        <p:spPr>
          <a:xfrm>
            <a:off x="7429263" y="3957993"/>
            <a:ext cx="1554480" cy="579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50"/>
              </a:spcAft>
              <a:defRPr/>
            </a:pPr>
            <a:r>
              <a:rPr lang="en-US" sz="1100" dirty="0" smtClean="0">
                <a:solidFill>
                  <a:schemeClr val="tx1"/>
                </a:solidFill>
              </a:rPr>
              <a:t>Sheldon Whitehouse </a:t>
            </a:r>
          </a:p>
          <a:p>
            <a:pPr algn="ctr">
              <a:spcAft>
                <a:spcPts val="50"/>
              </a:spcAft>
              <a:defRPr/>
            </a:pPr>
            <a:r>
              <a:rPr lang="en-US" sz="1100" dirty="0" smtClean="0">
                <a:solidFill>
                  <a:schemeClr val="tx1"/>
                </a:solidFill>
              </a:rPr>
              <a:t>(D-RI)</a:t>
            </a:r>
          </a:p>
          <a:p>
            <a:pPr algn="ctr">
              <a:spcAft>
                <a:spcPts val="50"/>
              </a:spcAft>
              <a:defRPr/>
            </a:pPr>
            <a:r>
              <a:rPr lang="en-US" sz="1100" b="1" dirty="0">
                <a:solidFill>
                  <a:schemeClr val="tx1"/>
                </a:solidFill>
              </a:rPr>
              <a:t>Senate Crime and Terrorism Subcom.</a:t>
            </a:r>
          </a:p>
          <a:p>
            <a:pPr algn="ctr">
              <a:spcAft>
                <a:spcPts val="50"/>
              </a:spcAft>
              <a:defRPr/>
            </a:pPr>
            <a:endParaRPr lang="en-US" sz="1100" b="1" dirty="0" smtClean="0">
              <a:solidFill>
                <a:schemeClr val="tx1"/>
              </a:solidFill>
            </a:endParaRPr>
          </a:p>
        </p:txBody>
      </p:sp>
      <p:sp>
        <p:nvSpPr>
          <p:cNvPr id="58" name="Rectangle 57"/>
          <p:cNvSpPr/>
          <p:nvPr/>
        </p:nvSpPr>
        <p:spPr>
          <a:xfrm>
            <a:off x="6103400" y="3957993"/>
            <a:ext cx="1554480" cy="579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50"/>
              </a:spcAft>
              <a:defRPr/>
            </a:pPr>
            <a:r>
              <a:rPr lang="en-US" sz="1100" dirty="0" smtClean="0">
                <a:solidFill>
                  <a:schemeClr val="tx1"/>
                </a:solidFill>
              </a:rPr>
              <a:t>Lindsey Graham </a:t>
            </a:r>
          </a:p>
          <a:p>
            <a:pPr algn="ctr">
              <a:spcAft>
                <a:spcPts val="50"/>
              </a:spcAft>
              <a:defRPr/>
            </a:pPr>
            <a:r>
              <a:rPr lang="en-US" sz="1100" dirty="0" smtClean="0">
                <a:solidFill>
                  <a:schemeClr val="tx1"/>
                </a:solidFill>
              </a:rPr>
              <a:t>(R-SC)</a:t>
            </a:r>
          </a:p>
          <a:p>
            <a:pPr algn="ctr">
              <a:spcAft>
                <a:spcPts val="50"/>
              </a:spcAft>
              <a:defRPr/>
            </a:pPr>
            <a:r>
              <a:rPr lang="en-US" sz="1100" b="1" dirty="0" smtClean="0">
                <a:solidFill>
                  <a:schemeClr val="tx1"/>
                </a:solidFill>
              </a:rPr>
              <a:t>Senate Crime and Terrorism Subcom.</a:t>
            </a:r>
          </a:p>
        </p:txBody>
      </p:sp>
      <p:pic>
        <p:nvPicPr>
          <p:cNvPr id="17428" name="Picture 20" descr="Lindsey Graham, Official Portrait 2006.jpg"/>
          <p:cNvPicPr>
            <a:picLocks noChangeAspect="1" noChangeArrowheads="1"/>
          </p:cNvPicPr>
          <p:nvPr/>
        </p:nvPicPr>
        <p:blipFill rotWithShape="1">
          <a:blip r:embed="rId13">
            <a:extLst>
              <a:ext uri="{28A0092B-C50C-407E-A947-70E740481C1C}">
                <a14:useLocalDpi xmlns:a14="http://schemas.microsoft.com/office/drawing/2010/main" val="0"/>
              </a:ext>
            </a:extLst>
          </a:blip>
          <a:srcRect l="22424" t="5793" r="19394" b="48329"/>
          <a:stretch/>
        </p:blipFill>
        <p:spPr bwMode="auto">
          <a:xfrm>
            <a:off x="6600112" y="3406541"/>
            <a:ext cx="548640" cy="548640"/>
          </a:xfrm>
          <a:prstGeom prst="ellipse">
            <a:avLst/>
          </a:prstGeom>
          <a:noFill/>
          <a:extLst>
            <a:ext uri="{909E8E84-426E-40DD-AFC4-6F175D3DCCD1}">
              <a14:hiddenFill xmlns:a14="http://schemas.microsoft.com/office/drawing/2010/main">
                <a:solidFill>
                  <a:srgbClr val="FFFFFF"/>
                </a:solidFill>
              </a14:hiddenFill>
            </a:ext>
          </a:extLst>
        </p:spPr>
      </p:pic>
      <p:pic>
        <p:nvPicPr>
          <p:cNvPr id="17430" name="Picture 22" descr="Sheldon Whitehouse 2010.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6039" t="1674" r="24995" b="51707"/>
          <a:stretch/>
        </p:blipFill>
        <p:spPr bwMode="auto">
          <a:xfrm>
            <a:off x="7938391" y="3416941"/>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62" name="Rounded Rectangle 61"/>
          <p:cNvSpPr/>
          <p:nvPr/>
        </p:nvSpPr>
        <p:spPr>
          <a:xfrm>
            <a:off x="239654" y="4836833"/>
            <a:ext cx="3227446" cy="134095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13"/>
          <p:cNvSpPr txBox="1">
            <a:spLocks noChangeArrowheads="1"/>
          </p:cNvSpPr>
          <p:nvPr/>
        </p:nvSpPr>
        <p:spPr bwMode="auto">
          <a:xfrm>
            <a:off x="419100" y="4901407"/>
            <a:ext cx="141117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None/>
            </a:pPr>
            <a:r>
              <a:rPr lang="en-US" altLang="en-US" sz="1100" b="1" dirty="0" smtClean="0">
                <a:latin typeface="Calibri Light" charset="0"/>
              </a:rPr>
              <a:t>Intelligence</a:t>
            </a:r>
            <a:endParaRPr lang="en-US" altLang="en-US" sz="1100" b="1" dirty="0">
              <a:latin typeface="Calibri Light" charset="0"/>
            </a:endParaRPr>
          </a:p>
        </p:txBody>
      </p:sp>
      <p:pic>
        <p:nvPicPr>
          <p:cNvPr id="17432" name="Picture 24" descr="Admiral Michael S. Rogers, USN.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9000" t="7000" r="22292" b="54033"/>
          <a:stretch/>
        </p:blipFill>
        <p:spPr bwMode="auto">
          <a:xfrm>
            <a:off x="636325" y="5167480"/>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65" name="Rectangle 64"/>
          <p:cNvSpPr/>
          <p:nvPr/>
        </p:nvSpPr>
        <p:spPr>
          <a:xfrm>
            <a:off x="209174" y="5720584"/>
            <a:ext cx="1371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50"/>
              </a:spcAft>
              <a:defRPr/>
            </a:pPr>
            <a:r>
              <a:rPr lang="en-US" sz="1100" dirty="0" smtClean="0">
                <a:solidFill>
                  <a:schemeClr val="tx1"/>
                </a:solidFill>
              </a:rPr>
              <a:t>Adm. Mike Rogers</a:t>
            </a:r>
          </a:p>
          <a:p>
            <a:pPr algn="ctr">
              <a:spcAft>
                <a:spcPts val="50"/>
              </a:spcAft>
              <a:defRPr/>
            </a:pPr>
            <a:r>
              <a:rPr lang="en-US" sz="1100" b="1" dirty="0" smtClean="0">
                <a:solidFill>
                  <a:schemeClr val="tx1"/>
                </a:solidFill>
              </a:rPr>
              <a:t>NSA director</a:t>
            </a:r>
            <a:endParaRPr lang="en-US" sz="1100" b="1" dirty="0">
              <a:solidFill>
                <a:schemeClr val="tx1"/>
              </a:solidFill>
            </a:endParaRPr>
          </a:p>
        </p:txBody>
      </p:sp>
      <p:pic>
        <p:nvPicPr>
          <p:cNvPr id="17434" name="Picture 26" descr="Mike Pompeo official Transition portrai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2775" t="2837" r="17855" b="40879"/>
          <a:stretch/>
        </p:blipFill>
        <p:spPr bwMode="auto">
          <a:xfrm>
            <a:off x="1699704" y="5167480"/>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67" name="Rectangle 66"/>
          <p:cNvSpPr/>
          <p:nvPr/>
        </p:nvSpPr>
        <p:spPr>
          <a:xfrm>
            <a:off x="1288224" y="5720584"/>
            <a:ext cx="1371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50"/>
              </a:spcAft>
              <a:defRPr/>
            </a:pPr>
            <a:r>
              <a:rPr lang="en-US" sz="1100" dirty="0" smtClean="0">
                <a:solidFill>
                  <a:schemeClr val="tx1"/>
                </a:solidFill>
              </a:rPr>
              <a:t>Mike Pompeo</a:t>
            </a:r>
          </a:p>
          <a:p>
            <a:pPr algn="ctr">
              <a:spcAft>
                <a:spcPts val="50"/>
              </a:spcAft>
              <a:defRPr/>
            </a:pPr>
            <a:r>
              <a:rPr lang="en-US" sz="1100" b="1" dirty="0" smtClean="0">
                <a:solidFill>
                  <a:schemeClr val="tx1"/>
                </a:solidFill>
              </a:rPr>
              <a:t>CIA director</a:t>
            </a:r>
            <a:endParaRPr lang="en-US" sz="1100" b="1" dirty="0">
              <a:solidFill>
                <a:schemeClr val="tx1"/>
              </a:solidFill>
            </a:endParaRPr>
          </a:p>
        </p:txBody>
      </p:sp>
      <p:pic>
        <p:nvPicPr>
          <p:cNvPr id="17436" name="Picture 28" descr="Dan Coats official DNI portrait.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21000" t="6199" r="19798" b="46439"/>
          <a:stretch/>
        </p:blipFill>
        <p:spPr bwMode="auto">
          <a:xfrm>
            <a:off x="2659824" y="5167480"/>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69" name="Rectangle 68"/>
          <p:cNvSpPr/>
          <p:nvPr/>
        </p:nvSpPr>
        <p:spPr>
          <a:xfrm>
            <a:off x="2248344" y="5720584"/>
            <a:ext cx="1371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50"/>
              </a:spcAft>
              <a:defRPr/>
            </a:pPr>
            <a:r>
              <a:rPr lang="en-US" sz="1100" dirty="0" smtClean="0">
                <a:solidFill>
                  <a:schemeClr val="tx1"/>
                </a:solidFill>
              </a:rPr>
              <a:t>Dan Coats</a:t>
            </a:r>
          </a:p>
          <a:p>
            <a:pPr algn="ctr">
              <a:spcAft>
                <a:spcPts val="50"/>
              </a:spcAft>
              <a:defRPr/>
            </a:pPr>
            <a:r>
              <a:rPr lang="en-US" sz="1100" b="1" dirty="0" smtClean="0">
                <a:solidFill>
                  <a:schemeClr val="tx1"/>
                </a:solidFill>
              </a:rPr>
              <a:t>DNI</a:t>
            </a:r>
            <a:endParaRPr lang="en-US" sz="1100" b="1" dirty="0">
              <a:solidFill>
                <a:schemeClr val="tx1"/>
              </a:solidFill>
            </a:endParaRPr>
          </a:p>
        </p:txBody>
      </p:sp>
      <p:pic>
        <p:nvPicPr>
          <p:cNvPr id="17438" name="Picture 30" descr="Sally Q. Yates.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13548" t="8761" r="15329" b="34341"/>
          <a:stretch/>
        </p:blipFill>
        <p:spPr bwMode="auto">
          <a:xfrm>
            <a:off x="3919654" y="5167480"/>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71" name="Rectangle 70"/>
          <p:cNvSpPr/>
          <p:nvPr/>
        </p:nvSpPr>
        <p:spPr>
          <a:xfrm>
            <a:off x="4767265" y="5720584"/>
            <a:ext cx="1371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50"/>
              </a:spcAft>
              <a:defRPr/>
            </a:pPr>
            <a:r>
              <a:rPr lang="en-US" sz="1100" dirty="0" smtClean="0">
                <a:solidFill>
                  <a:schemeClr val="tx1"/>
                </a:solidFill>
              </a:rPr>
              <a:t>James Comey</a:t>
            </a:r>
          </a:p>
          <a:p>
            <a:pPr algn="ctr">
              <a:spcAft>
                <a:spcPts val="50"/>
              </a:spcAft>
              <a:defRPr/>
            </a:pPr>
            <a:r>
              <a:rPr lang="en-US" sz="1100" b="1" dirty="0" smtClean="0">
                <a:solidFill>
                  <a:schemeClr val="tx1"/>
                </a:solidFill>
              </a:rPr>
              <a:t>Fmr. FBI director</a:t>
            </a:r>
            <a:endParaRPr lang="en-US" sz="1100" b="1" dirty="0">
              <a:solidFill>
                <a:schemeClr val="tx1"/>
              </a:solidFill>
            </a:endParaRPr>
          </a:p>
        </p:txBody>
      </p:sp>
      <p:pic>
        <p:nvPicPr>
          <p:cNvPr id="17440" name="Picture 32" descr="Dana Boente.jp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18788" t="11939" r="17732" b="37277"/>
          <a:stretch/>
        </p:blipFill>
        <p:spPr bwMode="auto">
          <a:xfrm>
            <a:off x="1957653" y="2384803"/>
            <a:ext cx="548640" cy="548640"/>
          </a:xfrm>
          <a:prstGeom prst="ellipse">
            <a:avLst/>
          </a:prstGeom>
          <a:noFill/>
          <a:extLst>
            <a:ext uri="{909E8E84-426E-40DD-AFC4-6F175D3DCCD1}">
              <a14:hiddenFill xmlns:a14="http://schemas.microsoft.com/office/drawing/2010/main">
                <a:solidFill>
                  <a:srgbClr val="FFFFFF"/>
                </a:solidFill>
              </a14:hiddenFill>
            </a:ext>
          </a:extLst>
        </p:spPr>
      </p:pic>
      <p:pic>
        <p:nvPicPr>
          <p:cNvPr id="17442" name="Picture 34" descr="Image result for James Comey official photo"/>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17778" t="7867" r="21272" b="43373"/>
          <a:stretch/>
        </p:blipFill>
        <p:spPr bwMode="auto">
          <a:xfrm>
            <a:off x="5176324" y="5177425"/>
            <a:ext cx="548640" cy="548640"/>
          </a:xfrm>
          <a:prstGeom prst="ellipse">
            <a:avLst/>
          </a:prstGeom>
          <a:noFill/>
          <a:extLst>
            <a:ext uri="{909E8E84-426E-40DD-AFC4-6F175D3DCCD1}">
              <a14:hiddenFill xmlns:a14="http://schemas.microsoft.com/office/drawing/2010/main">
                <a:solidFill>
                  <a:srgbClr val="FFFFFF"/>
                </a:solidFill>
              </a14:hiddenFill>
            </a:ext>
          </a:extLst>
        </p:spPr>
      </p:pic>
      <p:pic>
        <p:nvPicPr>
          <p:cNvPr id="17444" name="Picture 36" descr="Image result for james clapper"/>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15683" t="4000" r="13889" b="39658"/>
          <a:stretch/>
        </p:blipFill>
        <p:spPr bwMode="auto">
          <a:xfrm>
            <a:off x="6432994" y="5167480"/>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76" name="Rectangle 75"/>
          <p:cNvSpPr/>
          <p:nvPr/>
        </p:nvSpPr>
        <p:spPr>
          <a:xfrm>
            <a:off x="6021514" y="5720584"/>
            <a:ext cx="146304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50"/>
              </a:spcAft>
              <a:defRPr/>
            </a:pPr>
            <a:r>
              <a:rPr lang="en-US" sz="1100" dirty="0" smtClean="0">
                <a:solidFill>
                  <a:schemeClr val="tx1"/>
                </a:solidFill>
              </a:rPr>
              <a:t>Lt. Gen. James Clapper</a:t>
            </a:r>
          </a:p>
          <a:p>
            <a:pPr algn="ctr">
              <a:spcAft>
                <a:spcPts val="50"/>
              </a:spcAft>
              <a:defRPr/>
            </a:pPr>
            <a:r>
              <a:rPr lang="en-US" sz="1100" b="1" dirty="0" smtClean="0">
                <a:solidFill>
                  <a:schemeClr val="tx1"/>
                </a:solidFill>
              </a:rPr>
              <a:t>Fmr. DNI</a:t>
            </a:r>
            <a:endParaRPr lang="en-US" sz="1100" b="1" dirty="0">
              <a:solidFill>
                <a:schemeClr val="tx1"/>
              </a:solidFill>
            </a:endParaRPr>
          </a:p>
        </p:txBody>
      </p:sp>
      <p:pic>
        <p:nvPicPr>
          <p:cNvPr id="17446" name="Picture 38" descr="John Brennan CIA official portrait.jp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16259" t="8142" r="21658" b="42192"/>
          <a:stretch/>
        </p:blipFill>
        <p:spPr bwMode="auto">
          <a:xfrm>
            <a:off x="7857888" y="5167480"/>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79" name="Rectangle 78"/>
          <p:cNvSpPr/>
          <p:nvPr/>
        </p:nvSpPr>
        <p:spPr>
          <a:xfrm>
            <a:off x="7400688" y="5720584"/>
            <a:ext cx="146304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50"/>
              </a:spcAft>
              <a:defRPr/>
            </a:pPr>
            <a:r>
              <a:rPr lang="en-US" sz="1100" dirty="0" smtClean="0">
                <a:solidFill>
                  <a:schemeClr val="tx1"/>
                </a:solidFill>
              </a:rPr>
              <a:t>John Brennan</a:t>
            </a:r>
          </a:p>
          <a:p>
            <a:pPr algn="ctr">
              <a:spcAft>
                <a:spcPts val="50"/>
              </a:spcAft>
              <a:defRPr/>
            </a:pPr>
            <a:r>
              <a:rPr lang="en-US" sz="1100" b="1" dirty="0" smtClean="0">
                <a:solidFill>
                  <a:schemeClr val="tx1"/>
                </a:solidFill>
              </a:rPr>
              <a:t>Fmr. CIA director</a:t>
            </a:r>
            <a:endParaRPr lang="en-US" sz="1100" b="1" dirty="0">
              <a:solidFill>
                <a:schemeClr val="tx1"/>
              </a:solidFill>
            </a:endParaRPr>
          </a:p>
        </p:txBody>
      </p:sp>
    </p:spTree>
    <p:extLst>
      <p:ext uri="{BB962C8B-B14F-4D97-AF65-F5344CB8AC3E}">
        <p14:creationId xmlns:p14="http://schemas.microsoft.com/office/powerpoint/2010/main" val="1683683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1" name="Straight Connector 250"/>
          <p:cNvCxnSpPr/>
          <p:nvPr/>
        </p:nvCxnSpPr>
        <p:spPr bwMode="auto">
          <a:xfrm>
            <a:off x="585788" y="1857375"/>
            <a:ext cx="0" cy="12223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bwMode="auto">
          <a:xfrm>
            <a:off x="2005013" y="1865313"/>
            <a:ext cx="0" cy="12065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p:nvCxnSpPr>
        <p:spPr bwMode="auto">
          <a:xfrm>
            <a:off x="7673975" y="3251200"/>
            <a:ext cx="0" cy="281622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bwMode="auto">
          <a:xfrm>
            <a:off x="7518400" y="4765675"/>
            <a:ext cx="33655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p:nvCxnSpPr>
        <p:spPr bwMode="auto">
          <a:xfrm>
            <a:off x="7518400" y="5353050"/>
            <a:ext cx="33655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4" name="Straight Connector 283"/>
          <p:cNvCxnSpPr/>
          <p:nvPr/>
        </p:nvCxnSpPr>
        <p:spPr bwMode="auto">
          <a:xfrm>
            <a:off x="7526338" y="4251325"/>
            <a:ext cx="338137"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5" name="Straight Connector 284"/>
          <p:cNvCxnSpPr/>
          <p:nvPr/>
        </p:nvCxnSpPr>
        <p:spPr bwMode="auto">
          <a:xfrm>
            <a:off x="7505700" y="3641725"/>
            <a:ext cx="33655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p:nvCxnSpPr>
        <p:spPr bwMode="auto">
          <a:xfrm>
            <a:off x="4805363" y="5018088"/>
            <a:ext cx="33655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p:nvCxnSpPr>
        <p:spPr bwMode="auto">
          <a:xfrm>
            <a:off x="4805363" y="5605463"/>
            <a:ext cx="33655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bwMode="auto">
          <a:xfrm>
            <a:off x="4813300" y="4464050"/>
            <a:ext cx="338138"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p:nvCxnSpPr>
        <p:spPr bwMode="auto">
          <a:xfrm>
            <a:off x="4792663" y="3763963"/>
            <a:ext cx="33655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p:nvCxnSpPr>
        <p:spPr bwMode="auto">
          <a:xfrm>
            <a:off x="585788" y="2286000"/>
            <a:ext cx="0" cy="15716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bwMode="auto">
          <a:xfrm>
            <a:off x="2268538" y="2476500"/>
            <a:ext cx="0" cy="379571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0" y="457200"/>
            <a:ext cx="9144000" cy="46038"/>
          </a:xfrm>
          <a:prstGeom prst="rect">
            <a:avLst/>
          </a:prstGeom>
          <a:solidFill>
            <a:schemeClr val="bg1">
              <a:lumMod val="50000"/>
            </a:schemeClr>
          </a:solidFill>
          <a:ln w="12700">
            <a:no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en-US" b="1" dirty="0">
              <a:solidFill>
                <a:schemeClr val="bg1"/>
              </a:solidFill>
              <a:latin typeface="FreightSans Pro Book" charset="0"/>
              <a:ea typeface="MS PGothic" charset="0"/>
              <a:cs typeface="MS PGothic" charset="0"/>
            </a:endParaRPr>
          </a:p>
        </p:txBody>
      </p:sp>
      <p:pic>
        <p:nvPicPr>
          <p:cNvPr id="14351" name="Picture 19" descr="NationalJournal_LC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475" y="215900"/>
            <a:ext cx="3448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Slide Number Placeholder 716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FontTx/>
              <a:buNone/>
            </a:pPr>
            <a:fld id="{F284EA61-7F85-954A-9EFD-63A5FD31DB93}" type="slidenum">
              <a:rPr lang="en-US" altLang="en-US" sz="1000">
                <a:solidFill>
                  <a:srgbClr val="3B3838"/>
                </a:solidFill>
                <a:latin typeface="Calibri Light" charset="0"/>
                <a:ea typeface="MS PGothic" charset="-128"/>
                <a:cs typeface="ＭＳ Ｐゴシック" charset="-128"/>
              </a:rPr>
              <a:pPr>
                <a:lnSpc>
                  <a:spcPct val="100000"/>
                </a:lnSpc>
                <a:spcBef>
                  <a:spcPct val="0"/>
                </a:spcBef>
                <a:buFontTx/>
                <a:buNone/>
              </a:pPr>
              <a:t>7</a:t>
            </a:fld>
            <a:endParaRPr lang="en-US" altLang="en-US" sz="1000">
              <a:solidFill>
                <a:srgbClr val="3B3838"/>
              </a:solidFill>
              <a:latin typeface="Calibri Light" charset="0"/>
              <a:ea typeface="MS PGothic" charset="-128"/>
              <a:cs typeface="ＭＳ Ｐゴシック" charset="-128"/>
            </a:endParaRPr>
          </a:p>
        </p:txBody>
      </p:sp>
      <p:sp>
        <p:nvSpPr>
          <p:cNvPr id="14353" name="TextBox 12"/>
          <p:cNvSpPr txBox="1">
            <a:spLocks noChangeArrowheads="1"/>
          </p:cNvSpPr>
          <p:nvPr/>
        </p:nvSpPr>
        <p:spPr bwMode="auto">
          <a:xfrm>
            <a:off x="117475" y="1233488"/>
            <a:ext cx="8891588" cy="3698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gn="ctr">
              <a:lnSpc>
                <a:spcPct val="100000"/>
              </a:lnSpc>
              <a:spcBef>
                <a:spcPct val="0"/>
              </a:spcBef>
              <a:buFontTx/>
              <a:buNone/>
            </a:pPr>
            <a:r>
              <a:rPr lang="en-US" altLang="en-US" sz="1800" b="1">
                <a:latin typeface="Calibri Light" charset="0"/>
                <a:ea typeface="MS PGothic" charset="-128"/>
                <a:cs typeface="ＭＳ Ｐゴシック" charset="-128"/>
              </a:rPr>
              <a:t>Organizational chart</a:t>
            </a:r>
          </a:p>
        </p:txBody>
      </p:sp>
      <p:sp>
        <p:nvSpPr>
          <p:cNvPr id="13" name="TextBox 12"/>
          <p:cNvSpPr txBox="1">
            <a:spLocks noChangeArrowheads="1"/>
          </p:cNvSpPr>
          <p:nvPr/>
        </p:nvSpPr>
        <p:spPr bwMode="auto">
          <a:xfrm>
            <a:off x="7450138" y="233363"/>
            <a:ext cx="1676400" cy="230187"/>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900" dirty="0" smtClean="0">
                <a:solidFill>
                  <a:schemeClr val="bg2">
                    <a:lumMod val="25000"/>
                  </a:schemeClr>
                </a:solidFill>
              </a:rPr>
              <a:t>DEPARTMENT OF JUSTICE</a:t>
            </a:r>
          </a:p>
        </p:txBody>
      </p:sp>
      <p:sp>
        <p:nvSpPr>
          <p:cNvPr id="14355" name="TextBox 13"/>
          <p:cNvSpPr txBox="1">
            <a:spLocks noChangeArrowheads="1"/>
          </p:cNvSpPr>
          <p:nvPr/>
        </p:nvSpPr>
        <p:spPr bwMode="auto">
          <a:xfrm>
            <a:off x="117475" y="727075"/>
            <a:ext cx="8891588" cy="369888"/>
          </a:xfrm>
          <a:prstGeom prst="rect">
            <a:avLst/>
          </a:prstGeom>
          <a:solidFill>
            <a:srgbClr val="5E535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gn="ctr">
              <a:lnSpc>
                <a:spcPct val="100000"/>
              </a:lnSpc>
              <a:spcBef>
                <a:spcPct val="0"/>
              </a:spcBef>
              <a:buFontTx/>
              <a:buNone/>
            </a:pPr>
            <a:r>
              <a:rPr lang="en-US" altLang="en-US" sz="1800" b="1">
                <a:solidFill>
                  <a:schemeClr val="bg1"/>
                </a:solidFill>
                <a:latin typeface="Calibri Light" charset="0"/>
              </a:rPr>
              <a:t>Department of Justice</a:t>
            </a:r>
          </a:p>
        </p:txBody>
      </p:sp>
      <p:sp>
        <p:nvSpPr>
          <p:cNvPr id="14356" name="Text Placeholder 18"/>
          <p:cNvSpPr txBox="1">
            <a:spLocks/>
          </p:cNvSpPr>
          <p:nvPr/>
        </p:nvSpPr>
        <p:spPr bwMode="auto">
          <a:xfrm>
            <a:off x="0" y="6311900"/>
            <a:ext cx="91440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Font typeface="Arial" charset="0"/>
              <a:buNone/>
            </a:pPr>
            <a:r>
              <a:rPr lang="en-US" altLang="en-US" sz="1000" i="1">
                <a:solidFill>
                  <a:srgbClr val="595959"/>
                </a:solidFill>
                <a:latin typeface="Calibri Light" charset="0"/>
              </a:rPr>
              <a:t>Sources: Department of Justice</a:t>
            </a:r>
          </a:p>
        </p:txBody>
      </p:sp>
      <p:sp>
        <p:nvSpPr>
          <p:cNvPr id="17" name="Content Placeholder 17"/>
          <p:cNvSpPr>
            <a:spLocks noGrp="1"/>
          </p:cNvSpPr>
          <p:nvPr>
            <p:ph sz="quarter" idx="4294967295"/>
          </p:nvPr>
        </p:nvSpPr>
        <p:spPr>
          <a:xfrm>
            <a:off x="0" y="6626225"/>
            <a:ext cx="4572000" cy="231775"/>
          </a:xfrm>
        </p:spPr>
        <p:txBody>
          <a:bodyPr/>
          <a:lstStyle/>
          <a:p>
            <a:pPr marL="0" indent="0">
              <a:buFont typeface="Arial" panose="020B0604020202020204" pitchFamily="34" charset="0"/>
              <a:buNone/>
              <a:defRPr/>
            </a:pPr>
            <a:r>
              <a:rPr lang="en-US" sz="1000" dirty="0" smtClean="0">
                <a:solidFill>
                  <a:schemeClr val="tx1">
                    <a:lumMod val="65000"/>
                    <a:lumOff val="35000"/>
                  </a:schemeClr>
                </a:solidFill>
                <a:latin typeface="+mn-lt"/>
                <a:cs typeface="ＭＳ Ｐゴシック" charset="0"/>
              </a:rPr>
              <a:t>May 12, 2017 </a:t>
            </a:r>
            <a:endParaRPr lang="en-US" sz="1000" dirty="0">
              <a:solidFill>
                <a:schemeClr val="tx1">
                  <a:lumMod val="65000"/>
                  <a:lumOff val="35000"/>
                </a:schemeClr>
              </a:solidFill>
              <a:latin typeface="+mn-lt"/>
              <a:cs typeface="ＭＳ Ｐゴシック" charset="0"/>
            </a:endParaRPr>
          </a:p>
        </p:txBody>
      </p:sp>
      <p:sp>
        <p:nvSpPr>
          <p:cNvPr id="195" name="Rectangle 194"/>
          <p:cNvSpPr/>
          <p:nvPr/>
        </p:nvSpPr>
        <p:spPr bwMode="auto">
          <a:xfrm>
            <a:off x="3608388" y="2757488"/>
            <a:ext cx="1155700" cy="374650"/>
          </a:xfrm>
          <a:prstGeom prst="rect">
            <a:avLst/>
          </a:prstGeom>
          <a:solidFill>
            <a:srgbClr val="F0ECEE"/>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a:solidFill>
                  <a:srgbClr val="000000"/>
                </a:solidFill>
              </a:rPr>
              <a:t>Office of Public Affairs</a:t>
            </a:r>
            <a:endParaRPr lang="en-US" sz="1000" dirty="0">
              <a:solidFill>
                <a:srgbClr val="000000"/>
              </a:solidFill>
            </a:endParaRPr>
          </a:p>
        </p:txBody>
      </p:sp>
      <p:sp>
        <p:nvSpPr>
          <p:cNvPr id="196" name="Rectangle 195"/>
          <p:cNvSpPr/>
          <p:nvPr/>
        </p:nvSpPr>
        <p:spPr bwMode="auto">
          <a:xfrm>
            <a:off x="7369175" y="2751138"/>
            <a:ext cx="1155700" cy="381000"/>
          </a:xfrm>
          <a:prstGeom prst="rect">
            <a:avLst/>
          </a:prstGeom>
          <a:solidFill>
            <a:srgbClr val="F0ECEE"/>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a:solidFill>
                  <a:srgbClr val="000000"/>
                </a:solidFill>
              </a:rPr>
              <a:t>Office of Tribal Justice</a:t>
            </a:r>
            <a:endParaRPr lang="en-US" sz="1100" dirty="0">
              <a:solidFill>
                <a:srgbClr val="000000"/>
              </a:solidFill>
            </a:endParaRPr>
          </a:p>
        </p:txBody>
      </p:sp>
      <p:sp>
        <p:nvSpPr>
          <p:cNvPr id="197" name="Rectangle 196"/>
          <p:cNvSpPr/>
          <p:nvPr/>
        </p:nvSpPr>
        <p:spPr bwMode="auto">
          <a:xfrm>
            <a:off x="6113463" y="2751138"/>
            <a:ext cx="1155700" cy="381000"/>
          </a:xfrm>
          <a:prstGeom prst="rect">
            <a:avLst/>
          </a:prstGeom>
          <a:solidFill>
            <a:srgbClr val="BBB5B7"/>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rgbClr val="000000"/>
                </a:solidFill>
              </a:rPr>
              <a:t>Office of Legal Counsel</a:t>
            </a:r>
          </a:p>
        </p:txBody>
      </p:sp>
      <p:sp>
        <p:nvSpPr>
          <p:cNvPr id="198" name="Rectangle 197"/>
          <p:cNvSpPr/>
          <p:nvPr/>
        </p:nvSpPr>
        <p:spPr bwMode="auto">
          <a:xfrm>
            <a:off x="4860925" y="2757488"/>
            <a:ext cx="1155700" cy="377825"/>
          </a:xfrm>
          <a:prstGeom prst="rect">
            <a:avLst/>
          </a:prstGeom>
          <a:solidFill>
            <a:srgbClr val="BBB4B7"/>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rgbClr val="000000"/>
                </a:solidFill>
              </a:rPr>
              <a:t>Office of Legislative Affairs</a:t>
            </a:r>
          </a:p>
        </p:txBody>
      </p:sp>
      <p:sp>
        <p:nvSpPr>
          <p:cNvPr id="199" name="Rectangle 198"/>
          <p:cNvSpPr/>
          <p:nvPr/>
        </p:nvSpPr>
        <p:spPr bwMode="auto">
          <a:xfrm>
            <a:off x="2352675" y="2757488"/>
            <a:ext cx="1155700" cy="379412"/>
          </a:xfrm>
          <a:prstGeom prst="rect">
            <a:avLst/>
          </a:prstGeom>
          <a:solidFill>
            <a:srgbClr val="F0ECEE"/>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rgbClr val="000000"/>
                </a:solidFill>
              </a:rPr>
              <a:t>Office </a:t>
            </a:r>
            <a:r>
              <a:rPr lang="en-US" sz="1100">
                <a:solidFill>
                  <a:srgbClr val="000000"/>
                </a:solidFill>
              </a:rPr>
              <a:t>of Legal Policy</a:t>
            </a:r>
            <a:endParaRPr lang="en-US" sz="1100" dirty="0">
              <a:solidFill>
                <a:srgbClr val="000000"/>
              </a:solidFill>
            </a:endParaRPr>
          </a:p>
        </p:txBody>
      </p:sp>
      <p:sp>
        <p:nvSpPr>
          <p:cNvPr id="200" name="Rectangle 199"/>
          <p:cNvSpPr/>
          <p:nvPr/>
        </p:nvSpPr>
        <p:spPr bwMode="auto">
          <a:xfrm>
            <a:off x="173038" y="2368550"/>
            <a:ext cx="1155700" cy="414338"/>
          </a:xfrm>
          <a:prstGeom prst="rect">
            <a:avLst/>
          </a:prstGeom>
          <a:solidFill>
            <a:srgbClr val="F0ECEE"/>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solidFill>
                  <a:srgbClr val="000000"/>
                </a:solidFill>
              </a:rPr>
              <a:t>Office of the Solicitor General</a:t>
            </a:r>
          </a:p>
        </p:txBody>
      </p:sp>
      <p:sp>
        <p:nvSpPr>
          <p:cNvPr id="201" name="Rectangle 200"/>
          <p:cNvSpPr/>
          <p:nvPr/>
        </p:nvSpPr>
        <p:spPr bwMode="auto">
          <a:xfrm>
            <a:off x="173038" y="1971675"/>
            <a:ext cx="1155700" cy="303213"/>
          </a:xfrm>
          <a:prstGeom prst="rect">
            <a:avLst/>
          </a:prstGeom>
          <a:solidFill>
            <a:srgbClr val="BBB4B7"/>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a:solidFill>
                  <a:srgbClr val="000000"/>
                </a:solidFill>
              </a:rPr>
              <a:t>Solicitor General</a:t>
            </a:r>
            <a:endParaRPr lang="en-US" sz="1100" dirty="0">
              <a:solidFill>
                <a:srgbClr val="000000"/>
              </a:solidFill>
            </a:endParaRPr>
          </a:p>
        </p:txBody>
      </p:sp>
      <p:sp>
        <p:nvSpPr>
          <p:cNvPr id="202" name="Rectangle 201"/>
          <p:cNvSpPr/>
          <p:nvPr/>
        </p:nvSpPr>
        <p:spPr bwMode="auto">
          <a:xfrm>
            <a:off x="1449388" y="1971675"/>
            <a:ext cx="1155700" cy="363538"/>
          </a:xfrm>
          <a:prstGeom prst="rect">
            <a:avLst/>
          </a:prstGeom>
          <a:solidFill>
            <a:srgbClr val="BBB5B7"/>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solidFill>
                  <a:srgbClr val="000000"/>
                </a:solidFill>
              </a:rPr>
              <a:t>Associate Attorney General</a:t>
            </a:r>
          </a:p>
        </p:txBody>
      </p:sp>
      <p:sp>
        <p:nvSpPr>
          <p:cNvPr id="203" name="Rectangle 202"/>
          <p:cNvSpPr/>
          <p:nvPr/>
        </p:nvSpPr>
        <p:spPr bwMode="auto">
          <a:xfrm>
            <a:off x="3756025" y="4837113"/>
            <a:ext cx="1155700" cy="373062"/>
          </a:xfrm>
          <a:prstGeom prst="rect">
            <a:avLst/>
          </a:prstGeom>
          <a:solidFill>
            <a:srgbClr val="F0ECEE"/>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solidFill>
                  <a:srgbClr val="000000"/>
                </a:solidFill>
              </a:rPr>
              <a:t>Executive Office for U.S. Attorneys</a:t>
            </a:r>
          </a:p>
        </p:txBody>
      </p:sp>
      <p:sp>
        <p:nvSpPr>
          <p:cNvPr id="204" name="Rectangle 203"/>
          <p:cNvSpPr/>
          <p:nvPr/>
        </p:nvSpPr>
        <p:spPr bwMode="auto">
          <a:xfrm>
            <a:off x="3756025" y="4256088"/>
            <a:ext cx="1155700" cy="433387"/>
          </a:xfrm>
          <a:prstGeom prst="rect">
            <a:avLst/>
          </a:prstGeom>
          <a:solidFill>
            <a:srgbClr val="F0ECEE"/>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solidFill>
                  <a:srgbClr val="000000"/>
                </a:solidFill>
              </a:rPr>
              <a:t>Drug Enforcement Administration</a:t>
            </a:r>
          </a:p>
        </p:txBody>
      </p:sp>
      <p:sp>
        <p:nvSpPr>
          <p:cNvPr id="205" name="Rectangle 204"/>
          <p:cNvSpPr/>
          <p:nvPr/>
        </p:nvSpPr>
        <p:spPr bwMode="auto">
          <a:xfrm>
            <a:off x="3756025" y="3506788"/>
            <a:ext cx="1155700" cy="538162"/>
          </a:xfrm>
          <a:prstGeom prst="rect">
            <a:avLst/>
          </a:prstGeom>
          <a:solidFill>
            <a:srgbClr val="A0B276"/>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rgbClr val="000000"/>
                </a:solidFill>
              </a:rPr>
              <a:t>Federal Bureau of Investigation</a:t>
            </a:r>
          </a:p>
        </p:txBody>
      </p:sp>
      <p:sp>
        <p:nvSpPr>
          <p:cNvPr id="206" name="Rectangle 205"/>
          <p:cNvSpPr/>
          <p:nvPr/>
        </p:nvSpPr>
        <p:spPr bwMode="auto">
          <a:xfrm>
            <a:off x="5045075" y="3494088"/>
            <a:ext cx="1155700" cy="557212"/>
          </a:xfrm>
          <a:prstGeom prst="rect">
            <a:avLst/>
          </a:prstGeom>
          <a:solidFill>
            <a:srgbClr val="F0ECEE"/>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rgbClr val="000000"/>
                </a:solidFill>
              </a:rPr>
              <a:t>Criminal Division</a:t>
            </a:r>
          </a:p>
        </p:txBody>
      </p:sp>
      <p:sp>
        <p:nvSpPr>
          <p:cNvPr id="207" name="Rectangle 206"/>
          <p:cNvSpPr/>
          <p:nvPr/>
        </p:nvSpPr>
        <p:spPr bwMode="auto">
          <a:xfrm>
            <a:off x="5045075" y="4243388"/>
            <a:ext cx="1155700" cy="422275"/>
          </a:xfrm>
          <a:prstGeom prst="rect">
            <a:avLst/>
          </a:prstGeom>
          <a:solidFill>
            <a:srgbClr val="F0ECEE"/>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rgbClr val="000000"/>
                </a:solidFill>
              </a:rPr>
              <a:t>Bureau of Prisons</a:t>
            </a:r>
          </a:p>
        </p:txBody>
      </p:sp>
      <p:sp>
        <p:nvSpPr>
          <p:cNvPr id="208" name="Rectangle 207"/>
          <p:cNvSpPr/>
          <p:nvPr/>
        </p:nvSpPr>
        <p:spPr bwMode="auto">
          <a:xfrm>
            <a:off x="5045075" y="4837113"/>
            <a:ext cx="1155700" cy="369887"/>
          </a:xfrm>
          <a:prstGeom prst="rect">
            <a:avLst/>
          </a:prstGeom>
          <a:solidFill>
            <a:srgbClr val="F0ECEE"/>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rgbClr val="000000"/>
                </a:solidFill>
              </a:rPr>
              <a:t>U.S. Marshals Services</a:t>
            </a:r>
          </a:p>
        </p:txBody>
      </p:sp>
      <p:sp>
        <p:nvSpPr>
          <p:cNvPr id="209" name="Rectangle 208"/>
          <p:cNvSpPr/>
          <p:nvPr/>
        </p:nvSpPr>
        <p:spPr bwMode="auto">
          <a:xfrm>
            <a:off x="3756025" y="5394325"/>
            <a:ext cx="1155700" cy="392113"/>
          </a:xfrm>
          <a:prstGeom prst="rect">
            <a:avLst/>
          </a:prstGeom>
          <a:solidFill>
            <a:srgbClr val="F0ECEE"/>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rgbClr val="000000"/>
                </a:solidFill>
              </a:rPr>
              <a:t>U.S. Attorneys </a:t>
            </a:r>
          </a:p>
        </p:txBody>
      </p:sp>
      <p:sp>
        <p:nvSpPr>
          <p:cNvPr id="211" name="Rectangle 210"/>
          <p:cNvSpPr/>
          <p:nvPr/>
        </p:nvSpPr>
        <p:spPr bwMode="auto">
          <a:xfrm>
            <a:off x="5041900" y="5392738"/>
            <a:ext cx="1155700" cy="404812"/>
          </a:xfrm>
          <a:prstGeom prst="rect">
            <a:avLst/>
          </a:prstGeom>
          <a:solidFill>
            <a:srgbClr val="F0ECEE"/>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rgbClr val="000000"/>
                </a:solidFill>
              </a:rPr>
              <a:t>Interpol Washington</a:t>
            </a:r>
          </a:p>
        </p:txBody>
      </p:sp>
      <p:sp>
        <p:nvSpPr>
          <p:cNvPr id="218" name="Rectangle 217"/>
          <p:cNvSpPr/>
          <p:nvPr/>
        </p:nvSpPr>
        <p:spPr bwMode="auto">
          <a:xfrm>
            <a:off x="1844675" y="3822700"/>
            <a:ext cx="1566863" cy="414338"/>
          </a:xfrm>
          <a:prstGeom prst="rect">
            <a:avLst/>
          </a:prstGeom>
          <a:solidFill>
            <a:srgbClr val="F0ECEE"/>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rgbClr val="000000"/>
                </a:solidFill>
              </a:rPr>
              <a:t>Civil Division</a:t>
            </a:r>
          </a:p>
        </p:txBody>
      </p:sp>
      <p:sp>
        <p:nvSpPr>
          <p:cNvPr id="219" name="Rectangle 218"/>
          <p:cNvSpPr/>
          <p:nvPr/>
        </p:nvSpPr>
        <p:spPr bwMode="auto">
          <a:xfrm>
            <a:off x="1844675" y="3308350"/>
            <a:ext cx="1566863" cy="427038"/>
          </a:xfrm>
          <a:prstGeom prst="rect">
            <a:avLst/>
          </a:prstGeom>
          <a:solidFill>
            <a:srgbClr val="F0ECEE"/>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rgbClr val="000000"/>
                </a:solidFill>
              </a:rPr>
              <a:t>Civil Rights Division</a:t>
            </a:r>
          </a:p>
        </p:txBody>
      </p:sp>
      <p:sp>
        <p:nvSpPr>
          <p:cNvPr id="231" name="Rectangle 230"/>
          <p:cNvSpPr/>
          <p:nvPr/>
        </p:nvSpPr>
        <p:spPr bwMode="auto">
          <a:xfrm>
            <a:off x="6453188" y="4570413"/>
            <a:ext cx="1155700" cy="422275"/>
          </a:xfrm>
          <a:prstGeom prst="rect">
            <a:avLst/>
          </a:prstGeom>
          <a:solidFill>
            <a:srgbClr val="F0ECEE"/>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solidFill>
                  <a:srgbClr val="000000"/>
                </a:solidFill>
              </a:rPr>
              <a:t>Justice Management Div.</a:t>
            </a:r>
          </a:p>
        </p:txBody>
      </p:sp>
      <p:sp>
        <p:nvSpPr>
          <p:cNvPr id="232" name="Rectangle 231"/>
          <p:cNvSpPr/>
          <p:nvPr/>
        </p:nvSpPr>
        <p:spPr bwMode="auto">
          <a:xfrm>
            <a:off x="6453188" y="4027488"/>
            <a:ext cx="1155700" cy="433387"/>
          </a:xfrm>
          <a:prstGeom prst="rect">
            <a:avLst/>
          </a:prstGeom>
          <a:solidFill>
            <a:srgbClr val="F0ECEE"/>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solidFill>
                  <a:srgbClr val="000000"/>
                </a:solidFill>
              </a:rPr>
              <a:t>Office of the Inspector General</a:t>
            </a:r>
          </a:p>
        </p:txBody>
      </p:sp>
      <p:sp>
        <p:nvSpPr>
          <p:cNvPr id="233" name="Rectangle 232"/>
          <p:cNvSpPr/>
          <p:nvPr/>
        </p:nvSpPr>
        <p:spPr bwMode="auto">
          <a:xfrm>
            <a:off x="6453188" y="3368675"/>
            <a:ext cx="1155700" cy="539750"/>
          </a:xfrm>
          <a:prstGeom prst="rect">
            <a:avLst/>
          </a:prstGeom>
          <a:solidFill>
            <a:srgbClr val="F0ECEE"/>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rgbClr val="000000"/>
                </a:solidFill>
              </a:rPr>
              <a:t>National Security Division</a:t>
            </a:r>
          </a:p>
        </p:txBody>
      </p:sp>
      <p:sp>
        <p:nvSpPr>
          <p:cNvPr id="234" name="Rectangle 233"/>
          <p:cNvSpPr/>
          <p:nvPr/>
        </p:nvSpPr>
        <p:spPr bwMode="auto">
          <a:xfrm>
            <a:off x="7729538" y="3384550"/>
            <a:ext cx="1155700" cy="523875"/>
          </a:xfrm>
          <a:prstGeom prst="rect">
            <a:avLst/>
          </a:prstGeom>
          <a:solidFill>
            <a:srgbClr val="F0ECEE"/>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solidFill>
                  <a:srgbClr val="000000"/>
                </a:solidFill>
              </a:rPr>
              <a:t>Office of Professional Responsibility</a:t>
            </a:r>
          </a:p>
        </p:txBody>
      </p:sp>
      <p:sp>
        <p:nvSpPr>
          <p:cNvPr id="235" name="Rectangle 234"/>
          <p:cNvSpPr/>
          <p:nvPr/>
        </p:nvSpPr>
        <p:spPr bwMode="auto">
          <a:xfrm>
            <a:off x="7729538" y="4016375"/>
            <a:ext cx="1155700" cy="420688"/>
          </a:xfrm>
          <a:prstGeom prst="rect">
            <a:avLst/>
          </a:prstGeom>
          <a:solidFill>
            <a:srgbClr val="F0ECEE"/>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rgbClr val="000000"/>
                </a:solidFill>
              </a:rPr>
              <a:t>Office of the Pardon Attorney</a:t>
            </a:r>
          </a:p>
        </p:txBody>
      </p:sp>
      <p:sp>
        <p:nvSpPr>
          <p:cNvPr id="236" name="Rectangle 235"/>
          <p:cNvSpPr/>
          <p:nvPr/>
        </p:nvSpPr>
        <p:spPr bwMode="auto">
          <a:xfrm>
            <a:off x="7729538" y="4570413"/>
            <a:ext cx="1155700" cy="414337"/>
          </a:xfrm>
          <a:prstGeom prst="rect">
            <a:avLst/>
          </a:prstGeom>
          <a:solidFill>
            <a:srgbClr val="F0ECEE"/>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rgbClr val="000000"/>
                </a:solidFill>
              </a:rPr>
              <a:t>U.S. Parole Commission</a:t>
            </a:r>
          </a:p>
        </p:txBody>
      </p:sp>
      <p:sp>
        <p:nvSpPr>
          <p:cNvPr id="237" name="Rectangle 236"/>
          <p:cNvSpPr/>
          <p:nvPr/>
        </p:nvSpPr>
        <p:spPr bwMode="auto">
          <a:xfrm>
            <a:off x="6453188" y="5127625"/>
            <a:ext cx="1155700" cy="390525"/>
          </a:xfrm>
          <a:prstGeom prst="rect">
            <a:avLst/>
          </a:prstGeom>
          <a:solidFill>
            <a:srgbClr val="F0ECEE"/>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rgbClr val="000000"/>
                </a:solidFill>
              </a:rPr>
              <a:t>Civil Rights Division</a:t>
            </a:r>
          </a:p>
        </p:txBody>
      </p:sp>
      <p:sp>
        <p:nvSpPr>
          <p:cNvPr id="238" name="Rectangle 237"/>
          <p:cNvSpPr/>
          <p:nvPr/>
        </p:nvSpPr>
        <p:spPr bwMode="auto">
          <a:xfrm>
            <a:off x="6453188" y="5932488"/>
            <a:ext cx="2462212" cy="350837"/>
          </a:xfrm>
          <a:prstGeom prst="rect">
            <a:avLst/>
          </a:prstGeom>
          <a:solidFill>
            <a:srgbClr val="F0ECEE"/>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rgbClr val="000000"/>
                </a:solidFill>
              </a:rPr>
              <a:t>Professional </a:t>
            </a:r>
            <a:r>
              <a:rPr lang="en-US" sz="1100">
                <a:solidFill>
                  <a:srgbClr val="000000"/>
                </a:solidFill>
              </a:rPr>
              <a:t>Responsibility Advisory Office</a:t>
            </a:r>
            <a:endParaRPr lang="en-US" sz="1100" dirty="0">
              <a:solidFill>
                <a:srgbClr val="000000"/>
              </a:solidFill>
            </a:endParaRPr>
          </a:p>
        </p:txBody>
      </p:sp>
      <p:sp>
        <p:nvSpPr>
          <p:cNvPr id="239" name="Rectangle 238"/>
          <p:cNvSpPr/>
          <p:nvPr/>
        </p:nvSpPr>
        <p:spPr bwMode="auto">
          <a:xfrm>
            <a:off x="7739063" y="5121275"/>
            <a:ext cx="1155700" cy="635000"/>
          </a:xfrm>
          <a:prstGeom prst="rect">
            <a:avLst/>
          </a:prstGeom>
          <a:solidFill>
            <a:srgbClr val="F0ECEE"/>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solidFill>
                  <a:srgbClr val="000000"/>
                </a:solidFill>
              </a:rPr>
              <a:t>Exec. Office for Organized Crime Drug Enforcement Task Forces</a:t>
            </a:r>
          </a:p>
        </p:txBody>
      </p:sp>
      <p:sp>
        <p:nvSpPr>
          <p:cNvPr id="240" name="Rectangle 239"/>
          <p:cNvSpPr/>
          <p:nvPr/>
        </p:nvSpPr>
        <p:spPr bwMode="auto">
          <a:xfrm>
            <a:off x="1844675" y="4837113"/>
            <a:ext cx="1566863" cy="414337"/>
          </a:xfrm>
          <a:prstGeom prst="rect">
            <a:avLst/>
          </a:prstGeom>
          <a:solidFill>
            <a:srgbClr val="F0ECEE"/>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rgbClr val="000000"/>
                </a:solidFill>
              </a:rPr>
              <a:t>Tax Division</a:t>
            </a:r>
          </a:p>
        </p:txBody>
      </p:sp>
      <p:sp>
        <p:nvSpPr>
          <p:cNvPr id="241" name="Rectangle 240"/>
          <p:cNvSpPr/>
          <p:nvPr/>
        </p:nvSpPr>
        <p:spPr bwMode="auto">
          <a:xfrm>
            <a:off x="1844675" y="4324350"/>
            <a:ext cx="1566863" cy="427038"/>
          </a:xfrm>
          <a:prstGeom prst="rect">
            <a:avLst/>
          </a:prstGeom>
          <a:solidFill>
            <a:srgbClr val="BBB4B7"/>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rgbClr val="000000"/>
                </a:solidFill>
              </a:rPr>
              <a:t>Antitrust Division</a:t>
            </a:r>
          </a:p>
        </p:txBody>
      </p:sp>
      <p:sp>
        <p:nvSpPr>
          <p:cNvPr id="242" name="Rectangle 241"/>
          <p:cNvSpPr/>
          <p:nvPr/>
        </p:nvSpPr>
        <p:spPr bwMode="auto">
          <a:xfrm>
            <a:off x="1844675" y="5851525"/>
            <a:ext cx="1566863" cy="414338"/>
          </a:xfrm>
          <a:prstGeom prst="rect">
            <a:avLst/>
          </a:prstGeom>
          <a:solidFill>
            <a:srgbClr val="F0ECEE"/>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solidFill>
                  <a:srgbClr val="000000"/>
                </a:solidFill>
              </a:rPr>
              <a:t>Community Relations Service</a:t>
            </a:r>
          </a:p>
        </p:txBody>
      </p:sp>
      <p:sp>
        <p:nvSpPr>
          <p:cNvPr id="243" name="Rectangle 242"/>
          <p:cNvSpPr/>
          <p:nvPr/>
        </p:nvSpPr>
        <p:spPr bwMode="auto">
          <a:xfrm>
            <a:off x="1844675" y="5338763"/>
            <a:ext cx="1566863" cy="427037"/>
          </a:xfrm>
          <a:prstGeom prst="rect">
            <a:avLst/>
          </a:prstGeom>
          <a:solidFill>
            <a:srgbClr val="F0ECEE"/>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rgbClr val="000000"/>
                </a:solidFill>
              </a:rPr>
              <a:t>Environment &amp; Natural Resources Division</a:t>
            </a:r>
          </a:p>
        </p:txBody>
      </p:sp>
      <p:cxnSp>
        <p:nvCxnSpPr>
          <p:cNvPr id="250" name="Straight Connector 249"/>
          <p:cNvCxnSpPr>
            <a:endCxn id="91" idx="1"/>
          </p:cNvCxnSpPr>
          <p:nvPr/>
        </p:nvCxnSpPr>
        <p:spPr>
          <a:xfrm>
            <a:off x="585788" y="1860550"/>
            <a:ext cx="272573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nvCxnSpPr>
        <p:spPr>
          <a:xfrm flipV="1">
            <a:off x="2960688" y="2647950"/>
            <a:ext cx="5284787" cy="31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bwMode="auto">
          <a:xfrm>
            <a:off x="2967038" y="2649538"/>
            <a:ext cx="0" cy="10001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bwMode="auto">
          <a:xfrm>
            <a:off x="4178300" y="2657475"/>
            <a:ext cx="0" cy="1016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bwMode="auto">
          <a:xfrm>
            <a:off x="5440363" y="2652713"/>
            <a:ext cx="0" cy="1016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p:nvCxnSpPr>
        <p:spPr bwMode="auto">
          <a:xfrm>
            <a:off x="6677025" y="2649538"/>
            <a:ext cx="0" cy="10001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p:nvCxnSpPr>
        <p:spPr bwMode="auto">
          <a:xfrm>
            <a:off x="8242300" y="2646363"/>
            <a:ext cx="0" cy="10001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bwMode="auto">
          <a:xfrm>
            <a:off x="4178300" y="2292350"/>
            <a:ext cx="0" cy="36512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flipV="1">
            <a:off x="4854575" y="2474913"/>
            <a:ext cx="40147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p:nvCxnSpPr>
        <p:spPr>
          <a:xfrm>
            <a:off x="8867775" y="2474913"/>
            <a:ext cx="1588" cy="7794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p:nvCxnSpPr>
        <p:spPr>
          <a:xfrm>
            <a:off x="4973638" y="3254375"/>
            <a:ext cx="389255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bwMode="auto">
          <a:xfrm>
            <a:off x="4973638" y="3254375"/>
            <a:ext cx="0" cy="281781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p:nvCxnSpPr>
        <p:spPr>
          <a:xfrm>
            <a:off x="1449388" y="2481263"/>
            <a:ext cx="3405187"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p:nvCxnSpPr>
        <p:spPr bwMode="auto">
          <a:xfrm>
            <a:off x="1449388" y="2481263"/>
            <a:ext cx="0" cy="379571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44" name="Rectangle 243"/>
          <p:cNvSpPr/>
          <p:nvPr/>
        </p:nvSpPr>
        <p:spPr bwMode="auto">
          <a:xfrm>
            <a:off x="139700" y="3925888"/>
            <a:ext cx="1566863" cy="414337"/>
          </a:xfrm>
          <a:prstGeom prst="rect">
            <a:avLst/>
          </a:prstGeom>
          <a:solidFill>
            <a:srgbClr val="F0ECEE"/>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solidFill>
                  <a:srgbClr val="000000"/>
                </a:solidFill>
              </a:rPr>
              <a:t>Community Oriented Policing Services (COPS)</a:t>
            </a:r>
          </a:p>
        </p:txBody>
      </p:sp>
      <p:sp>
        <p:nvSpPr>
          <p:cNvPr id="245" name="Rectangle 244"/>
          <p:cNvSpPr/>
          <p:nvPr/>
        </p:nvSpPr>
        <p:spPr bwMode="auto">
          <a:xfrm>
            <a:off x="139700" y="3425825"/>
            <a:ext cx="1566863" cy="427038"/>
          </a:xfrm>
          <a:prstGeom prst="rect">
            <a:avLst/>
          </a:prstGeom>
          <a:solidFill>
            <a:srgbClr val="F0ECEE"/>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rgbClr val="000000"/>
                </a:solidFill>
              </a:rPr>
              <a:t>Executive Office for U.S. Trustees</a:t>
            </a:r>
          </a:p>
        </p:txBody>
      </p:sp>
      <p:sp>
        <p:nvSpPr>
          <p:cNvPr id="246" name="Rectangle 245"/>
          <p:cNvSpPr/>
          <p:nvPr/>
        </p:nvSpPr>
        <p:spPr bwMode="auto">
          <a:xfrm>
            <a:off x="139700" y="4914900"/>
            <a:ext cx="1566863" cy="414338"/>
          </a:xfrm>
          <a:prstGeom prst="rect">
            <a:avLst/>
          </a:prstGeom>
          <a:solidFill>
            <a:srgbClr val="F0ECEE"/>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solidFill>
                  <a:srgbClr val="000000"/>
                </a:solidFill>
              </a:rPr>
              <a:t>Foreign Claims Settlement Commission</a:t>
            </a:r>
          </a:p>
        </p:txBody>
      </p:sp>
      <p:sp>
        <p:nvSpPr>
          <p:cNvPr id="247" name="Rectangle 246"/>
          <p:cNvSpPr/>
          <p:nvPr/>
        </p:nvSpPr>
        <p:spPr bwMode="auto">
          <a:xfrm>
            <a:off x="139700" y="4414838"/>
            <a:ext cx="1566863" cy="427037"/>
          </a:xfrm>
          <a:prstGeom prst="rect">
            <a:avLst/>
          </a:prstGeom>
          <a:solidFill>
            <a:srgbClr val="F0ECEE"/>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rgbClr val="000000"/>
                </a:solidFill>
              </a:rPr>
              <a:t>Office of Information Policy</a:t>
            </a:r>
          </a:p>
        </p:txBody>
      </p:sp>
      <p:sp>
        <p:nvSpPr>
          <p:cNvPr id="248" name="Rectangle 247"/>
          <p:cNvSpPr/>
          <p:nvPr/>
        </p:nvSpPr>
        <p:spPr bwMode="auto">
          <a:xfrm>
            <a:off x="139700" y="5891213"/>
            <a:ext cx="1566863" cy="414337"/>
          </a:xfrm>
          <a:prstGeom prst="rect">
            <a:avLst/>
          </a:prstGeom>
          <a:solidFill>
            <a:srgbClr val="F0ECEE"/>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solidFill>
                  <a:srgbClr val="000000"/>
                </a:solidFill>
              </a:rPr>
              <a:t>Office on Violence Against Women</a:t>
            </a:r>
          </a:p>
        </p:txBody>
      </p:sp>
      <p:sp>
        <p:nvSpPr>
          <p:cNvPr id="249" name="Rectangle 248"/>
          <p:cNvSpPr/>
          <p:nvPr/>
        </p:nvSpPr>
        <p:spPr bwMode="auto">
          <a:xfrm>
            <a:off x="139700" y="5389563"/>
            <a:ext cx="1566863" cy="427037"/>
          </a:xfrm>
          <a:prstGeom prst="rect">
            <a:avLst/>
          </a:prstGeom>
          <a:solidFill>
            <a:srgbClr val="F0ECEE"/>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rgbClr val="000000"/>
                </a:solidFill>
              </a:rPr>
              <a:t>Office for Access to Justice</a:t>
            </a:r>
          </a:p>
        </p:txBody>
      </p:sp>
      <p:sp>
        <p:nvSpPr>
          <p:cNvPr id="275" name="Rectangle 274"/>
          <p:cNvSpPr/>
          <p:nvPr/>
        </p:nvSpPr>
        <p:spPr bwMode="auto">
          <a:xfrm>
            <a:off x="147638" y="2911475"/>
            <a:ext cx="1568450" cy="427038"/>
          </a:xfrm>
          <a:prstGeom prst="rect">
            <a:avLst/>
          </a:prstGeom>
          <a:solidFill>
            <a:srgbClr val="F0ECEE"/>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rgbClr val="000000"/>
                </a:solidFill>
              </a:rPr>
              <a:t>Office of Justice Programs</a:t>
            </a:r>
          </a:p>
        </p:txBody>
      </p:sp>
      <p:sp>
        <p:nvSpPr>
          <p:cNvPr id="210" name="Rectangle 209"/>
          <p:cNvSpPr/>
          <p:nvPr/>
        </p:nvSpPr>
        <p:spPr bwMode="auto">
          <a:xfrm>
            <a:off x="3743325" y="5927725"/>
            <a:ext cx="2462213" cy="361950"/>
          </a:xfrm>
          <a:prstGeom prst="rect">
            <a:avLst/>
          </a:prstGeom>
          <a:solidFill>
            <a:srgbClr val="F0ECEE"/>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rgbClr val="000000"/>
                </a:solidFill>
              </a:rPr>
              <a:t>Bureau of Alcohol, Tobacco, Firearms </a:t>
            </a:r>
            <a:r>
              <a:rPr lang="en-US" sz="1100">
                <a:solidFill>
                  <a:srgbClr val="000000"/>
                </a:solidFill>
              </a:rPr>
              <a:t>&amp; Explosives</a:t>
            </a:r>
            <a:endParaRPr lang="en-US" sz="1100" dirty="0">
              <a:solidFill>
                <a:srgbClr val="000000"/>
              </a:solidFill>
            </a:endParaRPr>
          </a:p>
        </p:txBody>
      </p:sp>
      <p:sp>
        <p:nvSpPr>
          <p:cNvPr id="14411" name="TextBox 2"/>
          <p:cNvSpPr txBox="1">
            <a:spLocks noChangeArrowheads="1"/>
          </p:cNvSpPr>
          <p:nvPr/>
        </p:nvSpPr>
        <p:spPr bwMode="auto">
          <a:xfrm>
            <a:off x="3844925" y="6315075"/>
            <a:ext cx="55419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FontTx/>
              <a:buNone/>
            </a:pPr>
            <a:r>
              <a:rPr lang="en-US" altLang="en-US" sz="1100" i="1">
                <a:latin typeface="Calibri Light" charset="0"/>
                <a:ea typeface="MS PGothic" charset="-128"/>
                <a:cs typeface="ＭＳ Ｐゴシック" charset="-128"/>
              </a:rPr>
              <a:t>*Boxes corresponding to divisions, rather than positions, refer to the head of said division  </a:t>
            </a:r>
          </a:p>
        </p:txBody>
      </p:sp>
      <p:sp>
        <p:nvSpPr>
          <p:cNvPr id="14412" name="TextBox 13"/>
          <p:cNvSpPr txBox="1">
            <a:spLocks noChangeArrowheads="1"/>
          </p:cNvSpPr>
          <p:nvPr/>
        </p:nvSpPr>
        <p:spPr bwMode="auto">
          <a:xfrm>
            <a:off x="5664200" y="1744663"/>
            <a:ext cx="34083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FontTx/>
              <a:buNone/>
            </a:pPr>
            <a:r>
              <a:rPr lang="en-US" altLang="en-US" sz="1100">
                <a:latin typeface="Calibri Light" charset="0"/>
                <a:ea typeface="MS PGothic" charset="-128"/>
                <a:cs typeface="ＭＳ Ｐゴシック" charset="-128"/>
              </a:rPr>
              <a:t>     Not yet nominated             Nominated           Confirmed</a:t>
            </a:r>
          </a:p>
          <a:p>
            <a:pPr>
              <a:lnSpc>
                <a:spcPct val="100000"/>
              </a:lnSpc>
              <a:spcBef>
                <a:spcPct val="0"/>
              </a:spcBef>
              <a:buFontTx/>
              <a:buNone/>
            </a:pPr>
            <a:endParaRPr lang="en-US" altLang="en-US" sz="1100">
              <a:latin typeface="Calibri Light" charset="0"/>
              <a:ea typeface="MS PGothic" charset="-128"/>
              <a:cs typeface="ＭＳ Ｐゴシック" charset="-128"/>
            </a:endParaRPr>
          </a:p>
          <a:p>
            <a:pPr>
              <a:lnSpc>
                <a:spcPct val="100000"/>
              </a:lnSpc>
              <a:spcBef>
                <a:spcPct val="0"/>
              </a:spcBef>
              <a:buFontTx/>
              <a:buNone/>
            </a:pPr>
            <a:r>
              <a:rPr lang="en-US" altLang="en-US" sz="1100">
                <a:latin typeface="Calibri Light" charset="0"/>
                <a:ea typeface="MS PGothic" charset="-128"/>
                <a:cs typeface="ＭＳ Ｐゴシック" charset="-128"/>
              </a:rPr>
              <a:t>     Not yet appointed               Appointed   </a:t>
            </a:r>
          </a:p>
        </p:txBody>
      </p:sp>
      <p:sp>
        <p:nvSpPr>
          <p:cNvPr id="86" name="Rectangle 85"/>
          <p:cNvSpPr/>
          <p:nvPr/>
        </p:nvSpPr>
        <p:spPr>
          <a:xfrm>
            <a:off x="5664200" y="1819275"/>
            <a:ext cx="157163" cy="136525"/>
          </a:xfrm>
          <a:prstGeom prst="rect">
            <a:avLst/>
          </a:prstGeom>
          <a:solidFill>
            <a:srgbClr val="F0EC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7" name="Rectangle 86"/>
          <p:cNvSpPr/>
          <p:nvPr/>
        </p:nvSpPr>
        <p:spPr>
          <a:xfrm>
            <a:off x="8151813" y="1814513"/>
            <a:ext cx="158750" cy="136525"/>
          </a:xfrm>
          <a:prstGeom prst="rect">
            <a:avLst/>
          </a:prstGeom>
          <a:solidFill>
            <a:srgbClr val="A0B2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8" name="Rectangle 87"/>
          <p:cNvSpPr/>
          <p:nvPr/>
        </p:nvSpPr>
        <p:spPr>
          <a:xfrm>
            <a:off x="7135813" y="1822450"/>
            <a:ext cx="158750" cy="136525"/>
          </a:xfrm>
          <a:prstGeom prst="rect">
            <a:avLst/>
          </a:prstGeom>
          <a:solidFill>
            <a:srgbClr val="BBB5B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9" name="Rectangle 88"/>
          <p:cNvSpPr/>
          <p:nvPr/>
        </p:nvSpPr>
        <p:spPr>
          <a:xfrm>
            <a:off x="5664200" y="2152650"/>
            <a:ext cx="157163" cy="136525"/>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0" name="Rectangle 89"/>
          <p:cNvSpPr/>
          <p:nvPr/>
        </p:nvSpPr>
        <p:spPr>
          <a:xfrm>
            <a:off x="7135813" y="2152650"/>
            <a:ext cx="158750" cy="136525"/>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1" name="Rectangle 90"/>
          <p:cNvSpPr/>
          <p:nvPr/>
        </p:nvSpPr>
        <p:spPr bwMode="auto">
          <a:xfrm>
            <a:off x="3311525" y="1724025"/>
            <a:ext cx="1735138" cy="274638"/>
          </a:xfrm>
          <a:prstGeom prst="rect">
            <a:avLst/>
          </a:prstGeom>
          <a:solidFill>
            <a:srgbClr val="A0B276"/>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rgbClr val="000000"/>
                </a:solidFill>
              </a:rPr>
              <a:t>Attorney General</a:t>
            </a:r>
          </a:p>
        </p:txBody>
      </p:sp>
      <p:sp>
        <p:nvSpPr>
          <p:cNvPr id="92" name="Rectangle 91"/>
          <p:cNvSpPr/>
          <p:nvPr/>
        </p:nvSpPr>
        <p:spPr bwMode="auto">
          <a:xfrm>
            <a:off x="3311525" y="2003425"/>
            <a:ext cx="1735138" cy="279400"/>
          </a:xfrm>
          <a:prstGeom prst="rect">
            <a:avLst/>
          </a:prstGeom>
          <a:solidFill>
            <a:srgbClr val="A0B275"/>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rgbClr val="000000"/>
                </a:solidFill>
              </a:rPr>
              <a:t>Deputy Attorney General</a:t>
            </a:r>
          </a:p>
        </p:txBody>
      </p:sp>
    </p:spTree>
    <p:extLst>
      <p:ext uri="{BB962C8B-B14F-4D97-AF65-F5344CB8AC3E}">
        <p14:creationId xmlns:p14="http://schemas.microsoft.com/office/powerpoint/2010/main" val="530170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12"/>
          <p:cNvSpPr txBox="1">
            <a:spLocks noChangeArrowheads="1"/>
          </p:cNvSpPr>
          <p:nvPr/>
        </p:nvSpPr>
        <p:spPr bwMode="auto">
          <a:xfrm>
            <a:off x="6559550" y="233363"/>
            <a:ext cx="2566988" cy="230187"/>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900" dirty="0" smtClean="0">
                <a:solidFill>
                  <a:schemeClr val="bg2">
                    <a:lumMod val="25000"/>
                  </a:schemeClr>
                </a:solidFill>
              </a:rPr>
              <a:t>JUSTICE DEPARTMENT SPECIAL COUNSEL</a:t>
            </a:r>
          </a:p>
        </p:txBody>
      </p:sp>
      <p:sp>
        <p:nvSpPr>
          <p:cNvPr id="21" name="Rectangle 20"/>
          <p:cNvSpPr/>
          <p:nvPr/>
        </p:nvSpPr>
        <p:spPr>
          <a:xfrm>
            <a:off x="0" y="457200"/>
            <a:ext cx="9144000" cy="46038"/>
          </a:xfrm>
          <a:prstGeom prst="rect">
            <a:avLst/>
          </a:prstGeom>
          <a:solidFill>
            <a:schemeClr val="bg1">
              <a:lumMod val="50000"/>
            </a:schemeClr>
          </a:solidFill>
          <a:ln w="12700">
            <a:no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2400" b="1" dirty="0">
              <a:solidFill>
                <a:schemeClr val="bg1"/>
              </a:solidFill>
              <a:latin typeface="FreightSans Pro Book" pitchFamily="50" charset="0"/>
            </a:endParaRPr>
          </a:p>
        </p:txBody>
      </p:sp>
      <p:sp>
        <p:nvSpPr>
          <p:cNvPr id="6147" name="Title 1"/>
          <p:cNvSpPr>
            <a:spLocks noGrp="1"/>
          </p:cNvSpPr>
          <p:nvPr>
            <p:ph type="title"/>
          </p:nvPr>
        </p:nvSpPr>
        <p:spPr/>
        <p:txBody>
          <a:bodyPr/>
          <a:lstStyle/>
          <a:p>
            <a:r>
              <a:rPr lang="en-US" altLang="en-US">
                <a:latin typeface="Georgia" charset="0"/>
                <a:ea typeface="MS PGothic" charset="-128"/>
              </a:rPr>
              <a:t>Deputy AG Rosenstein appoints special counsel </a:t>
            </a:r>
            <a:br>
              <a:rPr lang="en-US" altLang="en-US">
                <a:latin typeface="Georgia" charset="0"/>
                <a:ea typeface="MS PGothic" charset="-128"/>
              </a:rPr>
            </a:br>
            <a:r>
              <a:rPr lang="en-US" altLang="en-US">
                <a:latin typeface="Georgia" charset="0"/>
                <a:ea typeface="MS PGothic" charset="-128"/>
              </a:rPr>
              <a:t>for Russia probe</a:t>
            </a:r>
          </a:p>
        </p:txBody>
      </p:sp>
      <p:sp>
        <p:nvSpPr>
          <p:cNvPr id="77" name="Rectangle 14"/>
          <p:cNvSpPr>
            <a:spLocks noChangeArrowheads="1"/>
          </p:cNvSpPr>
          <p:nvPr/>
        </p:nvSpPr>
        <p:spPr bwMode="auto">
          <a:xfrm>
            <a:off x="419100" y="1500188"/>
            <a:ext cx="8229600" cy="338137"/>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600" b="1" dirty="0" smtClean="0">
                <a:solidFill>
                  <a:srgbClr val="7F7F7F"/>
                </a:solidFill>
                <a:latin typeface="+mj-lt"/>
              </a:rPr>
              <a:t>Former FBI Director Mueller to oversee Russia investigation</a:t>
            </a:r>
          </a:p>
        </p:txBody>
      </p:sp>
      <p:sp>
        <p:nvSpPr>
          <p:cNvPr id="15" name="Content Placeholder 17"/>
          <p:cNvSpPr txBox="1">
            <a:spLocks/>
          </p:cNvSpPr>
          <p:nvPr/>
        </p:nvSpPr>
        <p:spPr bwMode="auto">
          <a:xfrm>
            <a:off x="0" y="6626225"/>
            <a:ext cx="4572000" cy="231775"/>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ＭＳ Ｐゴシック"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ＭＳ Ｐゴシック"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ＭＳ Ｐゴシック"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ＭＳ Ｐゴシック"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ＭＳ Ｐゴシック"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1000" dirty="0" smtClean="0">
                <a:solidFill>
                  <a:schemeClr val="tx1">
                    <a:lumMod val="65000"/>
                    <a:lumOff val="35000"/>
                  </a:schemeClr>
                </a:solidFill>
                <a:latin typeface="+mn-lt"/>
                <a:ea typeface="MS PGothic" panose="020B0600070205080204" pitchFamily="34" charset="-128"/>
              </a:rPr>
              <a:t>May 18, 2017  |  Owen Minott</a:t>
            </a:r>
            <a:endParaRPr lang="en-US" sz="1000" dirty="0">
              <a:solidFill>
                <a:schemeClr val="tx1">
                  <a:lumMod val="65000"/>
                  <a:lumOff val="35000"/>
                </a:schemeClr>
              </a:solidFill>
              <a:latin typeface="+mn-lt"/>
              <a:ea typeface="MS PGothic" panose="020B0600070205080204" pitchFamily="34" charset="-128"/>
            </a:endParaRPr>
          </a:p>
        </p:txBody>
      </p:sp>
      <p:sp>
        <p:nvSpPr>
          <p:cNvPr id="16" name="Text Placeholder 18"/>
          <p:cNvSpPr txBox="1">
            <a:spLocks/>
          </p:cNvSpPr>
          <p:nvPr/>
        </p:nvSpPr>
        <p:spPr bwMode="auto">
          <a:xfrm>
            <a:off x="0" y="6057900"/>
            <a:ext cx="9144000" cy="528638"/>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ＭＳ Ｐゴシック"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ＭＳ Ｐゴシック"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ＭＳ Ｐゴシック"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ＭＳ Ｐゴシック"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ＭＳ Ｐゴシック"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n-US" sz="1000" i="1" dirty="0" smtClean="0">
                <a:solidFill>
                  <a:schemeClr val="tx1">
                    <a:lumMod val="65000"/>
                    <a:lumOff val="35000"/>
                  </a:schemeClr>
                </a:solidFill>
                <a:latin typeface="+mn-lt"/>
                <a:ea typeface="MS PGothic" panose="020B0600070205080204" pitchFamily="34" charset="-128"/>
              </a:rPr>
              <a:t>Sources: Carrie Johnson, “Who is Robert Mueller, special counsel overseeing Russia investigation?” NPR, May 18, 2017; Derek Hawkins, “Twice Robert Mueller threatened to resign from the FBI. Twice he decided not to,” The Washington Post, May 18, 2017; Josh Gerstein, “Mueller’s law firm’s clients could cause ‘wrinkle; in appointment,” Josh Gerstein, May 17, 2017; National Journal research, 2017.</a:t>
            </a:r>
            <a:endParaRPr lang="en-US" sz="1000" i="1" dirty="0">
              <a:solidFill>
                <a:schemeClr val="tx1">
                  <a:lumMod val="65000"/>
                  <a:lumOff val="35000"/>
                </a:schemeClr>
              </a:solidFill>
              <a:latin typeface="+mn-lt"/>
              <a:ea typeface="MS PGothic" panose="020B0600070205080204" pitchFamily="34" charset="-128"/>
            </a:endParaRPr>
          </a:p>
        </p:txBody>
      </p:sp>
      <p:pic>
        <p:nvPicPr>
          <p:cNvPr id="6151" name="Picture 16" descr="NationalJournal_LC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475" y="215900"/>
            <a:ext cx="3448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2" name="Group 3"/>
          <p:cNvGrpSpPr>
            <a:grpSpLocks/>
          </p:cNvGrpSpPr>
          <p:nvPr/>
        </p:nvGrpSpPr>
        <p:grpSpPr bwMode="auto">
          <a:xfrm>
            <a:off x="336550" y="2466975"/>
            <a:ext cx="2401888" cy="2401888"/>
            <a:chOff x="228600" y="2455257"/>
            <a:chExt cx="2403230" cy="2404694"/>
          </a:xfrm>
        </p:grpSpPr>
        <p:sp>
          <p:nvSpPr>
            <p:cNvPr id="2" name="TextBox 1"/>
            <p:cNvSpPr txBox="1"/>
            <p:nvPr/>
          </p:nvSpPr>
          <p:spPr>
            <a:xfrm>
              <a:off x="381085" y="4429235"/>
              <a:ext cx="2098260" cy="430716"/>
            </a:xfrm>
            <a:prstGeom prst="rect">
              <a:avLst/>
            </a:prstGeom>
            <a:noFill/>
          </p:spPr>
          <p:txBody>
            <a:bodyPr>
              <a:spAutoFit/>
            </a:bodyPr>
            <a:lstStyle/>
            <a:p>
              <a:pPr algn="ctr">
                <a:defRPr/>
              </a:pPr>
              <a:r>
                <a:rPr lang="en-US" sz="1100" b="1" dirty="0">
                  <a:solidFill>
                    <a:srgbClr val="8E744A"/>
                  </a:solidFill>
                  <a:latin typeface="+mj-lt"/>
                  <a:ea typeface="MS PGothic" panose="020B0600070205080204" pitchFamily="34" charset="-128"/>
                </a:rPr>
                <a:t>Robert Mueller III</a:t>
              </a:r>
            </a:p>
            <a:p>
              <a:pPr algn="ctr">
                <a:defRPr/>
              </a:pPr>
              <a:r>
                <a:rPr lang="en-US" sz="1100" dirty="0">
                  <a:latin typeface="+mn-lt"/>
                  <a:ea typeface="MS PGothic" panose="020B0600070205080204" pitchFamily="34" charset="-128"/>
                </a:rPr>
                <a:t>Partner, </a:t>
              </a:r>
              <a:r>
                <a:rPr lang="en-US" sz="1100" dirty="0" err="1">
                  <a:latin typeface="+mn-lt"/>
                  <a:ea typeface="MS PGothic" panose="020B0600070205080204" pitchFamily="34" charset="-128"/>
                </a:rPr>
                <a:t>WilmerHale</a:t>
              </a:r>
              <a:r>
                <a:rPr lang="en-US" sz="1100" dirty="0">
                  <a:latin typeface="+mn-lt"/>
                  <a:ea typeface="MS PGothic" panose="020B0600070205080204" pitchFamily="34" charset="-128"/>
                </a:rPr>
                <a:t> LLP</a:t>
              </a:r>
              <a:endParaRPr lang="en-US" sz="1100" b="1" dirty="0">
                <a:solidFill>
                  <a:srgbClr val="8E744A"/>
                </a:solidFill>
                <a:latin typeface="+mj-lt"/>
                <a:ea typeface="MS PGothic" panose="020B0600070205080204" pitchFamily="34" charset="-128"/>
              </a:endParaRPr>
            </a:p>
          </p:txBody>
        </p:sp>
        <p:sp>
          <p:nvSpPr>
            <p:cNvPr id="3" name="TextBox 2"/>
            <p:cNvSpPr txBox="1"/>
            <p:nvPr/>
          </p:nvSpPr>
          <p:spPr>
            <a:xfrm>
              <a:off x="228600" y="2455257"/>
              <a:ext cx="2403230" cy="430716"/>
            </a:xfrm>
            <a:prstGeom prst="rect">
              <a:avLst/>
            </a:prstGeom>
            <a:noFill/>
          </p:spPr>
          <p:txBody>
            <a:bodyPr>
              <a:spAutoFit/>
            </a:bodyPr>
            <a:lstStyle/>
            <a:p>
              <a:pPr algn="ctr">
                <a:defRPr/>
              </a:pPr>
              <a:r>
                <a:rPr lang="en-US" sz="1100" b="1" dirty="0">
                  <a:solidFill>
                    <a:srgbClr val="70ACE2"/>
                  </a:solidFill>
                  <a:latin typeface="+mj-lt"/>
                  <a:ea typeface="MS PGothic" panose="020B0600070205080204" pitchFamily="34" charset="-128"/>
                </a:rPr>
                <a:t>Special Counsel,</a:t>
              </a:r>
            </a:p>
            <a:p>
              <a:pPr algn="ctr">
                <a:defRPr/>
              </a:pPr>
              <a:r>
                <a:rPr lang="en-US" sz="1100" b="1" dirty="0">
                  <a:solidFill>
                    <a:srgbClr val="70ACE2"/>
                  </a:solidFill>
                  <a:latin typeface="+mj-lt"/>
                  <a:ea typeface="MS PGothic" panose="020B0600070205080204" pitchFamily="34" charset="-128"/>
                </a:rPr>
                <a:t>White House investigation</a:t>
              </a:r>
            </a:p>
          </p:txBody>
        </p:sp>
      </p:grpSp>
      <p:graphicFrame>
        <p:nvGraphicFramePr>
          <p:cNvPr id="19" name="Table 18"/>
          <p:cNvGraphicFramePr>
            <a:graphicFrameLocks noGrp="1"/>
          </p:cNvGraphicFramePr>
          <p:nvPr/>
        </p:nvGraphicFramePr>
        <p:xfrm>
          <a:off x="3494088" y="2019300"/>
          <a:ext cx="5154612" cy="3870928"/>
        </p:xfrm>
        <a:graphic>
          <a:graphicData uri="http://schemas.openxmlformats.org/drawingml/2006/table">
            <a:tbl>
              <a:tblPr/>
              <a:tblGrid>
                <a:gridCol w="2522537"/>
                <a:gridCol w="2632075"/>
              </a:tblGrid>
              <a:tr h="259036">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FFFF"/>
                          </a:solidFill>
                          <a:effectLst/>
                          <a:latin typeface="Calibri Light" charset="0"/>
                          <a:ea typeface="MS PGothic" charset="-128"/>
                        </a:rPr>
                        <a:t>Previous positions</a:t>
                      </a:r>
                    </a:p>
                  </a:txBody>
                  <a:tcPr marL="91453" marR="91453"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D9C58B"/>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FFFF"/>
                          </a:solidFill>
                          <a:effectLst/>
                          <a:latin typeface="Calibri Light" charset="0"/>
                          <a:ea typeface="MS PGothic" charset="-128"/>
                        </a:rPr>
                        <a:t>Bio</a:t>
                      </a:r>
                    </a:p>
                  </a:txBody>
                  <a:tcPr marL="91453" marR="91453"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D9C58B"/>
                    </a:solidFill>
                  </a:tcPr>
                </a:tc>
              </a:tr>
              <a:tr h="3611289">
                <a:tc>
                  <a:txBody>
                    <a:bodyPr/>
                    <a:lstStyle>
                      <a:lvl1pPr marL="171450" indent="-171450">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100" b="0" i="0" u="none" strike="noStrike" cap="none" normalizeH="0" baseline="0" dirty="0" smtClean="0">
                          <a:ln>
                            <a:noFill/>
                          </a:ln>
                          <a:solidFill>
                            <a:srgbClr val="000000"/>
                          </a:solidFill>
                          <a:effectLst/>
                          <a:latin typeface="Calibri Light" charset="0"/>
                          <a:ea typeface="MS PGothic" charset="-128"/>
                        </a:rPr>
                        <a:t>Director, FBI</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100" b="0" i="0" u="none" strike="noStrike" cap="none" normalizeH="0" baseline="0" dirty="0" smtClean="0">
                          <a:ln>
                            <a:noFill/>
                          </a:ln>
                          <a:solidFill>
                            <a:srgbClr val="000000"/>
                          </a:solidFill>
                          <a:effectLst/>
                          <a:latin typeface="Calibri Light" charset="0"/>
                          <a:ea typeface="MS PGothic" charset="-128"/>
                        </a:rPr>
                        <a:t>US deputy attorney general</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100" b="0" i="0" u="none" strike="noStrike" cap="none" normalizeH="0" baseline="0" dirty="0" smtClean="0">
                          <a:ln>
                            <a:noFill/>
                          </a:ln>
                          <a:solidFill>
                            <a:srgbClr val="000000"/>
                          </a:solidFill>
                          <a:effectLst/>
                          <a:latin typeface="Calibri Light" charset="0"/>
                          <a:ea typeface="MS PGothic" charset="-128"/>
                        </a:rPr>
                        <a:t>US attorney, northern California</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100" b="0" i="0" u="none" strike="noStrike" cap="none" normalizeH="0" baseline="0" dirty="0" smtClean="0">
                          <a:ln>
                            <a:noFill/>
                          </a:ln>
                          <a:solidFill>
                            <a:srgbClr val="000000"/>
                          </a:solidFill>
                          <a:effectLst/>
                          <a:latin typeface="Calibri Light" charset="0"/>
                          <a:ea typeface="MS PGothic" charset="-128"/>
                        </a:rPr>
                        <a:t>US assistant attorney general, criminal division</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100" b="0" i="0" u="none" strike="noStrike" cap="none" normalizeH="0" baseline="0" dirty="0" smtClean="0">
                          <a:ln>
                            <a:noFill/>
                          </a:ln>
                          <a:solidFill>
                            <a:srgbClr val="000000"/>
                          </a:solidFill>
                          <a:effectLst/>
                          <a:latin typeface="Calibri Light" charset="0"/>
                          <a:ea typeface="MS PGothic" charset="-128"/>
                        </a:rPr>
                        <a:t>US attorney, Massachusetts</a:t>
                      </a:r>
                    </a:p>
                  </a:txBody>
                  <a:tcPr marL="91453" marR="91453" marT="45712" marB="45712" horzOverflow="overflow">
                    <a:lnL>
                      <a:noFill/>
                    </a:lnL>
                    <a:lnR>
                      <a:noFill/>
                    </a:lnR>
                    <a:lnT>
                      <a:noFill/>
                    </a:lnT>
                    <a:lnB w="12700" cap="flat" cmpd="sng" algn="ctr">
                      <a:solidFill>
                        <a:srgbClr val="0D0D0D"/>
                      </a:solidFill>
                      <a:prstDash val="dot"/>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Light" charset="0"/>
                          <a:ea typeface="MS PGothic" charset="-128"/>
                        </a:rPr>
                        <a:t>Before joining a private firm, Mueller led the FBI for 12 years. He overhauled the agency to address the threat of terrorism, transferring thousands of agents from criminal to counterterrorism units. Mueller also notably threatened to resign from the FBI. In 2004, he told President Bush that he would leave office if the administration reauthorized a warrantless wiretapping program, and the president agreed to alter the program. Congress voted unanimously to extend Mueller’s term for two years at the request of President Obama. When Deputy Attorney General Rod Rosenstein appointed Mueller to serve as special counsel for the Russia investigation, Mueller received bipartisan praise. Some critics of Mueller’s appointment have noted that his current firm, </a:t>
                      </a:r>
                      <a:r>
                        <a:rPr kumimoji="0" lang="en-US" altLang="en-US" sz="1100" b="0" i="0" u="none" strike="noStrike" cap="none" normalizeH="0" baseline="0" dirty="0" err="1" smtClean="0">
                          <a:ln>
                            <a:noFill/>
                          </a:ln>
                          <a:solidFill>
                            <a:srgbClr val="000000"/>
                          </a:solidFill>
                          <a:effectLst/>
                          <a:latin typeface="Calibri Light" charset="0"/>
                          <a:ea typeface="MS PGothic" charset="-128"/>
                        </a:rPr>
                        <a:t>WilmerHale</a:t>
                      </a:r>
                      <a:r>
                        <a:rPr kumimoji="0" lang="en-US" altLang="en-US" sz="1100" b="0" i="0" u="none" strike="noStrike" cap="none" normalizeH="0" baseline="0" dirty="0" smtClean="0">
                          <a:ln>
                            <a:noFill/>
                          </a:ln>
                          <a:solidFill>
                            <a:srgbClr val="000000"/>
                          </a:solidFill>
                          <a:effectLst/>
                          <a:latin typeface="Calibri Light" charset="0"/>
                          <a:ea typeface="MS PGothic" charset="-128"/>
                        </a:rPr>
                        <a:t>, represents Paul </a:t>
                      </a:r>
                      <a:r>
                        <a:rPr kumimoji="0" lang="en-US" altLang="en-US" sz="1100" b="0" i="0" u="none" strike="noStrike" cap="none" normalizeH="0" baseline="0" dirty="0" err="1" smtClean="0">
                          <a:ln>
                            <a:noFill/>
                          </a:ln>
                          <a:solidFill>
                            <a:srgbClr val="000000"/>
                          </a:solidFill>
                          <a:effectLst/>
                          <a:latin typeface="Calibri Light" charset="0"/>
                          <a:ea typeface="MS PGothic" charset="-128"/>
                        </a:rPr>
                        <a:t>Manafort</a:t>
                      </a:r>
                      <a:r>
                        <a:rPr kumimoji="0" lang="en-US" altLang="en-US" sz="1100" b="0" i="0" u="none" strike="noStrike" cap="none" normalizeH="0" baseline="0" dirty="0" smtClean="0">
                          <a:ln>
                            <a:noFill/>
                          </a:ln>
                          <a:solidFill>
                            <a:srgbClr val="000000"/>
                          </a:solidFill>
                          <a:effectLst/>
                          <a:latin typeface="Calibri Light" charset="0"/>
                          <a:ea typeface="MS PGothic" charset="-128"/>
                        </a:rPr>
                        <a:t>, </a:t>
                      </a:r>
                      <a:r>
                        <a:rPr kumimoji="0" lang="en-US" altLang="en-US" sz="1100" b="0" i="0" u="none" strike="noStrike" cap="none" normalizeH="0" baseline="0" dirty="0" err="1" smtClean="0">
                          <a:ln>
                            <a:noFill/>
                          </a:ln>
                          <a:solidFill>
                            <a:srgbClr val="000000"/>
                          </a:solidFill>
                          <a:effectLst/>
                          <a:latin typeface="Calibri Light" charset="0"/>
                          <a:ea typeface="MS PGothic" charset="-128"/>
                        </a:rPr>
                        <a:t>Ivanka</a:t>
                      </a:r>
                      <a:r>
                        <a:rPr kumimoji="0" lang="en-US" altLang="en-US" sz="1100" b="0" i="0" u="none" strike="noStrike" cap="none" normalizeH="0" baseline="0" dirty="0" smtClean="0">
                          <a:ln>
                            <a:noFill/>
                          </a:ln>
                          <a:solidFill>
                            <a:srgbClr val="000000"/>
                          </a:solidFill>
                          <a:effectLst/>
                          <a:latin typeface="Calibri Light" charset="0"/>
                          <a:ea typeface="MS PGothic" charset="-128"/>
                        </a:rPr>
                        <a:t> Trump and Jared Kushner.</a:t>
                      </a:r>
                      <a:endParaRPr kumimoji="0" lang="en-US" altLang="en-US" sz="1100" b="0" i="0" u="none" strike="noStrike" cap="none" normalizeH="0" baseline="0" dirty="0">
                        <a:ln>
                          <a:noFill/>
                        </a:ln>
                        <a:solidFill>
                          <a:srgbClr val="000000"/>
                        </a:solidFill>
                        <a:effectLst/>
                        <a:latin typeface="Calibri Light" charset="0"/>
                        <a:ea typeface="MS PGothic" charset="-128"/>
                      </a:endParaRPr>
                    </a:p>
                  </a:txBody>
                  <a:tcPr marL="91453" marR="91453" marT="45712" marB="45712" horzOverflow="overflow">
                    <a:lnL>
                      <a:noFill/>
                    </a:lnL>
                    <a:lnR>
                      <a:noFill/>
                    </a:lnR>
                    <a:lnT>
                      <a:noFill/>
                    </a:lnT>
                    <a:lnB w="12700" cap="flat" cmpd="sng" algn="ctr">
                      <a:solidFill>
                        <a:srgbClr val="0D0D0D"/>
                      </a:solidFill>
                      <a:prstDash val="dot"/>
                      <a:round/>
                      <a:headEnd type="none" w="med" len="med"/>
                      <a:tailEnd type="none" w="med" len="med"/>
                    </a:lnB>
                    <a:lnTlToBr>
                      <a:noFill/>
                    </a:lnTlToBr>
                    <a:lnBlToTr>
                      <a:noFill/>
                    </a:lnBlToTr>
                    <a:noFill/>
                  </a:tcPr>
                </a:tc>
              </a:tr>
            </a:tbl>
          </a:graphicData>
        </a:graphic>
      </p:graphicFrame>
      <p:pic>
        <p:nvPicPr>
          <p:cNvPr id="5" name="Picture 4"/>
          <p:cNvPicPr>
            <a:picLocks noChangeAspect="1"/>
          </p:cNvPicPr>
          <p:nvPr/>
        </p:nvPicPr>
        <p:blipFill rotWithShape="1">
          <a:blip r:embed="rId4"/>
          <a:srcRect l="21267" t="9808" r="17380" b="41109"/>
          <a:stretch/>
        </p:blipFill>
        <p:spPr>
          <a:xfrm>
            <a:off x="896363" y="2962293"/>
            <a:ext cx="1371600" cy="1371600"/>
          </a:xfrm>
          <a:prstGeom prst="ellipse">
            <a:avLst/>
          </a:prstGeom>
        </p:spPr>
      </p:pic>
    </p:spTree>
    <p:extLst>
      <p:ext uri="{BB962C8B-B14F-4D97-AF65-F5344CB8AC3E}">
        <p14:creationId xmlns:p14="http://schemas.microsoft.com/office/powerpoint/2010/main" val="1197707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JPC 2015">
      <a:majorFont>
        <a:latin typeface="Georgia"/>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 Sept 2015.potx [Last saved by user]" id="{05A0779B-6B4A-4FB5-AF38-380C9E86D1DC}" vid="{9EDD7FE6-55FD-4C46-8B44-3BEC13B573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 - Sept 2015</Template>
  <TotalTime>13067</TotalTime>
  <Words>5900</Words>
  <Application>Microsoft Macintosh PowerPoint</Application>
  <PresentationFormat>On-screen Show (4:3)</PresentationFormat>
  <Paragraphs>601</Paragraphs>
  <Slides>22</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Gill Sans</vt:lpstr>
      <vt:lpstr>Gill Sans MT</vt:lpstr>
      <vt:lpstr>MS PGothic</vt:lpstr>
      <vt:lpstr>ＭＳ Ｐゴシック</vt:lpstr>
      <vt:lpstr>Wingdings</vt:lpstr>
      <vt:lpstr>Arial</vt:lpstr>
      <vt:lpstr>Calibri</vt:lpstr>
      <vt:lpstr>Calibri Light</vt:lpstr>
      <vt:lpstr>FreightSans Pro Book</vt:lpstr>
      <vt:lpstr>Georgia</vt:lpstr>
      <vt:lpstr>Office Theme</vt:lpstr>
      <vt:lpstr>The Russia investigations</vt:lpstr>
      <vt:lpstr>Roadmap for the presentation</vt:lpstr>
      <vt:lpstr>There are three separate Russia investigations  </vt:lpstr>
      <vt:lpstr>Deputy AG appoints special counsel for Russia probe </vt:lpstr>
      <vt:lpstr>Congressional committees investigating Russia’s hacking in the 2016 election and potential connections to Trump</vt:lpstr>
      <vt:lpstr>Roadmap for the presentation</vt:lpstr>
      <vt:lpstr>Key figures investigating Russia’s involvement in the 2016 election</vt:lpstr>
      <vt:lpstr>PowerPoint Presentation</vt:lpstr>
      <vt:lpstr>Deputy AG Rosenstein appoints special counsel  for Russia probe</vt:lpstr>
      <vt:lpstr>Deputy AG Rosenstein receives national attention after appointing special counsel </vt:lpstr>
      <vt:lpstr>Former Senator Lieberman is Trump’s top pick for FBI director</vt:lpstr>
      <vt:lpstr>House Intelligence Committee Oversees the agencies and bureaus of the federal government that provide information  for leaders in the government</vt:lpstr>
      <vt:lpstr>Senator Richard Burr </vt:lpstr>
      <vt:lpstr>Senator Mark Warner </vt:lpstr>
      <vt:lpstr>Senate Intelligence Committee Oversees the agencies and bureaus of the federal intelligence community</vt:lpstr>
      <vt:lpstr>Rep. Michael Conaway</vt:lpstr>
      <vt:lpstr>Rep. Adam Schiff</vt:lpstr>
      <vt:lpstr>Roadmap for the presentation</vt:lpstr>
      <vt:lpstr>Trump fires FBI Director Comey</vt:lpstr>
      <vt:lpstr>Senate Intelligence Committee subpoenas Flynn and requests Trump-relevant financial data from Treasury</vt:lpstr>
      <vt:lpstr>Attorney General Jeff Sessions spoke with the Russian ambassador to the US twice during the presidential election </vt:lpstr>
      <vt:lpstr>New Russia revelations: AG met with Russia’s ambassador, Obama officials traced path for investigators</vt:lpstr>
    </vt:vector>
  </TitlesOfParts>
  <Company>Atlantic Media</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Center</dc:title>
  <dc:creator>Bari, Afzal</dc:creator>
  <cp:lastModifiedBy>Microsoft Office User</cp:lastModifiedBy>
  <cp:revision>333</cp:revision>
  <cp:lastPrinted>2017-05-18T18:08:01Z</cp:lastPrinted>
  <dcterms:created xsi:type="dcterms:W3CDTF">2015-09-24T14:51:57Z</dcterms:created>
  <dcterms:modified xsi:type="dcterms:W3CDTF">2017-05-22T18:49:38Z</dcterms:modified>
</cp:coreProperties>
</file>