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7770"/>
    <a:srgbClr val="70ACE2"/>
    <a:srgbClr val="A0B277"/>
    <a:srgbClr val="E8DCBC"/>
    <a:srgbClr val="F9B53D"/>
    <a:srgbClr val="CA84CA"/>
    <a:srgbClr val="E0A39E"/>
    <a:srgbClr val="639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74"/>
    <p:restoredTop sz="94689"/>
  </p:normalViewPr>
  <p:slideViewPr>
    <p:cSldViewPr snapToGrid="0">
      <p:cViewPr varScale="1">
        <p:scale>
          <a:sx n="67" d="100"/>
          <a:sy n="67" d="100"/>
        </p:scale>
        <p:origin x="804" y="54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5/16/2017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5/16/2017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  <a:cs typeface="MS PGothic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9pPr>
          </a:lstStyle>
          <a:p>
            <a:fld id="{88C87FCC-277B-DB4B-A730-CE00B0F68DBA}" type="slidenum">
              <a:rPr lang="en-US" altLang="en-US">
                <a:latin typeface="Calibri" charset="0"/>
              </a:rPr>
              <a:pPr/>
              <a:t>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2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6960560" y="233363"/>
            <a:ext cx="2165978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ANTI-ESTABLISHMENT ELECTIONS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1267" name="Slide Number Placeholder 716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86496D-4107-6A44-8398-43406D7B8E6D}" type="slidenum">
              <a:rPr lang="en-US" altLang="en-US" sz="1000">
                <a:solidFill>
                  <a:srgbClr val="3B3838"/>
                </a:solidFill>
                <a:latin typeface="Calibri Light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0</a:t>
            </a:fld>
            <a:endParaRPr lang="en-US" altLang="en-US" sz="1000">
              <a:solidFill>
                <a:srgbClr val="3B3838"/>
              </a:solidFill>
              <a:latin typeface="Calibri Light" charset="0"/>
            </a:endParaRPr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Nationalist segments tapped into anti-establishment momentum, but results were limited by electoral system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May 16, 2017  |  Daniel Stublen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11277" name="Picture 16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0" y="6353024"/>
            <a:ext cx="9144000" cy="24936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National Journal Research, 2017. “EU 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Referendum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Result,” BBC. “America goes to the polls,” Nonprofit VOTE. Constitutional Council of France.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73525" y="3251053"/>
            <a:ext cx="4389120" cy="1252367"/>
          </a:xfrm>
          <a:prstGeom prst="rect">
            <a:avLst/>
          </a:prstGeom>
          <a:solidFill>
            <a:srgbClr val="E8D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Clinton</a:t>
            </a:r>
            <a:r>
              <a:rPr lang="en-US" sz="1100" dirty="0" smtClean="0">
                <a:solidFill>
                  <a:schemeClr val="tx1"/>
                </a:solidFill>
              </a:rPr>
              <a:t>: Former secretary of state, </a:t>
            </a:r>
            <a:r>
              <a:rPr lang="en-US" sz="1100" dirty="0">
                <a:solidFill>
                  <a:schemeClr val="tx1"/>
                </a:solidFill>
              </a:rPr>
              <a:t>s</a:t>
            </a:r>
            <a:r>
              <a:rPr lang="en-US" sz="1100" dirty="0" smtClean="0">
                <a:solidFill>
                  <a:schemeClr val="tx1"/>
                </a:solidFill>
              </a:rPr>
              <a:t>enator and </a:t>
            </a:r>
            <a:r>
              <a:rPr lang="en-US" sz="1100" dirty="0">
                <a:solidFill>
                  <a:schemeClr val="tx1"/>
                </a:solidFill>
              </a:rPr>
              <a:t>f</a:t>
            </a:r>
            <a:r>
              <a:rPr lang="en-US" sz="1100" dirty="0" smtClean="0">
                <a:solidFill>
                  <a:schemeClr val="tx1"/>
                </a:solidFill>
              </a:rPr>
              <a:t>irst </a:t>
            </a:r>
            <a:r>
              <a:rPr lang="en-US" sz="1100" dirty="0">
                <a:solidFill>
                  <a:schemeClr val="tx1"/>
                </a:solidFill>
              </a:rPr>
              <a:t>l</a:t>
            </a:r>
            <a:r>
              <a:rPr lang="en-US" sz="1100" dirty="0" smtClean="0">
                <a:solidFill>
                  <a:schemeClr val="tx1"/>
                </a:solidFill>
              </a:rPr>
              <a:t>ady</a:t>
            </a:r>
            <a:endParaRPr lang="en-US" sz="11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Trump</a:t>
            </a:r>
            <a:r>
              <a:rPr lang="en-US" sz="1100" dirty="0" smtClean="0">
                <a:solidFill>
                  <a:schemeClr val="tx1"/>
                </a:solidFill>
              </a:rPr>
              <a:t>: Real estate billionaire and reality TV host</a:t>
            </a:r>
            <a:endParaRPr lang="en-US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Result: </a:t>
            </a:r>
            <a:r>
              <a:rPr lang="en-US" sz="1100" dirty="0" smtClean="0">
                <a:solidFill>
                  <a:schemeClr val="tx1"/>
                </a:solidFill>
              </a:rPr>
              <a:t>Trump latched on to the </a:t>
            </a:r>
            <a:r>
              <a:rPr lang="en-US" sz="1100" b="1" dirty="0" smtClean="0">
                <a:solidFill>
                  <a:schemeClr val="tx1"/>
                </a:solidFill>
              </a:rPr>
              <a:t>frustration</a:t>
            </a:r>
            <a:r>
              <a:rPr lang="en-US" sz="1100" dirty="0" smtClean="0">
                <a:solidFill>
                  <a:schemeClr val="tx1"/>
                </a:solidFill>
              </a:rPr>
              <a:t> of white working class voters while maintaining the </a:t>
            </a:r>
            <a:r>
              <a:rPr lang="en-US" sz="1100" b="1" dirty="0" smtClean="0">
                <a:solidFill>
                  <a:schemeClr val="tx1"/>
                </a:solidFill>
              </a:rPr>
              <a:t>reluctant support of the establishment right </a:t>
            </a:r>
            <a:r>
              <a:rPr lang="en-US" sz="1100" dirty="0" smtClean="0">
                <a:solidFill>
                  <a:schemeClr val="tx1"/>
                </a:solidFill>
              </a:rPr>
              <a:t>whom he had vilified in the primary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Clinton won 2.8 million more votes, but </a:t>
            </a:r>
            <a:r>
              <a:rPr lang="en-US" sz="1100" b="1" dirty="0" smtClean="0">
                <a:solidFill>
                  <a:schemeClr val="tx1"/>
                </a:solidFill>
              </a:rPr>
              <a:t>lost in the electoral college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Turnout</a:t>
            </a:r>
            <a:r>
              <a:rPr lang="en-US" sz="1100" dirty="0" smtClean="0">
                <a:solidFill>
                  <a:schemeClr val="tx1"/>
                </a:solidFill>
              </a:rPr>
              <a:t>: </a:t>
            </a:r>
            <a:r>
              <a:rPr lang="en-US" sz="1100" dirty="0">
                <a:solidFill>
                  <a:schemeClr val="tx1"/>
                </a:solidFill>
              </a:rPr>
              <a:t>86.8% </a:t>
            </a:r>
            <a:r>
              <a:rPr lang="en-US" sz="1100" dirty="0" smtClean="0">
                <a:solidFill>
                  <a:schemeClr val="tx1"/>
                </a:solidFill>
              </a:rPr>
              <a:t>(of </a:t>
            </a:r>
            <a:r>
              <a:rPr lang="en-US" sz="1100" dirty="0">
                <a:solidFill>
                  <a:schemeClr val="tx1"/>
                </a:solidFill>
              </a:rPr>
              <a:t>registered </a:t>
            </a:r>
            <a:r>
              <a:rPr lang="en-US" sz="1100" dirty="0" smtClean="0">
                <a:solidFill>
                  <a:schemeClr val="tx1"/>
                </a:solidFill>
              </a:rPr>
              <a:t>voters), 60.2% (of eligible voters)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TextBox 13"/>
          <p:cNvSpPr txBox="1">
            <a:spLocks noChangeArrowheads="1"/>
          </p:cNvSpPr>
          <p:nvPr/>
        </p:nvSpPr>
        <p:spPr bwMode="auto">
          <a:xfrm>
            <a:off x="578802" y="1523437"/>
            <a:ext cx="28956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100" b="1" dirty="0" smtClean="0">
                <a:solidFill>
                  <a:srgbClr val="70ACE2"/>
                </a:solidFill>
                <a:latin typeface="Calibri Light" charset="0"/>
              </a:rPr>
              <a:t>■</a:t>
            </a:r>
            <a:r>
              <a:rPr lang="en-US" altLang="en-US" sz="1100" b="1" dirty="0" smtClean="0">
                <a:latin typeface="Calibri Light" charset="0"/>
              </a:rPr>
              <a:t> </a:t>
            </a:r>
            <a:r>
              <a:rPr lang="en-US" altLang="en-US" sz="1100" dirty="0" smtClean="0">
                <a:latin typeface="Calibri Light" charset="0"/>
              </a:rPr>
              <a:t>Establishment    </a:t>
            </a:r>
            <a:r>
              <a:rPr lang="en-US" altLang="en-US" sz="1100" b="1" dirty="0" smtClean="0">
                <a:solidFill>
                  <a:srgbClr val="D27770"/>
                </a:solidFill>
                <a:latin typeface="Calibri Light" charset="0"/>
              </a:rPr>
              <a:t>■</a:t>
            </a:r>
            <a:r>
              <a:rPr lang="en-US" altLang="en-US" sz="1100" b="1" dirty="0" smtClean="0">
                <a:latin typeface="Calibri Light" charset="0"/>
              </a:rPr>
              <a:t> </a:t>
            </a:r>
            <a:r>
              <a:rPr lang="en-US" altLang="en-US" sz="1100" dirty="0">
                <a:latin typeface="Calibri Light" charset="0"/>
              </a:rPr>
              <a:t>Anti-establishment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073525" y="4726786"/>
            <a:ext cx="4389120" cy="1254914"/>
          </a:xfrm>
          <a:prstGeom prst="rect">
            <a:avLst/>
          </a:prstGeom>
          <a:solidFill>
            <a:srgbClr val="E8D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Macron</a:t>
            </a:r>
            <a:r>
              <a:rPr lang="en-US" sz="1100" dirty="0" smtClean="0">
                <a:solidFill>
                  <a:schemeClr val="tx1"/>
                </a:solidFill>
              </a:rPr>
              <a:t>: Former Socialist Party member, economy minister and banker</a:t>
            </a:r>
            <a:endParaRPr lang="en-US" sz="11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Le Pen</a:t>
            </a:r>
            <a:r>
              <a:rPr lang="en-US" sz="1100" dirty="0" smtClean="0">
                <a:solidFill>
                  <a:schemeClr val="tx1"/>
                </a:solidFill>
              </a:rPr>
              <a:t>: EU Parliament member, daughter to polemical party founder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Result: </a:t>
            </a:r>
            <a:r>
              <a:rPr lang="en-US" sz="1100" dirty="0" smtClean="0">
                <a:solidFill>
                  <a:schemeClr val="tx1"/>
                </a:solidFill>
              </a:rPr>
              <a:t>Macron won 24% of the vote in the 1</a:t>
            </a:r>
            <a:r>
              <a:rPr lang="en-US" sz="1100" baseline="30000" dirty="0" smtClean="0">
                <a:solidFill>
                  <a:schemeClr val="tx1"/>
                </a:solidFill>
              </a:rPr>
              <a:t>st</a:t>
            </a:r>
            <a:r>
              <a:rPr lang="en-US" sz="1100" dirty="0" smtClean="0">
                <a:solidFill>
                  <a:schemeClr val="tx1"/>
                </a:solidFill>
              </a:rPr>
              <a:t> round and 66% in the 2</a:t>
            </a:r>
            <a:r>
              <a:rPr lang="en-US" sz="1100" baseline="30000" dirty="0" smtClean="0">
                <a:solidFill>
                  <a:schemeClr val="tx1"/>
                </a:solidFill>
              </a:rPr>
              <a:t>nd</a:t>
            </a:r>
            <a:r>
              <a:rPr lang="en-US" sz="1100" dirty="0" smtClean="0">
                <a:solidFill>
                  <a:schemeClr val="tx1"/>
                </a:solidFill>
              </a:rPr>
              <a:t> round against Le Pen; </a:t>
            </a:r>
            <a:r>
              <a:rPr lang="en-US" sz="1100" b="1" dirty="0" smtClean="0">
                <a:solidFill>
                  <a:schemeClr val="tx1"/>
                </a:solidFill>
              </a:rPr>
              <a:t>all parties except the populist far-left party supported Macron </a:t>
            </a:r>
            <a:r>
              <a:rPr lang="en-US" sz="1100" dirty="0" smtClean="0">
                <a:solidFill>
                  <a:schemeClr val="tx1"/>
                </a:solidFill>
              </a:rPr>
              <a:t>in order to block Le Pen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Legislative elections occur later in the year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Turnout</a:t>
            </a:r>
            <a:r>
              <a:rPr lang="en-US" sz="1100" dirty="0" smtClean="0">
                <a:solidFill>
                  <a:schemeClr val="tx1"/>
                </a:solidFill>
              </a:rPr>
              <a:t>: 74.56% (of registered voters)</a:t>
            </a:r>
          </a:p>
        </p:txBody>
      </p:sp>
      <p:pic>
        <p:nvPicPr>
          <p:cNvPr id="17418" name="Picture 10" descr="Image result for us fla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1" y="3509120"/>
            <a:ext cx="640080" cy="33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536382" y="3357635"/>
            <a:ext cx="822960" cy="1137683"/>
            <a:chOff x="1536382" y="3357635"/>
            <a:chExt cx="822960" cy="1137683"/>
          </a:xfrm>
        </p:grpSpPr>
        <p:pic>
          <p:nvPicPr>
            <p:cNvPr id="17410" name="Picture 2" descr="Image result for clinton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75" t="6361" r="10767" b="33204"/>
            <a:stretch/>
          </p:blipFill>
          <p:spPr bwMode="auto">
            <a:xfrm>
              <a:off x="1627822" y="3357635"/>
              <a:ext cx="640080" cy="640080"/>
            </a:xfrm>
            <a:prstGeom prst="rect">
              <a:avLst/>
            </a:prstGeom>
            <a:noFill/>
            <a:ln w="38100">
              <a:solidFill>
                <a:srgbClr val="70ACE2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Rectangle 59"/>
            <p:cNvSpPr/>
            <p:nvPr/>
          </p:nvSpPr>
          <p:spPr>
            <a:xfrm>
              <a:off x="1536382" y="4027506"/>
              <a:ext cx="822960" cy="4678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chemeClr val="tx1"/>
                  </a:solidFill>
                </a:rPr>
                <a:t>Clinton</a:t>
              </a:r>
              <a:endParaRPr lang="en-US" sz="1100" dirty="0" smtClean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Democrat (centrist)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40513" y="3357635"/>
            <a:ext cx="914400" cy="1135298"/>
            <a:chOff x="2840513" y="3357635"/>
            <a:chExt cx="914400" cy="113529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6"/>
            <a:srcRect l="20897" t="5179" r="20811" b="48141"/>
            <a:stretch/>
          </p:blipFill>
          <p:spPr>
            <a:xfrm>
              <a:off x="2977673" y="3357635"/>
              <a:ext cx="640080" cy="640080"/>
            </a:xfrm>
            <a:prstGeom prst="rect">
              <a:avLst/>
            </a:prstGeom>
            <a:ln w="38100">
              <a:solidFill>
                <a:srgbClr val="D27770"/>
              </a:solidFill>
            </a:ln>
          </p:spPr>
        </p:pic>
        <p:sp>
          <p:nvSpPr>
            <p:cNvPr id="61" name="Rectangle 60"/>
            <p:cNvSpPr/>
            <p:nvPr/>
          </p:nvSpPr>
          <p:spPr>
            <a:xfrm>
              <a:off x="2840513" y="4025121"/>
              <a:ext cx="914400" cy="4678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chemeClr val="tx1"/>
                  </a:solidFill>
                </a:rPr>
                <a:t>Trump</a:t>
              </a:r>
              <a:endParaRPr lang="en-US" sz="1100" dirty="0" smtClean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Republican</a:t>
              </a:r>
              <a:br>
                <a:rPr lang="en-US" sz="1100" dirty="0" smtClean="0">
                  <a:solidFill>
                    <a:schemeClr val="tx1"/>
                  </a:solidFill>
                </a:rPr>
              </a:br>
              <a:r>
                <a:rPr lang="en-US" sz="1100" dirty="0" smtClean="0">
                  <a:solidFill>
                    <a:schemeClr val="tx1"/>
                  </a:solidFill>
                </a:rPr>
                <a:t>(nationalist)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7420" name="Picture 12" descr="Image result for french fla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1" y="4940102"/>
            <a:ext cx="640080" cy="42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490662" y="4833368"/>
            <a:ext cx="914400" cy="1137683"/>
            <a:chOff x="1490662" y="4833368"/>
            <a:chExt cx="914400" cy="1137683"/>
          </a:xfrm>
        </p:grpSpPr>
        <p:pic>
          <p:nvPicPr>
            <p:cNvPr id="17422" name="Picture 14" descr="Image result for emmanuel macron official photo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75" t="7403" r="5197" b="13168"/>
            <a:stretch/>
          </p:blipFill>
          <p:spPr bwMode="auto">
            <a:xfrm>
              <a:off x="1627822" y="4833368"/>
              <a:ext cx="640080" cy="640080"/>
            </a:xfrm>
            <a:prstGeom prst="rect">
              <a:avLst/>
            </a:prstGeom>
            <a:noFill/>
            <a:ln w="38100">
              <a:solidFill>
                <a:srgbClr val="D2777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Rectangle 61"/>
            <p:cNvSpPr/>
            <p:nvPr/>
          </p:nvSpPr>
          <p:spPr>
            <a:xfrm>
              <a:off x="1490662" y="5503239"/>
              <a:ext cx="914400" cy="4678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chemeClr val="tx1"/>
                  </a:solidFill>
                </a:rPr>
                <a:t>Macron</a:t>
              </a:r>
              <a:endParaRPr lang="en-US" sz="1100" dirty="0" smtClean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En Marche!</a:t>
              </a:r>
            </a:p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(centrist)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49073" y="4833368"/>
            <a:ext cx="1097280" cy="1132205"/>
            <a:chOff x="2749073" y="4833368"/>
            <a:chExt cx="1097280" cy="1132205"/>
          </a:xfrm>
        </p:grpSpPr>
        <p:pic>
          <p:nvPicPr>
            <p:cNvPr id="17424" name="Picture 16" descr="Image result for marine le pen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977673" y="4833368"/>
              <a:ext cx="640080" cy="640080"/>
            </a:xfrm>
            <a:prstGeom prst="rect">
              <a:avLst/>
            </a:prstGeom>
            <a:noFill/>
            <a:ln w="38100">
              <a:solidFill>
                <a:srgbClr val="D2777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Rectangle 62"/>
            <p:cNvSpPr/>
            <p:nvPr/>
          </p:nvSpPr>
          <p:spPr>
            <a:xfrm>
              <a:off x="2749073" y="5497761"/>
              <a:ext cx="1097280" cy="4678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chemeClr val="tx1"/>
                  </a:solidFill>
                </a:rPr>
                <a:t>Le Pen</a:t>
              </a:r>
              <a:endParaRPr lang="en-US" sz="1100" dirty="0" smtClean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National Front</a:t>
              </a:r>
            </a:p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(nationalist)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175" name="Picture 717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4031" y="2095460"/>
            <a:ext cx="640080" cy="32004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381124" y="1935440"/>
            <a:ext cx="1133476" cy="1098980"/>
            <a:chOff x="1381124" y="1935440"/>
            <a:chExt cx="1133476" cy="1098980"/>
          </a:xfrm>
        </p:grpSpPr>
        <p:pic>
          <p:nvPicPr>
            <p:cNvPr id="17428" name="Picture 20" descr="Image result for david cameron official photo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3" t="3228" r="8612" b="28840"/>
            <a:stretch/>
          </p:blipFill>
          <p:spPr bwMode="auto">
            <a:xfrm>
              <a:off x="1627822" y="1935440"/>
              <a:ext cx="640080" cy="640080"/>
            </a:xfrm>
            <a:prstGeom prst="rect">
              <a:avLst/>
            </a:prstGeom>
            <a:noFill/>
            <a:ln w="38100">
              <a:solidFill>
                <a:srgbClr val="70ACE2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Rectangle 66"/>
            <p:cNvSpPr/>
            <p:nvPr/>
          </p:nvSpPr>
          <p:spPr>
            <a:xfrm>
              <a:off x="1381124" y="2566608"/>
              <a:ext cx="1133476" cy="4678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chemeClr val="tx1"/>
                  </a:solidFill>
                </a:rPr>
                <a:t>Stay in the EU</a:t>
              </a:r>
            </a:p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(establishment coalition)</a:t>
              </a:r>
            </a:p>
            <a:p>
              <a:pPr algn="ctr">
                <a:defRPr/>
              </a:pPr>
              <a:endParaRPr lang="en-US" sz="11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4073525" y="1753229"/>
            <a:ext cx="4389120" cy="1281191"/>
          </a:xfrm>
          <a:prstGeom prst="rect">
            <a:avLst/>
          </a:prstGeom>
          <a:solidFill>
            <a:srgbClr val="E8D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Stay</a:t>
            </a:r>
            <a:r>
              <a:rPr lang="en-US" sz="1100" dirty="0" smtClean="0">
                <a:solidFill>
                  <a:schemeClr val="tx1"/>
                </a:solidFill>
              </a:rPr>
              <a:t>: Led by Conservative PM David Cameron who had promised an EU referendum if elected; also backed by Labour leadership</a:t>
            </a:r>
            <a:endParaRPr lang="en-US" sz="11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Leave</a:t>
            </a:r>
            <a:r>
              <a:rPr lang="en-US" sz="1100" dirty="0" smtClean="0">
                <a:solidFill>
                  <a:schemeClr val="tx1"/>
                </a:solidFill>
              </a:rPr>
              <a:t>: Led by </a:t>
            </a:r>
            <a:r>
              <a:rPr lang="en-US" sz="1100" dirty="0" smtClean="0">
                <a:solidFill>
                  <a:schemeClr val="tx1"/>
                </a:solidFill>
              </a:rPr>
              <a:t>Nigel Farage of the United </a:t>
            </a:r>
            <a:r>
              <a:rPr lang="en-US" sz="1100" dirty="0" smtClean="0">
                <a:solidFill>
                  <a:schemeClr val="tx1"/>
                </a:solidFill>
              </a:rPr>
              <a:t>Kingdom Independence Party (</a:t>
            </a:r>
            <a:r>
              <a:rPr lang="en-US" sz="1100" dirty="0" smtClean="0">
                <a:solidFill>
                  <a:schemeClr val="tx1"/>
                </a:solidFill>
              </a:rPr>
              <a:t>UKIP) and </a:t>
            </a:r>
            <a:r>
              <a:rPr lang="en-US" sz="1100" dirty="0" smtClean="0">
                <a:solidFill>
                  <a:schemeClr val="tx1"/>
                </a:solidFill>
              </a:rPr>
              <a:t>supported by </a:t>
            </a:r>
            <a:r>
              <a:rPr lang="en-US" sz="1100" dirty="0" smtClean="0">
                <a:solidFill>
                  <a:schemeClr val="tx1"/>
                </a:solidFill>
              </a:rPr>
              <a:t>the former </a:t>
            </a:r>
            <a:r>
              <a:rPr lang="en-US" sz="1100" dirty="0" smtClean="0">
                <a:solidFill>
                  <a:schemeClr val="tx1"/>
                </a:solidFill>
              </a:rPr>
              <a:t>mayor of London, Boris Johnson</a:t>
            </a:r>
            <a:endParaRPr lang="en-US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Result: </a:t>
            </a:r>
            <a:r>
              <a:rPr lang="en-US" sz="1100" dirty="0" smtClean="0">
                <a:solidFill>
                  <a:schemeClr val="tx1"/>
                </a:solidFill>
              </a:rPr>
              <a:t>Generally, </a:t>
            </a:r>
            <a:r>
              <a:rPr lang="en-US" sz="1100" b="1" dirty="0" smtClean="0">
                <a:solidFill>
                  <a:schemeClr val="tx1"/>
                </a:solidFill>
              </a:rPr>
              <a:t>rural and industrially depressed areas voted to leave </a:t>
            </a:r>
            <a:r>
              <a:rPr lang="en-US" sz="1100" dirty="0" smtClean="0">
                <a:solidFill>
                  <a:schemeClr val="tx1"/>
                </a:solidFill>
              </a:rPr>
              <a:t>while cities and most of Scotland voted to stay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Turnout</a:t>
            </a:r>
            <a:r>
              <a:rPr lang="en-US" sz="1100" dirty="0" smtClean="0">
                <a:solidFill>
                  <a:schemeClr val="tx1"/>
                </a:solidFill>
              </a:rPr>
              <a:t>: 72.2% (of registered voters)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0513" y="1935440"/>
            <a:ext cx="914400" cy="1098980"/>
            <a:chOff x="2840513" y="1935440"/>
            <a:chExt cx="914400" cy="1098980"/>
          </a:xfrm>
        </p:grpSpPr>
        <p:pic>
          <p:nvPicPr>
            <p:cNvPr id="17430" name="Picture 22" descr="Image result for nigel farage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4" b="17286"/>
            <a:stretch/>
          </p:blipFill>
          <p:spPr bwMode="auto">
            <a:xfrm>
              <a:off x="2977673" y="1935440"/>
              <a:ext cx="640080" cy="640080"/>
            </a:xfrm>
            <a:prstGeom prst="rect">
              <a:avLst/>
            </a:prstGeom>
            <a:noFill/>
            <a:ln w="38100">
              <a:solidFill>
                <a:srgbClr val="D2777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Rectangle 72"/>
            <p:cNvSpPr/>
            <p:nvPr/>
          </p:nvSpPr>
          <p:spPr>
            <a:xfrm>
              <a:off x="2840513" y="2566608"/>
              <a:ext cx="914400" cy="4678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chemeClr val="tx1"/>
                  </a:solidFill>
                </a:rPr>
                <a:t>Leave the EU</a:t>
              </a:r>
            </a:p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(nationalist)</a:t>
              </a:r>
            </a:p>
            <a:p>
              <a:pPr algn="ctr">
                <a:defRPr/>
              </a:pPr>
              <a:endParaRPr lang="en-US" sz="11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07333" y="2403831"/>
            <a:ext cx="1133476" cy="467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Brexit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7333" y="3830951"/>
            <a:ext cx="1133476" cy="467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US presidential election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7333" y="5365032"/>
            <a:ext cx="1133476" cy="467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French presidential election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12945</TotalTime>
  <Words>335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FreightSans Pro Book</vt:lpstr>
      <vt:lpstr>Georgia</vt:lpstr>
      <vt:lpstr>Office Theme</vt:lpstr>
      <vt:lpstr>Nationalist segments tapped into anti-establishment momentum, but results were limited by electoral system</vt:lpstr>
    </vt:vector>
  </TitlesOfParts>
  <Company>Atlantic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Stublen, Daniel</cp:lastModifiedBy>
  <cp:revision>334</cp:revision>
  <cp:lastPrinted>2015-11-18T15:13:09Z</cp:lastPrinted>
  <dcterms:created xsi:type="dcterms:W3CDTF">2015-09-24T14:51:57Z</dcterms:created>
  <dcterms:modified xsi:type="dcterms:W3CDTF">2017-05-16T21:11:27Z</dcterms:modified>
</cp:coreProperties>
</file>