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7"/>
  </p:notesMasterIdLst>
  <p:handoutMasterIdLst>
    <p:handoutMasterId r:id="rId18"/>
  </p:handoutMasterIdLst>
  <p:sldIdLst>
    <p:sldId id="339" r:id="rId2"/>
    <p:sldId id="359" r:id="rId3"/>
    <p:sldId id="342" r:id="rId4"/>
    <p:sldId id="358" r:id="rId5"/>
    <p:sldId id="365" r:id="rId6"/>
    <p:sldId id="366" r:id="rId7"/>
    <p:sldId id="340" r:id="rId8"/>
    <p:sldId id="346" r:id="rId9"/>
    <p:sldId id="360" r:id="rId10"/>
    <p:sldId id="350" r:id="rId11"/>
    <p:sldId id="361" r:id="rId12"/>
    <p:sldId id="363" r:id="rId13"/>
    <p:sldId id="367" r:id="rId14"/>
    <p:sldId id="368" r:id="rId15"/>
    <p:sldId id="369" r:id="rId16"/>
  </p:sldIdLst>
  <p:sldSz cx="9144000" cy="6858000" type="screen4x3"/>
  <p:notesSz cx="7010400" cy="9223375"/>
  <p:defaultTextStyle>
    <a:defPPr>
      <a:defRPr lang="en-US"/>
    </a:defPPr>
    <a:lvl1pPr algn="l" rtl="0" eaLnBrk="0" fontAlgn="base" hangingPunct="0">
      <a:spcBef>
        <a:spcPct val="0"/>
      </a:spcBef>
      <a:spcAft>
        <a:spcPct val="0"/>
      </a:spcAft>
      <a:defRPr kern="1200">
        <a:solidFill>
          <a:schemeClr val="tx1"/>
        </a:solidFill>
        <a:latin typeface="Calibri Light" charset="0"/>
        <a:ea typeface="ＭＳ Ｐゴシック" charset="-128"/>
        <a:cs typeface="ＭＳ Ｐゴシック" charset="-128"/>
      </a:defRPr>
    </a:lvl1pPr>
    <a:lvl2pPr marL="457200" algn="l" rtl="0" eaLnBrk="0" fontAlgn="base" hangingPunct="0">
      <a:spcBef>
        <a:spcPct val="0"/>
      </a:spcBef>
      <a:spcAft>
        <a:spcPct val="0"/>
      </a:spcAft>
      <a:defRPr kern="1200">
        <a:solidFill>
          <a:schemeClr val="tx1"/>
        </a:solidFill>
        <a:latin typeface="Calibri Light" charset="0"/>
        <a:ea typeface="ＭＳ Ｐゴシック" charset="-128"/>
        <a:cs typeface="ＭＳ Ｐゴシック" charset="-128"/>
      </a:defRPr>
    </a:lvl2pPr>
    <a:lvl3pPr marL="914400" algn="l" rtl="0" eaLnBrk="0" fontAlgn="base" hangingPunct="0">
      <a:spcBef>
        <a:spcPct val="0"/>
      </a:spcBef>
      <a:spcAft>
        <a:spcPct val="0"/>
      </a:spcAft>
      <a:defRPr kern="1200">
        <a:solidFill>
          <a:schemeClr val="tx1"/>
        </a:solidFill>
        <a:latin typeface="Calibri Light" charset="0"/>
        <a:ea typeface="ＭＳ Ｐゴシック" charset="-128"/>
        <a:cs typeface="ＭＳ Ｐゴシック" charset="-128"/>
      </a:defRPr>
    </a:lvl3pPr>
    <a:lvl4pPr marL="1371600" algn="l" rtl="0" eaLnBrk="0" fontAlgn="base" hangingPunct="0">
      <a:spcBef>
        <a:spcPct val="0"/>
      </a:spcBef>
      <a:spcAft>
        <a:spcPct val="0"/>
      </a:spcAft>
      <a:defRPr kern="1200">
        <a:solidFill>
          <a:schemeClr val="tx1"/>
        </a:solidFill>
        <a:latin typeface="Calibri Light" charset="0"/>
        <a:ea typeface="ＭＳ Ｐゴシック" charset="-128"/>
        <a:cs typeface="ＭＳ Ｐゴシック" charset="-128"/>
      </a:defRPr>
    </a:lvl4pPr>
    <a:lvl5pPr marL="1828800" algn="l" rtl="0" eaLnBrk="0" fontAlgn="base" hangingPunct="0">
      <a:spcBef>
        <a:spcPct val="0"/>
      </a:spcBef>
      <a:spcAft>
        <a:spcPct val="0"/>
      </a:spcAft>
      <a:defRPr kern="1200">
        <a:solidFill>
          <a:schemeClr val="tx1"/>
        </a:solidFill>
        <a:latin typeface="Calibri Light" charset="0"/>
        <a:ea typeface="ＭＳ Ｐゴシック" charset="-128"/>
        <a:cs typeface="ＭＳ Ｐゴシック" charset="-128"/>
      </a:defRPr>
    </a:lvl5pPr>
    <a:lvl6pPr marL="2286000" algn="l" defTabSz="914400" rtl="0" eaLnBrk="1" latinLnBrk="0" hangingPunct="1">
      <a:defRPr kern="1200">
        <a:solidFill>
          <a:schemeClr val="tx1"/>
        </a:solidFill>
        <a:latin typeface="Calibri Light" charset="0"/>
        <a:ea typeface="ＭＳ Ｐゴシック" charset="-128"/>
        <a:cs typeface="ＭＳ Ｐゴシック" charset="-128"/>
      </a:defRPr>
    </a:lvl6pPr>
    <a:lvl7pPr marL="2743200" algn="l" defTabSz="914400" rtl="0" eaLnBrk="1" latinLnBrk="0" hangingPunct="1">
      <a:defRPr kern="1200">
        <a:solidFill>
          <a:schemeClr val="tx1"/>
        </a:solidFill>
        <a:latin typeface="Calibri Light" charset="0"/>
        <a:ea typeface="ＭＳ Ｐゴシック" charset="-128"/>
        <a:cs typeface="ＭＳ Ｐゴシック" charset="-128"/>
      </a:defRPr>
    </a:lvl7pPr>
    <a:lvl8pPr marL="3200400" algn="l" defTabSz="914400" rtl="0" eaLnBrk="1" latinLnBrk="0" hangingPunct="1">
      <a:defRPr kern="1200">
        <a:solidFill>
          <a:schemeClr val="tx1"/>
        </a:solidFill>
        <a:latin typeface="Calibri Light" charset="0"/>
        <a:ea typeface="ＭＳ Ｐゴシック" charset="-128"/>
        <a:cs typeface="ＭＳ Ｐゴシック" charset="-128"/>
      </a:defRPr>
    </a:lvl8pPr>
    <a:lvl9pPr marL="3657600" algn="l" defTabSz="914400" rtl="0" eaLnBrk="1" latinLnBrk="0" hangingPunct="1">
      <a:defRPr kern="1200">
        <a:solidFill>
          <a:schemeClr val="tx1"/>
        </a:solidFill>
        <a:latin typeface="Calibri Light" charset="0"/>
        <a:ea typeface="ＭＳ Ｐゴシック" charset="-128"/>
        <a:cs typeface="ＭＳ Ｐゴシック" charset="-128"/>
      </a:defRPr>
    </a:lvl9pPr>
  </p:defaultTextStyle>
  <p:extLst>
    <p:ext uri="{EFAFB233-063F-42B5-8137-9DF3F51BA10A}">
      <p15:sldGuideLst xmlns="" xmlns:p15="http://schemas.microsoft.com/office/powerpoint/2012/main">
        <p15:guide id="1" orient="horz" pos="2208">
          <p15:clr>
            <a:srgbClr val="A4A3A4"/>
          </p15:clr>
        </p15:guide>
        <p15:guide id="2" pos="2880">
          <p15:clr>
            <a:srgbClr val="A4A3A4"/>
          </p15:clr>
        </p15:guide>
        <p15:guide id="3" pos="144">
          <p15:clr>
            <a:srgbClr val="A4A3A4"/>
          </p15:clr>
        </p15:guide>
        <p15:guide id="4" pos="56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27770"/>
    <a:srgbClr val="A0B277"/>
    <a:srgbClr val="70ACE2"/>
    <a:srgbClr val="E8DCBC"/>
    <a:srgbClr val="F9B53D"/>
    <a:srgbClr val="CA84CA"/>
    <a:srgbClr val="E0A39E"/>
    <a:srgbClr val="6391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63" autoAdjust="0"/>
    <p:restoredTop sz="94689"/>
  </p:normalViewPr>
  <p:slideViewPr>
    <p:cSldViewPr snapToGrid="0">
      <p:cViewPr varScale="1">
        <p:scale>
          <a:sx n="96" d="100"/>
          <a:sy n="96" d="100"/>
        </p:scale>
        <p:origin x="-600" y="-112"/>
      </p:cViewPr>
      <p:guideLst>
        <p:guide orient="horz" pos="2208"/>
        <p:guide pos="2880"/>
        <p:guide pos="144"/>
        <p:guide pos="56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565562117235345"/>
          <c:y val="0.141944444444444"/>
          <c:w val="0.860110454943132"/>
          <c:h val="0.762916666666667"/>
        </c:manualLayout>
      </c:layout>
      <c:lineChart>
        <c:grouping val="standard"/>
        <c:varyColors val="0"/>
        <c:ser>
          <c:idx val="0"/>
          <c:order val="0"/>
          <c:tx>
            <c:strRef>
              <c:f>Sheet1!$B$1</c:f>
              <c:strCache>
                <c:ptCount val="1"/>
                <c:pt idx="0">
                  <c:v>Favorable</c:v>
                </c:pt>
              </c:strCache>
            </c:strRef>
          </c:tx>
          <c:marker>
            <c:symbol val="none"/>
          </c:marker>
          <c:cat>
            <c:numRef>
              <c:f>Sheet1!$A$2:$A$78</c:f>
              <c:numCache>
                <c:formatCode>m/d/yy</c:formatCode>
                <c:ptCount val="77"/>
                <c:pt idx="0">
                  <c:v>40269.0</c:v>
                </c:pt>
                <c:pt idx="1">
                  <c:v>40299.0</c:v>
                </c:pt>
                <c:pt idx="2">
                  <c:v>40330.0</c:v>
                </c:pt>
                <c:pt idx="3">
                  <c:v>40360.0</c:v>
                </c:pt>
                <c:pt idx="4">
                  <c:v>40391.0</c:v>
                </c:pt>
                <c:pt idx="5">
                  <c:v>40422.0</c:v>
                </c:pt>
                <c:pt idx="6">
                  <c:v>40452.0</c:v>
                </c:pt>
                <c:pt idx="7">
                  <c:v>40483.0</c:v>
                </c:pt>
                <c:pt idx="8">
                  <c:v>40513.0</c:v>
                </c:pt>
                <c:pt idx="9">
                  <c:v>40544.0</c:v>
                </c:pt>
                <c:pt idx="10">
                  <c:v>40575.0</c:v>
                </c:pt>
                <c:pt idx="11">
                  <c:v>40603.0</c:v>
                </c:pt>
                <c:pt idx="12">
                  <c:v>40634.0</c:v>
                </c:pt>
                <c:pt idx="13">
                  <c:v>40664.0</c:v>
                </c:pt>
                <c:pt idx="14">
                  <c:v>40695.0</c:v>
                </c:pt>
                <c:pt idx="15">
                  <c:v>40725.0</c:v>
                </c:pt>
                <c:pt idx="16">
                  <c:v>40756.0</c:v>
                </c:pt>
                <c:pt idx="17">
                  <c:v>40787.0</c:v>
                </c:pt>
                <c:pt idx="18">
                  <c:v>40817.0</c:v>
                </c:pt>
                <c:pt idx="19">
                  <c:v>40848.0</c:v>
                </c:pt>
                <c:pt idx="20">
                  <c:v>40878.0</c:v>
                </c:pt>
                <c:pt idx="21">
                  <c:v>40909.0</c:v>
                </c:pt>
                <c:pt idx="22">
                  <c:v>40940.0</c:v>
                </c:pt>
                <c:pt idx="23">
                  <c:v>40969.0</c:v>
                </c:pt>
                <c:pt idx="24">
                  <c:v>41000.0</c:v>
                </c:pt>
                <c:pt idx="25">
                  <c:v>41030.0</c:v>
                </c:pt>
                <c:pt idx="26">
                  <c:v>41061.0</c:v>
                </c:pt>
                <c:pt idx="27">
                  <c:v>41091.0</c:v>
                </c:pt>
                <c:pt idx="28">
                  <c:v>41122.0</c:v>
                </c:pt>
                <c:pt idx="29">
                  <c:v>41153.0</c:v>
                </c:pt>
                <c:pt idx="30">
                  <c:v>41183.0</c:v>
                </c:pt>
                <c:pt idx="31">
                  <c:v>41214.0</c:v>
                </c:pt>
                <c:pt idx="32">
                  <c:v>41306.0</c:v>
                </c:pt>
                <c:pt idx="33">
                  <c:v>41334.0</c:v>
                </c:pt>
                <c:pt idx="34">
                  <c:v>41365.0</c:v>
                </c:pt>
                <c:pt idx="35">
                  <c:v>41426.0</c:v>
                </c:pt>
                <c:pt idx="36">
                  <c:v>41487.0</c:v>
                </c:pt>
                <c:pt idx="37">
                  <c:v>41518.0</c:v>
                </c:pt>
                <c:pt idx="38">
                  <c:v>41548.0</c:v>
                </c:pt>
                <c:pt idx="39">
                  <c:v>41579.0</c:v>
                </c:pt>
                <c:pt idx="40">
                  <c:v>41609.0</c:v>
                </c:pt>
                <c:pt idx="41">
                  <c:v>41640.0</c:v>
                </c:pt>
                <c:pt idx="42">
                  <c:v>41671.0</c:v>
                </c:pt>
                <c:pt idx="43">
                  <c:v>41699.0</c:v>
                </c:pt>
                <c:pt idx="44">
                  <c:v>41730.0</c:v>
                </c:pt>
                <c:pt idx="45">
                  <c:v>41760.0</c:v>
                </c:pt>
                <c:pt idx="46">
                  <c:v>41791.0</c:v>
                </c:pt>
                <c:pt idx="47">
                  <c:v>41821.0</c:v>
                </c:pt>
                <c:pt idx="48">
                  <c:v>41883.0</c:v>
                </c:pt>
                <c:pt idx="49">
                  <c:v>41913.0</c:v>
                </c:pt>
                <c:pt idx="50">
                  <c:v>41944.0</c:v>
                </c:pt>
                <c:pt idx="51">
                  <c:v>41974.0</c:v>
                </c:pt>
                <c:pt idx="52">
                  <c:v>42005.0</c:v>
                </c:pt>
                <c:pt idx="53">
                  <c:v>42064.0</c:v>
                </c:pt>
                <c:pt idx="54">
                  <c:v>42095.0</c:v>
                </c:pt>
                <c:pt idx="55">
                  <c:v>42156.0</c:v>
                </c:pt>
                <c:pt idx="56">
                  <c:v>42186.0</c:v>
                </c:pt>
                <c:pt idx="57">
                  <c:v>42217.0</c:v>
                </c:pt>
                <c:pt idx="58">
                  <c:v>42248.0</c:v>
                </c:pt>
                <c:pt idx="59">
                  <c:v>42278.0</c:v>
                </c:pt>
                <c:pt idx="60">
                  <c:v>42309.0</c:v>
                </c:pt>
                <c:pt idx="61">
                  <c:v>42339.0</c:v>
                </c:pt>
                <c:pt idx="62">
                  <c:v>42370.0</c:v>
                </c:pt>
                <c:pt idx="63">
                  <c:v>42401.0</c:v>
                </c:pt>
                <c:pt idx="64">
                  <c:v>42430.0</c:v>
                </c:pt>
                <c:pt idx="65">
                  <c:v>42461.0</c:v>
                </c:pt>
                <c:pt idx="66">
                  <c:v>42522.0</c:v>
                </c:pt>
                <c:pt idx="67">
                  <c:v>42552.0</c:v>
                </c:pt>
                <c:pt idx="68">
                  <c:v>42583.0</c:v>
                </c:pt>
                <c:pt idx="69">
                  <c:v>42614.0</c:v>
                </c:pt>
                <c:pt idx="70">
                  <c:v>42644.0</c:v>
                </c:pt>
                <c:pt idx="71">
                  <c:v>42675.0</c:v>
                </c:pt>
                <c:pt idx="72">
                  <c:v>42705.0</c:v>
                </c:pt>
                <c:pt idx="73">
                  <c:v>42767.0</c:v>
                </c:pt>
                <c:pt idx="74">
                  <c:v>42795.0</c:v>
                </c:pt>
                <c:pt idx="75">
                  <c:v>42826.0</c:v>
                </c:pt>
                <c:pt idx="76">
                  <c:v>42840.0</c:v>
                </c:pt>
              </c:numCache>
            </c:numRef>
          </c:cat>
          <c:val>
            <c:numRef>
              <c:f>Sheet1!$B$2:$B$78</c:f>
              <c:numCache>
                <c:formatCode>0%</c:formatCode>
                <c:ptCount val="77"/>
                <c:pt idx="0">
                  <c:v>0.46</c:v>
                </c:pt>
                <c:pt idx="1">
                  <c:v>0.41</c:v>
                </c:pt>
                <c:pt idx="2">
                  <c:v>0.48</c:v>
                </c:pt>
                <c:pt idx="3">
                  <c:v>0.5</c:v>
                </c:pt>
                <c:pt idx="4">
                  <c:v>0.43</c:v>
                </c:pt>
                <c:pt idx="5">
                  <c:v>0.49</c:v>
                </c:pt>
                <c:pt idx="6">
                  <c:v>0.42</c:v>
                </c:pt>
                <c:pt idx="7">
                  <c:v>0.42</c:v>
                </c:pt>
                <c:pt idx="8">
                  <c:v>0.42</c:v>
                </c:pt>
                <c:pt idx="9">
                  <c:v>0.41</c:v>
                </c:pt>
                <c:pt idx="10">
                  <c:v>0.43</c:v>
                </c:pt>
                <c:pt idx="11">
                  <c:v>0.42</c:v>
                </c:pt>
                <c:pt idx="12">
                  <c:v>0.41</c:v>
                </c:pt>
                <c:pt idx="13">
                  <c:v>0.42</c:v>
                </c:pt>
                <c:pt idx="14">
                  <c:v>0.42</c:v>
                </c:pt>
                <c:pt idx="15">
                  <c:v>0.42</c:v>
                </c:pt>
                <c:pt idx="16">
                  <c:v>0.39</c:v>
                </c:pt>
                <c:pt idx="17">
                  <c:v>0.41</c:v>
                </c:pt>
                <c:pt idx="18">
                  <c:v>0.34</c:v>
                </c:pt>
                <c:pt idx="19">
                  <c:v>0.37</c:v>
                </c:pt>
                <c:pt idx="20">
                  <c:v>0.41</c:v>
                </c:pt>
                <c:pt idx="21">
                  <c:v>0.37</c:v>
                </c:pt>
                <c:pt idx="22">
                  <c:v>0.42</c:v>
                </c:pt>
                <c:pt idx="23">
                  <c:v>0.41</c:v>
                </c:pt>
                <c:pt idx="24">
                  <c:v>0.42</c:v>
                </c:pt>
                <c:pt idx="25">
                  <c:v>0.37</c:v>
                </c:pt>
                <c:pt idx="26">
                  <c:v>0.41</c:v>
                </c:pt>
                <c:pt idx="27">
                  <c:v>0.38</c:v>
                </c:pt>
                <c:pt idx="28">
                  <c:v>0.38</c:v>
                </c:pt>
                <c:pt idx="29">
                  <c:v>0.45</c:v>
                </c:pt>
                <c:pt idx="30">
                  <c:v>0.38</c:v>
                </c:pt>
                <c:pt idx="31">
                  <c:v>0.43</c:v>
                </c:pt>
                <c:pt idx="32">
                  <c:v>0.36</c:v>
                </c:pt>
                <c:pt idx="33">
                  <c:v>0.37</c:v>
                </c:pt>
                <c:pt idx="34">
                  <c:v>0.35</c:v>
                </c:pt>
                <c:pt idx="35">
                  <c:v>0.35</c:v>
                </c:pt>
                <c:pt idx="36">
                  <c:v>0.37</c:v>
                </c:pt>
                <c:pt idx="37">
                  <c:v>0.39</c:v>
                </c:pt>
                <c:pt idx="38">
                  <c:v>0.38</c:v>
                </c:pt>
                <c:pt idx="39">
                  <c:v>0.33</c:v>
                </c:pt>
                <c:pt idx="40">
                  <c:v>0.34</c:v>
                </c:pt>
                <c:pt idx="41">
                  <c:v>0.34</c:v>
                </c:pt>
                <c:pt idx="42">
                  <c:v>0.35</c:v>
                </c:pt>
                <c:pt idx="43">
                  <c:v>0.38</c:v>
                </c:pt>
                <c:pt idx="44">
                  <c:v>0.38</c:v>
                </c:pt>
                <c:pt idx="45">
                  <c:v>0.38</c:v>
                </c:pt>
                <c:pt idx="46">
                  <c:v>0.39</c:v>
                </c:pt>
                <c:pt idx="47">
                  <c:v>0.37</c:v>
                </c:pt>
                <c:pt idx="48">
                  <c:v>0.35</c:v>
                </c:pt>
                <c:pt idx="49">
                  <c:v>0.36</c:v>
                </c:pt>
                <c:pt idx="50">
                  <c:v>0.37</c:v>
                </c:pt>
                <c:pt idx="51">
                  <c:v>0.41</c:v>
                </c:pt>
                <c:pt idx="52">
                  <c:v>0.4</c:v>
                </c:pt>
                <c:pt idx="53">
                  <c:v>0.41</c:v>
                </c:pt>
                <c:pt idx="54">
                  <c:v>0.43</c:v>
                </c:pt>
                <c:pt idx="55">
                  <c:v>0.39</c:v>
                </c:pt>
                <c:pt idx="56">
                  <c:v>0.43</c:v>
                </c:pt>
                <c:pt idx="57">
                  <c:v>0.44</c:v>
                </c:pt>
                <c:pt idx="58">
                  <c:v>0.41</c:v>
                </c:pt>
                <c:pt idx="59">
                  <c:v>0.42</c:v>
                </c:pt>
                <c:pt idx="60">
                  <c:v>0.38</c:v>
                </c:pt>
                <c:pt idx="61">
                  <c:v>0.4</c:v>
                </c:pt>
                <c:pt idx="62">
                  <c:v>0.41</c:v>
                </c:pt>
                <c:pt idx="63">
                  <c:v>0.41</c:v>
                </c:pt>
                <c:pt idx="64">
                  <c:v>0.41</c:v>
                </c:pt>
                <c:pt idx="65">
                  <c:v>0.38</c:v>
                </c:pt>
                <c:pt idx="66">
                  <c:v>0.42</c:v>
                </c:pt>
                <c:pt idx="67">
                  <c:v>0.4</c:v>
                </c:pt>
                <c:pt idx="68">
                  <c:v>0.4</c:v>
                </c:pt>
                <c:pt idx="69">
                  <c:v>0.44</c:v>
                </c:pt>
                <c:pt idx="70">
                  <c:v>0.45</c:v>
                </c:pt>
                <c:pt idx="71">
                  <c:v>0.43</c:v>
                </c:pt>
                <c:pt idx="72">
                  <c:v>0.43</c:v>
                </c:pt>
                <c:pt idx="73">
                  <c:v>0.48</c:v>
                </c:pt>
                <c:pt idx="74">
                  <c:v>0.49</c:v>
                </c:pt>
                <c:pt idx="75">
                  <c:v>0.46</c:v>
                </c:pt>
                <c:pt idx="76">
                  <c:v>0.48</c:v>
                </c:pt>
              </c:numCache>
            </c:numRef>
          </c:val>
          <c:smooth val="0"/>
        </c:ser>
        <c:ser>
          <c:idx val="1"/>
          <c:order val="1"/>
          <c:tx>
            <c:strRef>
              <c:f>Sheet1!$C$1</c:f>
              <c:strCache>
                <c:ptCount val="1"/>
                <c:pt idx="0">
                  <c:v>Unfavorable</c:v>
                </c:pt>
              </c:strCache>
            </c:strRef>
          </c:tx>
          <c:spPr>
            <a:ln>
              <a:solidFill>
                <a:srgbClr val="16254E"/>
              </a:solidFill>
            </a:ln>
          </c:spPr>
          <c:marker>
            <c:symbol val="none"/>
          </c:marker>
          <c:dLbls>
            <c:dLbl>
              <c:idx val="0"/>
              <c:layout>
                <c:manualLayout>
                  <c:x val="0.844341887819578"/>
                  <c:y val="-0.170138888888889"/>
                </c:manualLayout>
              </c:layout>
              <c:tx>
                <c:rich>
                  <a:bodyPr/>
                  <a:lstStyle/>
                  <a:p>
                    <a:r>
                      <a:rPr lang="en-US" sz="1100" dirty="0" smtClean="0"/>
                      <a:t>Favorable:</a:t>
                    </a:r>
                  </a:p>
                  <a:p>
                    <a:r>
                      <a:rPr lang="en-US" sz="1100" dirty="0" smtClean="0"/>
                      <a:t>48%</a:t>
                    </a:r>
                    <a:endParaRPr lang="en-US" dirty="0"/>
                  </a:p>
                </c:rich>
              </c:tx>
              <c:showLegendKey val="0"/>
              <c:showVal val="1"/>
              <c:showCatName val="0"/>
              <c:showSerName val="0"/>
              <c:showPercent val="0"/>
              <c:showBubbleSize val="0"/>
            </c:dLbl>
            <c:dLbl>
              <c:idx val="75"/>
              <c:layout>
                <c:manualLayout>
                  <c:x val="-3.64537765999402E-7"/>
                  <c:y val="0.149305555555556"/>
                </c:manualLayout>
              </c:layout>
              <c:tx>
                <c:rich>
                  <a:bodyPr/>
                  <a:lstStyle/>
                  <a:p>
                    <a:r>
                      <a:rPr lang="en-US" sz="1100" dirty="0" smtClean="0"/>
                      <a:t>Unfavorable: </a:t>
                    </a:r>
                  </a:p>
                  <a:p>
                    <a:r>
                      <a:rPr lang="en-US" sz="1100" dirty="0" smtClean="0"/>
                      <a:t>41%</a:t>
                    </a:r>
                    <a:endParaRPr lang="en-US" dirty="0"/>
                  </a:p>
                </c:rich>
              </c:tx>
              <c:showLegendKey val="0"/>
              <c:showVal val="1"/>
              <c:showCatName val="0"/>
              <c:showSerName val="0"/>
              <c:showPercent val="0"/>
              <c:showBubbleSize val="0"/>
            </c:dLbl>
            <c:txPr>
              <a:bodyPr/>
              <a:lstStyle/>
              <a:p>
                <a:pPr>
                  <a:defRPr sz="1100"/>
                </a:pPr>
                <a:endParaRPr lang="en-US"/>
              </a:p>
            </c:txPr>
            <c:showLegendKey val="0"/>
            <c:showVal val="0"/>
            <c:showCatName val="0"/>
            <c:showSerName val="0"/>
            <c:showPercent val="0"/>
            <c:showBubbleSize val="0"/>
          </c:dLbls>
          <c:cat>
            <c:numRef>
              <c:f>Sheet1!$A$2:$A$78</c:f>
              <c:numCache>
                <c:formatCode>m/d/yy</c:formatCode>
                <c:ptCount val="77"/>
                <c:pt idx="0">
                  <c:v>40269.0</c:v>
                </c:pt>
                <c:pt idx="1">
                  <c:v>40299.0</c:v>
                </c:pt>
                <c:pt idx="2">
                  <c:v>40330.0</c:v>
                </c:pt>
                <c:pt idx="3">
                  <c:v>40360.0</c:v>
                </c:pt>
                <c:pt idx="4">
                  <c:v>40391.0</c:v>
                </c:pt>
                <c:pt idx="5">
                  <c:v>40422.0</c:v>
                </c:pt>
                <c:pt idx="6">
                  <c:v>40452.0</c:v>
                </c:pt>
                <c:pt idx="7">
                  <c:v>40483.0</c:v>
                </c:pt>
                <c:pt idx="8">
                  <c:v>40513.0</c:v>
                </c:pt>
                <c:pt idx="9">
                  <c:v>40544.0</c:v>
                </c:pt>
                <c:pt idx="10">
                  <c:v>40575.0</c:v>
                </c:pt>
                <c:pt idx="11">
                  <c:v>40603.0</c:v>
                </c:pt>
                <c:pt idx="12">
                  <c:v>40634.0</c:v>
                </c:pt>
                <c:pt idx="13">
                  <c:v>40664.0</c:v>
                </c:pt>
                <c:pt idx="14">
                  <c:v>40695.0</c:v>
                </c:pt>
                <c:pt idx="15">
                  <c:v>40725.0</c:v>
                </c:pt>
                <c:pt idx="16">
                  <c:v>40756.0</c:v>
                </c:pt>
                <c:pt idx="17">
                  <c:v>40787.0</c:v>
                </c:pt>
                <c:pt idx="18">
                  <c:v>40817.0</c:v>
                </c:pt>
                <c:pt idx="19">
                  <c:v>40848.0</c:v>
                </c:pt>
                <c:pt idx="20">
                  <c:v>40878.0</c:v>
                </c:pt>
                <c:pt idx="21">
                  <c:v>40909.0</c:v>
                </c:pt>
                <c:pt idx="22">
                  <c:v>40940.0</c:v>
                </c:pt>
                <c:pt idx="23">
                  <c:v>40969.0</c:v>
                </c:pt>
                <c:pt idx="24">
                  <c:v>41000.0</c:v>
                </c:pt>
                <c:pt idx="25">
                  <c:v>41030.0</c:v>
                </c:pt>
                <c:pt idx="26">
                  <c:v>41061.0</c:v>
                </c:pt>
                <c:pt idx="27">
                  <c:v>41091.0</c:v>
                </c:pt>
                <c:pt idx="28">
                  <c:v>41122.0</c:v>
                </c:pt>
                <c:pt idx="29">
                  <c:v>41153.0</c:v>
                </c:pt>
                <c:pt idx="30">
                  <c:v>41183.0</c:v>
                </c:pt>
                <c:pt idx="31">
                  <c:v>41214.0</c:v>
                </c:pt>
                <c:pt idx="32">
                  <c:v>41306.0</c:v>
                </c:pt>
                <c:pt idx="33">
                  <c:v>41334.0</c:v>
                </c:pt>
                <c:pt idx="34">
                  <c:v>41365.0</c:v>
                </c:pt>
                <c:pt idx="35">
                  <c:v>41426.0</c:v>
                </c:pt>
                <c:pt idx="36">
                  <c:v>41487.0</c:v>
                </c:pt>
                <c:pt idx="37">
                  <c:v>41518.0</c:v>
                </c:pt>
                <c:pt idx="38">
                  <c:v>41548.0</c:v>
                </c:pt>
                <c:pt idx="39">
                  <c:v>41579.0</c:v>
                </c:pt>
                <c:pt idx="40">
                  <c:v>41609.0</c:v>
                </c:pt>
                <c:pt idx="41">
                  <c:v>41640.0</c:v>
                </c:pt>
                <c:pt idx="42">
                  <c:v>41671.0</c:v>
                </c:pt>
                <c:pt idx="43">
                  <c:v>41699.0</c:v>
                </c:pt>
                <c:pt idx="44">
                  <c:v>41730.0</c:v>
                </c:pt>
                <c:pt idx="45">
                  <c:v>41760.0</c:v>
                </c:pt>
                <c:pt idx="46">
                  <c:v>41791.0</c:v>
                </c:pt>
                <c:pt idx="47">
                  <c:v>41821.0</c:v>
                </c:pt>
                <c:pt idx="48">
                  <c:v>41883.0</c:v>
                </c:pt>
                <c:pt idx="49">
                  <c:v>41913.0</c:v>
                </c:pt>
                <c:pt idx="50">
                  <c:v>41944.0</c:v>
                </c:pt>
                <c:pt idx="51">
                  <c:v>41974.0</c:v>
                </c:pt>
                <c:pt idx="52">
                  <c:v>42005.0</c:v>
                </c:pt>
                <c:pt idx="53">
                  <c:v>42064.0</c:v>
                </c:pt>
                <c:pt idx="54">
                  <c:v>42095.0</c:v>
                </c:pt>
                <c:pt idx="55">
                  <c:v>42156.0</c:v>
                </c:pt>
                <c:pt idx="56">
                  <c:v>42186.0</c:v>
                </c:pt>
                <c:pt idx="57">
                  <c:v>42217.0</c:v>
                </c:pt>
                <c:pt idx="58">
                  <c:v>42248.0</c:v>
                </c:pt>
                <c:pt idx="59">
                  <c:v>42278.0</c:v>
                </c:pt>
                <c:pt idx="60">
                  <c:v>42309.0</c:v>
                </c:pt>
                <c:pt idx="61">
                  <c:v>42339.0</c:v>
                </c:pt>
                <c:pt idx="62">
                  <c:v>42370.0</c:v>
                </c:pt>
                <c:pt idx="63">
                  <c:v>42401.0</c:v>
                </c:pt>
                <c:pt idx="64">
                  <c:v>42430.0</c:v>
                </c:pt>
                <c:pt idx="65">
                  <c:v>42461.0</c:v>
                </c:pt>
                <c:pt idx="66">
                  <c:v>42522.0</c:v>
                </c:pt>
                <c:pt idx="67">
                  <c:v>42552.0</c:v>
                </c:pt>
                <c:pt idx="68">
                  <c:v>42583.0</c:v>
                </c:pt>
                <c:pt idx="69">
                  <c:v>42614.0</c:v>
                </c:pt>
                <c:pt idx="70">
                  <c:v>42644.0</c:v>
                </c:pt>
                <c:pt idx="71">
                  <c:v>42675.0</c:v>
                </c:pt>
                <c:pt idx="72">
                  <c:v>42705.0</c:v>
                </c:pt>
                <c:pt idx="73">
                  <c:v>42767.0</c:v>
                </c:pt>
                <c:pt idx="74">
                  <c:v>42795.0</c:v>
                </c:pt>
                <c:pt idx="75">
                  <c:v>42826.0</c:v>
                </c:pt>
                <c:pt idx="76">
                  <c:v>42840.0</c:v>
                </c:pt>
              </c:numCache>
            </c:numRef>
          </c:cat>
          <c:val>
            <c:numRef>
              <c:f>Sheet1!$C$2:$C$78</c:f>
              <c:numCache>
                <c:formatCode>0%</c:formatCode>
                <c:ptCount val="77"/>
                <c:pt idx="0">
                  <c:v>0.4</c:v>
                </c:pt>
                <c:pt idx="1">
                  <c:v>0.44</c:v>
                </c:pt>
                <c:pt idx="2">
                  <c:v>0.41</c:v>
                </c:pt>
                <c:pt idx="3">
                  <c:v>0.35</c:v>
                </c:pt>
                <c:pt idx="4">
                  <c:v>0.45</c:v>
                </c:pt>
                <c:pt idx="5">
                  <c:v>0.4</c:v>
                </c:pt>
                <c:pt idx="6">
                  <c:v>0.44</c:v>
                </c:pt>
                <c:pt idx="7">
                  <c:v>0.4</c:v>
                </c:pt>
                <c:pt idx="8">
                  <c:v>0.41</c:v>
                </c:pt>
                <c:pt idx="9">
                  <c:v>0.5</c:v>
                </c:pt>
                <c:pt idx="10">
                  <c:v>0.48</c:v>
                </c:pt>
                <c:pt idx="11">
                  <c:v>0.46</c:v>
                </c:pt>
                <c:pt idx="12">
                  <c:v>0.41</c:v>
                </c:pt>
                <c:pt idx="13">
                  <c:v>0.44</c:v>
                </c:pt>
                <c:pt idx="14">
                  <c:v>0.46</c:v>
                </c:pt>
                <c:pt idx="15">
                  <c:v>0.43</c:v>
                </c:pt>
                <c:pt idx="16">
                  <c:v>0.44</c:v>
                </c:pt>
                <c:pt idx="17">
                  <c:v>0.43</c:v>
                </c:pt>
                <c:pt idx="18">
                  <c:v>0.51</c:v>
                </c:pt>
                <c:pt idx="19">
                  <c:v>0.44</c:v>
                </c:pt>
                <c:pt idx="20">
                  <c:v>0.43</c:v>
                </c:pt>
                <c:pt idx="21">
                  <c:v>0.44</c:v>
                </c:pt>
                <c:pt idx="22">
                  <c:v>0.43</c:v>
                </c:pt>
                <c:pt idx="23">
                  <c:v>0.4</c:v>
                </c:pt>
                <c:pt idx="24">
                  <c:v>0.43</c:v>
                </c:pt>
                <c:pt idx="25">
                  <c:v>0.44</c:v>
                </c:pt>
                <c:pt idx="26">
                  <c:v>0.41</c:v>
                </c:pt>
                <c:pt idx="27">
                  <c:v>0.44</c:v>
                </c:pt>
                <c:pt idx="28">
                  <c:v>0.43</c:v>
                </c:pt>
                <c:pt idx="29">
                  <c:v>0.4</c:v>
                </c:pt>
                <c:pt idx="30">
                  <c:v>0.43</c:v>
                </c:pt>
                <c:pt idx="31">
                  <c:v>0.39</c:v>
                </c:pt>
                <c:pt idx="32">
                  <c:v>0.42</c:v>
                </c:pt>
                <c:pt idx="33">
                  <c:v>0.4</c:v>
                </c:pt>
                <c:pt idx="34">
                  <c:v>0.4</c:v>
                </c:pt>
                <c:pt idx="35">
                  <c:v>0.43</c:v>
                </c:pt>
                <c:pt idx="36">
                  <c:v>0.42</c:v>
                </c:pt>
                <c:pt idx="37">
                  <c:v>0.43</c:v>
                </c:pt>
                <c:pt idx="38">
                  <c:v>0.44</c:v>
                </c:pt>
                <c:pt idx="39">
                  <c:v>0.49</c:v>
                </c:pt>
                <c:pt idx="40">
                  <c:v>0.48</c:v>
                </c:pt>
                <c:pt idx="41">
                  <c:v>0.5</c:v>
                </c:pt>
                <c:pt idx="42">
                  <c:v>0.47</c:v>
                </c:pt>
                <c:pt idx="43">
                  <c:v>0.46</c:v>
                </c:pt>
                <c:pt idx="44">
                  <c:v>0.46</c:v>
                </c:pt>
                <c:pt idx="45">
                  <c:v>0.45</c:v>
                </c:pt>
                <c:pt idx="46">
                  <c:v>0.45</c:v>
                </c:pt>
                <c:pt idx="47">
                  <c:v>0.53</c:v>
                </c:pt>
                <c:pt idx="48">
                  <c:v>0.47</c:v>
                </c:pt>
                <c:pt idx="49">
                  <c:v>0.43</c:v>
                </c:pt>
                <c:pt idx="50">
                  <c:v>0.46</c:v>
                </c:pt>
                <c:pt idx="51">
                  <c:v>0.46</c:v>
                </c:pt>
                <c:pt idx="52">
                  <c:v>0.46</c:v>
                </c:pt>
                <c:pt idx="53">
                  <c:v>0.43</c:v>
                </c:pt>
                <c:pt idx="54">
                  <c:v>0.42</c:v>
                </c:pt>
                <c:pt idx="55">
                  <c:v>0.42</c:v>
                </c:pt>
                <c:pt idx="56">
                  <c:v>0.4</c:v>
                </c:pt>
                <c:pt idx="57">
                  <c:v>0.41</c:v>
                </c:pt>
                <c:pt idx="58">
                  <c:v>0.45</c:v>
                </c:pt>
                <c:pt idx="59">
                  <c:v>0.42</c:v>
                </c:pt>
                <c:pt idx="60">
                  <c:v>0.45</c:v>
                </c:pt>
                <c:pt idx="61">
                  <c:v>0.46</c:v>
                </c:pt>
                <c:pt idx="62">
                  <c:v>0.44</c:v>
                </c:pt>
                <c:pt idx="63">
                  <c:v>0.46</c:v>
                </c:pt>
                <c:pt idx="64">
                  <c:v>0.47</c:v>
                </c:pt>
                <c:pt idx="65">
                  <c:v>0.49</c:v>
                </c:pt>
                <c:pt idx="66">
                  <c:v>0.44</c:v>
                </c:pt>
                <c:pt idx="67">
                  <c:v>0.46</c:v>
                </c:pt>
                <c:pt idx="68">
                  <c:v>0.42</c:v>
                </c:pt>
                <c:pt idx="69">
                  <c:v>0.47</c:v>
                </c:pt>
                <c:pt idx="70">
                  <c:v>0.45</c:v>
                </c:pt>
                <c:pt idx="71">
                  <c:v>0.45</c:v>
                </c:pt>
                <c:pt idx="72">
                  <c:v>0.46</c:v>
                </c:pt>
                <c:pt idx="73">
                  <c:v>0.42</c:v>
                </c:pt>
                <c:pt idx="74">
                  <c:v>0.44</c:v>
                </c:pt>
                <c:pt idx="75">
                  <c:v>0.46</c:v>
                </c:pt>
                <c:pt idx="76">
                  <c:v>0.41</c:v>
                </c:pt>
              </c:numCache>
            </c:numRef>
          </c:val>
          <c:smooth val="0"/>
        </c:ser>
        <c:dLbls>
          <c:showLegendKey val="0"/>
          <c:showVal val="0"/>
          <c:showCatName val="0"/>
          <c:showSerName val="0"/>
          <c:showPercent val="0"/>
          <c:showBubbleSize val="0"/>
        </c:dLbls>
        <c:marker val="1"/>
        <c:smooth val="0"/>
        <c:axId val="2142157736"/>
        <c:axId val="2134617432"/>
      </c:lineChart>
      <c:dateAx>
        <c:axId val="2142157736"/>
        <c:scaling>
          <c:orientation val="minMax"/>
        </c:scaling>
        <c:delete val="0"/>
        <c:axPos val="b"/>
        <c:numFmt formatCode="\'yy" sourceLinked="0"/>
        <c:majorTickMark val="out"/>
        <c:minorTickMark val="none"/>
        <c:tickLblPos val="nextTo"/>
        <c:txPr>
          <a:bodyPr/>
          <a:lstStyle/>
          <a:p>
            <a:pPr>
              <a:defRPr sz="1200"/>
            </a:pPr>
            <a:endParaRPr lang="en-US"/>
          </a:p>
        </c:txPr>
        <c:crossAx val="2134617432"/>
        <c:crosses val="autoZero"/>
        <c:auto val="1"/>
        <c:lblOffset val="100"/>
        <c:baseTimeUnit val="days"/>
        <c:majorUnit val="12.0"/>
        <c:majorTimeUnit val="months"/>
        <c:minorUnit val="1.0"/>
        <c:minorTimeUnit val="months"/>
      </c:dateAx>
      <c:valAx>
        <c:axId val="2134617432"/>
        <c:scaling>
          <c:orientation val="minMax"/>
        </c:scaling>
        <c:delete val="0"/>
        <c:axPos val="l"/>
        <c:majorGridlines/>
        <c:numFmt formatCode="0%" sourceLinked="1"/>
        <c:majorTickMark val="out"/>
        <c:minorTickMark val="none"/>
        <c:tickLblPos val="nextTo"/>
        <c:txPr>
          <a:bodyPr/>
          <a:lstStyle/>
          <a:p>
            <a:pPr>
              <a:defRPr sz="1200"/>
            </a:pPr>
            <a:endParaRPr lang="en-US"/>
          </a:p>
        </c:txPr>
        <c:crossAx val="2142157736"/>
        <c:crosses val="autoZero"/>
        <c:crossBetween val="between"/>
      </c:valAx>
    </c:plotArea>
    <c:legend>
      <c:legendPos val="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0983" tIns="45491" rIns="90983" bIns="45491"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1963"/>
          </a:xfrm>
          <a:prstGeom prst="rect">
            <a:avLst/>
          </a:prstGeom>
        </p:spPr>
        <p:txBody>
          <a:bodyPr vert="horz" wrap="square" lIns="90983" tIns="45491" rIns="90983" bIns="45491"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cs typeface="+mn-cs"/>
              </a:defRPr>
            </a:lvl1pPr>
          </a:lstStyle>
          <a:p>
            <a:pPr>
              <a:defRPr/>
            </a:pPr>
            <a:fld id="{4FD1821E-889E-E141-952B-12B9074CEFF3}" type="datetimeFigureOut">
              <a:rPr lang="en-US" altLang="en-US"/>
              <a:pPr>
                <a:defRPr/>
              </a:pPr>
              <a:t>5/10/17</a:t>
            </a:fld>
            <a:endParaRPr lang="en-US" altLang="en-US"/>
          </a:p>
        </p:txBody>
      </p:sp>
      <p:sp>
        <p:nvSpPr>
          <p:cNvPr id="4" name="Footer Placeholder 3"/>
          <p:cNvSpPr>
            <a:spLocks noGrp="1"/>
          </p:cNvSpPr>
          <p:nvPr>
            <p:ph type="ftr" sz="quarter" idx="2"/>
          </p:nvPr>
        </p:nvSpPr>
        <p:spPr>
          <a:xfrm>
            <a:off x="0" y="8759825"/>
            <a:ext cx="3038475" cy="461963"/>
          </a:xfrm>
          <a:prstGeom prst="rect">
            <a:avLst/>
          </a:prstGeom>
        </p:spPr>
        <p:txBody>
          <a:bodyPr vert="horz" lIns="90983" tIns="45491" rIns="90983" bIns="45491"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759825"/>
            <a:ext cx="3038475" cy="461963"/>
          </a:xfrm>
          <a:prstGeom prst="rect">
            <a:avLst/>
          </a:prstGeom>
        </p:spPr>
        <p:txBody>
          <a:bodyPr vert="horz" wrap="square" lIns="90983" tIns="45491" rIns="90983" bIns="45491"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cs typeface="+mn-cs"/>
              </a:defRPr>
            </a:lvl1pPr>
          </a:lstStyle>
          <a:p>
            <a:pPr>
              <a:defRPr/>
            </a:pPr>
            <a:fld id="{4C077032-4E82-8245-8B2D-5E771903E478}" type="slidenum">
              <a:rPr lang="en-US" altLang="en-US"/>
              <a:pPr>
                <a:defRPr/>
              </a:pPr>
              <a:t>‹#›</a:t>
            </a:fld>
            <a:endParaRPr lang="en-US" altLang="en-US"/>
          </a:p>
        </p:txBody>
      </p:sp>
    </p:spTree>
    <p:extLst>
      <p:ext uri="{BB962C8B-B14F-4D97-AF65-F5344CB8AC3E}">
        <p14:creationId xmlns:p14="http://schemas.microsoft.com/office/powerpoint/2010/main" val="8914021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0983" tIns="45491" rIns="90983" bIns="45491"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3550"/>
          </a:xfrm>
          <a:prstGeom prst="rect">
            <a:avLst/>
          </a:prstGeom>
        </p:spPr>
        <p:txBody>
          <a:bodyPr vert="horz" wrap="square" lIns="90983" tIns="45491" rIns="90983" bIns="45491"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cs typeface="+mn-cs"/>
              </a:defRPr>
            </a:lvl1pPr>
          </a:lstStyle>
          <a:p>
            <a:pPr>
              <a:defRPr/>
            </a:pPr>
            <a:fld id="{E2D88C6A-A8BF-CC42-9FD0-167A24D7D76B}" type="datetimeFigureOut">
              <a:rPr lang="en-US" altLang="en-US"/>
              <a:pPr>
                <a:defRPr/>
              </a:pPr>
              <a:t>5/10/17</a:t>
            </a:fld>
            <a:endParaRPr lang="en-US" altLang="en-US"/>
          </a:p>
        </p:txBody>
      </p:sp>
      <p:sp>
        <p:nvSpPr>
          <p:cNvPr id="4" name="Slide Image Placeholder 3"/>
          <p:cNvSpPr>
            <a:spLocks noGrp="1" noRot="1" noChangeAspect="1"/>
          </p:cNvSpPr>
          <p:nvPr>
            <p:ph type="sldImg" idx="2"/>
          </p:nvPr>
        </p:nvSpPr>
        <p:spPr>
          <a:xfrm>
            <a:off x="1430338" y="1152525"/>
            <a:ext cx="4149725" cy="3113088"/>
          </a:xfrm>
          <a:prstGeom prst="rect">
            <a:avLst/>
          </a:prstGeom>
          <a:noFill/>
          <a:ln w="12700">
            <a:solidFill>
              <a:prstClr val="black"/>
            </a:solidFill>
          </a:ln>
        </p:spPr>
        <p:txBody>
          <a:bodyPr vert="horz" lIns="90983" tIns="45491" rIns="90983" bIns="45491" rtlCol="0" anchor="ctr"/>
          <a:lstStyle/>
          <a:p>
            <a:pPr lvl="0"/>
            <a:endParaRPr lang="en-US" noProof="0"/>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0983" tIns="45491" rIns="90983" bIns="4549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59825"/>
            <a:ext cx="3038475" cy="463550"/>
          </a:xfrm>
          <a:prstGeom prst="rect">
            <a:avLst/>
          </a:prstGeom>
        </p:spPr>
        <p:txBody>
          <a:bodyPr vert="horz" lIns="90983" tIns="45491" rIns="90983" bIns="45491"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759825"/>
            <a:ext cx="3038475" cy="463550"/>
          </a:xfrm>
          <a:prstGeom prst="rect">
            <a:avLst/>
          </a:prstGeom>
        </p:spPr>
        <p:txBody>
          <a:bodyPr vert="horz" wrap="square" lIns="90983" tIns="45491" rIns="90983" bIns="45491"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cs typeface="+mn-cs"/>
              </a:defRPr>
            </a:lvl1pPr>
          </a:lstStyle>
          <a:p>
            <a:pPr>
              <a:defRPr/>
            </a:pPr>
            <a:fld id="{D3B8DE00-D8FE-394A-A2E7-6435EE5C1BA4}" type="slidenum">
              <a:rPr lang="en-US" altLang="en-US"/>
              <a:pPr>
                <a:defRPr/>
              </a:pPr>
              <a:t>‹#›</a:t>
            </a:fld>
            <a:endParaRPr lang="en-US" altLang="en-US"/>
          </a:p>
        </p:txBody>
      </p:sp>
    </p:spTree>
    <p:extLst>
      <p:ext uri="{BB962C8B-B14F-4D97-AF65-F5344CB8AC3E}">
        <p14:creationId xmlns:p14="http://schemas.microsoft.com/office/powerpoint/2010/main" val="995883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B8DE00-D8FE-394A-A2E7-6435EE5C1BA4}" type="slidenum">
              <a:rPr lang="en-US" altLang="en-US" smtClean="0"/>
              <a:pPr>
                <a:defRPr/>
              </a:pPr>
              <a:t>1</a:t>
            </a:fld>
            <a:endParaRPr lang="en-US" altLang="en-US"/>
          </a:p>
        </p:txBody>
      </p:sp>
    </p:spTree>
    <p:extLst>
      <p:ext uri="{BB962C8B-B14F-4D97-AF65-F5344CB8AC3E}">
        <p14:creationId xmlns:p14="http://schemas.microsoft.com/office/powerpoint/2010/main" val="555696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Light" charset="0"/>
                <a:ea typeface="MS PGothic" charset="0"/>
                <a:cs typeface="MS PGothic" charset="0"/>
              </a:defRPr>
            </a:lvl1pPr>
            <a:lvl2pPr marL="742950" indent="-285750">
              <a:defRPr sz="2400">
                <a:solidFill>
                  <a:schemeClr val="tx1"/>
                </a:solidFill>
                <a:latin typeface="Calibri Light" charset="0"/>
                <a:ea typeface="MS PGothic" charset="0"/>
                <a:cs typeface="MS PGothic" charset="0"/>
              </a:defRPr>
            </a:lvl2pPr>
            <a:lvl3pPr marL="1143000" indent="-228600">
              <a:defRPr sz="2400">
                <a:solidFill>
                  <a:schemeClr val="tx1"/>
                </a:solidFill>
                <a:latin typeface="Calibri Light" charset="0"/>
                <a:ea typeface="MS PGothic" charset="0"/>
                <a:cs typeface="MS PGothic" charset="0"/>
              </a:defRPr>
            </a:lvl3pPr>
            <a:lvl4pPr marL="1600200" indent="-228600">
              <a:defRPr sz="2400">
                <a:solidFill>
                  <a:schemeClr val="tx1"/>
                </a:solidFill>
                <a:latin typeface="Calibri Light" charset="0"/>
                <a:ea typeface="MS PGothic" charset="0"/>
                <a:cs typeface="MS PGothic" charset="0"/>
              </a:defRPr>
            </a:lvl4pPr>
            <a:lvl5pPr marL="2057400" indent="-228600">
              <a:defRPr sz="2400">
                <a:solidFill>
                  <a:schemeClr val="tx1"/>
                </a:solidFill>
                <a:latin typeface="Calibri Ligh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Ligh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Ligh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Ligh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Light" charset="0"/>
                <a:ea typeface="MS PGothic" charset="0"/>
                <a:cs typeface="MS PGothic" charset="0"/>
              </a:defRPr>
            </a:lvl9pPr>
          </a:lstStyle>
          <a:p>
            <a:fld id="{7FF745A3-3579-3447-87E2-D9D6B332FE63}" type="slidenum">
              <a:rPr lang="en-US" sz="1200">
                <a:latin typeface="Calibri" charset="0"/>
                <a:ea typeface="ＭＳ Ｐゴシック" charset="0"/>
                <a:cs typeface="ＭＳ Ｐゴシック" charset="0"/>
              </a:rPr>
              <a:pPr/>
              <a:t>12</a:t>
            </a:fld>
            <a:endParaRPr lang="en-US" sz="120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28182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cs typeface="MS PGothic" charset="0"/>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MS PGothic" charset="0"/>
                <a:cs typeface="MS PGothic" charset="0"/>
              </a:defRPr>
            </a:lvl1pPr>
            <a:lvl2pPr marL="742950" indent="-285750">
              <a:defRPr>
                <a:solidFill>
                  <a:schemeClr val="tx1"/>
                </a:solidFill>
                <a:latin typeface="Calibri Light" charset="0"/>
                <a:ea typeface="MS PGothic" charset="0"/>
                <a:cs typeface="MS PGothic" charset="0"/>
              </a:defRPr>
            </a:lvl2pPr>
            <a:lvl3pPr marL="1143000" indent="-228600">
              <a:defRPr>
                <a:solidFill>
                  <a:schemeClr val="tx1"/>
                </a:solidFill>
                <a:latin typeface="Calibri Light" charset="0"/>
                <a:ea typeface="MS PGothic" charset="0"/>
                <a:cs typeface="MS PGothic" charset="0"/>
              </a:defRPr>
            </a:lvl3pPr>
            <a:lvl4pPr marL="1600200" indent="-228600">
              <a:defRPr>
                <a:solidFill>
                  <a:schemeClr val="tx1"/>
                </a:solidFill>
                <a:latin typeface="Calibri Light" charset="0"/>
                <a:ea typeface="MS PGothic" charset="0"/>
                <a:cs typeface="MS PGothic" charset="0"/>
              </a:defRPr>
            </a:lvl4pPr>
            <a:lvl5pPr marL="2057400" indent="-228600">
              <a:defRPr>
                <a:solidFill>
                  <a:schemeClr val="tx1"/>
                </a:solidFill>
                <a:latin typeface="Calibri Ligh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Ligh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Ligh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Ligh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Light" charset="0"/>
                <a:ea typeface="MS PGothic" charset="0"/>
                <a:cs typeface="MS PGothic" charset="0"/>
              </a:defRPr>
            </a:lvl9pPr>
          </a:lstStyle>
          <a:p>
            <a:fld id="{C61A822A-5B94-094E-ABB5-6A3066E6B1DC}" type="slidenum">
              <a:rPr lang="en-US">
                <a:latin typeface="Calibri" charset="0"/>
              </a:rPr>
              <a:pPr/>
              <a:t>13</a:t>
            </a:fld>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cs typeface="MS PGothic" charset="-128"/>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ＭＳ Ｐゴシック" charset="-128"/>
                <a:cs typeface="ＭＳ Ｐゴシック" charset="-128"/>
              </a:defRPr>
            </a:lvl1pPr>
            <a:lvl2pPr marL="742950" indent="-285750">
              <a:defRPr>
                <a:solidFill>
                  <a:schemeClr val="tx1"/>
                </a:solidFill>
                <a:latin typeface="Calibri Light" charset="0"/>
                <a:ea typeface="ＭＳ Ｐゴシック" charset="-128"/>
                <a:cs typeface="ＭＳ Ｐゴシック" charset="-128"/>
              </a:defRPr>
            </a:lvl2pPr>
            <a:lvl3pPr marL="1143000" indent="-228600">
              <a:defRPr>
                <a:solidFill>
                  <a:schemeClr val="tx1"/>
                </a:solidFill>
                <a:latin typeface="Calibri Light" charset="0"/>
                <a:ea typeface="ＭＳ Ｐゴシック" charset="-128"/>
                <a:cs typeface="ＭＳ Ｐゴシック" charset="-128"/>
              </a:defRPr>
            </a:lvl3pPr>
            <a:lvl4pPr marL="1600200" indent="-228600">
              <a:defRPr>
                <a:solidFill>
                  <a:schemeClr val="tx1"/>
                </a:solidFill>
                <a:latin typeface="Calibri Light" charset="0"/>
                <a:ea typeface="ＭＳ Ｐゴシック" charset="-128"/>
                <a:cs typeface="ＭＳ Ｐゴシック" charset="-128"/>
              </a:defRPr>
            </a:lvl4pPr>
            <a:lvl5pPr marL="2057400" indent="-228600">
              <a:defRPr>
                <a:solidFill>
                  <a:schemeClr val="tx1"/>
                </a:solidFill>
                <a:latin typeface="Calibri Light"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9pPr>
          </a:lstStyle>
          <a:p>
            <a:fld id="{88C87FCC-277B-DB4B-A730-CE00B0F68DBA}" type="slidenum">
              <a:rPr lang="en-US" altLang="en-US">
                <a:latin typeface="Calibri" charset="0"/>
              </a:rPr>
              <a:pPr/>
              <a:t>14</a:t>
            </a:fld>
            <a:endParaRPr lang="en-US" altLang="en-US">
              <a:latin typeface="Calibri" charset="0"/>
            </a:endParaRPr>
          </a:p>
        </p:txBody>
      </p:sp>
    </p:spTree>
    <p:extLst>
      <p:ext uri="{BB962C8B-B14F-4D97-AF65-F5344CB8AC3E}">
        <p14:creationId xmlns:p14="http://schemas.microsoft.com/office/powerpoint/2010/main" val="954420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ＭＳ Ｐゴシック" charset="0"/>
                <a:cs typeface="ＭＳ Ｐゴシック" charset="0"/>
              </a:defRPr>
            </a:lvl1pPr>
            <a:lvl2pPr marL="742950" indent="-285750">
              <a:defRPr>
                <a:solidFill>
                  <a:schemeClr val="tx1"/>
                </a:solidFill>
                <a:latin typeface="Calibri Light" charset="0"/>
                <a:ea typeface="ＭＳ Ｐゴシック" charset="0"/>
              </a:defRPr>
            </a:lvl2pPr>
            <a:lvl3pPr marL="1143000" indent="-228600">
              <a:defRPr>
                <a:solidFill>
                  <a:schemeClr val="tx1"/>
                </a:solidFill>
                <a:latin typeface="Calibri Light" charset="0"/>
                <a:ea typeface="ＭＳ Ｐゴシック" charset="0"/>
              </a:defRPr>
            </a:lvl3pPr>
            <a:lvl4pPr marL="1600200" indent="-228600">
              <a:defRPr>
                <a:solidFill>
                  <a:schemeClr val="tx1"/>
                </a:solidFill>
                <a:latin typeface="Calibri Light" charset="0"/>
                <a:ea typeface="ＭＳ Ｐゴシック" charset="0"/>
              </a:defRPr>
            </a:lvl4pPr>
            <a:lvl5pPr marL="2057400" indent="-228600">
              <a:defRPr>
                <a:solidFill>
                  <a:schemeClr val="tx1"/>
                </a:solidFill>
                <a:latin typeface="Calibri Light" charset="0"/>
                <a:ea typeface="ＭＳ Ｐゴシック" charset="0"/>
              </a:defRPr>
            </a:lvl5pPr>
            <a:lvl6pPr marL="2514600" indent="-228600" eaLnBrk="0" fontAlgn="base" hangingPunct="0">
              <a:spcBef>
                <a:spcPct val="0"/>
              </a:spcBef>
              <a:spcAft>
                <a:spcPct val="0"/>
              </a:spcAft>
              <a:defRPr>
                <a:solidFill>
                  <a:schemeClr val="tx1"/>
                </a:solidFill>
                <a:latin typeface="Calibri Light" charset="0"/>
                <a:ea typeface="ＭＳ Ｐゴシック" charset="0"/>
              </a:defRPr>
            </a:lvl6pPr>
            <a:lvl7pPr marL="2971800" indent="-228600" eaLnBrk="0" fontAlgn="base" hangingPunct="0">
              <a:spcBef>
                <a:spcPct val="0"/>
              </a:spcBef>
              <a:spcAft>
                <a:spcPct val="0"/>
              </a:spcAft>
              <a:defRPr>
                <a:solidFill>
                  <a:schemeClr val="tx1"/>
                </a:solidFill>
                <a:latin typeface="Calibri Light" charset="0"/>
                <a:ea typeface="ＭＳ Ｐゴシック" charset="0"/>
              </a:defRPr>
            </a:lvl7pPr>
            <a:lvl8pPr marL="3429000" indent="-228600" eaLnBrk="0" fontAlgn="base" hangingPunct="0">
              <a:spcBef>
                <a:spcPct val="0"/>
              </a:spcBef>
              <a:spcAft>
                <a:spcPct val="0"/>
              </a:spcAft>
              <a:defRPr>
                <a:solidFill>
                  <a:schemeClr val="tx1"/>
                </a:solidFill>
                <a:latin typeface="Calibri Light" charset="0"/>
                <a:ea typeface="ＭＳ Ｐゴシック" charset="0"/>
              </a:defRPr>
            </a:lvl8pPr>
            <a:lvl9pPr marL="3886200" indent="-228600" eaLnBrk="0" fontAlgn="base" hangingPunct="0">
              <a:spcBef>
                <a:spcPct val="0"/>
              </a:spcBef>
              <a:spcAft>
                <a:spcPct val="0"/>
              </a:spcAft>
              <a:defRPr>
                <a:solidFill>
                  <a:schemeClr val="tx1"/>
                </a:solidFill>
                <a:latin typeface="Calibri Light" charset="0"/>
                <a:ea typeface="ＭＳ Ｐゴシック" charset="0"/>
              </a:defRPr>
            </a:lvl9pPr>
          </a:lstStyle>
          <a:p>
            <a:fld id="{2924A551-AB3E-0B42-877C-31801FB525B1}" type="slidenum">
              <a:rPr lang="en-US">
                <a:latin typeface="Calibri" charset="0"/>
              </a:rPr>
              <a:pPr/>
              <a:t>15</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Light" charset="0"/>
                <a:ea typeface="MS PGothic" charset="0"/>
                <a:cs typeface="MS PGothic" charset="0"/>
              </a:defRPr>
            </a:lvl1pPr>
            <a:lvl2pPr marL="742950" indent="-285750">
              <a:defRPr sz="2400">
                <a:solidFill>
                  <a:schemeClr val="tx1"/>
                </a:solidFill>
                <a:latin typeface="Calibri Light" charset="0"/>
                <a:ea typeface="MS PGothic" charset="0"/>
                <a:cs typeface="MS PGothic" charset="0"/>
              </a:defRPr>
            </a:lvl2pPr>
            <a:lvl3pPr marL="1143000" indent="-228600">
              <a:defRPr sz="2400">
                <a:solidFill>
                  <a:schemeClr val="tx1"/>
                </a:solidFill>
                <a:latin typeface="Calibri Light" charset="0"/>
                <a:ea typeface="MS PGothic" charset="0"/>
                <a:cs typeface="MS PGothic" charset="0"/>
              </a:defRPr>
            </a:lvl3pPr>
            <a:lvl4pPr marL="1600200" indent="-228600">
              <a:defRPr sz="2400">
                <a:solidFill>
                  <a:schemeClr val="tx1"/>
                </a:solidFill>
                <a:latin typeface="Calibri Light" charset="0"/>
                <a:ea typeface="MS PGothic" charset="0"/>
                <a:cs typeface="MS PGothic" charset="0"/>
              </a:defRPr>
            </a:lvl4pPr>
            <a:lvl5pPr marL="2057400" indent="-228600">
              <a:defRPr sz="2400">
                <a:solidFill>
                  <a:schemeClr val="tx1"/>
                </a:solidFill>
                <a:latin typeface="Calibri Ligh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Ligh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Ligh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Ligh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Light" charset="0"/>
                <a:ea typeface="MS PGothic" charset="0"/>
                <a:cs typeface="MS PGothic" charset="0"/>
              </a:defRPr>
            </a:lvl9pPr>
          </a:lstStyle>
          <a:p>
            <a:fld id="{7FF745A3-3579-3447-87E2-D9D6B332FE63}" type="slidenum">
              <a:rPr lang="en-US" sz="1200">
                <a:latin typeface="Calibri" charset="0"/>
                <a:ea typeface="ＭＳ Ｐゴシック" charset="0"/>
                <a:cs typeface="ＭＳ Ｐゴシック" charset="0"/>
              </a:rPr>
              <a:pPr/>
              <a:t>2</a:t>
            </a:fld>
            <a:endParaRPr lang="en-US" sz="120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2818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cs typeface="MS PGothic" charset="-128"/>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ＭＳ Ｐゴシック" charset="-128"/>
                <a:cs typeface="ＭＳ Ｐゴシック" charset="-128"/>
              </a:defRPr>
            </a:lvl1pPr>
            <a:lvl2pPr marL="742950" indent="-285750">
              <a:defRPr>
                <a:solidFill>
                  <a:schemeClr val="tx1"/>
                </a:solidFill>
                <a:latin typeface="Calibri Light" charset="0"/>
                <a:ea typeface="ＭＳ Ｐゴシック" charset="-128"/>
                <a:cs typeface="ＭＳ Ｐゴシック" charset="-128"/>
              </a:defRPr>
            </a:lvl2pPr>
            <a:lvl3pPr marL="1143000" indent="-228600">
              <a:defRPr>
                <a:solidFill>
                  <a:schemeClr val="tx1"/>
                </a:solidFill>
                <a:latin typeface="Calibri Light" charset="0"/>
                <a:ea typeface="ＭＳ Ｐゴシック" charset="-128"/>
                <a:cs typeface="ＭＳ Ｐゴシック" charset="-128"/>
              </a:defRPr>
            </a:lvl3pPr>
            <a:lvl4pPr marL="1600200" indent="-228600">
              <a:defRPr>
                <a:solidFill>
                  <a:schemeClr val="tx1"/>
                </a:solidFill>
                <a:latin typeface="Calibri Light" charset="0"/>
                <a:ea typeface="ＭＳ Ｐゴシック" charset="-128"/>
                <a:cs typeface="ＭＳ Ｐゴシック" charset="-128"/>
              </a:defRPr>
            </a:lvl4pPr>
            <a:lvl5pPr marL="2057400" indent="-228600">
              <a:defRPr>
                <a:solidFill>
                  <a:schemeClr val="tx1"/>
                </a:solidFill>
                <a:latin typeface="Calibri Light"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9pPr>
          </a:lstStyle>
          <a:p>
            <a:fld id="{88C87FCC-277B-DB4B-A730-CE00B0F68DBA}" type="slidenum">
              <a:rPr lang="en-US" altLang="en-US">
                <a:latin typeface="Calibri" charset="0"/>
              </a:rPr>
              <a:pPr/>
              <a:t>3</a:t>
            </a:fld>
            <a:endParaRPr lang="en-US" altLang="en-US">
              <a:latin typeface="Calibri" charset="0"/>
            </a:endParaRPr>
          </a:p>
        </p:txBody>
      </p:sp>
    </p:spTree>
    <p:extLst>
      <p:ext uri="{BB962C8B-B14F-4D97-AF65-F5344CB8AC3E}">
        <p14:creationId xmlns:p14="http://schemas.microsoft.com/office/powerpoint/2010/main" val="95442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Light" charset="0"/>
                <a:ea typeface="MS PGothic" charset="0"/>
                <a:cs typeface="MS PGothic" charset="0"/>
              </a:defRPr>
            </a:lvl1pPr>
            <a:lvl2pPr marL="742950" indent="-285750">
              <a:defRPr sz="2400">
                <a:solidFill>
                  <a:schemeClr val="tx1"/>
                </a:solidFill>
                <a:latin typeface="Calibri Light" charset="0"/>
                <a:ea typeface="MS PGothic" charset="0"/>
                <a:cs typeface="MS PGothic" charset="0"/>
              </a:defRPr>
            </a:lvl2pPr>
            <a:lvl3pPr marL="1143000" indent="-228600">
              <a:defRPr sz="2400">
                <a:solidFill>
                  <a:schemeClr val="tx1"/>
                </a:solidFill>
                <a:latin typeface="Calibri Light" charset="0"/>
                <a:ea typeface="MS PGothic" charset="0"/>
                <a:cs typeface="MS PGothic" charset="0"/>
              </a:defRPr>
            </a:lvl3pPr>
            <a:lvl4pPr marL="1600200" indent="-228600">
              <a:defRPr sz="2400">
                <a:solidFill>
                  <a:schemeClr val="tx1"/>
                </a:solidFill>
                <a:latin typeface="Calibri Light" charset="0"/>
                <a:ea typeface="MS PGothic" charset="0"/>
                <a:cs typeface="MS PGothic" charset="0"/>
              </a:defRPr>
            </a:lvl4pPr>
            <a:lvl5pPr marL="2057400" indent="-228600">
              <a:defRPr sz="2400">
                <a:solidFill>
                  <a:schemeClr val="tx1"/>
                </a:solidFill>
                <a:latin typeface="Calibri Ligh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Ligh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Ligh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Ligh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Light" charset="0"/>
                <a:ea typeface="MS PGothic" charset="0"/>
                <a:cs typeface="MS PGothic" charset="0"/>
              </a:defRPr>
            </a:lvl9pPr>
          </a:lstStyle>
          <a:p>
            <a:fld id="{7FF745A3-3579-3447-87E2-D9D6B332FE63}" type="slidenum">
              <a:rPr lang="en-US" sz="1200">
                <a:latin typeface="Calibri" charset="0"/>
                <a:ea typeface="ＭＳ Ｐゴシック" charset="0"/>
                <a:cs typeface="ＭＳ Ｐゴシック" charset="0"/>
              </a:rPr>
              <a:pPr/>
              <a:t>4</a:t>
            </a:fld>
            <a:endParaRPr lang="en-US" sz="120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2818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Light" charset="0"/>
                <a:ea typeface="MS PGothic" charset="0"/>
                <a:cs typeface="MS PGothic" charset="0"/>
              </a:defRPr>
            </a:lvl1pPr>
            <a:lvl2pPr marL="742950" indent="-285750">
              <a:defRPr sz="2400">
                <a:solidFill>
                  <a:schemeClr val="tx1"/>
                </a:solidFill>
                <a:latin typeface="Calibri Light" charset="0"/>
                <a:ea typeface="MS PGothic" charset="0"/>
                <a:cs typeface="MS PGothic" charset="0"/>
              </a:defRPr>
            </a:lvl2pPr>
            <a:lvl3pPr marL="1143000" indent="-228600">
              <a:defRPr sz="2400">
                <a:solidFill>
                  <a:schemeClr val="tx1"/>
                </a:solidFill>
                <a:latin typeface="Calibri Light" charset="0"/>
                <a:ea typeface="MS PGothic" charset="0"/>
                <a:cs typeface="MS PGothic" charset="0"/>
              </a:defRPr>
            </a:lvl3pPr>
            <a:lvl4pPr marL="1600200" indent="-228600">
              <a:defRPr sz="2400">
                <a:solidFill>
                  <a:schemeClr val="tx1"/>
                </a:solidFill>
                <a:latin typeface="Calibri Light" charset="0"/>
                <a:ea typeface="MS PGothic" charset="0"/>
                <a:cs typeface="MS PGothic" charset="0"/>
              </a:defRPr>
            </a:lvl4pPr>
            <a:lvl5pPr marL="2057400" indent="-228600">
              <a:defRPr sz="2400">
                <a:solidFill>
                  <a:schemeClr val="tx1"/>
                </a:solidFill>
                <a:latin typeface="Calibri Ligh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Ligh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Ligh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Ligh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Light" charset="0"/>
                <a:ea typeface="MS PGothic" charset="0"/>
                <a:cs typeface="MS PGothic" charset="0"/>
              </a:defRPr>
            </a:lvl9pPr>
          </a:lstStyle>
          <a:p>
            <a:fld id="{CC4BB1B2-EB3A-BE48-A887-ACB4D9C14003}" type="slidenum">
              <a:rPr lang="en-US" sz="1200">
                <a:latin typeface="Calibri" charset="0"/>
              </a:rPr>
              <a:pPr/>
              <a:t>5</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Light" charset="0"/>
                <a:ea typeface="MS PGothic" charset="0"/>
                <a:cs typeface="MS PGothic" charset="0"/>
              </a:defRPr>
            </a:lvl1pPr>
            <a:lvl2pPr marL="742950" indent="-285750">
              <a:defRPr sz="2400">
                <a:solidFill>
                  <a:schemeClr val="tx1"/>
                </a:solidFill>
                <a:latin typeface="Calibri Light" charset="0"/>
                <a:ea typeface="MS PGothic" charset="0"/>
                <a:cs typeface="MS PGothic" charset="0"/>
              </a:defRPr>
            </a:lvl2pPr>
            <a:lvl3pPr marL="1143000" indent="-228600">
              <a:defRPr sz="2400">
                <a:solidFill>
                  <a:schemeClr val="tx1"/>
                </a:solidFill>
                <a:latin typeface="Calibri Light" charset="0"/>
                <a:ea typeface="MS PGothic" charset="0"/>
                <a:cs typeface="MS PGothic" charset="0"/>
              </a:defRPr>
            </a:lvl3pPr>
            <a:lvl4pPr marL="1600200" indent="-228600">
              <a:defRPr sz="2400">
                <a:solidFill>
                  <a:schemeClr val="tx1"/>
                </a:solidFill>
                <a:latin typeface="Calibri Light" charset="0"/>
                <a:ea typeface="MS PGothic" charset="0"/>
                <a:cs typeface="MS PGothic" charset="0"/>
              </a:defRPr>
            </a:lvl4pPr>
            <a:lvl5pPr marL="2057400" indent="-228600">
              <a:defRPr sz="2400">
                <a:solidFill>
                  <a:schemeClr val="tx1"/>
                </a:solidFill>
                <a:latin typeface="Calibri Ligh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Ligh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Ligh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Ligh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Light" charset="0"/>
                <a:ea typeface="MS PGothic" charset="0"/>
                <a:cs typeface="MS PGothic" charset="0"/>
              </a:defRPr>
            </a:lvl9pPr>
          </a:lstStyle>
          <a:p>
            <a:fld id="{CC4BB1B2-EB3A-BE48-A887-ACB4D9C14003}" type="slidenum">
              <a:rPr lang="en-US" sz="1200">
                <a:latin typeface="Calibri" charset="0"/>
              </a:rPr>
              <a:pPr/>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cs typeface="MS PGothic" charset="-128"/>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ＭＳ Ｐゴシック" charset="-128"/>
                <a:cs typeface="ＭＳ Ｐゴシック" charset="-128"/>
              </a:defRPr>
            </a:lvl1pPr>
            <a:lvl2pPr marL="742950" indent="-285750">
              <a:defRPr>
                <a:solidFill>
                  <a:schemeClr val="tx1"/>
                </a:solidFill>
                <a:latin typeface="Calibri Light" charset="0"/>
                <a:ea typeface="ＭＳ Ｐゴシック" charset="-128"/>
                <a:cs typeface="ＭＳ Ｐゴシック" charset="-128"/>
              </a:defRPr>
            </a:lvl2pPr>
            <a:lvl3pPr marL="1143000" indent="-228600">
              <a:defRPr>
                <a:solidFill>
                  <a:schemeClr val="tx1"/>
                </a:solidFill>
                <a:latin typeface="Calibri Light" charset="0"/>
                <a:ea typeface="ＭＳ Ｐゴシック" charset="-128"/>
                <a:cs typeface="ＭＳ Ｐゴシック" charset="-128"/>
              </a:defRPr>
            </a:lvl3pPr>
            <a:lvl4pPr marL="1600200" indent="-228600">
              <a:defRPr>
                <a:solidFill>
                  <a:schemeClr val="tx1"/>
                </a:solidFill>
                <a:latin typeface="Calibri Light" charset="0"/>
                <a:ea typeface="ＭＳ Ｐゴシック" charset="-128"/>
                <a:cs typeface="ＭＳ Ｐゴシック" charset="-128"/>
              </a:defRPr>
            </a:lvl4pPr>
            <a:lvl5pPr marL="2057400" indent="-228600">
              <a:defRPr>
                <a:solidFill>
                  <a:schemeClr val="tx1"/>
                </a:solidFill>
                <a:latin typeface="Calibri Light"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9pPr>
          </a:lstStyle>
          <a:p>
            <a:fld id="{88C87FCC-277B-DB4B-A730-CE00B0F68DBA}" type="slidenum">
              <a:rPr lang="en-US" altLang="en-US">
                <a:latin typeface="Calibri" charset="0"/>
              </a:rPr>
              <a:pPr/>
              <a:t>7</a:t>
            </a:fld>
            <a:endParaRPr lang="en-US" altLang="en-US">
              <a:latin typeface="Calibri" charset="0"/>
            </a:endParaRPr>
          </a:p>
        </p:txBody>
      </p:sp>
    </p:spTree>
    <p:extLst>
      <p:ext uri="{BB962C8B-B14F-4D97-AF65-F5344CB8AC3E}">
        <p14:creationId xmlns:p14="http://schemas.microsoft.com/office/powerpoint/2010/main" val="954420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endParaRP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fld id="{FFFEB504-CD05-E947-A00D-38728CBB7A78}"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Light" charset="0"/>
                <a:ea typeface="MS PGothic" charset="0"/>
                <a:cs typeface="MS PGothic" charset="0"/>
              </a:defRPr>
            </a:lvl1pPr>
            <a:lvl2pPr marL="742950" indent="-285750">
              <a:defRPr sz="2400">
                <a:solidFill>
                  <a:schemeClr val="tx1"/>
                </a:solidFill>
                <a:latin typeface="Calibri Light" charset="0"/>
                <a:ea typeface="MS PGothic" charset="0"/>
                <a:cs typeface="MS PGothic" charset="0"/>
              </a:defRPr>
            </a:lvl2pPr>
            <a:lvl3pPr marL="1143000" indent="-228600">
              <a:defRPr sz="2400">
                <a:solidFill>
                  <a:schemeClr val="tx1"/>
                </a:solidFill>
                <a:latin typeface="Calibri Light" charset="0"/>
                <a:ea typeface="MS PGothic" charset="0"/>
                <a:cs typeface="MS PGothic" charset="0"/>
              </a:defRPr>
            </a:lvl3pPr>
            <a:lvl4pPr marL="1600200" indent="-228600">
              <a:defRPr sz="2400">
                <a:solidFill>
                  <a:schemeClr val="tx1"/>
                </a:solidFill>
                <a:latin typeface="Calibri Light" charset="0"/>
                <a:ea typeface="MS PGothic" charset="0"/>
                <a:cs typeface="MS PGothic" charset="0"/>
              </a:defRPr>
            </a:lvl4pPr>
            <a:lvl5pPr marL="2057400" indent="-228600">
              <a:defRPr sz="2400">
                <a:solidFill>
                  <a:schemeClr val="tx1"/>
                </a:solidFill>
                <a:latin typeface="Calibri Ligh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Ligh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Ligh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Ligh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Light" charset="0"/>
                <a:ea typeface="MS PGothic" charset="0"/>
                <a:cs typeface="MS PGothic" charset="0"/>
              </a:defRPr>
            </a:lvl9pPr>
          </a:lstStyle>
          <a:p>
            <a:fld id="{7FF745A3-3579-3447-87E2-D9D6B332FE63}" type="slidenum">
              <a:rPr lang="en-US" sz="1200">
                <a:latin typeface="Calibri" charset="0"/>
                <a:ea typeface="ＭＳ Ｐゴシック" charset="0"/>
                <a:cs typeface="ＭＳ Ｐゴシック" charset="0"/>
              </a:rPr>
              <a:pPr/>
              <a:t>9</a:t>
            </a:fld>
            <a:endParaRPr lang="en-US" sz="120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2818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 y="1122363"/>
            <a:ext cx="8595360" cy="1115228"/>
          </a:xfrm>
        </p:spPr>
        <p:txBody>
          <a:bodyPr anchor="b">
            <a:normAutofit/>
          </a:bodyPr>
          <a:lstStyle>
            <a:lvl1pPr algn="l">
              <a:defRPr sz="3600" b="1" baseline="0">
                <a:solidFill>
                  <a:srgbClr val="77603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 y="2259107"/>
            <a:ext cx="8595360" cy="1169893"/>
          </a:xfrm>
        </p:spPr>
        <p:txBody>
          <a:bodyPr/>
          <a:lstStyle>
            <a:lvl1pPr marL="0" indent="0" algn="l">
              <a:spcBef>
                <a:spcPts val="0"/>
              </a:spcBef>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3" name="Text Placeholder 12"/>
          <p:cNvSpPr>
            <a:spLocks noGrp="1"/>
          </p:cNvSpPr>
          <p:nvPr>
            <p:ph type="body" sz="quarter" idx="13"/>
          </p:nvPr>
        </p:nvSpPr>
        <p:spPr>
          <a:xfrm>
            <a:off x="4572000" y="4464049"/>
            <a:ext cx="4297680" cy="1431141"/>
          </a:xfrm>
        </p:spPr>
        <p:txBody>
          <a:bodyPr>
            <a:normAutofit/>
          </a:bodyPr>
          <a:lstStyle>
            <a:lvl1pPr marL="0" indent="0" algn="r">
              <a:spcBef>
                <a:spcPts val="0"/>
              </a:spcBef>
              <a:buNone/>
              <a:defRPr sz="1800">
                <a:solidFill>
                  <a:schemeClr val="bg2">
                    <a:lumMod val="25000"/>
                  </a:schemeClr>
                </a:solidFill>
                <a:latin typeface="+mj-lt"/>
              </a:defRPr>
            </a:lvl1pPr>
            <a:lvl2pPr algn="r">
              <a:defRPr sz="1200">
                <a:solidFill>
                  <a:schemeClr val="tx1">
                    <a:lumMod val="85000"/>
                    <a:lumOff val="15000"/>
                  </a:schemeClr>
                </a:solidFill>
                <a:latin typeface="+mn-lt"/>
              </a:defRPr>
            </a:lvl2pPr>
            <a:lvl3pPr algn="r">
              <a:defRPr sz="1200">
                <a:solidFill>
                  <a:schemeClr val="tx1">
                    <a:lumMod val="85000"/>
                    <a:lumOff val="15000"/>
                  </a:schemeClr>
                </a:solidFill>
                <a:latin typeface="+mn-lt"/>
              </a:defRPr>
            </a:lvl3pPr>
            <a:lvl4pPr algn="r">
              <a:defRPr sz="1200">
                <a:solidFill>
                  <a:schemeClr val="tx1">
                    <a:lumMod val="85000"/>
                    <a:lumOff val="15000"/>
                  </a:schemeClr>
                </a:solidFill>
                <a:latin typeface="+mn-lt"/>
              </a:defRPr>
            </a:lvl4pPr>
            <a:lvl5pPr algn="r">
              <a:defRPr sz="1200">
                <a:solidFill>
                  <a:schemeClr val="tx1">
                    <a:lumMod val="85000"/>
                    <a:lumOff val="15000"/>
                  </a:schemeClr>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3936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normAutofit/>
          </a:bodyPr>
          <a:lstStyle>
            <a:lvl1pPr>
              <a:defRPr sz="22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825625"/>
            <a:ext cx="8686800" cy="43038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CF63D1AA-A191-D249-943C-70548A6C11B9}" type="slidenum">
              <a:rPr lang="en-US" altLang="en-US"/>
              <a:pPr>
                <a:defRPr/>
              </a:pPr>
              <a:t>‹#›</a:t>
            </a:fld>
            <a:endParaRPr lang="en-US" altLang="en-US"/>
          </a:p>
        </p:txBody>
      </p:sp>
    </p:spTree>
    <p:extLst>
      <p:ext uri="{BB962C8B-B14F-4D97-AF65-F5344CB8AC3E}">
        <p14:creationId xmlns:p14="http://schemas.microsoft.com/office/powerpoint/2010/main" val="99985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Rectangle 2"/>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lstStyle>
            <a:lvl1pPr>
              <a:defRPr sz="2200" b="1"/>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F671F28E-843E-7D4B-9DCA-A8233BC4298C}" type="slidenum">
              <a:rPr lang="en-US" altLang="en-US"/>
              <a:pPr>
                <a:defRPr/>
              </a:pPr>
              <a:t>‹#›</a:t>
            </a:fld>
            <a:endParaRPr lang="en-US" altLang="en-US"/>
          </a:p>
        </p:txBody>
      </p:sp>
    </p:spTree>
    <p:extLst>
      <p:ext uri="{BB962C8B-B14F-4D97-AF65-F5344CB8AC3E}">
        <p14:creationId xmlns:p14="http://schemas.microsoft.com/office/powerpoint/2010/main" val="1121044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630238"/>
            <a:ext cx="8686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28600" y="1825625"/>
            <a:ext cx="8686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p:cNvSpPr>
            <a:spLocks noGrp="1"/>
          </p:cNvSpPr>
          <p:nvPr>
            <p:ph type="sldNum" sz="quarter" idx="4"/>
          </p:nvPr>
        </p:nvSpPr>
        <p:spPr>
          <a:xfrm>
            <a:off x="6858000" y="6627813"/>
            <a:ext cx="2057400" cy="207962"/>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Calibri Light" panose="020F0302020204030204" pitchFamily="34" charset="0"/>
                <a:ea typeface="MS PGothic" panose="020B0600070205080204" pitchFamily="34" charset="-128"/>
                <a:cs typeface="+mn-cs"/>
              </a:defRPr>
            </a:lvl1pPr>
          </a:lstStyle>
          <a:p>
            <a:pPr>
              <a:defRPr/>
            </a:pPr>
            <a:fld id="{DA9EFAAE-E521-4E4E-86AD-283A07B4F292}" type="slidenum">
              <a:rPr lang="en-US" altLang="en-US"/>
              <a:pPr>
                <a:defRPr/>
              </a:pPr>
              <a:t>‹#›</a:t>
            </a:fld>
            <a:endParaRPr lang="en-US" altLang="en-US"/>
          </a:p>
        </p:txBody>
      </p:sp>
      <p:sp>
        <p:nvSpPr>
          <p:cNvPr id="7" name="Rectangle 6"/>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Tree>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Lst>
  <p:hf hdr="0" ftr="0" dt="0"/>
  <p:txStyles>
    <p:titleStyle>
      <a:lvl1pPr algn="l" rtl="0" eaLnBrk="0" fontAlgn="base" hangingPunct="0">
        <a:lnSpc>
          <a:spcPct val="90000"/>
        </a:lnSpc>
        <a:spcBef>
          <a:spcPct val="0"/>
        </a:spcBef>
        <a:spcAft>
          <a:spcPct val="0"/>
        </a:spcAft>
        <a:defRPr sz="3000" kern="1200">
          <a:solidFill>
            <a:schemeClr val="tx1"/>
          </a:solidFill>
          <a:latin typeface="Georgia" panose="02040502050405020303" pitchFamily="18" charset="0"/>
          <a:ea typeface="ＭＳ Ｐゴシック" panose="020B0600070205080204" pitchFamily="34" charset="-128"/>
          <a:cs typeface="MS PGothic" charset="0"/>
        </a:defRPr>
      </a:lvl1pPr>
      <a:lvl2pPr algn="l" rtl="0" eaLnBrk="0" fontAlgn="base" hangingPunct="0">
        <a:lnSpc>
          <a:spcPct val="90000"/>
        </a:lnSpc>
        <a:spcBef>
          <a:spcPct val="0"/>
        </a:spcBef>
        <a:spcAft>
          <a:spcPct val="0"/>
        </a:spcAft>
        <a:defRPr sz="3000">
          <a:solidFill>
            <a:schemeClr val="tx1"/>
          </a:solidFill>
          <a:latin typeface="Georgia" charset="0"/>
          <a:ea typeface="ＭＳ Ｐゴシック" panose="020B0600070205080204" pitchFamily="34" charset="-128"/>
          <a:cs typeface="MS PGothic" charset="0"/>
        </a:defRPr>
      </a:lvl2pPr>
      <a:lvl3pPr algn="l" rtl="0" eaLnBrk="0" fontAlgn="base" hangingPunct="0">
        <a:lnSpc>
          <a:spcPct val="90000"/>
        </a:lnSpc>
        <a:spcBef>
          <a:spcPct val="0"/>
        </a:spcBef>
        <a:spcAft>
          <a:spcPct val="0"/>
        </a:spcAft>
        <a:defRPr sz="3000">
          <a:solidFill>
            <a:schemeClr val="tx1"/>
          </a:solidFill>
          <a:latin typeface="Georgia" charset="0"/>
          <a:ea typeface="ＭＳ Ｐゴシック" panose="020B0600070205080204" pitchFamily="34" charset="-128"/>
          <a:cs typeface="MS PGothic" charset="0"/>
        </a:defRPr>
      </a:lvl3pPr>
      <a:lvl4pPr algn="l" rtl="0" eaLnBrk="0" fontAlgn="base" hangingPunct="0">
        <a:lnSpc>
          <a:spcPct val="90000"/>
        </a:lnSpc>
        <a:spcBef>
          <a:spcPct val="0"/>
        </a:spcBef>
        <a:spcAft>
          <a:spcPct val="0"/>
        </a:spcAft>
        <a:defRPr sz="3000">
          <a:solidFill>
            <a:schemeClr val="tx1"/>
          </a:solidFill>
          <a:latin typeface="Georgia" charset="0"/>
          <a:ea typeface="ＭＳ Ｐゴシック" panose="020B0600070205080204" pitchFamily="34" charset="-128"/>
          <a:cs typeface="MS PGothic" charset="0"/>
        </a:defRPr>
      </a:lvl4pPr>
      <a:lvl5pPr algn="l" rtl="0" eaLnBrk="0" fontAlgn="base" hangingPunct="0">
        <a:lnSpc>
          <a:spcPct val="90000"/>
        </a:lnSpc>
        <a:spcBef>
          <a:spcPct val="0"/>
        </a:spcBef>
        <a:spcAft>
          <a:spcPct val="0"/>
        </a:spcAft>
        <a:defRPr sz="3000">
          <a:solidFill>
            <a:schemeClr val="tx1"/>
          </a:solidFill>
          <a:latin typeface="Georgia" charset="0"/>
          <a:ea typeface="ＭＳ Ｐゴシック" panose="020B0600070205080204" pitchFamily="34" charset="-128"/>
          <a:cs typeface="MS PGothic" charset="0"/>
        </a:defRPr>
      </a:lvl5pPr>
      <a:lvl6pPr marL="4572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6pPr>
      <a:lvl7pPr marL="9144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7pPr>
      <a:lvl8pPr marL="13716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8pPr>
      <a:lvl9pPr marL="18288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Georgia" panose="02040502050405020303" pitchFamily="18" charset="0"/>
          <a:ea typeface="ＭＳ Ｐゴシック"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Georgia" panose="02040502050405020303" pitchFamily="18" charset="0"/>
          <a:ea typeface="ＭＳ Ｐゴシック"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Georgia" panose="02040502050405020303" pitchFamily="18" charset="0"/>
          <a:ea typeface="ＭＳ Ｐゴシック"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ＭＳ Ｐゴシック"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ＭＳ Ｐゴシック"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image" Target="../media/image15.png"/><Relationship Id="rId20" Type="http://schemas.openxmlformats.org/officeDocument/2006/relationships/image" Target="../media/image26.png"/><Relationship Id="rId21" Type="http://schemas.openxmlformats.org/officeDocument/2006/relationships/image" Target="../media/image27.png"/><Relationship Id="rId22" Type="http://schemas.openxmlformats.org/officeDocument/2006/relationships/image" Target="../media/image28.png"/><Relationship Id="rId23" Type="http://schemas.openxmlformats.org/officeDocument/2006/relationships/image" Target="../media/image29.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image" Target="../media/image24.png"/><Relationship Id="rId19"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15.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png"/><Relationship Id="rId9" Type="http://schemas.openxmlformats.org/officeDocument/2006/relationships/image" Target="../media/image35.jpeg"/><Relationship Id="rId10"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63513"/>
            <a:ext cx="71516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7"/>
          <p:cNvSpPr>
            <a:spLocks noGrp="1"/>
          </p:cNvSpPr>
          <p:nvPr>
            <p:ph type="ctrTitle"/>
          </p:nvPr>
        </p:nvSpPr>
        <p:spPr>
          <a:xfrm>
            <a:off x="274638" y="1122363"/>
            <a:ext cx="8594725" cy="1116012"/>
          </a:xfrm>
        </p:spPr>
        <p:txBody>
          <a:bodyPr/>
          <a:lstStyle/>
          <a:p>
            <a:r>
              <a:rPr lang="en-US" altLang="en-US" dirty="0">
                <a:latin typeface="Georgia" charset="0"/>
                <a:ea typeface="ＭＳ Ｐゴシック" charset="-128"/>
                <a:cs typeface="MS PGothic" charset="-128"/>
              </a:rPr>
              <a:t>Prospects for health reform and the American Health Care Act (AHCA)</a:t>
            </a:r>
          </a:p>
        </p:txBody>
      </p:sp>
      <p:sp>
        <p:nvSpPr>
          <p:cNvPr id="9" name="Subtitle 8"/>
          <p:cNvSpPr>
            <a:spLocks noGrp="1"/>
          </p:cNvSpPr>
          <p:nvPr>
            <p:ph type="subTitle" idx="1"/>
          </p:nvPr>
        </p:nvSpPr>
        <p:spPr>
          <a:xfrm>
            <a:off x="274639" y="2259013"/>
            <a:ext cx="6036310" cy="1169987"/>
          </a:xfrm>
        </p:spPr>
        <p:txBody>
          <a:bodyPr/>
          <a:lstStyle/>
          <a:p>
            <a:pPr>
              <a:buFont typeface="Arial" panose="020B0604020202020204" pitchFamily="34" charset="0"/>
              <a:buNone/>
              <a:defRPr/>
            </a:pPr>
            <a:r>
              <a:rPr lang="en-US" dirty="0" smtClean="0">
                <a:ea typeface="MS PGothic" panose="020B0600070205080204" pitchFamily="34" charset="-128"/>
                <a:cs typeface="ＭＳ Ｐゴシック" charset="0"/>
              </a:rPr>
              <a:t>A collection of general slides on what’s next for health reform and the AHCA</a:t>
            </a:r>
            <a:endParaRPr lang="en-US" dirty="0">
              <a:ea typeface="MS PGothic" panose="020B0600070205080204" pitchFamily="34" charset="-128"/>
              <a:cs typeface="ＭＳ Ｐゴシック" charset="0"/>
            </a:endParaRPr>
          </a:p>
        </p:txBody>
      </p:sp>
      <p:sp>
        <p:nvSpPr>
          <p:cNvPr id="10" name="Text Placeholder 9"/>
          <p:cNvSpPr>
            <a:spLocks noGrp="1"/>
          </p:cNvSpPr>
          <p:nvPr>
            <p:ph type="body" sz="quarter" idx="13"/>
          </p:nvPr>
        </p:nvSpPr>
        <p:spPr>
          <a:xfrm>
            <a:off x="2422525" y="4464050"/>
            <a:ext cx="6446838" cy="1436688"/>
          </a:xfrm>
        </p:spPr>
        <p:txBody>
          <a:bodyPr/>
          <a:lstStyle/>
          <a:p>
            <a:pPr>
              <a:buFont typeface="Arial" panose="020B0604020202020204" pitchFamily="34" charset="0"/>
              <a:buNone/>
              <a:defRPr/>
            </a:pPr>
            <a:r>
              <a:rPr lang="en-US" b="1" dirty="0" smtClean="0">
                <a:ea typeface="MS PGothic" panose="020B0600070205080204" pitchFamily="34" charset="-128"/>
                <a:cs typeface="ＭＳ Ｐゴシック" charset="0"/>
              </a:rPr>
              <a:t>First Published: </a:t>
            </a:r>
            <a:r>
              <a:rPr lang="en-US" dirty="0" smtClean="0">
                <a:ea typeface="MS PGothic" panose="020B0600070205080204" pitchFamily="34" charset="-128"/>
                <a:cs typeface="ＭＳ Ｐゴシック" charset="0"/>
              </a:rPr>
              <a:t>March 30, 2017</a:t>
            </a:r>
          </a:p>
          <a:p>
            <a:pPr>
              <a:buFont typeface="Arial" panose="020B0604020202020204" pitchFamily="34" charset="0"/>
              <a:buNone/>
              <a:defRPr/>
            </a:pPr>
            <a:r>
              <a:rPr lang="en-US" b="1" dirty="0" smtClean="0">
                <a:ea typeface="MS PGothic" panose="020B0600070205080204" pitchFamily="34" charset="-128"/>
                <a:cs typeface="ＭＳ Ｐゴシック" charset="0"/>
              </a:rPr>
              <a:t>Updated: </a:t>
            </a:r>
            <a:r>
              <a:rPr lang="en-US" dirty="0" smtClean="0">
                <a:ea typeface="MS PGothic" panose="020B0600070205080204" pitchFamily="34" charset="-128"/>
                <a:cs typeface="ＭＳ Ｐゴシック" charset="0"/>
              </a:rPr>
              <a:t>May 10, </a:t>
            </a:r>
            <a:r>
              <a:rPr lang="en-US" dirty="0" smtClean="0">
                <a:ea typeface="MS PGothic" panose="020B0600070205080204" pitchFamily="34" charset="-128"/>
                <a:cs typeface="ＭＳ Ｐゴシック" charset="0"/>
              </a:rPr>
              <a:t>2017</a:t>
            </a:r>
            <a:endParaRPr lang="en-US" b="1" dirty="0" smtClean="0">
              <a:ea typeface="MS PGothic" panose="020B0600070205080204" pitchFamily="34" charset="-128"/>
              <a:cs typeface="ＭＳ Ｐゴシック" charset="0"/>
            </a:endParaRPr>
          </a:p>
          <a:p>
            <a:pPr>
              <a:buFont typeface="Arial" panose="020B0604020202020204" pitchFamily="34" charset="0"/>
              <a:buNone/>
              <a:defRPr/>
            </a:pPr>
            <a:endParaRPr lang="en-US" b="1" dirty="0" smtClean="0">
              <a:ea typeface="MS PGothic" panose="020B0600070205080204" pitchFamily="34" charset="-128"/>
              <a:cs typeface="ＭＳ Ｐゴシック" charset="0"/>
            </a:endParaRPr>
          </a:p>
          <a:p>
            <a:pPr>
              <a:buFont typeface="Arial" panose="020B0604020202020204" pitchFamily="34" charset="0"/>
              <a:buNone/>
              <a:defRPr/>
            </a:pPr>
            <a:r>
              <a:rPr lang="en-US" b="1" dirty="0" smtClean="0">
                <a:ea typeface="MS PGothic" panose="020B0600070205080204" pitchFamily="34" charset="-128"/>
                <a:cs typeface="ＭＳ Ｐゴシック" charset="0"/>
              </a:rPr>
              <a:t>Producers:  </a:t>
            </a:r>
            <a:r>
              <a:rPr lang="en-US" dirty="0" smtClean="0">
                <a:ea typeface="MS PGothic" panose="020B0600070205080204" pitchFamily="34" charset="-128"/>
                <a:cs typeface="ＭＳ Ｐゴシック" charset="0"/>
              </a:rPr>
              <a:t>Alexander Perry and Emilia </a:t>
            </a:r>
            <a:r>
              <a:rPr lang="en-US" dirty="0" err="1" smtClean="0">
                <a:ea typeface="MS PGothic" panose="020B0600070205080204" pitchFamily="34" charset="-128"/>
                <a:cs typeface="ＭＳ Ｐゴシック" charset="0"/>
              </a:rPr>
              <a:t>Varrone</a:t>
            </a:r>
            <a:endParaRPr lang="en-US" dirty="0" smtClean="0">
              <a:ea typeface="MS PGothic" panose="020B0600070205080204" pitchFamily="34" charset="-128"/>
              <a:cs typeface="ＭＳ Ｐゴシック" charset="0"/>
            </a:endParaRPr>
          </a:p>
          <a:p>
            <a:pPr>
              <a:buFont typeface="Arial" panose="020B0604020202020204" pitchFamily="34" charset="0"/>
              <a:buNone/>
              <a:defRPr/>
            </a:pPr>
            <a:r>
              <a:rPr lang="en-US" b="1" dirty="0" smtClean="0">
                <a:ea typeface="MS PGothic" panose="020B0600070205080204" pitchFamily="34" charset="-128"/>
                <a:cs typeface="ＭＳ Ｐゴシック" charset="0"/>
              </a:rPr>
              <a:t>Director: </a:t>
            </a:r>
            <a:r>
              <a:rPr lang="en-US" dirty="0" smtClean="0">
                <a:ea typeface="MS PGothic" panose="020B0600070205080204" pitchFamily="34" charset="-128"/>
                <a:cs typeface="ＭＳ Ｐゴシック" charset="0"/>
              </a:rPr>
              <a:t>Alistair Taylor</a:t>
            </a:r>
            <a:endParaRPr lang="en-US" dirty="0">
              <a:ea typeface="MS PGothic" panose="020B0600070205080204" pitchFamily="34" charset="-128"/>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1" name="Group 2"/>
          <p:cNvGrpSpPr>
            <a:grpSpLocks/>
          </p:cNvGrpSpPr>
          <p:nvPr/>
        </p:nvGrpSpPr>
        <p:grpSpPr bwMode="auto">
          <a:xfrm>
            <a:off x="512865" y="2347373"/>
            <a:ext cx="5939359" cy="3538040"/>
            <a:chOff x="1749425" y="1354138"/>
            <a:chExt cx="5799138" cy="3532187"/>
          </a:xfrm>
          <a:solidFill>
            <a:srgbClr val="D9D9D9"/>
          </a:solidFill>
        </p:grpSpPr>
        <p:sp>
          <p:nvSpPr>
            <p:cNvPr id="119" name="Freeform 26"/>
            <p:cNvSpPr>
              <a:spLocks/>
            </p:cNvSpPr>
            <p:nvPr/>
          </p:nvSpPr>
          <p:spPr bwMode="auto">
            <a:xfrm>
              <a:off x="1889125" y="3867150"/>
              <a:ext cx="873125" cy="701675"/>
            </a:xfrm>
            <a:custGeom>
              <a:avLst/>
              <a:gdLst>
                <a:gd name="T0" fmla="*/ 913852 w 450"/>
                <a:gd name="T1" fmla="*/ 622508 h 356"/>
                <a:gd name="T2" fmla="*/ 840492 w 450"/>
                <a:gd name="T3" fmla="*/ 565916 h 356"/>
                <a:gd name="T4" fmla="*/ 773421 w 450"/>
                <a:gd name="T5" fmla="*/ 507229 h 356"/>
                <a:gd name="T6" fmla="*/ 714733 w 450"/>
                <a:gd name="T7" fmla="*/ 528188 h 356"/>
                <a:gd name="T8" fmla="*/ 641373 w 450"/>
                <a:gd name="T9" fmla="*/ 496749 h 356"/>
                <a:gd name="T10" fmla="*/ 563822 w 450"/>
                <a:gd name="T11" fmla="*/ 301822 h 356"/>
                <a:gd name="T12" fmla="*/ 503038 w 450"/>
                <a:gd name="T13" fmla="*/ 46112 h 356"/>
                <a:gd name="T14" fmla="*/ 459022 w 450"/>
                <a:gd name="T15" fmla="*/ 35632 h 356"/>
                <a:gd name="T16" fmla="*/ 396142 w 450"/>
                <a:gd name="T17" fmla="*/ 35632 h 356"/>
                <a:gd name="T18" fmla="*/ 337455 w 450"/>
                <a:gd name="T19" fmla="*/ 29344 h 356"/>
                <a:gd name="T20" fmla="*/ 291343 w 450"/>
                <a:gd name="T21" fmla="*/ 10480 h 356"/>
                <a:gd name="T22" fmla="*/ 241039 w 450"/>
                <a:gd name="T23" fmla="*/ 0 h 356"/>
                <a:gd name="T24" fmla="*/ 184447 w 450"/>
                <a:gd name="T25" fmla="*/ 18864 h 356"/>
                <a:gd name="T26" fmla="*/ 127855 w 450"/>
                <a:gd name="T27" fmla="*/ 33536 h 356"/>
                <a:gd name="T28" fmla="*/ 88032 w 450"/>
                <a:gd name="T29" fmla="*/ 98511 h 356"/>
                <a:gd name="T30" fmla="*/ 62880 w 450"/>
                <a:gd name="T31" fmla="*/ 127855 h 356"/>
                <a:gd name="T32" fmla="*/ 104800 w 450"/>
                <a:gd name="T33" fmla="*/ 190735 h 356"/>
                <a:gd name="T34" fmla="*/ 134143 w 450"/>
                <a:gd name="T35" fmla="*/ 236846 h 356"/>
                <a:gd name="T36" fmla="*/ 96416 w 450"/>
                <a:gd name="T37" fmla="*/ 215887 h 356"/>
                <a:gd name="T38" fmla="*/ 37728 w 450"/>
                <a:gd name="T39" fmla="*/ 224270 h 356"/>
                <a:gd name="T40" fmla="*/ 10480 w 450"/>
                <a:gd name="T41" fmla="*/ 253614 h 356"/>
                <a:gd name="T42" fmla="*/ 27248 w 450"/>
                <a:gd name="T43" fmla="*/ 295534 h 356"/>
                <a:gd name="T44" fmla="*/ 58688 w 450"/>
                <a:gd name="T45" fmla="*/ 316494 h 356"/>
                <a:gd name="T46" fmla="*/ 125759 w 450"/>
                <a:gd name="T47" fmla="*/ 314398 h 356"/>
                <a:gd name="T48" fmla="*/ 138335 w 450"/>
                <a:gd name="T49" fmla="*/ 350030 h 356"/>
                <a:gd name="T50" fmla="*/ 96416 w 450"/>
                <a:gd name="T51" fmla="*/ 362606 h 356"/>
                <a:gd name="T52" fmla="*/ 67072 w 450"/>
                <a:gd name="T53" fmla="*/ 375181 h 356"/>
                <a:gd name="T54" fmla="*/ 46112 w 450"/>
                <a:gd name="T55" fmla="*/ 398237 h 356"/>
                <a:gd name="T56" fmla="*/ 8384 w 450"/>
                <a:gd name="T57" fmla="*/ 444349 h 356"/>
                <a:gd name="T58" fmla="*/ 23056 w 450"/>
                <a:gd name="T59" fmla="*/ 496749 h 356"/>
                <a:gd name="T60" fmla="*/ 46112 w 450"/>
                <a:gd name="T61" fmla="*/ 542860 h 356"/>
                <a:gd name="T62" fmla="*/ 88032 w 450"/>
                <a:gd name="T63" fmla="*/ 570108 h 356"/>
                <a:gd name="T64" fmla="*/ 134143 w 450"/>
                <a:gd name="T65" fmla="*/ 599452 h 356"/>
                <a:gd name="T66" fmla="*/ 167679 w 450"/>
                <a:gd name="T67" fmla="*/ 616220 h 356"/>
                <a:gd name="T68" fmla="*/ 209599 w 450"/>
                <a:gd name="T69" fmla="*/ 612028 h 356"/>
                <a:gd name="T70" fmla="*/ 167679 w 450"/>
                <a:gd name="T71" fmla="*/ 702155 h 356"/>
                <a:gd name="T72" fmla="*/ 115280 w 450"/>
                <a:gd name="T73" fmla="*/ 727307 h 356"/>
                <a:gd name="T74" fmla="*/ 150911 w 450"/>
                <a:gd name="T75" fmla="*/ 739883 h 356"/>
                <a:gd name="T76" fmla="*/ 211695 w 450"/>
                <a:gd name="T77" fmla="*/ 697963 h 356"/>
                <a:gd name="T78" fmla="*/ 245231 w 450"/>
                <a:gd name="T79" fmla="*/ 670716 h 356"/>
                <a:gd name="T80" fmla="*/ 289247 w 450"/>
                <a:gd name="T81" fmla="*/ 639276 h 356"/>
                <a:gd name="T82" fmla="*/ 310207 w 450"/>
                <a:gd name="T83" fmla="*/ 616220 h 356"/>
                <a:gd name="T84" fmla="*/ 301823 w 450"/>
                <a:gd name="T85" fmla="*/ 574300 h 356"/>
                <a:gd name="T86" fmla="*/ 343743 w 450"/>
                <a:gd name="T87" fmla="*/ 505133 h 356"/>
                <a:gd name="T88" fmla="*/ 356318 w 450"/>
                <a:gd name="T89" fmla="*/ 519805 h 356"/>
                <a:gd name="T90" fmla="*/ 341647 w 450"/>
                <a:gd name="T91" fmla="*/ 580588 h 356"/>
                <a:gd name="T92" fmla="*/ 389854 w 450"/>
                <a:gd name="T93" fmla="*/ 557532 h 356"/>
                <a:gd name="T94" fmla="*/ 427582 w 450"/>
                <a:gd name="T95" fmla="*/ 534476 h 356"/>
                <a:gd name="T96" fmla="*/ 433870 w 450"/>
                <a:gd name="T97" fmla="*/ 500941 h 356"/>
                <a:gd name="T98" fmla="*/ 492558 w 450"/>
                <a:gd name="T99" fmla="*/ 509325 h 356"/>
                <a:gd name="T100" fmla="*/ 557534 w 450"/>
                <a:gd name="T101" fmla="*/ 519805 h 356"/>
                <a:gd name="T102" fmla="*/ 630893 w 450"/>
                <a:gd name="T103" fmla="*/ 523996 h 356"/>
                <a:gd name="T104" fmla="*/ 687485 w 450"/>
                <a:gd name="T105" fmla="*/ 544956 h 356"/>
                <a:gd name="T106" fmla="*/ 731501 w 450"/>
                <a:gd name="T107" fmla="*/ 568012 h 356"/>
                <a:gd name="T108" fmla="*/ 765037 w 450"/>
                <a:gd name="T109" fmla="*/ 551244 h 356"/>
                <a:gd name="T110" fmla="*/ 832108 w 450"/>
                <a:gd name="T111" fmla="*/ 593164 h 356"/>
                <a:gd name="T112" fmla="*/ 882412 w 450"/>
                <a:gd name="T113" fmla="*/ 635084 h 356"/>
                <a:gd name="T114" fmla="*/ 928524 w 450"/>
                <a:gd name="T115" fmla="*/ 679099 h 3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0" h="356">
                  <a:moveTo>
                    <a:pt x="443" y="324"/>
                  </a:moveTo>
                  <a:lnTo>
                    <a:pt x="445" y="323"/>
                  </a:lnTo>
                  <a:lnTo>
                    <a:pt x="449" y="318"/>
                  </a:lnTo>
                  <a:lnTo>
                    <a:pt x="450" y="311"/>
                  </a:lnTo>
                  <a:lnTo>
                    <a:pt x="444" y="303"/>
                  </a:lnTo>
                  <a:lnTo>
                    <a:pt x="436" y="297"/>
                  </a:lnTo>
                  <a:lnTo>
                    <a:pt x="430" y="294"/>
                  </a:lnTo>
                  <a:lnTo>
                    <a:pt x="427" y="293"/>
                  </a:lnTo>
                  <a:lnTo>
                    <a:pt x="422" y="290"/>
                  </a:lnTo>
                  <a:lnTo>
                    <a:pt x="417" y="285"/>
                  </a:lnTo>
                  <a:lnTo>
                    <a:pt x="407" y="278"/>
                  </a:lnTo>
                  <a:lnTo>
                    <a:pt x="401" y="270"/>
                  </a:lnTo>
                  <a:lnTo>
                    <a:pt x="396" y="263"/>
                  </a:lnTo>
                  <a:lnTo>
                    <a:pt x="394" y="259"/>
                  </a:lnTo>
                  <a:lnTo>
                    <a:pt x="389" y="255"/>
                  </a:lnTo>
                  <a:lnTo>
                    <a:pt x="383" y="250"/>
                  </a:lnTo>
                  <a:lnTo>
                    <a:pt x="376" y="245"/>
                  </a:lnTo>
                  <a:lnTo>
                    <a:pt x="369" y="242"/>
                  </a:lnTo>
                  <a:lnTo>
                    <a:pt x="364" y="239"/>
                  </a:lnTo>
                  <a:lnTo>
                    <a:pt x="359" y="237"/>
                  </a:lnTo>
                  <a:lnTo>
                    <a:pt x="356" y="237"/>
                  </a:lnTo>
                  <a:lnTo>
                    <a:pt x="352" y="241"/>
                  </a:lnTo>
                  <a:lnTo>
                    <a:pt x="346" y="247"/>
                  </a:lnTo>
                  <a:lnTo>
                    <a:pt x="341" y="252"/>
                  </a:lnTo>
                  <a:lnTo>
                    <a:pt x="335" y="255"/>
                  </a:lnTo>
                  <a:lnTo>
                    <a:pt x="329" y="251"/>
                  </a:lnTo>
                  <a:lnTo>
                    <a:pt x="323" y="244"/>
                  </a:lnTo>
                  <a:lnTo>
                    <a:pt x="318" y="239"/>
                  </a:lnTo>
                  <a:lnTo>
                    <a:pt x="312" y="236"/>
                  </a:lnTo>
                  <a:lnTo>
                    <a:pt x="306" y="237"/>
                  </a:lnTo>
                  <a:lnTo>
                    <a:pt x="299" y="240"/>
                  </a:lnTo>
                  <a:lnTo>
                    <a:pt x="293" y="240"/>
                  </a:lnTo>
                  <a:lnTo>
                    <a:pt x="290" y="236"/>
                  </a:lnTo>
                  <a:lnTo>
                    <a:pt x="285" y="218"/>
                  </a:lnTo>
                  <a:lnTo>
                    <a:pt x="277" y="182"/>
                  </a:lnTo>
                  <a:lnTo>
                    <a:pt x="269" y="144"/>
                  </a:lnTo>
                  <a:lnTo>
                    <a:pt x="263" y="118"/>
                  </a:lnTo>
                  <a:lnTo>
                    <a:pt x="258" y="93"/>
                  </a:lnTo>
                  <a:lnTo>
                    <a:pt x="251" y="61"/>
                  </a:lnTo>
                  <a:lnTo>
                    <a:pt x="244" y="34"/>
                  </a:lnTo>
                  <a:lnTo>
                    <a:pt x="242" y="22"/>
                  </a:lnTo>
                  <a:lnTo>
                    <a:pt x="240" y="22"/>
                  </a:lnTo>
                  <a:lnTo>
                    <a:pt x="237" y="22"/>
                  </a:lnTo>
                  <a:lnTo>
                    <a:pt x="233" y="22"/>
                  </a:lnTo>
                  <a:lnTo>
                    <a:pt x="229" y="21"/>
                  </a:lnTo>
                  <a:lnTo>
                    <a:pt x="225" y="19"/>
                  </a:lnTo>
                  <a:lnTo>
                    <a:pt x="222" y="17"/>
                  </a:lnTo>
                  <a:lnTo>
                    <a:pt x="219" y="17"/>
                  </a:lnTo>
                  <a:lnTo>
                    <a:pt x="213" y="17"/>
                  </a:lnTo>
                  <a:lnTo>
                    <a:pt x="209" y="17"/>
                  </a:lnTo>
                  <a:lnTo>
                    <a:pt x="205" y="17"/>
                  </a:lnTo>
                  <a:lnTo>
                    <a:pt x="200" y="17"/>
                  </a:lnTo>
                  <a:lnTo>
                    <a:pt x="194" y="17"/>
                  </a:lnTo>
                  <a:lnTo>
                    <a:pt x="189" y="17"/>
                  </a:lnTo>
                  <a:lnTo>
                    <a:pt x="183" y="17"/>
                  </a:lnTo>
                  <a:lnTo>
                    <a:pt x="178" y="16"/>
                  </a:lnTo>
                  <a:lnTo>
                    <a:pt x="174" y="15"/>
                  </a:lnTo>
                  <a:lnTo>
                    <a:pt x="168" y="13"/>
                  </a:lnTo>
                  <a:lnTo>
                    <a:pt x="164" y="13"/>
                  </a:lnTo>
                  <a:lnTo>
                    <a:pt x="161" y="14"/>
                  </a:lnTo>
                  <a:lnTo>
                    <a:pt x="157" y="15"/>
                  </a:lnTo>
                  <a:lnTo>
                    <a:pt x="154" y="15"/>
                  </a:lnTo>
                  <a:lnTo>
                    <a:pt x="152" y="13"/>
                  </a:lnTo>
                  <a:lnTo>
                    <a:pt x="149" y="11"/>
                  </a:lnTo>
                  <a:lnTo>
                    <a:pt x="144" y="7"/>
                  </a:lnTo>
                  <a:lnTo>
                    <a:pt x="139" y="5"/>
                  </a:lnTo>
                  <a:lnTo>
                    <a:pt x="139" y="2"/>
                  </a:lnTo>
                  <a:lnTo>
                    <a:pt x="138" y="2"/>
                  </a:lnTo>
                  <a:lnTo>
                    <a:pt x="133" y="2"/>
                  </a:lnTo>
                  <a:lnTo>
                    <a:pt x="126" y="2"/>
                  </a:lnTo>
                  <a:lnTo>
                    <a:pt x="121" y="1"/>
                  </a:lnTo>
                  <a:lnTo>
                    <a:pt x="115" y="0"/>
                  </a:lnTo>
                  <a:lnTo>
                    <a:pt x="111" y="1"/>
                  </a:lnTo>
                  <a:lnTo>
                    <a:pt x="108" y="4"/>
                  </a:lnTo>
                  <a:lnTo>
                    <a:pt x="106" y="5"/>
                  </a:lnTo>
                  <a:lnTo>
                    <a:pt x="101" y="6"/>
                  </a:lnTo>
                  <a:lnTo>
                    <a:pt x="95" y="7"/>
                  </a:lnTo>
                  <a:lnTo>
                    <a:pt x="88" y="9"/>
                  </a:lnTo>
                  <a:lnTo>
                    <a:pt x="83" y="12"/>
                  </a:lnTo>
                  <a:lnTo>
                    <a:pt x="78" y="14"/>
                  </a:lnTo>
                  <a:lnTo>
                    <a:pt x="73" y="15"/>
                  </a:lnTo>
                  <a:lnTo>
                    <a:pt x="68" y="15"/>
                  </a:lnTo>
                  <a:lnTo>
                    <a:pt x="64" y="14"/>
                  </a:lnTo>
                  <a:lnTo>
                    <a:pt x="61" y="16"/>
                  </a:lnTo>
                  <a:lnTo>
                    <a:pt x="60" y="23"/>
                  </a:lnTo>
                  <a:lnTo>
                    <a:pt x="58" y="32"/>
                  </a:lnTo>
                  <a:lnTo>
                    <a:pt x="58" y="40"/>
                  </a:lnTo>
                  <a:lnTo>
                    <a:pt x="55" y="45"/>
                  </a:lnTo>
                  <a:lnTo>
                    <a:pt x="49" y="47"/>
                  </a:lnTo>
                  <a:lnTo>
                    <a:pt x="42" y="47"/>
                  </a:lnTo>
                  <a:lnTo>
                    <a:pt x="38" y="49"/>
                  </a:lnTo>
                  <a:lnTo>
                    <a:pt x="34" y="50"/>
                  </a:lnTo>
                  <a:lnTo>
                    <a:pt x="31" y="52"/>
                  </a:lnTo>
                  <a:lnTo>
                    <a:pt x="28" y="54"/>
                  </a:lnTo>
                  <a:lnTo>
                    <a:pt x="28" y="58"/>
                  </a:lnTo>
                  <a:lnTo>
                    <a:pt x="30" y="61"/>
                  </a:lnTo>
                  <a:lnTo>
                    <a:pt x="32" y="65"/>
                  </a:lnTo>
                  <a:lnTo>
                    <a:pt x="36" y="68"/>
                  </a:lnTo>
                  <a:lnTo>
                    <a:pt x="41" y="73"/>
                  </a:lnTo>
                  <a:lnTo>
                    <a:pt x="46" y="78"/>
                  </a:lnTo>
                  <a:lnTo>
                    <a:pt x="48" y="85"/>
                  </a:lnTo>
                  <a:lnTo>
                    <a:pt x="50" y="91"/>
                  </a:lnTo>
                  <a:lnTo>
                    <a:pt x="55" y="92"/>
                  </a:lnTo>
                  <a:lnTo>
                    <a:pt x="58" y="93"/>
                  </a:lnTo>
                  <a:lnTo>
                    <a:pt x="61" y="97"/>
                  </a:lnTo>
                  <a:lnTo>
                    <a:pt x="63" y="103"/>
                  </a:lnTo>
                  <a:lnTo>
                    <a:pt x="64" y="110"/>
                  </a:lnTo>
                  <a:lnTo>
                    <a:pt x="64" y="113"/>
                  </a:lnTo>
                  <a:lnTo>
                    <a:pt x="61" y="115"/>
                  </a:lnTo>
                  <a:lnTo>
                    <a:pt x="57" y="114"/>
                  </a:lnTo>
                  <a:lnTo>
                    <a:pt x="54" y="112"/>
                  </a:lnTo>
                  <a:lnTo>
                    <a:pt x="50" y="110"/>
                  </a:lnTo>
                  <a:lnTo>
                    <a:pt x="48" y="106"/>
                  </a:lnTo>
                  <a:lnTo>
                    <a:pt x="46" y="103"/>
                  </a:lnTo>
                  <a:lnTo>
                    <a:pt x="45" y="100"/>
                  </a:lnTo>
                  <a:lnTo>
                    <a:pt x="42" y="99"/>
                  </a:lnTo>
                  <a:lnTo>
                    <a:pt x="38" y="100"/>
                  </a:lnTo>
                  <a:lnTo>
                    <a:pt x="31" y="103"/>
                  </a:lnTo>
                  <a:lnTo>
                    <a:pt x="25" y="105"/>
                  </a:lnTo>
                  <a:lnTo>
                    <a:pt x="18" y="107"/>
                  </a:lnTo>
                  <a:lnTo>
                    <a:pt x="11" y="110"/>
                  </a:lnTo>
                  <a:lnTo>
                    <a:pt x="5" y="111"/>
                  </a:lnTo>
                  <a:lnTo>
                    <a:pt x="1" y="114"/>
                  </a:lnTo>
                  <a:lnTo>
                    <a:pt x="0" y="116"/>
                  </a:lnTo>
                  <a:lnTo>
                    <a:pt x="1" y="119"/>
                  </a:lnTo>
                  <a:lnTo>
                    <a:pt x="5" y="121"/>
                  </a:lnTo>
                  <a:lnTo>
                    <a:pt x="10" y="123"/>
                  </a:lnTo>
                  <a:lnTo>
                    <a:pt x="15" y="126"/>
                  </a:lnTo>
                  <a:lnTo>
                    <a:pt x="15" y="129"/>
                  </a:lnTo>
                  <a:lnTo>
                    <a:pt x="12" y="134"/>
                  </a:lnTo>
                  <a:lnTo>
                    <a:pt x="12" y="137"/>
                  </a:lnTo>
                  <a:lnTo>
                    <a:pt x="13" y="141"/>
                  </a:lnTo>
                  <a:lnTo>
                    <a:pt x="16" y="146"/>
                  </a:lnTo>
                  <a:lnTo>
                    <a:pt x="17" y="151"/>
                  </a:lnTo>
                  <a:lnTo>
                    <a:pt x="18" y="154"/>
                  </a:lnTo>
                  <a:lnTo>
                    <a:pt x="20" y="156"/>
                  </a:lnTo>
                  <a:lnTo>
                    <a:pt x="24" y="153"/>
                  </a:lnTo>
                  <a:lnTo>
                    <a:pt x="28" y="151"/>
                  </a:lnTo>
                  <a:lnTo>
                    <a:pt x="33" y="150"/>
                  </a:lnTo>
                  <a:lnTo>
                    <a:pt x="36" y="149"/>
                  </a:lnTo>
                  <a:lnTo>
                    <a:pt x="41" y="150"/>
                  </a:lnTo>
                  <a:lnTo>
                    <a:pt x="47" y="151"/>
                  </a:lnTo>
                  <a:lnTo>
                    <a:pt x="53" y="150"/>
                  </a:lnTo>
                  <a:lnTo>
                    <a:pt x="60" y="150"/>
                  </a:lnTo>
                  <a:lnTo>
                    <a:pt x="64" y="150"/>
                  </a:lnTo>
                  <a:lnTo>
                    <a:pt x="65" y="152"/>
                  </a:lnTo>
                  <a:lnTo>
                    <a:pt x="64" y="156"/>
                  </a:lnTo>
                  <a:lnTo>
                    <a:pt x="63" y="160"/>
                  </a:lnTo>
                  <a:lnTo>
                    <a:pt x="64" y="164"/>
                  </a:lnTo>
                  <a:lnTo>
                    <a:pt x="66" y="167"/>
                  </a:lnTo>
                  <a:lnTo>
                    <a:pt x="65" y="172"/>
                  </a:lnTo>
                  <a:lnTo>
                    <a:pt x="63" y="175"/>
                  </a:lnTo>
                  <a:lnTo>
                    <a:pt x="60" y="176"/>
                  </a:lnTo>
                  <a:lnTo>
                    <a:pt x="55" y="175"/>
                  </a:lnTo>
                  <a:lnTo>
                    <a:pt x="50" y="174"/>
                  </a:lnTo>
                  <a:lnTo>
                    <a:pt x="46" y="173"/>
                  </a:lnTo>
                  <a:lnTo>
                    <a:pt x="45" y="176"/>
                  </a:lnTo>
                  <a:lnTo>
                    <a:pt x="42" y="180"/>
                  </a:lnTo>
                  <a:lnTo>
                    <a:pt x="39" y="181"/>
                  </a:lnTo>
                  <a:lnTo>
                    <a:pt x="34" y="180"/>
                  </a:lnTo>
                  <a:lnTo>
                    <a:pt x="32" y="179"/>
                  </a:lnTo>
                  <a:lnTo>
                    <a:pt x="31" y="178"/>
                  </a:lnTo>
                  <a:lnTo>
                    <a:pt x="28" y="179"/>
                  </a:lnTo>
                  <a:lnTo>
                    <a:pt x="24" y="181"/>
                  </a:lnTo>
                  <a:lnTo>
                    <a:pt x="22" y="184"/>
                  </a:lnTo>
                  <a:lnTo>
                    <a:pt x="22" y="187"/>
                  </a:lnTo>
                  <a:lnTo>
                    <a:pt x="22" y="190"/>
                  </a:lnTo>
                  <a:lnTo>
                    <a:pt x="16" y="195"/>
                  </a:lnTo>
                  <a:lnTo>
                    <a:pt x="9" y="199"/>
                  </a:lnTo>
                  <a:lnTo>
                    <a:pt x="7" y="202"/>
                  </a:lnTo>
                  <a:lnTo>
                    <a:pt x="7" y="204"/>
                  </a:lnTo>
                  <a:lnTo>
                    <a:pt x="5" y="207"/>
                  </a:lnTo>
                  <a:lnTo>
                    <a:pt x="4" y="212"/>
                  </a:lnTo>
                  <a:lnTo>
                    <a:pt x="4" y="217"/>
                  </a:lnTo>
                  <a:lnTo>
                    <a:pt x="5" y="222"/>
                  </a:lnTo>
                  <a:lnTo>
                    <a:pt x="8" y="226"/>
                  </a:lnTo>
                  <a:lnTo>
                    <a:pt x="10" y="229"/>
                  </a:lnTo>
                  <a:lnTo>
                    <a:pt x="11" y="234"/>
                  </a:lnTo>
                  <a:lnTo>
                    <a:pt x="11" y="237"/>
                  </a:lnTo>
                  <a:lnTo>
                    <a:pt x="11" y="239"/>
                  </a:lnTo>
                  <a:lnTo>
                    <a:pt x="15" y="250"/>
                  </a:lnTo>
                  <a:lnTo>
                    <a:pt x="15" y="251"/>
                  </a:lnTo>
                  <a:lnTo>
                    <a:pt x="16" y="255"/>
                  </a:lnTo>
                  <a:lnTo>
                    <a:pt x="18" y="257"/>
                  </a:lnTo>
                  <a:lnTo>
                    <a:pt x="22" y="259"/>
                  </a:lnTo>
                  <a:lnTo>
                    <a:pt x="28" y="260"/>
                  </a:lnTo>
                  <a:lnTo>
                    <a:pt x="35" y="260"/>
                  </a:lnTo>
                  <a:lnTo>
                    <a:pt x="41" y="260"/>
                  </a:lnTo>
                  <a:lnTo>
                    <a:pt x="43" y="260"/>
                  </a:lnTo>
                  <a:lnTo>
                    <a:pt x="43" y="264"/>
                  </a:lnTo>
                  <a:lnTo>
                    <a:pt x="42" y="272"/>
                  </a:lnTo>
                  <a:lnTo>
                    <a:pt x="43" y="280"/>
                  </a:lnTo>
                  <a:lnTo>
                    <a:pt x="45" y="287"/>
                  </a:lnTo>
                  <a:lnTo>
                    <a:pt x="49" y="288"/>
                  </a:lnTo>
                  <a:lnTo>
                    <a:pt x="54" y="287"/>
                  </a:lnTo>
                  <a:lnTo>
                    <a:pt x="60" y="285"/>
                  </a:lnTo>
                  <a:lnTo>
                    <a:pt x="64" y="286"/>
                  </a:lnTo>
                  <a:lnTo>
                    <a:pt x="69" y="290"/>
                  </a:lnTo>
                  <a:lnTo>
                    <a:pt x="73" y="294"/>
                  </a:lnTo>
                  <a:lnTo>
                    <a:pt x="78" y="298"/>
                  </a:lnTo>
                  <a:lnTo>
                    <a:pt x="79" y="300"/>
                  </a:lnTo>
                  <a:lnTo>
                    <a:pt x="79" y="297"/>
                  </a:lnTo>
                  <a:lnTo>
                    <a:pt x="80" y="294"/>
                  </a:lnTo>
                  <a:lnTo>
                    <a:pt x="83" y="290"/>
                  </a:lnTo>
                  <a:lnTo>
                    <a:pt x="86" y="290"/>
                  </a:lnTo>
                  <a:lnTo>
                    <a:pt x="92" y="290"/>
                  </a:lnTo>
                  <a:lnTo>
                    <a:pt x="96" y="289"/>
                  </a:lnTo>
                  <a:lnTo>
                    <a:pt x="100" y="289"/>
                  </a:lnTo>
                  <a:lnTo>
                    <a:pt x="100" y="292"/>
                  </a:lnTo>
                  <a:lnTo>
                    <a:pt x="98" y="297"/>
                  </a:lnTo>
                  <a:lnTo>
                    <a:pt x="96" y="305"/>
                  </a:lnTo>
                  <a:lnTo>
                    <a:pt x="94" y="315"/>
                  </a:lnTo>
                  <a:lnTo>
                    <a:pt x="89" y="323"/>
                  </a:lnTo>
                  <a:lnTo>
                    <a:pt x="84" y="330"/>
                  </a:lnTo>
                  <a:lnTo>
                    <a:pt x="80" y="335"/>
                  </a:lnTo>
                  <a:lnTo>
                    <a:pt x="78" y="340"/>
                  </a:lnTo>
                  <a:lnTo>
                    <a:pt x="75" y="342"/>
                  </a:lnTo>
                  <a:lnTo>
                    <a:pt x="70" y="342"/>
                  </a:lnTo>
                  <a:lnTo>
                    <a:pt x="64" y="342"/>
                  </a:lnTo>
                  <a:lnTo>
                    <a:pt x="58" y="345"/>
                  </a:lnTo>
                  <a:lnTo>
                    <a:pt x="55" y="347"/>
                  </a:lnTo>
                  <a:lnTo>
                    <a:pt x="55" y="350"/>
                  </a:lnTo>
                  <a:lnTo>
                    <a:pt x="57" y="354"/>
                  </a:lnTo>
                  <a:lnTo>
                    <a:pt x="61" y="356"/>
                  </a:lnTo>
                  <a:lnTo>
                    <a:pt x="64" y="356"/>
                  </a:lnTo>
                  <a:lnTo>
                    <a:pt x="68" y="355"/>
                  </a:lnTo>
                  <a:lnTo>
                    <a:pt x="72" y="353"/>
                  </a:lnTo>
                  <a:lnTo>
                    <a:pt x="77" y="349"/>
                  </a:lnTo>
                  <a:lnTo>
                    <a:pt x="84" y="347"/>
                  </a:lnTo>
                  <a:lnTo>
                    <a:pt x="89" y="343"/>
                  </a:lnTo>
                  <a:lnTo>
                    <a:pt x="94" y="339"/>
                  </a:lnTo>
                  <a:lnTo>
                    <a:pt x="98" y="335"/>
                  </a:lnTo>
                  <a:lnTo>
                    <a:pt x="101" y="333"/>
                  </a:lnTo>
                  <a:lnTo>
                    <a:pt x="106" y="333"/>
                  </a:lnTo>
                  <a:lnTo>
                    <a:pt x="109" y="334"/>
                  </a:lnTo>
                  <a:lnTo>
                    <a:pt x="113" y="333"/>
                  </a:lnTo>
                  <a:lnTo>
                    <a:pt x="115" y="330"/>
                  </a:lnTo>
                  <a:lnTo>
                    <a:pt x="116" y="325"/>
                  </a:lnTo>
                  <a:lnTo>
                    <a:pt x="117" y="320"/>
                  </a:lnTo>
                  <a:lnTo>
                    <a:pt x="118" y="318"/>
                  </a:lnTo>
                  <a:lnTo>
                    <a:pt x="121" y="316"/>
                  </a:lnTo>
                  <a:lnTo>
                    <a:pt x="125" y="312"/>
                  </a:lnTo>
                  <a:lnTo>
                    <a:pt x="131" y="309"/>
                  </a:lnTo>
                  <a:lnTo>
                    <a:pt x="136" y="307"/>
                  </a:lnTo>
                  <a:lnTo>
                    <a:pt x="138" y="305"/>
                  </a:lnTo>
                  <a:lnTo>
                    <a:pt x="138" y="304"/>
                  </a:lnTo>
                  <a:lnTo>
                    <a:pt x="137" y="302"/>
                  </a:lnTo>
                  <a:lnTo>
                    <a:pt x="138" y="300"/>
                  </a:lnTo>
                  <a:lnTo>
                    <a:pt x="141" y="297"/>
                  </a:lnTo>
                  <a:lnTo>
                    <a:pt x="145" y="296"/>
                  </a:lnTo>
                  <a:lnTo>
                    <a:pt x="148" y="294"/>
                  </a:lnTo>
                  <a:lnTo>
                    <a:pt x="149" y="290"/>
                  </a:lnTo>
                  <a:lnTo>
                    <a:pt x="148" y="287"/>
                  </a:lnTo>
                  <a:lnTo>
                    <a:pt x="146" y="283"/>
                  </a:lnTo>
                  <a:lnTo>
                    <a:pt x="142" y="281"/>
                  </a:lnTo>
                  <a:lnTo>
                    <a:pt x="142" y="278"/>
                  </a:lnTo>
                  <a:lnTo>
                    <a:pt x="144" y="274"/>
                  </a:lnTo>
                  <a:lnTo>
                    <a:pt x="146" y="271"/>
                  </a:lnTo>
                  <a:lnTo>
                    <a:pt x="148" y="269"/>
                  </a:lnTo>
                  <a:lnTo>
                    <a:pt x="151" y="265"/>
                  </a:lnTo>
                  <a:lnTo>
                    <a:pt x="154" y="258"/>
                  </a:lnTo>
                  <a:lnTo>
                    <a:pt x="159" y="249"/>
                  </a:lnTo>
                  <a:lnTo>
                    <a:pt x="164" y="241"/>
                  </a:lnTo>
                  <a:lnTo>
                    <a:pt x="169" y="235"/>
                  </a:lnTo>
                  <a:lnTo>
                    <a:pt x="175" y="234"/>
                  </a:lnTo>
                  <a:lnTo>
                    <a:pt x="177" y="236"/>
                  </a:lnTo>
                  <a:lnTo>
                    <a:pt x="176" y="240"/>
                  </a:lnTo>
                  <a:lnTo>
                    <a:pt x="174" y="243"/>
                  </a:lnTo>
                  <a:lnTo>
                    <a:pt x="170" y="248"/>
                  </a:lnTo>
                  <a:lnTo>
                    <a:pt x="168" y="254"/>
                  </a:lnTo>
                  <a:lnTo>
                    <a:pt x="167" y="260"/>
                  </a:lnTo>
                  <a:lnTo>
                    <a:pt x="166" y="267"/>
                  </a:lnTo>
                  <a:lnTo>
                    <a:pt x="164" y="270"/>
                  </a:lnTo>
                  <a:lnTo>
                    <a:pt x="163" y="272"/>
                  </a:lnTo>
                  <a:lnTo>
                    <a:pt x="163" y="277"/>
                  </a:lnTo>
                  <a:lnTo>
                    <a:pt x="164" y="280"/>
                  </a:lnTo>
                  <a:lnTo>
                    <a:pt x="168" y="280"/>
                  </a:lnTo>
                  <a:lnTo>
                    <a:pt x="172" y="277"/>
                  </a:lnTo>
                  <a:lnTo>
                    <a:pt x="178" y="273"/>
                  </a:lnTo>
                  <a:lnTo>
                    <a:pt x="183" y="270"/>
                  </a:lnTo>
                  <a:lnTo>
                    <a:pt x="186" y="266"/>
                  </a:lnTo>
                  <a:lnTo>
                    <a:pt x="189" y="264"/>
                  </a:lnTo>
                  <a:lnTo>
                    <a:pt x="189" y="263"/>
                  </a:lnTo>
                  <a:lnTo>
                    <a:pt x="191" y="260"/>
                  </a:lnTo>
                  <a:lnTo>
                    <a:pt x="194" y="260"/>
                  </a:lnTo>
                  <a:lnTo>
                    <a:pt x="199" y="259"/>
                  </a:lnTo>
                  <a:lnTo>
                    <a:pt x="204" y="255"/>
                  </a:lnTo>
                  <a:lnTo>
                    <a:pt x="206" y="251"/>
                  </a:lnTo>
                  <a:lnTo>
                    <a:pt x="207" y="250"/>
                  </a:lnTo>
                  <a:lnTo>
                    <a:pt x="206" y="249"/>
                  </a:lnTo>
                  <a:lnTo>
                    <a:pt x="204" y="245"/>
                  </a:lnTo>
                  <a:lnTo>
                    <a:pt x="204" y="242"/>
                  </a:lnTo>
                  <a:lnTo>
                    <a:pt x="207" y="239"/>
                  </a:lnTo>
                  <a:lnTo>
                    <a:pt x="213" y="237"/>
                  </a:lnTo>
                  <a:lnTo>
                    <a:pt x="219" y="237"/>
                  </a:lnTo>
                  <a:lnTo>
                    <a:pt x="223" y="239"/>
                  </a:lnTo>
                  <a:lnTo>
                    <a:pt x="227" y="240"/>
                  </a:lnTo>
                  <a:lnTo>
                    <a:pt x="230" y="242"/>
                  </a:lnTo>
                  <a:lnTo>
                    <a:pt x="235" y="243"/>
                  </a:lnTo>
                  <a:lnTo>
                    <a:pt x="242" y="245"/>
                  </a:lnTo>
                  <a:lnTo>
                    <a:pt x="250" y="248"/>
                  </a:lnTo>
                  <a:lnTo>
                    <a:pt x="257" y="249"/>
                  </a:lnTo>
                  <a:lnTo>
                    <a:pt x="260" y="249"/>
                  </a:lnTo>
                  <a:lnTo>
                    <a:pt x="262" y="248"/>
                  </a:lnTo>
                  <a:lnTo>
                    <a:pt x="266" y="248"/>
                  </a:lnTo>
                  <a:lnTo>
                    <a:pt x="270" y="248"/>
                  </a:lnTo>
                  <a:lnTo>
                    <a:pt x="275" y="249"/>
                  </a:lnTo>
                  <a:lnTo>
                    <a:pt x="280" y="250"/>
                  </a:lnTo>
                  <a:lnTo>
                    <a:pt x="288" y="250"/>
                  </a:lnTo>
                  <a:lnTo>
                    <a:pt x="296" y="250"/>
                  </a:lnTo>
                  <a:lnTo>
                    <a:pt x="301" y="250"/>
                  </a:lnTo>
                  <a:lnTo>
                    <a:pt x="306" y="251"/>
                  </a:lnTo>
                  <a:lnTo>
                    <a:pt x="311" y="255"/>
                  </a:lnTo>
                  <a:lnTo>
                    <a:pt x="316" y="258"/>
                  </a:lnTo>
                  <a:lnTo>
                    <a:pt x="322" y="259"/>
                  </a:lnTo>
                  <a:lnTo>
                    <a:pt x="327" y="260"/>
                  </a:lnTo>
                  <a:lnTo>
                    <a:pt x="328" y="260"/>
                  </a:lnTo>
                  <a:lnTo>
                    <a:pt x="329" y="262"/>
                  </a:lnTo>
                  <a:lnTo>
                    <a:pt x="330" y="263"/>
                  </a:lnTo>
                  <a:lnTo>
                    <a:pt x="334" y="266"/>
                  </a:lnTo>
                  <a:lnTo>
                    <a:pt x="338" y="269"/>
                  </a:lnTo>
                  <a:lnTo>
                    <a:pt x="344" y="270"/>
                  </a:lnTo>
                  <a:lnTo>
                    <a:pt x="349" y="271"/>
                  </a:lnTo>
                  <a:lnTo>
                    <a:pt x="352" y="271"/>
                  </a:lnTo>
                  <a:lnTo>
                    <a:pt x="354" y="269"/>
                  </a:lnTo>
                  <a:lnTo>
                    <a:pt x="356" y="265"/>
                  </a:lnTo>
                  <a:lnTo>
                    <a:pt x="357" y="262"/>
                  </a:lnTo>
                  <a:lnTo>
                    <a:pt x="359" y="262"/>
                  </a:lnTo>
                  <a:lnTo>
                    <a:pt x="365" y="263"/>
                  </a:lnTo>
                  <a:lnTo>
                    <a:pt x="372" y="265"/>
                  </a:lnTo>
                  <a:lnTo>
                    <a:pt x="377" y="266"/>
                  </a:lnTo>
                  <a:lnTo>
                    <a:pt x="383" y="269"/>
                  </a:lnTo>
                  <a:lnTo>
                    <a:pt x="388" y="273"/>
                  </a:lnTo>
                  <a:lnTo>
                    <a:pt x="392" y="279"/>
                  </a:lnTo>
                  <a:lnTo>
                    <a:pt x="397" y="283"/>
                  </a:lnTo>
                  <a:lnTo>
                    <a:pt x="401" y="286"/>
                  </a:lnTo>
                  <a:lnTo>
                    <a:pt x="402" y="287"/>
                  </a:lnTo>
                  <a:lnTo>
                    <a:pt x="412" y="297"/>
                  </a:lnTo>
                  <a:lnTo>
                    <a:pt x="418" y="303"/>
                  </a:lnTo>
                  <a:lnTo>
                    <a:pt x="419" y="303"/>
                  </a:lnTo>
                  <a:lnTo>
                    <a:pt x="421" y="303"/>
                  </a:lnTo>
                  <a:lnTo>
                    <a:pt x="424" y="304"/>
                  </a:lnTo>
                  <a:lnTo>
                    <a:pt x="427" y="307"/>
                  </a:lnTo>
                  <a:lnTo>
                    <a:pt x="432" y="311"/>
                  </a:lnTo>
                  <a:lnTo>
                    <a:pt x="437" y="317"/>
                  </a:lnTo>
                  <a:lnTo>
                    <a:pt x="441" y="321"/>
                  </a:lnTo>
                  <a:lnTo>
                    <a:pt x="443" y="324"/>
                  </a:lnTo>
                  <a:close/>
                </a:path>
              </a:pathLst>
            </a:custGeom>
            <a:solidFill>
              <a:srgbClr val="DBA09B"/>
            </a:solidFill>
            <a:ln w="28575">
              <a:noFill/>
            </a:ln>
          </p:spPr>
          <p:txBody>
            <a:bodyPr/>
            <a:lstStyle/>
            <a:p>
              <a:pPr eaLnBrk="1" fontAlgn="auto" hangingPunct="1">
                <a:spcBef>
                  <a:spcPts val="0"/>
                </a:spcBef>
                <a:spcAft>
                  <a:spcPts val="0"/>
                </a:spcAft>
                <a:defRPr/>
              </a:pPr>
              <a:endParaRPr lang="en-US" kern="0">
                <a:latin typeface="+mj-lt"/>
                <a:ea typeface="Tahoma" panose="020B0604030504040204" pitchFamily="34" charset="0"/>
                <a:cs typeface="Tahoma" panose="020B0604030504040204" pitchFamily="34" charset="0"/>
              </a:endParaRPr>
            </a:p>
          </p:txBody>
        </p:sp>
        <p:sp>
          <p:nvSpPr>
            <p:cNvPr id="120" name="Freeform 1114"/>
            <p:cNvSpPr>
              <a:spLocks/>
            </p:cNvSpPr>
            <p:nvPr/>
          </p:nvSpPr>
          <p:spPr bwMode="auto">
            <a:xfrm>
              <a:off x="2030412" y="1354138"/>
              <a:ext cx="738188" cy="533400"/>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21" name="Freeform 1116"/>
            <p:cNvSpPr>
              <a:spLocks/>
            </p:cNvSpPr>
            <p:nvPr/>
          </p:nvSpPr>
          <p:spPr bwMode="auto">
            <a:xfrm>
              <a:off x="2713037" y="2484438"/>
              <a:ext cx="627063" cy="779463"/>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22" name="Freeform 1117"/>
            <p:cNvSpPr>
              <a:spLocks/>
            </p:cNvSpPr>
            <p:nvPr/>
          </p:nvSpPr>
          <p:spPr bwMode="auto">
            <a:xfrm>
              <a:off x="1831975" y="1679576"/>
              <a:ext cx="884237" cy="739775"/>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23" name="Freeform 1118"/>
            <p:cNvSpPr>
              <a:spLocks/>
            </p:cNvSpPr>
            <p:nvPr/>
          </p:nvSpPr>
          <p:spPr bwMode="auto">
            <a:xfrm>
              <a:off x="1749425" y="2235201"/>
              <a:ext cx="879475" cy="1482725"/>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24" name="Freeform 1119"/>
            <p:cNvSpPr>
              <a:spLocks/>
            </p:cNvSpPr>
            <p:nvPr/>
          </p:nvSpPr>
          <p:spPr bwMode="auto">
            <a:xfrm>
              <a:off x="2141537" y="2351088"/>
              <a:ext cx="711200" cy="1076325"/>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25" name="Freeform 1120"/>
            <p:cNvSpPr>
              <a:spLocks/>
            </p:cNvSpPr>
            <p:nvPr/>
          </p:nvSpPr>
          <p:spPr bwMode="auto">
            <a:xfrm>
              <a:off x="2546350" y="1484313"/>
              <a:ext cx="663575" cy="1055688"/>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26" name="Freeform 1121"/>
            <p:cNvSpPr>
              <a:spLocks/>
            </p:cNvSpPr>
            <p:nvPr/>
          </p:nvSpPr>
          <p:spPr bwMode="auto">
            <a:xfrm>
              <a:off x="2825750" y="1504951"/>
              <a:ext cx="1138237" cy="712787"/>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27" name="Freeform 1122"/>
            <p:cNvSpPr>
              <a:spLocks/>
            </p:cNvSpPr>
            <p:nvPr/>
          </p:nvSpPr>
          <p:spPr bwMode="auto">
            <a:xfrm>
              <a:off x="2505075" y="3170237"/>
              <a:ext cx="755650" cy="863600"/>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28" name="Freeform 1123"/>
            <p:cNvSpPr>
              <a:spLocks/>
            </p:cNvSpPr>
            <p:nvPr/>
          </p:nvSpPr>
          <p:spPr bwMode="auto">
            <a:xfrm>
              <a:off x="3130550" y="2132013"/>
              <a:ext cx="782637" cy="636588"/>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619">
                  <a:moveTo>
                    <a:pt x="0" y="530"/>
                  </a:moveTo>
                  <a:lnTo>
                    <a:pt x="92" y="0"/>
                  </a:lnTo>
                  <a:lnTo>
                    <a:pt x="396" y="45"/>
                  </a:lnTo>
                  <a:lnTo>
                    <a:pt x="770" y="83"/>
                  </a:lnTo>
                  <a:lnTo>
                    <a:pt x="744" y="351"/>
                  </a:lnTo>
                  <a:lnTo>
                    <a:pt x="719" y="619"/>
                  </a:lnTo>
                  <a:lnTo>
                    <a:pt x="208" y="562"/>
                  </a:lnTo>
                  <a:lnTo>
                    <a:pt x="0" y="530"/>
                  </a:lnTo>
                  <a:lnTo>
                    <a:pt x="0" y="530"/>
                  </a:lnTo>
                  <a:close/>
                </a:path>
              </a:pathLst>
            </a:custGeom>
            <a:solidFill>
              <a:srgbClr val="DBA09B"/>
            </a:solid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29" name="Freeform 1124"/>
            <p:cNvSpPr>
              <a:spLocks/>
            </p:cNvSpPr>
            <p:nvPr/>
          </p:nvSpPr>
          <p:spPr bwMode="auto">
            <a:xfrm>
              <a:off x="3260725" y="2709863"/>
              <a:ext cx="809625" cy="631825"/>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612">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30" name="Freeform 1125"/>
            <p:cNvSpPr>
              <a:spLocks/>
            </p:cNvSpPr>
            <p:nvPr/>
          </p:nvSpPr>
          <p:spPr bwMode="auto">
            <a:xfrm>
              <a:off x="3143250" y="3260725"/>
              <a:ext cx="782637" cy="785812"/>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31" name="Freeform 1126"/>
            <p:cNvSpPr>
              <a:spLocks/>
            </p:cNvSpPr>
            <p:nvPr/>
          </p:nvSpPr>
          <p:spPr bwMode="auto">
            <a:xfrm>
              <a:off x="3441700" y="3403600"/>
              <a:ext cx="1547812" cy="1482725"/>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32" name="Freeform 1127"/>
            <p:cNvSpPr>
              <a:spLocks/>
            </p:cNvSpPr>
            <p:nvPr/>
          </p:nvSpPr>
          <p:spPr bwMode="auto">
            <a:xfrm>
              <a:off x="3921125" y="1671638"/>
              <a:ext cx="733425" cy="450850"/>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441">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33" name="Freeform 1128"/>
            <p:cNvSpPr>
              <a:spLocks/>
            </p:cNvSpPr>
            <p:nvPr/>
          </p:nvSpPr>
          <p:spPr bwMode="auto">
            <a:xfrm>
              <a:off x="3883025" y="2085976"/>
              <a:ext cx="782637" cy="515937"/>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34" name="Freeform 1129"/>
            <p:cNvSpPr>
              <a:spLocks/>
            </p:cNvSpPr>
            <p:nvPr/>
          </p:nvSpPr>
          <p:spPr bwMode="auto">
            <a:xfrm>
              <a:off x="3860800" y="2490788"/>
              <a:ext cx="914400" cy="455613"/>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35" name="Freeform 1130"/>
            <p:cNvSpPr>
              <a:spLocks/>
            </p:cNvSpPr>
            <p:nvPr/>
          </p:nvSpPr>
          <p:spPr bwMode="auto">
            <a:xfrm>
              <a:off x="4035425" y="2925763"/>
              <a:ext cx="822325" cy="436563"/>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rgbClr val="DBA09B"/>
            </a:solid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36" name="Freeform 1131"/>
            <p:cNvSpPr>
              <a:spLocks/>
            </p:cNvSpPr>
            <p:nvPr/>
          </p:nvSpPr>
          <p:spPr bwMode="auto">
            <a:xfrm>
              <a:off x="3917950" y="3335337"/>
              <a:ext cx="958850" cy="490538"/>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DBA09B"/>
            </a:solid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37" name="Freeform 1132"/>
            <p:cNvSpPr>
              <a:spLocks/>
            </p:cNvSpPr>
            <p:nvPr/>
          </p:nvSpPr>
          <p:spPr bwMode="auto">
            <a:xfrm>
              <a:off x="4597400" y="1668463"/>
              <a:ext cx="725487" cy="798513"/>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38" name="Freeform 1133"/>
            <p:cNvSpPr>
              <a:spLocks/>
            </p:cNvSpPr>
            <p:nvPr/>
          </p:nvSpPr>
          <p:spPr bwMode="auto">
            <a:xfrm>
              <a:off x="4651376" y="2454276"/>
              <a:ext cx="660400" cy="431800"/>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39" name="Freeform 1134"/>
            <p:cNvSpPr>
              <a:spLocks/>
            </p:cNvSpPr>
            <p:nvPr/>
          </p:nvSpPr>
          <p:spPr bwMode="auto">
            <a:xfrm>
              <a:off x="4733926" y="2851151"/>
              <a:ext cx="738187" cy="636587"/>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0" name="Freeform 1135"/>
            <p:cNvSpPr>
              <a:spLocks/>
            </p:cNvSpPr>
            <p:nvPr/>
          </p:nvSpPr>
          <p:spPr bwMode="auto">
            <a:xfrm>
              <a:off x="4857751" y="3419475"/>
              <a:ext cx="558800" cy="495300"/>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1" name="Freeform 1136"/>
            <p:cNvSpPr>
              <a:spLocks/>
            </p:cNvSpPr>
            <p:nvPr/>
          </p:nvSpPr>
          <p:spPr bwMode="auto">
            <a:xfrm>
              <a:off x="4930776" y="3910012"/>
              <a:ext cx="635000" cy="544513"/>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2" name="Freeform 1137"/>
            <p:cNvSpPr>
              <a:spLocks/>
            </p:cNvSpPr>
            <p:nvPr/>
          </p:nvSpPr>
          <p:spPr bwMode="auto">
            <a:xfrm>
              <a:off x="5251451" y="1889126"/>
              <a:ext cx="631825" cy="317500"/>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3" name="Freeform 1138"/>
            <p:cNvSpPr>
              <a:spLocks/>
            </p:cNvSpPr>
            <p:nvPr/>
          </p:nvSpPr>
          <p:spPr bwMode="auto">
            <a:xfrm>
              <a:off x="5657851" y="2085976"/>
              <a:ext cx="427037" cy="577850"/>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4" name="Freeform 1139"/>
            <p:cNvSpPr>
              <a:spLocks/>
            </p:cNvSpPr>
            <p:nvPr/>
          </p:nvSpPr>
          <p:spPr bwMode="auto">
            <a:xfrm>
              <a:off x="5011738" y="1978026"/>
              <a:ext cx="590550" cy="609600"/>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5" name="Freeform 1140"/>
            <p:cNvSpPr>
              <a:spLocks/>
            </p:cNvSpPr>
            <p:nvPr/>
          </p:nvSpPr>
          <p:spPr bwMode="auto">
            <a:xfrm>
              <a:off x="5183188" y="2568576"/>
              <a:ext cx="438150" cy="779462"/>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6" name="Freeform 1141"/>
            <p:cNvSpPr>
              <a:spLocks/>
            </p:cNvSpPr>
            <p:nvPr/>
          </p:nvSpPr>
          <p:spPr bwMode="auto">
            <a:xfrm>
              <a:off x="5568951" y="2636838"/>
              <a:ext cx="342900" cy="587375"/>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7" name="Freeform 1142"/>
            <p:cNvSpPr>
              <a:spLocks/>
            </p:cNvSpPr>
            <p:nvPr/>
          </p:nvSpPr>
          <p:spPr bwMode="auto">
            <a:xfrm>
              <a:off x="5451476" y="2995613"/>
              <a:ext cx="804862" cy="409575"/>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8" name="Freeform 1143"/>
            <p:cNvSpPr>
              <a:spLocks/>
            </p:cNvSpPr>
            <p:nvPr/>
          </p:nvSpPr>
          <p:spPr bwMode="auto">
            <a:xfrm>
              <a:off x="5353051" y="3308350"/>
              <a:ext cx="946150" cy="317500"/>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9" name="Freeform 1144"/>
            <p:cNvSpPr>
              <a:spLocks/>
            </p:cNvSpPr>
            <p:nvPr/>
          </p:nvSpPr>
          <p:spPr bwMode="auto">
            <a:xfrm>
              <a:off x="5221288" y="3613150"/>
              <a:ext cx="396875" cy="673100"/>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50" name="Freeform 1145"/>
            <p:cNvSpPr>
              <a:spLocks/>
            </p:cNvSpPr>
            <p:nvPr/>
          </p:nvSpPr>
          <p:spPr bwMode="auto">
            <a:xfrm>
              <a:off x="5591176" y="3586162"/>
              <a:ext cx="419100" cy="677863"/>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DBA09B"/>
            </a:solid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51" name="Freeform 1146"/>
            <p:cNvSpPr>
              <a:spLocks/>
            </p:cNvSpPr>
            <p:nvPr/>
          </p:nvSpPr>
          <p:spPr bwMode="auto">
            <a:xfrm>
              <a:off x="5881688" y="3554412"/>
              <a:ext cx="596900" cy="619125"/>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52" name="Freeform 1147"/>
            <p:cNvSpPr>
              <a:spLocks/>
            </p:cNvSpPr>
            <p:nvPr/>
          </p:nvSpPr>
          <p:spPr bwMode="auto">
            <a:xfrm>
              <a:off x="5705476" y="4105275"/>
              <a:ext cx="1004887" cy="754062"/>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53" name="Freeform 1151"/>
            <p:cNvSpPr>
              <a:spLocks/>
            </p:cNvSpPr>
            <p:nvPr/>
          </p:nvSpPr>
          <p:spPr bwMode="auto">
            <a:xfrm>
              <a:off x="5867401" y="2552701"/>
              <a:ext cx="465137" cy="517525"/>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54" name="Freeform 1152"/>
            <p:cNvSpPr>
              <a:spLocks/>
            </p:cNvSpPr>
            <p:nvPr/>
          </p:nvSpPr>
          <p:spPr bwMode="auto">
            <a:xfrm>
              <a:off x="6162676" y="2736851"/>
              <a:ext cx="495300" cy="485775"/>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55" name="Freeform 1153"/>
            <p:cNvSpPr>
              <a:spLocks/>
            </p:cNvSpPr>
            <p:nvPr/>
          </p:nvSpPr>
          <p:spPr bwMode="auto">
            <a:xfrm>
              <a:off x="6461126" y="2771776"/>
              <a:ext cx="506412" cy="244475"/>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56" name="Freeform 1154"/>
            <p:cNvSpPr>
              <a:spLocks/>
            </p:cNvSpPr>
            <p:nvPr/>
          </p:nvSpPr>
          <p:spPr bwMode="auto">
            <a:xfrm>
              <a:off x="6078538" y="2863851"/>
              <a:ext cx="857250" cy="476250"/>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57" name="Freeform 1156"/>
            <p:cNvSpPr>
              <a:spLocks/>
            </p:cNvSpPr>
            <p:nvPr/>
          </p:nvSpPr>
          <p:spPr bwMode="auto">
            <a:xfrm>
              <a:off x="6030913" y="3208337"/>
              <a:ext cx="944563" cy="422275"/>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rgbClr val="DBA09B"/>
            </a:solid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58" name="Freeform 1157"/>
            <p:cNvSpPr>
              <a:spLocks/>
            </p:cNvSpPr>
            <p:nvPr/>
          </p:nvSpPr>
          <p:spPr bwMode="auto">
            <a:xfrm>
              <a:off x="6142038" y="3500437"/>
              <a:ext cx="563563" cy="422275"/>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DBA09B"/>
            </a:solid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59" name="Freeform 1159"/>
            <p:cNvSpPr>
              <a:spLocks/>
            </p:cNvSpPr>
            <p:nvPr/>
          </p:nvSpPr>
          <p:spPr bwMode="auto">
            <a:xfrm>
              <a:off x="6303963" y="2454276"/>
              <a:ext cx="642938" cy="409575"/>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60" name="Freeform 1160"/>
            <p:cNvSpPr>
              <a:spLocks/>
            </p:cNvSpPr>
            <p:nvPr/>
          </p:nvSpPr>
          <p:spPr bwMode="auto">
            <a:xfrm>
              <a:off x="6880226" y="2522538"/>
              <a:ext cx="139700" cy="336550"/>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61" name="Freeform 1161"/>
            <p:cNvSpPr>
              <a:spLocks/>
            </p:cNvSpPr>
            <p:nvPr/>
          </p:nvSpPr>
          <p:spPr bwMode="auto">
            <a:xfrm>
              <a:off x="6373813" y="2000251"/>
              <a:ext cx="658813" cy="584200"/>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62" name="Freeform 1163"/>
            <p:cNvSpPr>
              <a:spLocks/>
            </p:cNvSpPr>
            <p:nvPr/>
          </p:nvSpPr>
          <p:spPr bwMode="auto">
            <a:xfrm>
              <a:off x="7004051" y="2495551"/>
              <a:ext cx="203200" cy="123825"/>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63" name="Freeform 1164"/>
            <p:cNvSpPr>
              <a:spLocks/>
            </p:cNvSpPr>
            <p:nvPr/>
          </p:nvSpPr>
          <p:spPr bwMode="auto">
            <a:xfrm>
              <a:off x="7015163" y="2370138"/>
              <a:ext cx="188913" cy="177800"/>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64" name="Freeform 1165"/>
            <p:cNvSpPr>
              <a:spLocks/>
            </p:cNvSpPr>
            <p:nvPr/>
          </p:nvSpPr>
          <p:spPr bwMode="auto">
            <a:xfrm>
              <a:off x="7186613" y="2357438"/>
              <a:ext cx="87313" cy="103188"/>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65" name="Freeform 1166"/>
            <p:cNvSpPr>
              <a:spLocks/>
            </p:cNvSpPr>
            <p:nvPr/>
          </p:nvSpPr>
          <p:spPr bwMode="auto">
            <a:xfrm>
              <a:off x="7019926" y="2235201"/>
              <a:ext cx="373062" cy="184150"/>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66" name="Freeform 1169"/>
            <p:cNvSpPr>
              <a:spLocks/>
            </p:cNvSpPr>
            <p:nvPr/>
          </p:nvSpPr>
          <p:spPr bwMode="auto">
            <a:xfrm>
              <a:off x="6927851" y="1958976"/>
              <a:ext cx="180975" cy="349250"/>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339">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67" name="Freeform 1170"/>
            <p:cNvSpPr>
              <a:spLocks/>
            </p:cNvSpPr>
            <p:nvPr/>
          </p:nvSpPr>
          <p:spPr bwMode="auto">
            <a:xfrm>
              <a:off x="7086601" y="1909763"/>
              <a:ext cx="166687" cy="379413"/>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68" name="Freeform 1171"/>
            <p:cNvSpPr>
              <a:spLocks/>
            </p:cNvSpPr>
            <p:nvPr/>
          </p:nvSpPr>
          <p:spPr bwMode="auto">
            <a:xfrm>
              <a:off x="7138988" y="1568451"/>
              <a:ext cx="409575" cy="628650"/>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grp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69" name="Freeform 58"/>
            <p:cNvSpPr>
              <a:spLocks/>
            </p:cNvSpPr>
            <p:nvPr/>
          </p:nvSpPr>
          <p:spPr bwMode="auto">
            <a:xfrm>
              <a:off x="6846888" y="2749551"/>
              <a:ext cx="114300" cy="192087"/>
            </a:xfrm>
            <a:custGeom>
              <a:avLst/>
              <a:gdLst>
                <a:gd name="T0" fmla="*/ 0 w 64"/>
                <a:gd name="T1" fmla="*/ 2147483646 h 107"/>
                <a:gd name="T2" fmla="*/ 2147483646 w 64"/>
                <a:gd name="T3" fmla="*/ 2147483646 h 107"/>
                <a:gd name="T4" fmla="*/ 2147483646 w 64"/>
                <a:gd name="T5" fmla="*/ 2147483646 h 107"/>
                <a:gd name="T6" fmla="*/ 2147483646 w 64"/>
                <a:gd name="T7" fmla="*/ 2147483646 h 107"/>
                <a:gd name="T8" fmla="*/ 2147483646 w 64"/>
                <a:gd name="T9" fmla="*/ 0 h 107"/>
                <a:gd name="T10" fmla="*/ 2147483646 w 64"/>
                <a:gd name="T11" fmla="*/ 0 h 107"/>
                <a:gd name="T12" fmla="*/ 2147483646 w 64"/>
                <a:gd name="T13" fmla="*/ 2147483646 h 107"/>
                <a:gd name="T14" fmla="*/ 2147483646 w 64"/>
                <a:gd name="T15" fmla="*/ 2147483646 h 107"/>
                <a:gd name="T16" fmla="*/ 2147483646 w 64"/>
                <a:gd name="T17" fmla="*/ 2147483646 h 107"/>
                <a:gd name="T18" fmla="*/ 2147483646 w 64"/>
                <a:gd name="T19" fmla="*/ 2147483646 h 107"/>
                <a:gd name="T20" fmla="*/ 2147483646 w 64"/>
                <a:gd name="T21" fmla="*/ 2147483646 h 107"/>
                <a:gd name="T22" fmla="*/ 2147483646 w 64"/>
                <a:gd name="T23" fmla="*/ 2147483646 h 107"/>
                <a:gd name="T24" fmla="*/ 2147483646 w 64"/>
                <a:gd name="T25" fmla="*/ 2147483646 h 107"/>
                <a:gd name="T26" fmla="*/ 2147483646 w 64"/>
                <a:gd name="T27" fmla="*/ 2147483646 h 107"/>
                <a:gd name="T28" fmla="*/ 2147483646 w 64"/>
                <a:gd name="T29" fmla="*/ 2147483646 h 107"/>
                <a:gd name="T30" fmla="*/ 2147483646 w 64"/>
                <a:gd name="T31" fmla="*/ 2147483646 h 107"/>
                <a:gd name="T32" fmla="*/ 2147483646 w 64"/>
                <a:gd name="T33" fmla="*/ 2147483646 h 107"/>
                <a:gd name="T34" fmla="*/ 2147483646 w 64"/>
                <a:gd name="T35" fmla="*/ 2147483646 h 107"/>
                <a:gd name="T36" fmla="*/ 2147483646 w 64"/>
                <a:gd name="T37" fmla="*/ 2147483646 h 107"/>
                <a:gd name="T38" fmla="*/ 2147483646 w 64"/>
                <a:gd name="T39" fmla="*/ 2147483646 h 107"/>
                <a:gd name="T40" fmla="*/ 2147483646 w 64"/>
                <a:gd name="T41" fmla="*/ 2147483646 h 107"/>
                <a:gd name="T42" fmla="*/ 2147483646 w 64"/>
                <a:gd name="T43" fmla="*/ 2147483646 h 107"/>
                <a:gd name="T44" fmla="*/ 2147483646 w 64"/>
                <a:gd name="T45" fmla="*/ 2147483646 h 107"/>
                <a:gd name="T46" fmla="*/ 2147483646 w 64"/>
                <a:gd name="T47" fmla="*/ 2147483646 h 107"/>
                <a:gd name="T48" fmla="*/ 2147483646 w 64"/>
                <a:gd name="T49" fmla="*/ 2147483646 h 107"/>
                <a:gd name="T50" fmla="*/ 2147483646 w 64"/>
                <a:gd name="T51" fmla="*/ 2147483646 h 107"/>
                <a:gd name="T52" fmla="*/ 2147483646 w 64"/>
                <a:gd name="T53" fmla="*/ 2147483646 h 107"/>
                <a:gd name="T54" fmla="*/ 2147483646 w 64"/>
                <a:gd name="T55" fmla="*/ 2147483646 h 107"/>
                <a:gd name="T56" fmla="*/ 2147483646 w 64"/>
                <a:gd name="T57" fmla="*/ 2147483646 h 107"/>
                <a:gd name="T58" fmla="*/ 2147483646 w 64"/>
                <a:gd name="T59" fmla="*/ 2147483646 h 107"/>
                <a:gd name="T60" fmla="*/ 2147483646 w 64"/>
                <a:gd name="T61" fmla="*/ 2147483646 h 107"/>
                <a:gd name="T62" fmla="*/ 2147483646 w 64"/>
                <a:gd name="T63" fmla="*/ 2147483646 h 107"/>
                <a:gd name="T64" fmla="*/ 2147483646 w 64"/>
                <a:gd name="T65" fmla="*/ 2147483646 h 107"/>
                <a:gd name="T66" fmla="*/ 2147483646 w 64"/>
                <a:gd name="T67" fmla="*/ 2147483646 h 107"/>
                <a:gd name="T68" fmla="*/ 2147483646 w 64"/>
                <a:gd name="T69" fmla="*/ 2147483646 h 107"/>
                <a:gd name="T70" fmla="*/ 2147483646 w 64"/>
                <a:gd name="T71" fmla="*/ 2147483646 h 107"/>
                <a:gd name="T72" fmla="*/ 0 w 64"/>
                <a:gd name="T73" fmla="*/ 214748364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grpFill/>
            <a:ln w="4763">
              <a:solidFill>
                <a:srgbClr val="FFFFFF"/>
              </a:solidFill>
              <a:prstDash val="solid"/>
              <a:round/>
              <a:headEnd/>
              <a:tailEnd/>
            </a:ln>
          </p:spPr>
          <p:txBody>
            <a:bodyPr/>
            <a:lstStyle/>
            <a:p>
              <a:pPr>
                <a:defRPr/>
              </a:pPr>
              <a:endParaRPr lang="en-US">
                <a:latin typeface="+mj-lt"/>
                <a:ea typeface="MS PGothic" panose="020B0600070205080204" pitchFamily="34" charset="-128"/>
                <a:cs typeface="+mn-cs"/>
              </a:endParaRPr>
            </a:p>
          </p:txBody>
        </p:sp>
        <p:sp>
          <p:nvSpPr>
            <p:cNvPr id="170" name="Freeform 8"/>
            <p:cNvSpPr>
              <a:spLocks/>
            </p:cNvSpPr>
            <p:nvPr/>
          </p:nvSpPr>
          <p:spPr bwMode="auto">
            <a:xfrm>
              <a:off x="2871787" y="4224337"/>
              <a:ext cx="47625" cy="68263"/>
            </a:xfrm>
            <a:custGeom>
              <a:avLst/>
              <a:gdLst>
                <a:gd name="T0" fmla="*/ 0 w 44"/>
                <a:gd name="T1" fmla="*/ 64 h 64"/>
                <a:gd name="T2" fmla="*/ 0 w 44"/>
                <a:gd name="T3" fmla="*/ 45 h 64"/>
                <a:gd name="T4" fmla="*/ 25 w 44"/>
                <a:gd name="T5" fmla="*/ 0 h 64"/>
                <a:gd name="T6" fmla="*/ 44 w 44"/>
                <a:gd name="T7" fmla="*/ 13 h 64"/>
                <a:gd name="T8" fmla="*/ 23 w 44"/>
                <a:gd name="T9" fmla="*/ 64 h 64"/>
                <a:gd name="T10" fmla="*/ 0 w 44"/>
                <a:gd name="T11" fmla="*/ 64 h 64"/>
                <a:gd name="T12" fmla="*/ 0 60000 65536"/>
                <a:gd name="T13" fmla="*/ 0 60000 65536"/>
                <a:gd name="T14" fmla="*/ 0 60000 65536"/>
                <a:gd name="T15" fmla="*/ 0 60000 65536"/>
                <a:gd name="T16" fmla="*/ 0 60000 65536"/>
                <a:gd name="T17" fmla="*/ 0 60000 65536"/>
                <a:gd name="T18" fmla="*/ 0 w 44"/>
                <a:gd name="T19" fmla="*/ 0 h 64"/>
                <a:gd name="T20" fmla="*/ 44 w 4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4" h="64">
                  <a:moveTo>
                    <a:pt x="0" y="64"/>
                  </a:moveTo>
                  <a:lnTo>
                    <a:pt x="0" y="45"/>
                  </a:lnTo>
                  <a:lnTo>
                    <a:pt x="25" y="0"/>
                  </a:lnTo>
                  <a:lnTo>
                    <a:pt x="44" y="13"/>
                  </a:lnTo>
                  <a:lnTo>
                    <a:pt x="23" y="64"/>
                  </a:lnTo>
                  <a:lnTo>
                    <a:pt x="0" y="64"/>
                  </a:lnTo>
                  <a:close/>
                </a:path>
              </a:pathLst>
            </a:custGeom>
            <a:grpFill/>
            <a:ln w="6350">
              <a:solidFill>
                <a:srgbClr val="FFFFFF"/>
              </a:solidFill>
              <a:round/>
              <a:headEnd/>
              <a:tailEnd/>
            </a:ln>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71" name="Freeform 9"/>
            <p:cNvSpPr>
              <a:spLocks/>
            </p:cNvSpPr>
            <p:nvPr/>
          </p:nvSpPr>
          <p:spPr bwMode="auto">
            <a:xfrm>
              <a:off x="2940050" y="4164012"/>
              <a:ext cx="88900" cy="87313"/>
            </a:xfrm>
            <a:custGeom>
              <a:avLst/>
              <a:gdLst>
                <a:gd name="T0" fmla="*/ 18 w 83"/>
                <a:gd name="T1" fmla="*/ 9 h 81"/>
                <a:gd name="T2" fmla="*/ 0 w 83"/>
                <a:gd name="T3" fmla="*/ 48 h 81"/>
                <a:gd name="T4" fmla="*/ 32 w 83"/>
                <a:gd name="T5" fmla="*/ 74 h 81"/>
                <a:gd name="T6" fmla="*/ 69 w 83"/>
                <a:gd name="T7" fmla="*/ 81 h 81"/>
                <a:gd name="T8" fmla="*/ 83 w 83"/>
                <a:gd name="T9" fmla="*/ 49 h 81"/>
                <a:gd name="T10" fmla="*/ 74 w 83"/>
                <a:gd name="T11" fmla="*/ 0 h 81"/>
                <a:gd name="T12" fmla="*/ 18 w 83"/>
                <a:gd name="T13" fmla="*/ 9 h 81"/>
                <a:gd name="T14" fmla="*/ 0 60000 65536"/>
                <a:gd name="T15" fmla="*/ 0 60000 65536"/>
                <a:gd name="T16" fmla="*/ 0 60000 65536"/>
                <a:gd name="T17" fmla="*/ 0 60000 65536"/>
                <a:gd name="T18" fmla="*/ 0 60000 65536"/>
                <a:gd name="T19" fmla="*/ 0 60000 65536"/>
                <a:gd name="T20" fmla="*/ 0 60000 65536"/>
                <a:gd name="T21" fmla="*/ 0 w 83"/>
                <a:gd name="T22" fmla="*/ 0 h 81"/>
                <a:gd name="T23" fmla="*/ 83 w 8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81">
                  <a:moveTo>
                    <a:pt x="18" y="9"/>
                  </a:moveTo>
                  <a:lnTo>
                    <a:pt x="0" y="48"/>
                  </a:lnTo>
                  <a:lnTo>
                    <a:pt x="32" y="74"/>
                  </a:lnTo>
                  <a:lnTo>
                    <a:pt x="69" y="81"/>
                  </a:lnTo>
                  <a:lnTo>
                    <a:pt x="83" y="49"/>
                  </a:lnTo>
                  <a:lnTo>
                    <a:pt x="74" y="0"/>
                  </a:lnTo>
                  <a:lnTo>
                    <a:pt x="18" y="9"/>
                  </a:lnTo>
                  <a:close/>
                </a:path>
              </a:pathLst>
            </a:custGeom>
            <a:grpFill/>
            <a:ln w="6350">
              <a:solidFill>
                <a:srgbClr val="FFFFFF"/>
              </a:solidFill>
              <a:round/>
              <a:headEnd/>
              <a:tailEnd/>
            </a:ln>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72" name="Freeform 10"/>
            <p:cNvSpPr>
              <a:spLocks/>
            </p:cNvSpPr>
            <p:nvPr/>
          </p:nvSpPr>
          <p:spPr bwMode="auto">
            <a:xfrm>
              <a:off x="3022600" y="4224337"/>
              <a:ext cx="131762" cy="98425"/>
            </a:xfrm>
            <a:custGeom>
              <a:avLst/>
              <a:gdLst>
                <a:gd name="T0" fmla="*/ 0 w 123"/>
                <a:gd name="T1" fmla="*/ 32 h 91"/>
                <a:gd name="T2" fmla="*/ 84 w 123"/>
                <a:gd name="T3" fmla="*/ 0 h 91"/>
                <a:gd name="T4" fmla="*/ 100 w 123"/>
                <a:gd name="T5" fmla="*/ 39 h 91"/>
                <a:gd name="T6" fmla="*/ 116 w 123"/>
                <a:gd name="T7" fmla="*/ 48 h 91"/>
                <a:gd name="T8" fmla="*/ 123 w 123"/>
                <a:gd name="T9" fmla="*/ 80 h 91"/>
                <a:gd name="T10" fmla="*/ 81 w 123"/>
                <a:gd name="T11" fmla="*/ 85 h 91"/>
                <a:gd name="T12" fmla="*/ 51 w 123"/>
                <a:gd name="T13" fmla="*/ 91 h 91"/>
                <a:gd name="T14" fmla="*/ 0 w 123"/>
                <a:gd name="T15" fmla="*/ 32 h 91"/>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91"/>
                <a:gd name="T26" fmla="*/ 123 w 12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91">
                  <a:moveTo>
                    <a:pt x="0" y="32"/>
                  </a:moveTo>
                  <a:lnTo>
                    <a:pt x="84" y="0"/>
                  </a:lnTo>
                  <a:lnTo>
                    <a:pt x="100" y="39"/>
                  </a:lnTo>
                  <a:lnTo>
                    <a:pt x="116" y="48"/>
                  </a:lnTo>
                  <a:lnTo>
                    <a:pt x="123" y="80"/>
                  </a:lnTo>
                  <a:lnTo>
                    <a:pt x="81" y="85"/>
                  </a:lnTo>
                  <a:lnTo>
                    <a:pt x="51" y="91"/>
                  </a:lnTo>
                  <a:lnTo>
                    <a:pt x="0" y="32"/>
                  </a:lnTo>
                  <a:close/>
                </a:path>
              </a:pathLst>
            </a:custGeom>
            <a:grpFill/>
            <a:ln w="6350">
              <a:solidFill>
                <a:srgbClr val="FFFFFF"/>
              </a:solidFill>
              <a:round/>
              <a:headEnd/>
              <a:tailEnd/>
            </a:ln>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73" name="Freeform 11"/>
            <p:cNvSpPr>
              <a:spLocks/>
            </p:cNvSpPr>
            <p:nvPr/>
          </p:nvSpPr>
          <p:spPr bwMode="auto">
            <a:xfrm>
              <a:off x="3159125" y="4298950"/>
              <a:ext cx="104775" cy="52387"/>
            </a:xfrm>
            <a:custGeom>
              <a:avLst/>
              <a:gdLst>
                <a:gd name="T0" fmla="*/ 15 w 98"/>
                <a:gd name="T1" fmla="*/ 2 h 48"/>
                <a:gd name="T2" fmla="*/ 0 w 98"/>
                <a:gd name="T3" fmla="*/ 45 h 48"/>
                <a:gd name="T4" fmla="*/ 26 w 98"/>
                <a:gd name="T5" fmla="*/ 48 h 48"/>
                <a:gd name="T6" fmla="*/ 42 w 98"/>
                <a:gd name="T7" fmla="*/ 38 h 48"/>
                <a:gd name="T8" fmla="*/ 72 w 98"/>
                <a:gd name="T9" fmla="*/ 39 h 48"/>
                <a:gd name="T10" fmla="*/ 98 w 98"/>
                <a:gd name="T11" fmla="*/ 20 h 48"/>
                <a:gd name="T12" fmla="*/ 81 w 98"/>
                <a:gd name="T13" fmla="*/ 13 h 48"/>
                <a:gd name="T14" fmla="*/ 68 w 98"/>
                <a:gd name="T15" fmla="*/ 0 h 48"/>
                <a:gd name="T16" fmla="*/ 15 w 98"/>
                <a:gd name="T17" fmla="*/ 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8"/>
                <a:gd name="T29" fmla="*/ 98 w 9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8">
                  <a:moveTo>
                    <a:pt x="15" y="2"/>
                  </a:moveTo>
                  <a:lnTo>
                    <a:pt x="0" y="45"/>
                  </a:lnTo>
                  <a:lnTo>
                    <a:pt x="26" y="48"/>
                  </a:lnTo>
                  <a:lnTo>
                    <a:pt x="42" y="38"/>
                  </a:lnTo>
                  <a:lnTo>
                    <a:pt x="72" y="39"/>
                  </a:lnTo>
                  <a:lnTo>
                    <a:pt x="98" y="20"/>
                  </a:lnTo>
                  <a:lnTo>
                    <a:pt x="81" y="13"/>
                  </a:lnTo>
                  <a:lnTo>
                    <a:pt x="68" y="0"/>
                  </a:lnTo>
                  <a:lnTo>
                    <a:pt x="15" y="2"/>
                  </a:lnTo>
                  <a:close/>
                </a:path>
              </a:pathLst>
            </a:custGeom>
            <a:grpFill/>
            <a:ln w="6350">
              <a:solidFill>
                <a:srgbClr val="FFFFFF"/>
              </a:solidFill>
              <a:round/>
              <a:headEnd/>
              <a:tailEnd/>
            </a:ln>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74" name="Freeform 12"/>
            <p:cNvSpPr>
              <a:spLocks/>
            </p:cNvSpPr>
            <p:nvPr/>
          </p:nvSpPr>
          <p:spPr bwMode="auto">
            <a:xfrm>
              <a:off x="3189287" y="4371975"/>
              <a:ext cx="42863" cy="38100"/>
            </a:xfrm>
            <a:custGeom>
              <a:avLst/>
              <a:gdLst>
                <a:gd name="T0" fmla="*/ 35 w 40"/>
                <a:gd name="T1" fmla="*/ 0 h 35"/>
                <a:gd name="T2" fmla="*/ 0 w 40"/>
                <a:gd name="T3" fmla="*/ 3 h 35"/>
                <a:gd name="T4" fmla="*/ 6 w 40"/>
                <a:gd name="T5" fmla="*/ 35 h 35"/>
                <a:gd name="T6" fmla="*/ 40 w 40"/>
                <a:gd name="T7" fmla="*/ 27 h 35"/>
                <a:gd name="T8" fmla="*/ 35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5" y="0"/>
                  </a:moveTo>
                  <a:lnTo>
                    <a:pt x="0" y="3"/>
                  </a:lnTo>
                  <a:lnTo>
                    <a:pt x="6" y="35"/>
                  </a:lnTo>
                  <a:lnTo>
                    <a:pt x="40" y="27"/>
                  </a:lnTo>
                  <a:lnTo>
                    <a:pt x="35" y="0"/>
                  </a:lnTo>
                  <a:close/>
                </a:path>
              </a:pathLst>
            </a:custGeom>
            <a:grpFill/>
            <a:ln w="6350">
              <a:solidFill>
                <a:srgbClr val="FFFFFF"/>
              </a:solidFill>
              <a:round/>
              <a:headEnd/>
              <a:tailEnd/>
            </a:ln>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75" name="Freeform 13"/>
            <p:cNvSpPr>
              <a:spLocks/>
            </p:cNvSpPr>
            <p:nvPr/>
          </p:nvSpPr>
          <p:spPr bwMode="auto">
            <a:xfrm>
              <a:off x="3236912" y="4413250"/>
              <a:ext cx="28575" cy="36512"/>
            </a:xfrm>
            <a:custGeom>
              <a:avLst/>
              <a:gdLst>
                <a:gd name="T0" fmla="*/ 0 w 27"/>
                <a:gd name="T1" fmla="*/ 13 h 34"/>
                <a:gd name="T2" fmla="*/ 27 w 27"/>
                <a:gd name="T3" fmla="*/ 0 h 34"/>
                <a:gd name="T4" fmla="*/ 27 w 27"/>
                <a:gd name="T5" fmla="*/ 30 h 34"/>
                <a:gd name="T6" fmla="*/ 9 w 27"/>
                <a:gd name="T7" fmla="*/ 34 h 34"/>
                <a:gd name="T8" fmla="*/ 0 w 27"/>
                <a:gd name="T9" fmla="*/ 13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3"/>
                  </a:moveTo>
                  <a:lnTo>
                    <a:pt x="27" y="0"/>
                  </a:lnTo>
                  <a:lnTo>
                    <a:pt x="27" y="30"/>
                  </a:lnTo>
                  <a:lnTo>
                    <a:pt x="9" y="34"/>
                  </a:lnTo>
                  <a:lnTo>
                    <a:pt x="0" y="13"/>
                  </a:lnTo>
                  <a:close/>
                </a:path>
              </a:pathLst>
            </a:custGeom>
            <a:grpFill/>
            <a:ln w="6350">
              <a:solidFill>
                <a:srgbClr val="FFFFFF"/>
              </a:solidFill>
              <a:round/>
              <a:headEnd/>
              <a:tailEnd/>
            </a:ln>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76" name="Freeform 14"/>
            <p:cNvSpPr>
              <a:spLocks/>
            </p:cNvSpPr>
            <p:nvPr/>
          </p:nvSpPr>
          <p:spPr bwMode="auto">
            <a:xfrm>
              <a:off x="3309937" y="4430712"/>
              <a:ext cx="177800" cy="212725"/>
            </a:xfrm>
            <a:custGeom>
              <a:avLst/>
              <a:gdLst>
                <a:gd name="T0" fmla="*/ 28 w 167"/>
                <a:gd name="T1" fmla="*/ 0 h 197"/>
                <a:gd name="T2" fmla="*/ 0 w 167"/>
                <a:gd name="T3" fmla="*/ 75 h 197"/>
                <a:gd name="T4" fmla="*/ 20 w 167"/>
                <a:gd name="T5" fmla="*/ 112 h 197"/>
                <a:gd name="T6" fmla="*/ 20 w 167"/>
                <a:gd name="T7" fmla="*/ 179 h 197"/>
                <a:gd name="T8" fmla="*/ 60 w 167"/>
                <a:gd name="T9" fmla="*/ 197 h 197"/>
                <a:gd name="T10" fmla="*/ 78 w 167"/>
                <a:gd name="T11" fmla="*/ 158 h 197"/>
                <a:gd name="T12" fmla="*/ 129 w 167"/>
                <a:gd name="T13" fmla="*/ 149 h 197"/>
                <a:gd name="T14" fmla="*/ 167 w 167"/>
                <a:gd name="T15" fmla="*/ 106 h 197"/>
                <a:gd name="T16" fmla="*/ 127 w 167"/>
                <a:gd name="T17" fmla="*/ 39 h 197"/>
                <a:gd name="T18" fmla="*/ 28 w 167"/>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97"/>
                <a:gd name="T32" fmla="*/ 167 w 167"/>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97">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grpFill/>
            <a:ln w="6350">
              <a:solidFill>
                <a:srgbClr val="FFFFFF"/>
              </a:solidFill>
              <a:round/>
              <a:headEnd/>
              <a:tailEnd/>
            </a:ln>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77" name="Freeform 15"/>
            <p:cNvSpPr>
              <a:spLocks/>
            </p:cNvSpPr>
            <p:nvPr/>
          </p:nvSpPr>
          <p:spPr bwMode="auto">
            <a:xfrm>
              <a:off x="3246437" y="4330700"/>
              <a:ext cx="98425" cy="84137"/>
            </a:xfrm>
            <a:custGeom>
              <a:avLst/>
              <a:gdLst>
                <a:gd name="T0" fmla="*/ 19 w 92"/>
                <a:gd name="T1" fmla="*/ 0 h 77"/>
                <a:gd name="T2" fmla="*/ 0 w 92"/>
                <a:gd name="T3" fmla="*/ 23 h 77"/>
                <a:gd name="T4" fmla="*/ 8 w 92"/>
                <a:gd name="T5" fmla="*/ 41 h 77"/>
                <a:gd name="T6" fmla="*/ 25 w 92"/>
                <a:gd name="T7" fmla="*/ 47 h 77"/>
                <a:gd name="T8" fmla="*/ 43 w 92"/>
                <a:gd name="T9" fmla="*/ 77 h 77"/>
                <a:gd name="T10" fmla="*/ 91 w 92"/>
                <a:gd name="T11" fmla="*/ 65 h 77"/>
                <a:gd name="T12" fmla="*/ 92 w 92"/>
                <a:gd name="T13" fmla="*/ 33 h 77"/>
                <a:gd name="T14" fmla="*/ 57 w 92"/>
                <a:gd name="T15" fmla="*/ 6 h 77"/>
                <a:gd name="T16" fmla="*/ 19 w 92"/>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7"/>
                <a:gd name="T29" fmla="*/ 92 w 9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7">
                  <a:moveTo>
                    <a:pt x="19" y="0"/>
                  </a:moveTo>
                  <a:lnTo>
                    <a:pt x="0" y="23"/>
                  </a:lnTo>
                  <a:lnTo>
                    <a:pt x="8" y="41"/>
                  </a:lnTo>
                  <a:lnTo>
                    <a:pt x="25" y="47"/>
                  </a:lnTo>
                  <a:lnTo>
                    <a:pt x="43" y="77"/>
                  </a:lnTo>
                  <a:lnTo>
                    <a:pt x="91" y="65"/>
                  </a:lnTo>
                  <a:lnTo>
                    <a:pt x="92" y="33"/>
                  </a:lnTo>
                  <a:lnTo>
                    <a:pt x="57" y="6"/>
                  </a:lnTo>
                  <a:lnTo>
                    <a:pt x="19" y="0"/>
                  </a:lnTo>
                  <a:close/>
                </a:path>
              </a:pathLst>
            </a:custGeom>
            <a:grpFill/>
            <a:ln w="6350">
              <a:solidFill>
                <a:srgbClr val="FFFFFF"/>
              </a:solidFill>
              <a:round/>
              <a:headEnd/>
              <a:tailEnd/>
            </a:ln>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78" name="TextBox 102"/>
            <p:cNvSpPr txBox="1">
              <a:spLocks noChangeArrowheads="1"/>
            </p:cNvSpPr>
            <p:nvPr/>
          </p:nvSpPr>
          <p:spPr bwMode="auto">
            <a:xfrm>
              <a:off x="5943601" y="2736851"/>
              <a:ext cx="344487"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OH</a:t>
              </a:r>
            </a:p>
          </p:txBody>
        </p:sp>
        <p:sp>
          <p:nvSpPr>
            <p:cNvPr id="179" name="TextBox 103"/>
            <p:cNvSpPr txBox="1">
              <a:spLocks noChangeArrowheads="1"/>
            </p:cNvSpPr>
            <p:nvPr/>
          </p:nvSpPr>
          <p:spPr bwMode="auto">
            <a:xfrm>
              <a:off x="6186488" y="2867026"/>
              <a:ext cx="355600" cy="21431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WV</a:t>
              </a:r>
            </a:p>
          </p:txBody>
        </p:sp>
        <p:sp>
          <p:nvSpPr>
            <p:cNvPr id="180" name="TextBox 104"/>
            <p:cNvSpPr txBox="1">
              <a:spLocks noChangeArrowheads="1"/>
            </p:cNvSpPr>
            <p:nvPr/>
          </p:nvSpPr>
          <p:spPr bwMode="auto">
            <a:xfrm>
              <a:off x="6511926" y="2984501"/>
              <a:ext cx="32226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VA</a:t>
              </a:r>
            </a:p>
          </p:txBody>
        </p:sp>
        <p:sp>
          <p:nvSpPr>
            <p:cNvPr id="181" name="TextBox 105"/>
            <p:cNvSpPr txBox="1">
              <a:spLocks noChangeArrowheads="1"/>
            </p:cNvSpPr>
            <p:nvPr/>
          </p:nvSpPr>
          <p:spPr bwMode="auto">
            <a:xfrm>
              <a:off x="6511926" y="2547938"/>
              <a:ext cx="31591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PA</a:t>
              </a:r>
            </a:p>
          </p:txBody>
        </p:sp>
        <p:sp>
          <p:nvSpPr>
            <p:cNvPr id="182" name="TextBox 106"/>
            <p:cNvSpPr txBox="1">
              <a:spLocks noChangeArrowheads="1"/>
            </p:cNvSpPr>
            <p:nvPr/>
          </p:nvSpPr>
          <p:spPr bwMode="auto">
            <a:xfrm>
              <a:off x="6637338" y="2185988"/>
              <a:ext cx="32702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NY</a:t>
              </a:r>
            </a:p>
          </p:txBody>
        </p:sp>
        <p:sp>
          <p:nvSpPr>
            <p:cNvPr id="183" name="TextBox 107"/>
            <p:cNvSpPr txBox="1">
              <a:spLocks noChangeArrowheads="1"/>
            </p:cNvSpPr>
            <p:nvPr/>
          </p:nvSpPr>
          <p:spPr bwMode="auto">
            <a:xfrm>
              <a:off x="7145338" y="1701801"/>
              <a:ext cx="34607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ME</a:t>
              </a:r>
            </a:p>
          </p:txBody>
        </p:sp>
        <p:sp>
          <p:nvSpPr>
            <p:cNvPr id="184" name="TextBox 108"/>
            <p:cNvSpPr txBox="1">
              <a:spLocks noChangeArrowheads="1"/>
            </p:cNvSpPr>
            <p:nvPr/>
          </p:nvSpPr>
          <p:spPr bwMode="auto">
            <a:xfrm>
              <a:off x="6461126" y="3268662"/>
              <a:ext cx="33655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NC</a:t>
              </a:r>
            </a:p>
          </p:txBody>
        </p:sp>
        <p:sp>
          <p:nvSpPr>
            <p:cNvPr id="185" name="TextBox 109"/>
            <p:cNvSpPr txBox="1">
              <a:spLocks noChangeArrowheads="1"/>
            </p:cNvSpPr>
            <p:nvPr/>
          </p:nvSpPr>
          <p:spPr bwMode="auto">
            <a:xfrm>
              <a:off x="6373813" y="3554412"/>
              <a:ext cx="30797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SC</a:t>
              </a:r>
            </a:p>
          </p:txBody>
        </p:sp>
        <p:sp>
          <p:nvSpPr>
            <p:cNvPr id="186" name="TextBox 110"/>
            <p:cNvSpPr txBox="1">
              <a:spLocks noChangeArrowheads="1"/>
            </p:cNvSpPr>
            <p:nvPr/>
          </p:nvSpPr>
          <p:spPr bwMode="auto">
            <a:xfrm>
              <a:off x="6005513" y="3778250"/>
              <a:ext cx="328613"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GA</a:t>
              </a:r>
            </a:p>
          </p:txBody>
        </p:sp>
        <p:sp>
          <p:nvSpPr>
            <p:cNvPr id="187" name="TextBox 111"/>
            <p:cNvSpPr txBox="1">
              <a:spLocks noChangeArrowheads="1"/>
            </p:cNvSpPr>
            <p:nvPr/>
          </p:nvSpPr>
          <p:spPr bwMode="auto">
            <a:xfrm>
              <a:off x="5641976" y="3365500"/>
              <a:ext cx="327025" cy="214312"/>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TN</a:t>
              </a:r>
            </a:p>
          </p:txBody>
        </p:sp>
        <p:sp>
          <p:nvSpPr>
            <p:cNvPr id="188" name="TextBox 112"/>
            <p:cNvSpPr txBox="1">
              <a:spLocks noChangeArrowheads="1"/>
            </p:cNvSpPr>
            <p:nvPr/>
          </p:nvSpPr>
          <p:spPr bwMode="auto">
            <a:xfrm>
              <a:off x="5786438" y="3087688"/>
              <a:ext cx="315913"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KY</a:t>
              </a:r>
            </a:p>
          </p:txBody>
        </p:sp>
        <p:sp>
          <p:nvSpPr>
            <p:cNvPr id="189" name="TextBox 113"/>
            <p:cNvSpPr txBox="1">
              <a:spLocks noChangeArrowheads="1"/>
            </p:cNvSpPr>
            <p:nvPr/>
          </p:nvSpPr>
          <p:spPr bwMode="auto">
            <a:xfrm>
              <a:off x="5635626" y="2798763"/>
              <a:ext cx="30321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IN</a:t>
              </a:r>
            </a:p>
          </p:txBody>
        </p:sp>
        <p:sp>
          <p:nvSpPr>
            <p:cNvPr id="190" name="TextBox 114"/>
            <p:cNvSpPr txBox="1">
              <a:spLocks noChangeArrowheads="1"/>
            </p:cNvSpPr>
            <p:nvPr/>
          </p:nvSpPr>
          <p:spPr bwMode="auto">
            <a:xfrm>
              <a:off x="5697538" y="2362201"/>
              <a:ext cx="31908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MI</a:t>
              </a:r>
            </a:p>
          </p:txBody>
        </p:sp>
        <p:sp>
          <p:nvSpPr>
            <p:cNvPr id="191" name="TextBox 115"/>
            <p:cNvSpPr txBox="1">
              <a:spLocks noChangeArrowheads="1"/>
            </p:cNvSpPr>
            <p:nvPr/>
          </p:nvSpPr>
          <p:spPr bwMode="auto">
            <a:xfrm>
              <a:off x="5154613" y="2197101"/>
              <a:ext cx="32385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WI</a:t>
              </a:r>
            </a:p>
          </p:txBody>
        </p:sp>
        <p:sp>
          <p:nvSpPr>
            <p:cNvPr id="192" name="TextBox 116"/>
            <p:cNvSpPr txBox="1">
              <a:spLocks noChangeArrowheads="1"/>
            </p:cNvSpPr>
            <p:nvPr/>
          </p:nvSpPr>
          <p:spPr bwMode="auto">
            <a:xfrm>
              <a:off x="4679951" y="1987551"/>
              <a:ext cx="357187"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MN</a:t>
              </a:r>
            </a:p>
          </p:txBody>
        </p:sp>
        <p:sp>
          <p:nvSpPr>
            <p:cNvPr id="193" name="TextBox 117"/>
            <p:cNvSpPr txBox="1">
              <a:spLocks noChangeArrowheads="1"/>
            </p:cNvSpPr>
            <p:nvPr/>
          </p:nvSpPr>
          <p:spPr bwMode="auto">
            <a:xfrm>
              <a:off x="5327651" y="2798763"/>
              <a:ext cx="287337"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IL</a:t>
              </a:r>
            </a:p>
          </p:txBody>
        </p:sp>
        <p:sp>
          <p:nvSpPr>
            <p:cNvPr id="194" name="TextBox 118"/>
            <p:cNvSpPr txBox="1">
              <a:spLocks noChangeArrowheads="1"/>
            </p:cNvSpPr>
            <p:nvPr/>
          </p:nvSpPr>
          <p:spPr bwMode="auto">
            <a:xfrm>
              <a:off x="4968876" y="4029075"/>
              <a:ext cx="315912" cy="33813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LA</a:t>
              </a:r>
            </a:p>
            <a:p>
              <a:pPr algn="ctr" eaLnBrk="1" hangingPunct="1">
                <a:spcBef>
                  <a:spcPct val="0"/>
                </a:spcBef>
                <a:buClrTx/>
                <a:buFontTx/>
                <a:buNone/>
                <a:defRPr/>
              </a:pPr>
              <a:endParaRPr lang="en-US" altLang="en-US" sz="800" b="1" dirty="0" smtClean="0">
                <a:latin typeface="+mj-lt"/>
                <a:cs typeface="Tahoma" panose="020B0604030504040204" pitchFamily="34" charset="0"/>
              </a:endParaRPr>
            </a:p>
          </p:txBody>
        </p:sp>
        <p:sp>
          <p:nvSpPr>
            <p:cNvPr id="195" name="TextBox 119"/>
            <p:cNvSpPr txBox="1">
              <a:spLocks noChangeArrowheads="1"/>
            </p:cNvSpPr>
            <p:nvPr/>
          </p:nvSpPr>
          <p:spPr bwMode="auto">
            <a:xfrm>
              <a:off x="4189412" y="3981450"/>
              <a:ext cx="320675"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TX</a:t>
              </a:r>
            </a:p>
          </p:txBody>
        </p:sp>
        <p:sp>
          <p:nvSpPr>
            <p:cNvPr id="196" name="TextBox 120"/>
            <p:cNvSpPr txBox="1">
              <a:spLocks noChangeArrowheads="1"/>
            </p:cNvSpPr>
            <p:nvPr/>
          </p:nvSpPr>
          <p:spPr bwMode="auto">
            <a:xfrm>
              <a:off x="4391025" y="3451225"/>
              <a:ext cx="33655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OK</a:t>
              </a:r>
            </a:p>
          </p:txBody>
        </p:sp>
        <p:sp>
          <p:nvSpPr>
            <p:cNvPr id="197" name="TextBox 121"/>
            <p:cNvSpPr txBox="1">
              <a:spLocks noChangeArrowheads="1"/>
            </p:cNvSpPr>
            <p:nvPr/>
          </p:nvSpPr>
          <p:spPr bwMode="auto">
            <a:xfrm>
              <a:off x="2740025" y="2174876"/>
              <a:ext cx="301625"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ID</a:t>
              </a:r>
            </a:p>
          </p:txBody>
        </p:sp>
        <p:sp>
          <p:nvSpPr>
            <p:cNvPr id="198" name="TextBox 122"/>
            <p:cNvSpPr txBox="1">
              <a:spLocks noChangeArrowheads="1"/>
            </p:cNvSpPr>
            <p:nvPr/>
          </p:nvSpPr>
          <p:spPr bwMode="auto">
            <a:xfrm>
              <a:off x="2305050" y="2674938"/>
              <a:ext cx="333375"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eaLnBrk="1" hangingPunct="1">
                <a:spcBef>
                  <a:spcPct val="0"/>
                </a:spcBef>
                <a:buClrTx/>
                <a:buFontTx/>
                <a:buNone/>
                <a:defRPr/>
              </a:pPr>
              <a:r>
                <a:rPr lang="en-US" altLang="en-US" sz="800" dirty="0" smtClean="0">
                  <a:latin typeface="+mj-lt"/>
                  <a:cs typeface="Tahoma" panose="020B0604030504040204" pitchFamily="34" charset="0"/>
                </a:rPr>
                <a:t>NV</a:t>
              </a:r>
            </a:p>
          </p:txBody>
        </p:sp>
        <p:sp>
          <p:nvSpPr>
            <p:cNvPr id="199" name="TextBox 123"/>
            <p:cNvSpPr txBox="1">
              <a:spLocks noChangeArrowheads="1"/>
            </p:cNvSpPr>
            <p:nvPr/>
          </p:nvSpPr>
          <p:spPr bwMode="auto">
            <a:xfrm>
              <a:off x="2095500" y="1936751"/>
              <a:ext cx="333375"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OR</a:t>
              </a:r>
            </a:p>
          </p:txBody>
        </p:sp>
        <p:sp>
          <p:nvSpPr>
            <p:cNvPr id="200" name="TextBox 124"/>
            <p:cNvSpPr txBox="1">
              <a:spLocks noChangeArrowheads="1"/>
            </p:cNvSpPr>
            <p:nvPr/>
          </p:nvSpPr>
          <p:spPr bwMode="auto">
            <a:xfrm>
              <a:off x="2259012" y="1509713"/>
              <a:ext cx="360363"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WA</a:t>
              </a:r>
            </a:p>
          </p:txBody>
        </p:sp>
        <p:sp>
          <p:nvSpPr>
            <p:cNvPr id="201" name="TextBox 125"/>
            <p:cNvSpPr txBox="1">
              <a:spLocks noChangeArrowheads="1"/>
            </p:cNvSpPr>
            <p:nvPr/>
          </p:nvSpPr>
          <p:spPr bwMode="auto">
            <a:xfrm>
              <a:off x="1938337" y="3022601"/>
              <a:ext cx="325438"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eaLnBrk="1" hangingPunct="1">
                <a:spcBef>
                  <a:spcPct val="0"/>
                </a:spcBef>
                <a:buClrTx/>
                <a:buFontTx/>
                <a:buNone/>
                <a:defRPr/>
              </a:pPr>
              <a:r>
                <a:rPr lang="en-US" altLang="en-US" sz="800" smtClean="0">
                  <a:latin typeface="+mj-lt"/>
                  <a:cs typeface="Tahoma" panose="020B0604030504040204" pitchFamily="34" charset="0"/>
                </a:rPr>
                <a:t>CA</a:t>
              </a:r>
            </a:p>
          </p:txBody>
        </p:sp>
        <p:sp>
          <p:nvSpPr>
            <p:cNvPr id="202" name="TextBox 126"/>
            <p:cNvSpPr txBox="1">
              <a:spLocks noChangeArrowheads="1"/>
            </p:cNvSpPr>
            <p:nvPr/>
          </p:nvSpPr>
          <p:spPr bwMode="auto">
            <a:xfrm>
              <a:off x="2781300" y="3411537"/>
              <a:ext cx="320675"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AZ</a:t>
              </a:r>
            </a:p>
          </p:txBody>
        </p:sp>
        <p:sp>
          <p:nvSpPr>
            <p:cNvPr id="203" name="TextBox 127"/>
            <p:cNvSpPr txBox="1">
              <a:spLocks noChangeArrowheads="1"/>
            </p:cNvSpPr>
            <p:nvPr/>
          </p:nvSpPr>
          <p:spPr bwMode="auto">
            <a:xfrm>
              <a:off x="3427412" y="3541712"/>
              <a:ext cx="357188"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NM</a:t>
              </a:r>
            </a:p>
          </p:txBody>
        </p:sp>
        <p:sp>
          <p:nvSpPr>
            <p:cNvPr id="204" name="TextBox 128"/>
            <p:cNvSpPr txBox="1">
              <a:spLocks noChangeArrowheads="1"/>
            </p:cNvSpPr>
            <p:nvPr/>
          </p:nvSpPr>
          <p:spPr bwMode="auto">
            <a:xfrm>
              <a:off x="3511550" y="2928938"/>
              <a:ext cx="328612"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CO</a:t>
              </a:r>
            </a:p>
          </p:txBody>
        </p:sp>
        <p:sp>
          <p:nvSpPr>
            <p:cNvPr id="205" name="TextBox 129"/>
            <p:cNvSpPr txBox="1">
              <a:spLocks noChangeArrowheads="1"/>
            </p:cNvSpPr>
            <p:nvPr/>
          </p:nvSpPr>
          <p:spPr bwMode="auto">
            <a:xfrm>
              <a:off x="3355975" y="2362201"/>
              <a:ext cx="35401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WY</a:t>
              </a:r>
            </a:p>
          </p:txBody>
        </p:sp>
        <p:sp>
          <p:nvSpPr>
            <p:cNvPr id="206" name="TextBox 130"/>
            <p:cNvSpPr txBox="1">
              <a:spLocks noChangeArrowheads="1"/>
            </p:cNvSpPr>
            <p:nvPr/>
          </p:nvSpPr>
          <p:spPr bwMode="auto">
            <a:xfrm>
              <a:off x="3276600" y="1770063"/>
              <a:ext cx="342900"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MT</a:t>
              </a:r>
            </a:p>
          </p:txBody>
        </p:sp>
        <p:sp>
          <p:nvSpPr>
            <p:cNvPr id="207" name="TextBox 131"/>
            <p:cNvSpPr txBox="1">
              <a:spLocks noChangeArrowheads="1"/>
            </p:cNvSpPr>
            <p:nvPr/>
          </p:nvSpPr>
          <p:spPr bwMode="auto">
            <a:xfrm>
              <a:off x="4116387" y="1789113"/>
              <a:ext cx="341313"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ND</a:t>
              </a:r>
            </a:p>
          </p:txBody>
        </p:sp>
        <p:sp>
          <p:nvSpPr>
            <p:cNvPr id="208" name="TextBox 132"/>
            <p:cNvSpPr txBox="1">
              <a:spLocks noChangeArrowheads="1"/>
            </p:cNvSpPr>
            <p:nvPr/>
          </p:nvSpPr>
          <p:spPr bwMode="auto">
            <a:xfrm>
              <a:off x="4116387" y="2184401"/>
              <a:ext cx="319088"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SD</a:t>
              </a:r>
            </a:p>
          </p:txBody>
        </p:sp>
        <p:sp>
          <p:nvSpPr>
            <p:cNvPr id="209" name="TextBox 133"/>
            <p:cNvSpPr txBox="1">
              <a:spLocks noChangeArrowheads="1"/>
            </p:cNvSpPr>
            <p:nvPr/>
          </p:nvSpPr>
          <p:spPr bwMode="auto">
            <a:xfrm>
              <a:off x="4833938" y="2549526"/>
              <a:ext cx="293688"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IA</a:t>
              </a:r>
            </a:p>
          </p:txBody>
        </p:sp>
        <p:sp>
          <p:nvSpPr>
            <p:cNvPr id="210" name="TextBox 134"/>
            <p:cNvSpPr txBox="1">
              <a:spLocks noChangeArrowheads="1"/>
            </p:cNvSpPr>
            <p:nvPr/>
          </p:nvSpPr>
          <p:spPr bwMode="auto">
            <a:xfrm>
              <a:off x="2862262" y="2779713"/>
              <a:ext cx="325438"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UT</a:t>
              </a:r>
            </a:p>
          </p:txBody>
        </p:sp>
        <p:sp>
          <p:nvSpPr>
            <p:cNvPr id="211" name="TextBox 135"/>
            <p:cNvSpPr txBox="1">
              <a:spLocks noChangeArrowheads="1"/>
            </p:cNvSpPr>
            <p:nvPr/>
          </p:nvSpPr>
          <p:spPr bwMode="auto">
            <a:xfrm>
              <a:off x="6326188" y="4360862"/>
              <a:ext cx="30797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FL</a:t>
              </a:r>
            </a:p>
          </p:txBody>
        </p:sp>
        <p:sp>
          <p:nvSpPr>
            <p:cNvPr id="212" name="TextBox 136"/>
            <p:cNvSpPr txBox="1">
              <a:spLocks noChangeArrowheads="1"/>
            </p:cNvSpPr>
            <p:nvPr/>
          </p:nvSpPr>
          <p:spPr bwMode="auto">
            <a:xfrm>
              <a:off x="4926013" y="3533775"/>
              <a:ext cx="325438"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AR</a:t>
              </a:r>
            </a:p>
          </p:txBody>
        </p:sp>
        <p:sp>
          <p:nvSpPr>
            <p:cNvPr id="213" name="TextBox 137"/>
            <p:cNvSpPr txBox="1">
              <a:spLocks noChangeArrowheads="1"/>
            </p:cNvSpPr>
            <p:nvPr/>
          </p:nvSpPr>
          <p:spPr bwMode="auto">
            <a:xfrm>
              <a:off x="4887913" y="3049588"/>
              <a:ext cx="355600"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MO</a:t>
              </a:r>
            </a:p>
          </p:txBody>
        </p:sp>
        <p:sp>
          <p:nvSpPr>
            <p:cNvPr id="215" name="TextBox 138"/>
            <p:cNvSpPr txBox="1">
              <a:spLocks noChangeArrowheads="1"/>
            </p:cNvSpPr>
            <p:nvPr/>
          </p:nvSpPr>
          <p:spPr bwMode="auto">
            <a:xfrm>
              <a:off x="5270501" y="3768725"/>
              <a:ext cx="336550" cy="33813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MS</a:t>
              </a:r>
            </a:p>
            <a:p>
              <a:pPr algn="ctr" eaLnBrk="1" hangingPunct="1">
                <a:spcBef>
                  <a:spcPct val="0"/>
                </a:spcBef>
                <a:buClrTx/>
                <a:buFontTx/>
                <a:buNone/>
                <a:defRPr/>
              </a:pPr>
              <a:endParaRPr lang="en-US" altLang="en-US" sz="800" dirty="0" smtClean="0">
                <a:latin typeface="+mj-lt"/>
                <a:cs typeface="Tahoma" panose="020B0604030504040204" pitchFamily="34" charset="0"/>
              </a:endParaRPr>
            </a:p>
          </p:txBody>
        </p:sp>
        <p:sp>
          <p:nvSpPr>
            <p:cNvPr id="321" name="TextBox 139"/>
            <p:cNvSpPr txBox="1">
              <a:spLocks noChangeArrowheads="1"/>
            </p:cNvSpPr>
            <p:nvPr/>
          </p:nvSpPr>
          <p:spPr bwMode="auto">
            <a:xfrm>
              <a:off x="5661026" y="3781425"/>
              <a:ext cx="31591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AL</a:t>
              </a:r>
            </a:p>
          </p:txBody>
        </p:sp>
        <p:sp>
          <p:nvSpPr>
            <p:cNvPr id="322" name="TextBox 140"/>
            <p:cNvSpPr txBox="1">
              <a:spLocks noChangeArrowheads="1"/>
            </p:cNvSpPr>
            <p:nvPr/>
          </p:nvSpPr>
          <p:spPr bwMode="auto">
            <a:xfrm>
              <a:off x="4217987" y="2611438"/>
              <a:ext cx="330200"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NE</a:t>
              </a:r>
            </a:p>
          </p:txBody>
        </p:sp>
        <p:sp>
          <p:nvSpPr>
            <p:cNvPr id="323" name="TextBox 141"/>
            <p:cNvSpPr txBox="1">
              <a:spLocks noChangeArrowheads="1"/>
            </p:cNvSpPr>
            <p:nvPr/>
          </p:nvSpPr>
          <p:spPr bwMode="auto">
            <a:xfrm>
              <a:off x="4275137" y="3049588"/>
              <a:ext cx="31273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KS</a:t>
              </a:r>
            </a:p>
          </p:txBody>
        </p:sp>
        <p:sp>
          <p:nvSpPr>
            <p:cNvPr id="324" name="TextBox 153"/>
            <p:cNvSpPr txBox="1">
              <a:spLocks noChangeArrowheads="1"/>
            </p:cNvSpPr>
            <p:nvPr/>
          </p:nvSpPr>
          <p:spPr bwMode="auto">
            <a:xfrm>
              <a:off x="2019300" y="3997325"/>
              <a:ext cx="32385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AK</a:t>
              </a:r>
            </a:p>
          </p:txBody>
        </p:sp>
      </p:grpSp>
      <p:sp>
        <p:nvSpPr>
          <p:cNvPr id="8194" name="Title 1"/>
          <p:cNvSpPr>
            <a:spLocks noGrp="1"/>
          </p:cNvSpPr>
          <p:nvPr>
            <p:ph type="title"/>
          </p:nvPr>
        </p:nvSpPr>
        <p:spPr>
          <a:xfrm>
            <a:off x="228600" y="630238"/>
            <a:ext cx="8523288" cy="854075"/>
          </a:xfrm>
        </p:spPr>
        <p:txBody>
          <a:bodyPr/>
          <a:lstStyle/>
          <a:p>
            <a:r>
              <a:rPr lang="en-US">
                <a:latin typeface="Georgia" charset="0"/>
                <a:ea typeface="MS PGothic" charset="0"/>
              </a:rPr>
              <a:t>Analysis Finds that in 2017, Seven States Will Have Only One Carrier Per ACA Exchange Market Rating Region</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320" name="Rectangle 319"/>
          <p:cNvSpPr/>
          <p:nvPr/>
        </p:nvSpPr>
        <p:spPr>
          <a:xfrm>
            <a:off x="6677025" y="2820988"/>
            <a:ext cx="2065338" cy="1714500"/>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a:solidFill>
                  <a:schemeClr val="tx1"/>
                </a:solidFill>
                <a:latin typeface="+mj-lt"/>
              </a:rPr>
              <a:t>Analysis</a:t>
            </a:r>
          </a:p>
          <a:p>
            <a:pPr marL="171450" indent="-171450">
              <a:buFont typeface="Arial" panose="020B0604020202020204" pitchFamily="34" charset="0"/>
              <a:buChar char="•"/>
              <a:defRPr/>
            </a:pPr>
            <a:r>
              <a:rPr lang="en-US" sz="1100" dirty="0">
                <a:solidFill>
                  <a:schemeClr val="tx1"/>
                </a:solidFill>
              </a:rPr>
              <a:t>Rating regions are the geographic areas used to set insurance premiums.</a:t>
            </a:r>
          </a:p>
          <a:p>
            <a:pPr marL="171450" indent="-171450">
              <a:buFont typeface="Arial" panose="020B0604020202020204" pitchFamily="34" charset="0"/>
              <a:buChar char="•"/>
              <a:defRPr/>
            </a:pPr>
            <a:r>
              <a:rPr lang="en-US" sz="1100" dirty="0" err="1">
                <a:solidFill>
                  <a:schemeClr val="tx1"/>
                </a:solidFill>
              </a:rPr>
              <a:t>Avalere</a:t>
            </a:r>
            <a:r>
              <a:rPr lang="en-US" sz="1100" dirty="0">
                <a:solidFill>
                  <a:schemeClr val="tx1"/>
                </a:solidFill>
              </a:rPr>
              <a:t> found that in 2017,  seven states – AK, AL, KS, NC, OK, SC and WY – will have only one insurer in each of their ACA markets.</a:t>
            </a:r>
          </a:p>
        </p:txBody>
      </p:sp>
      <p:sp>
        <p:nvSpPr>
          <p:cNvPr id="819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11213"/>
            <a:r>
              <a:rPr lang="en-US" sz="1600" b="1" dirty="0">
                <a:solidFill>
                  <a:srgbClr val="7F7F7F"/>
                </a:solidFill>
                <a:latin typeface="Georgia" charset="0"/>
              </a:rPr>
              <a:t>States with ACA </a:t>
            </a:r>
            <a:r>
              <a:rPr lang="en-US" sz="1600" b="1" dirty="0" smtClean="0">
                <a:solidFill>
                  <a:srgbClr val="7F7F7F"/>
                </a:solidFill>
                <a:latin typeface="Georgia" charset="0"/>
              </a:rPr>
              <a:t>exchanges </a:t>
            </a:r>
            <a:r>
              <a:rPr lang="en-US" sz="1600" b="1" dirty="0">
                <a:solidFill>
                  <a:srgbClr val="7F7F7F"/>
                </a:solidFill>
                <a:latin typeface="Georgia" charset="0"/>
              </a:rPr>
              <a:t>m</a:t>
            </a:r>
            <a:r>
              <a:rPr lang="en-US" sz="1600" b="1" dirty="0" smtClean="0">
                <a:solidFill>
                  <a:srgbClr val="7F7F7F"/>
                </a:solidFill>
                <a:latin typeface="Georgia" charset="0"/>
              </a:rPr>
              <a:t>arkets </a:t>
            </a:r>
            <a:r>
              <a:rPr lang="en-US" sz="1600" b="1" dirty="0">
                <a:solidFill>
                  <a:srgbClr val="7F7F7F"/>
                </a:solidFill>
                <a:latin typeface="Georgia" charset="0"/>
              </a:rPr>
              <a:t>f</a:t>
            </a:r>
            <a:r>
              <a:rPr lang="en-US" sz="1600" b="1" dirty="0" smtClean="0">
                <a:solidFill>
                  <a:srgbClr val="7F7F7F"/>
                </a:solidFill>
                <a:latin typeface="Georgia" charset="0"/>
              </a:rPr>
              <a:t>acing </a:t>
            </a:r>
            <a:r>
              <a:rPr lang="en-US" sz="1600" b="1" dirty="0">
                <a:solidFill>
                  <a:srgbClr val="7F7F7F"/>
                </a:solidFill>
                <a:latin typeface="Georgia" charset="0"/>
              </a:rPr>
              <a:t>l</a:t>
            </a:r>
            <a:r>
              <a:rPr lang="en-US" sz="1600" b="1" dirty="0" smtClean="0">
                <a:solidFill>
                  <a:srgbClr val="7F7F7F"/>
                </a:solidFill>
                <a:latin typeface="Georgia" charset="0"/>
              </a:rPr>
              <a:t>imited </a:t>
            </a:r>
            <a:r>
              <a:rPr lang="en-US" sz="1600" b="1" dirty="0">
                <a:solidFill>
                  <a:srgbClr val="7F7F7F"/>
                </a:solidFill>
                <a:latin typeface="Georgia" charset="0"/>
              </a:rPr>
              <a:t>c</a:t>
            </a:r>
            <a:r>
              <a:rPr lang="en-US" sz="1600" b="1" dirty="0" smtClean="0">
                <a:solidFill>
                  <a:srgbClr val="7F7F7F"/>
                </a:solidFill>
                <a:latin typeface="Georgia" charset="0"/>
              </a:rPr>
              <a:t>ompetition</a:t>
            </a:r>
            <a:endParaRPr lang="en-US" sz="1600" b="1" dirty="0">
              <a:solidFill>
                <a:srgbClr val="7F7F7F"/>
              </a:solidFill>
              <a:latin typeface="Georgia" charset="0"/>
            </a:endParaRPr>
          </a:p>
        </p:txBody>
      </p:sp>
      <p:pic>
        <p:nvPicPr>
          <p:cNvPr id="8198" name="Picture 215"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August 24, </a:t>
            </a:r>
            <a:r>
              <a:rPr lang="en-US" sz="1000" dirty="0">
                <a:solidFill>
                  <a:schemeClr val="tx1">
                    <a:lumMod val="65000"/>
                    <a:lumOff val="35000"/>
                  </a:schemeClr>
                </a:solidFill>
                <a:latin typeface="+mn-lt"/>
                <a:cs typeface="ＭＳ Ｐゴシック" charset="0"/>
              </a:rPr>
              <a:t>2016  |  </a:t>
            </a:r>
            <a:r>
              <a:rPr lang="en-US" sz="1000" dirty="0" smtClean="0">
                <a:solidFill>
                  <a:schemeClr val="tx1">
                    <a:lumMod val="65000"/>
                    <a:lumOff val="35000"/>
                  </a:schemeClr>
                </a:solidFill>
                <a:latin typeface="+mn-lt"/>
                <a:cs typeface="ＭＳ Ｐゴシック" charset="0"/>
              </a:rPr>
              <a:t>Alexander Perry</a:t>
            </a:r>
            <a:endParaRPr lang="en-US" sz="1000" dirty="0">
              <a:solidFill>
                <a:schemeClr val="tx1">
                  <a:lumMod val="65000"/>
                  <a:lumOff val="35000"/>
                </a:schemeClr>
              </a:solidFill>
              <a:latin typeface="+mn-lt"/>
              <a:cs typeface="ＭＳ Ｐゴシック" charset="0"/>
            </a:endParaRPr>
          </a:p>
        </p:txBody>
      </p:sp>
      <p:sp>
        <p:nvSpPr>
          <p:cNvPr id="216" name="TextBox 12"/>
          <p:cNvSpPr txBox="1">
            <a:spLocks noChangeArrowheads="1"/>
          </p:cNvSpPr>
          <p:nvPr/>
        </p:nvSpPr>
        <p:spPr bwMode="auto">
          <a:xfrm>
            <a:off x="7185025" y="233363"/>
            <a:ext cx="1941513"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ACA EXCHANGE COMPETITION</a:t>
            </a:r>
          </a:p>
        </p:txBody>
      </p:sp>
      <p:sp>
        <p:nvSpPr>
          <p:cNvPr id="217" name="Text Placeholder 18"/>
          <p:cNvSpPr txBox="1">
            <a:spLocks/>
          </p:cNvSpPr>
          <p:nvPr/>
        </p:nvSpPr>
        <p:spPr bwMode="auto">
          <a:xfrm>
            <a:off x="0" y="6207125"/>
            <a:ext cx="9144000" cy="374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smtClean="0">
                <a:solidFill>
                  <a:schemeClr val="tx1">
                    <a:lumMod val="65000"/>
                    <a:lumOff val="35000"/>
                  </a:schemeClr>
                </a:solidFill>
                <a:latin typeface="+mn-lt"/>
                <a:cs typeface="ＭＳ Ｐゴシック" charset="0"/>
              </a:rPr>
              <a:t>Sources:  Dan Mendelson, “Experts Predict Sharp Decline in Competition Across the ACA Exchanges,” Avalere Health, August 19, 2016.</a:t>
            </a:r>
            <a:endParaRPr lang="en-US" sz="1000" i="1" dirty="0">
              <a:solidFill>
                <a:schemeClr val="tx1">
                  <a:lumMod val="65000"/>
                  <a:lumOff val="35000"/>
                </a:schemeClr>
              </a:solidFill>
              <a:latin typeface="+mn-lt"/>
              <a:cs typeface="ＭＳ Ｐゴシック" charset="0"/>
            </a:endParaRPr>
          </a:p>
        </p:txBody>
      </p:sp>
      <p:sp>
        <p:nvSpPr>
          <p:cNvPr id="8202" name="TextBox 13"/>
          <p:cNvSpPr txBox="1">
            <a:spLocks noChangeArrowheads="1"/>
          </p:cNvSpPr>
          <p:nvPr/>
        </p:nvSpPr>
        <p:spPr bwMode="auto">
          <a:xfrm>
            <a:off x="457200" y="1843088"/>
            <a:ext cx="3929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Light" charset="0"/>
                <a:ea typeface="MS PGothic" charset="0"/>
                <a:cs typeface="MS PGothic" charset="0"/>
              </a:defRPr>
            </a:lvl1pPr>
            <a:lvl2pPr marL="742950" indent="-285750">
              <a:defRPr sz="2400">
                <a:solidFill>
                  <a:schemeClr val="tx1"/>
                </a:solidFill>
                <a:latin typeface="Calibri Light" charset="0"/>
                <a:ea typeface="MS PGothic" charset="0"/>
                <a:cs typeface="MS PGothic" charset="0"/>
              </a:defRPr>
            </a:lvl2pPr>
            <a:lvl3pPr marL="1143000" indent="-228600">
              <a:defRPr sz="2400">
                <a:solidFill>
                  <a:schemeClr val="tx1"/>
                </a:solidFill>
                <a:latin typeface="Calibri Light" charset="0"/>
                <a:ea typeface="MS PGothic" charset="0"/>
                <a:cs typeface="MS PGothic" charset="0"/>
              </a:defRPr>
            </a:lvl3pPr>
            <a:lvl4pPr marL="1600200" indent="-228600">
              <a:defRPr sz="2400">
                <a:solidFill>
                  <a:schemeClr val="tx1"/>
                </a:solidFill>
                <a:latin typeface="Calibri Light" charset="0"/>
                <a:ea typeface="MS PGothic" charset="0"/>
                <a:cs typeface="MS PGothic" charset="0"/>
              </a:defRPr>
            </a:lvl4pPr>
            <a:lvl5pPr marL="2057400" indent="-228600">
              <a:defRPr sz="2400">
                <a:solidFill>
                  <a:schemeClr val="tx1"/>
                </a:solidFill>
                <a:latin typeface="Calibri Ligh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Ligh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Ligh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Ligh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Light" charset="0"/>
                <a:ea typeface="MS PGothic" charset="0"/>
                <a:cs typeface="MS PGothic" charset="0"/>
              </a:defRPr>
            </a:lvl9pPr>
          </a:lstStyle>
          <a:p>
            <a:r>
              <a:rPr lang="en-US" sz="1400" b="1">
                <a:solidFill>
                  <a:srgbClr val="DBA09B"/>
                </a:solidFill>
              </a:rPr>
              <a:t>■</a:t>
            </a:r>
            <a:r>
              <a:rPr lang="en-US" sz="1400" b="1">
                <a:solidFill>
                  <a:srgbClr val="8972A2"/>
                </a:solidFill>
              </a:rPr>
              <a:t> </a:t>
            </a:r>
            <a:r>
              <a:rPr lang="en-US" sz="1400"/>
              <a:t>States with only one insurer in their ACA markets</a:t>
            </a:r>
          </a:p>
        </p:txBody>
      </p:sp>
    </p:spTree>
    <p:extLst>
      <p:ext uri="{BB962C8B-B14F-4D97-AF65-F5344CB8AC3E}">
        <p14:creationId xmlns:p14="http://schemas.microsoft.com/office/powerpoint/2010/main" val="18880586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p:cNvSpPr>
            <a:spLocks noGrp="1"/>
          </p:cNvSpPr>
          <p:nvPr>
            <p:ph type="title"/>
          </p:nvPr>
        </p:nvSpPr>
        <p:spPr>
          <a:xfrm>
            <a:off x="228600" y="630238"/>
            <a:ext cx="6883400" cy="854075"/>
          </a:xfrm>
        </p:spPr>
        <p:txBody>
          <a:bodyPr/>
          <a:lstStyle/>
          <a:p>
            <a:r>
              <a:rPr lang="en-US" dirty="0">
                <a:latin typeface="Georgia" charset="0"/>
                <a:ea typeface="ＭＳ Ｐゴシック" charset="0"/>
              </a:rPr>
              <a:t>Affordable Care Act’s approval numbers </a:t>
            </a:r>
            <a:r>
              <a:rPr lang="en-US" dirty="0" smtClean="0">
                <a:latin typeface="Georgia" charset="0"/>
                <a:ea typeface="ＭＳ Ｐゴシック" charset="0"/>
              </a:rPr>
              <a:t>spike amidst GOP’s attempts to </a:t>
            </a:r>
            <a:r>
              <a:rPr lang="en-US" dirty="0">
                <a:latin typeface="Georgia" charset="0"/>
                <a:ea typeface="ＭＳ Ｐゴシック" charset="0"/>
              </a:rPr>
              <a:t>repeal the law</a:t>
            </a:r>
            <a:endParaRPr lang="en-US" altLang="en-US" dirty="0">
              <a:latin typeface="Georgia" charset="0"/>
              <a:ea typeface="ＭＳ Ｐゴシック" charset="-128"/>
              <a:cs typeface="MS PGothic" charset="-128"/>
            </a:endParaRPr>
          </a:p>
        </p:txBody>
      </p:sp>
      <p:sp>
        <p:nvSpPr>
          <p:cNvPr id="10" name="TextBox 12"/>
          <p:cNvSpPr txBox="1">
            <a:spLocks noChangeArrowheads="1"/>
          </p:cNvSpPr>
          <p:nvPr/>
        </p:nvSpPr>
        <p:spPr bwMode="auto">
          <a:xfrm>
            <a:off x="7232495" y="233363"/>
            <a:ext cx="189404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ACA FAVORABILITY NUMBERS</a:t>
            </a: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5371"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600" b="1" dirty="0">
                <a:solidFill>
                  <a:srgbClr val="7F7F7F"/>
                </a:solidFill>
              </a:rPr>
              <a:t>Kaiser Family Foundation Health Tracking Poll: ACA Favorability</a:t>
            </a:r>
          </a:p>
        </p:txBody>
      </p:sp>
      <p:pic>
        <p:nvPicPr>
          <p:cNvPr id="15373" name="Picture 19"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CF63D1AA-A191-D249-943C-70548A6C11B9}" type="slidenum">
              <a:rPr lang="en-US" altLang="en-US" smtClean="0"/>
              <a:pPr>
                <a:defRPr/>
              </a:pPr>
              <a:t>11</a:t>
            </a:fld>
            <a:endParaRPr lang="en-US" altLang="en-US"/>
          </a:p>
        </p:txBody>
      </p:sp>
      <p:sp>
        <p:nvSpPr>
          <p:cNvPr id="13" name="Content Placeholder 17"/>
          <p:cNvSpPr txBox="1">
            <a:spLocks/>
          </p:cNvSpPr>
          <p:nvPr/>
        </p:nvSpPr>
        <p:spPr bwMode="auto">
          <a:xfrm>
            <a:off x="0" y="6626225"/>
            <a:ext cx="4572000" cy="231775"/>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dirty="0" smtClean="0">
                <a:solidFill>
                  <a:schemeClr val="tx1">
                    <a:lumMod val="65000"/>
                    <a:lumOff val="35000"/>
                  </a:schemeClr>
                </a:solidFill>
                <a:latin typeface="+mn-lt"/>
                <a:ea typeface="MS PGothic" panose="020B0600070205080204" pitchFamily="34" charset="-128"/>
              </a:rPr>
              <a:t>April 27, 2017  |  Alexander Perry</a:t>
            </a:r>
            <a:endParaRPr lang="en-US" sz="1000" dirty="0">
              <a:solidFill>
                <a:schemeClr val="tx1">
                  <a:lumMod val="65000"/>
                  <a:lumOff val="35000"/>
                </a:schemeClr>
              </a:solidFill>
              <a:latin typeface="+mn-lt"/>
              <a:ea typeface="MS PGothic" panose="020B0600070205080204" pitchFamily="34" charset="-128"/>
            </a:endParaRPr>
          </a:p>
        </p:txBody>
      </p:sp>
      <p:sp>
        <p:nvSpPr>
          <p:cNvPr id="14" name="Text Placeholder 18"/>
          <p:cNvSpPr txBox="1">
            <a:spLocks/>
          </p:cNvSpPr>
          <p:nvPr/>
        </p:nvSpPr>
        <p:spPr bwMode="auto">
          <a:xfrm>
            <a:off x="0" y="6207125"/>
            <a:ext cx="9144000" cy="374650"/>
          </a:xfrm>
          <a:prstGeom prst="rect">
            <a:avLst/>
          </a:prstGeom>
          <a:solidFill>
            <a:schemeClr val="bg1"/>
          </a:solidFill>
          <a:ln>
            <a:noFill/>
          </a:ln>
          <a:extLst/>
        </p:spPr>
        <p:txBody>
          <a:bodyPr anchor="b"/>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000" i="1" dirty="0" smtClean="0">
                <a:solidFill>
                  <a:schemeClr val="tx1">
                    <a:lumMod val="65000"/>
                    <a:lumOff val="35000"/>
                  </a:schemeClr>
                </a:solidFill>
                <a:latin typeface="+mn-lt"/>
              </a:rPr>
              <a:t>Sources</a:t>
            </a:r>
            <a:r>
              <a:rPr lang="en-US" sz="1000" i="1" dirty="0">
                <a:solidFill>
                  <a:schemeClr val="tx1">
                    <a:lumMod val="65000"/>
                    <a:lumOff val="35000"/>
                  </a:schemeClr>
                </a:solidFill>
                <a:latin typeface="+mn-lt"/>
              </a:rPr>
              <a:t>: KFF Health Tracking Poll, </a:t>
            </a:r>
            <a:r>
              <a:rPr lang="en-US" sz="1000" i="1" dirty="0" smtClean="0">
                <a:solidFill>
                  <a:schemeClr val="tx1">
                    <a:lumMod val="65000"/>
                    <a:lumOff val="35000"/>
                  </a:schemeClr>
                </a:solidFill>
                <a:latin typeface="+mn-lt"/>
              </a:rPr>
              <a:t>April 2017.</a:t>
            </a:r>
            <a:endParaRPr lang="en-US" sz="1000" i="1" dirty="0">
              <a:solidFill>
                <a:schemeClr val="tx1">
                  <a:lumMod val="65000"/>
                  <a:lumOff val="35000"/>
                </a:schemeClr>
              </a:solidFill>
              <a:latin typeface="+mn-lt"/>
            </a:endParaRPr>
          </a:p>
        </p:txBody>
      </p:sp>
      <p:graphicFrame>
        <p:nvGraphicFramePr>
          <p:cNvPr id="3" name="Chart 2"/>
          <p:cNvGraphicFramePr/>
          <p:nvPr>
            <p:extLst>
              <p:ext uri="{D42A27DB-BD31-4B8C-83A1-F6EECF244321}">
                <p14:modId xmlns:p14="http://schemas.microsoft.com/office/powerpoint/2010/main" val="3606022506"/>
              </p:ext>
            </p:extLst>
          </p:nvPr>
        </p:nvGraphicFramePr>
        <p:xfrm>
          <a:off x="420624" y="2039112"/>
          <a:ext cx="82296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38867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31"/>
          <p:cNvSpPr txBox="1">
            <a:spLocks noChangeArrowheads="1"/>
          </p:cNvSpPr>
          <p:nvPr/>
        </p:nvSpPr>
        <p:spPr bwMode="auto">
          <a:xfrm rot="-5400000">
            <a:off x="6768557" y="-167136"/>
            <a:ext cx="288069" cy="3840480"/>
          </a:xfrm>
          <a:prstGeom prst="rect">
            <a:avLst/>
          </a:prstGeom>
          <a:solidFill>
            <a:srgbClr val="E8DC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Georgia" charset="0"/>
                <a:ea typeface="MS PGothic" charset="0"/>
                <a:cs typeface="ＭＳ Ｐゴシック" charset="0"/>
              </a:defRPr>
            </a:lvl1pPr>
            <a:lvl2pPr marL="742950" indent="-285750">
              <a:defRPr sz="2400">
                <a:solidFill>
                  <a:schemeClr val="tx1"/>
                </a:solidFill>
                <a:latin typeface="Georgia" charset="0"/>
                <a:ea typeface="MS PGothic" charset="0"/>
              </a:defRPr>
            </a:lvl2pPr>
            <a:lvl3pPr>
              <a:defRPr sz="2000">
                <a:solidFill>
                  <a:schemeClr val="tx1"/>
                </a:solidFill>
                <a:latin typeface="Georgia" charset="0"/>
                <a:ea typeface="MS PGothic" charset="0"/>
              </a:defRPr>
            </a:lvl3pPr>
            <a:lvl4pPr>
              <a:defRPr>
                <a:solidFill>
                  <a:schemeClr val="tx1"/>
                </a:solidFill>
                <a:latin typeface="Georgia" charset="0"/>
                <a:ea typeface="MS PGothic" charset="0"/>
              </a:defRPr>
            </a:lvl4pPr>
            <a:lvl5pPr>
              <a:defRPr>
                <a:solidFill>
                  <a:schemeClr val="tx1"/>
                </a:solidFill>
                <a:latin typeface="Georgia" charset="0"/>
                <a:ea typeface="MS PGothic" charset="0"/>
              </a:defRPr>
            </a:lvl5pPr>
            <a:lvl6pPr eaLnBrk="0" fontAlgn="base" hangingPunct="0">
              <a:spcAft>
                <a:spcPct val="0"/>
              </a:spcAft>
              <a:buFont typeface="Arial" charset="0"/>
              <a:defRPr>
                <a:solidFill>
                  <a:schemeClr val="tx1"/>
                </a:solidFill>
                <a:latin typeface="Georgia" charset="0"/>
                <a:ea typeface="MS PGothic" charset="0"/>
              </a:defRPr>
            </a:lvl6pPr>
            <a:lvl7pPr eaLnBrk="0" fontAlgn="base" hangingPunct="0">
              <a:spcAft>
                <a:spcPct val="0"/>
              </a:spcAft>
              <a:buFont typeface="Arial" charset="0"/>
              <a:defRPr>
                <a:solidFill>
                  <a:schemeClr val="tx1"/>
                </a:solidFill>
                <a:latin typeface="Georgia" charset="0"/>
                <a:ea typeface="MS PGothic" charset="0"/>
              </a:defRPr>
            </a:lvl7pPr>
            <a:lvl8pPr eaLnBrk="0" fontAlgn="base" hangingPunct="0">
              <a:spcAft>
                <a:spcPct val="0"/>
              </a:spcAft>
              <a:buFont typeface="Arial" charset="0"/>
              <a:defRPr>
                <a:solidFill>
                  <a:schemeClr val="tx1"/>
                </a:solidFill>
                <a:latin typeface="Georgia" charset="0"/>
                <a:ea typeface="MS PGothic" charset="0"/>
              </a:defRPr>
            </a:lvl8pPr>
            <a:lvl9pPr eaLnBrk="0" fontAlgn="base" hangingPunct="0">
              <a:spcAft>
                <a:spcPct val="0"/>
              </a:spcAft>
              <a:buFont typeface="Arial" charset="0"/>
              <a:defRPr>
                <a:solidFill>
                  <a:schemeClr val="tx1"/>
                </a:solidFill>
                <a:latin typeface="Georgia" charset="0"/>
                <a:ea typeface="MS PGothic" charset="0"/>
              </a:defRPr>
            </a:lvl9pPr>
          </a:lstStyle>
          <a:p>
            <a:pPr algn="ctr"/>
            <a:endParaRPr lang="en-US" sz="1400">
              <a:solidFill>
                <a:schemeClr val="bg1"/>
              </a:solidFill>
              <a:ea typeface="ＭＳ Ｐゴシック" charset="0"/>
            </a:endParaRPr>
          </a:p>
        </p:txBody>
      </p:sp>
      <p:sp>
        <p:nvSpPr>
          <p:cNvPr id="8195" name="Title 1"/>
          <p:cNvSpPr>
            <a:spLocks noGrp="1"/>
          </p:cNvSpPr>
          <p:nvPr>
            <p:ph type="title"/>
          </p:nvPr>
        </p:nvSpPr>
        <p:spPr/>
        <p:txBody>
          <a:bodyPr/>
          <a:lstStyle/>
          <a:p>
            <a:r>
              <a:rPr lang="en-US" dirty="0">
                <a:latin typeface="Georgia" charset="0"/>
                <a:ea typeface="ＭＳ Ｐゴシック" charset="0"/>
              </a:rPr>
              <a:t>Roadmap</a:t>
            </a: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endParaRPr lang="en-US" b="1">
              <a:solidFill>
                <a:schemeClr val="bg1"/>
              </a:solidFill>
              <a:latin typeface="FreightSans Pro Book" charset="0"/>
              <a:ea typeface="MS PGothic" charset="0"/>
              <a:cs typeface="MS PGothic" charset="0"/>
            </a:endParaRPr>
          </a:p>
        </p:txBody>
      </p:sp>
      <p:pic>
        <p:nvPicPr>
          <p:cNvPr id="8198" name="Picture 1"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Georgia" charset="0"/>
                <a:ea typeface="MS PGothic" charset="0"/>
                <a:cs typeface="ＭＳ Ｐゴシック" charset="0"/>
              </a:defRPr>
            </a:lvl1pPr>
            <a:lvl2pPr marL="742950" indent="-285750">
              <a:defRPr sz="2400">
                <a:solidFill>
                  <a:schemeClr val="tx1"/>
                </a:solidFill>
                <a:latin typeface="Georgia" charset="0"/>
                <a:ea typeface="MS PGothic" charset="0"/>
              </a:defRPr>
            </a:lvl2pPr>
            <a:lvl3pPr>
              <a:defRPr sz="2000">
                <a:solidFill>
                  <a:schemeClr val="tx1"/>
                </a:solidFill>
                <a:latin typeface="Georgia" charset="0"/>
                <a:ea typeface="MS PGothic" charset="0"/>
              </a:defRPr>
            </a:lvl3pPr>
            <a:lvl4pPr>
              <a:defRPr>
                <a:solidFill>
                  <a:schemeClr val="tx1"/>
                </a:solidFill>
                <a:latin typeface="Georgia" charset="0"/>
                <a:ea typeface="MS PGothic" charset="0"/>
              </a:defRPr>
            </a:lvl4pPr>
            <a:lvl5pPr>
              <a:defRPr>
                <a:solidFill>
                  <a:schemeClr val="tx1"/>
                </a:solidFill>
                <a:latin typeface="Georgia" charset="0"/>
                <a:ea typeface="MS PGothic" charset="0"/>
              </a:defRPr>
            </a:lvl5pPr>
            <a:lvl6pPr eaLnBrk="0" fontAlgn="base" hangingPunct="0">
              <a:spcAft>
                <a:spcPct val="0"/>
              </a:spcAft>
              <a:buFont typeface="Arial" charset="0"/>
              <a:defRPr>
                <a:solidFill>
                  <a:schemeClr val="tx1"/>
                </a:solidFill>
                <a:latin typeface="Georgia" charset="0"/>
                <a:ea typeface="MS PGothic" charset="0"/>
              </a:defRPr>
            </a:lvl6pPr>
            <a:lvl7pPr eaLnBrk="0" fontAlgn="base" hangingPunct="0">
              <a:spcAft>
                <a:spcPct val="0"/>
              </a:spcAft>
              <a:buFont typeface="Arial" charset="0"/>
              <a:defRPr>
                <a:solidFill>
                  <a:schemeClr val="tx1"/>
                </a:solidFill>
                <a:latin typeface="Georgia" charset="0"/>
                <a:ea typeface="MS PGothic" charset="0"/>
              </a:defRPr>
            </a:lvl7pPr>
            <a:lvl8pPr eaLnBrk="0" fontAlgn="base" hangingPunct="0">
              <a:spcAft>
                <a:spcPct val="0"/>
              </a:spcAft>
              <a:buFont typeface="Arial" charset="0"/>
              <a:defRPr>
                <a:solidFill>
                  <a:schemeClr val="tx1"/>
                </a:solidFill>
                <a:latin typeface="Georgia" charset="0"/>
                <a:ea typeface="MS PGothic" charset="0"/>
              </a:defRPr>
            </a:lvl8pPr>
            <a:lvl9pPr eaLnBrk="0" fontAlgn="base" hangingPunct="0">
              <a:spcAft>
                <a:spcPct val="0"/>
              </a:spcAft>
              <a:buFont typeface="Arial" charset="0"/>
              <a:defRPr>
                <a:solidFill>
                  <a:schemeClr val="tx1"/>
                </a:solidFill>
                <a:latin typeface="Georgia" charset="0"/>
                <a:ea typeface="MS PGothic" charset="0"/>
              </a:defRPr>
            </a:lvl9pPr>
          </a:lstStyle>
          <a:p>
            <a:fld id="{ACF2B82C-EEEC-2B47-87B7-E10C2AC0B5E4}" type="slidenum">
              <a:rPr lang="en-US" sz="1000">
                <a:solidFill>
                  <a:srgbClr val="3B3838"/>
                </a:solidFill>
                <a:latin typeface="Calibri Light" charset="0"/>
                <a:ea typeface="ＭＳ Ｐゴシック" charset="0"/>
              </a:rPr>
              <a:pPr/>
              <a:t>12</a:t>
            </a:fld>
            <a:endParaRPr lang="en-US" sz="1000">
              <a:solidFill>
                <a:srgbClr val="3B3838"/>
              </a:solidFill>
              <a:latin typeface="Calibri Light" charset="0"/>
              <a:ea typeface="ＭＳ Ｐゴシック" charset="0"/>
            </a:endParaRPr>
          </a:p>
        </p:txBody>
      </p:sp>
      <p:sp>
        <p:nvSpPr>
          <p:cNvPr id="14" name="Content Placeholder 2"/>
          <p:cNvSpPr txBox="1">
            <a:spLocks/>
          </p:cNvSpPr>
          <p:nvPr/>
        </p:nvSpPr>
        <p:spPr bwMode="auto">
          <a:xfrm>
            <a:off x="787497" y="1335721"/>
            <a:ext cx="4427995" cy="4797807"/>
          </a:xfrm>
          <a:prstGeom prst="rect">
            <a:avLst/>
          </a:prstGeom>
          <a:noFill/>
          <a:ln>
            <a:noFill/>
          </a:ln>
        </p:spPr>
        <p:txBody>
          <a:bodyPr wrap="square" lIns="182880" rIns="182880" anchor="t">
            <a:noAutofit/>
          </a:bodyPr>
          <a:lstStyle>
            <a:lvl1pPr>
              <a:defRPr sz="2400">
                <a:solidFill>
                  <a:schemeClr val="tx1"/>
                </a:solidFill>
                <a:latin typeface="Gill Sans MT" charset="0"/>
                <a:ea typeface="ＭＳ Ｐゴシック" charset="0"/>
                <a:cs typeface="ＭＳ Ｐゴシック" charset="0"/>
              </a:defRPr>
            </a:lvl1pPr>
            <a:lvl2pPr marL="742950" indent="-285750">
              <a:defRPr sz="2400">
                <a:solidFill>
                  <a:schemeClr val="tx1"/>
                </a:solidFill>
                <a:latin typeface="Gill Sans MT" charset="0"/>
                <a:ea typeface="ＭＳ Ｐゴシック" charset="0"/>
              </a:defRPr>
            </a:lvl2pPr>
            <a:lvl3pPr marL="1143000" indent="-228600">
              <a:defRPr sz="2400">
                <a:solidFill>
                  <a:schemeClr val="tx1"/>
                </a:solidFill>
                <a:latin typeface="Gill Sans MT" charset="0"/>
                <a:ea typeface="ＭＳ Ｐゴシック" charset="0"/>
              </a:defRPr>
            </a:lvl3pPr>
            <a:lvl4pPr marL="1600200" indent="-228600">
              <a:defRPr sz="2400">
                <a:solidFill>
                  <a:schemeClr val="tx1"/>
                </a:solidFill>
                <a:latin typeface="Gill Sans MT" charset="0"/>
                <a:ea typeface="ＭＳ Ｐゴシック" charset="0"/>
              </a:defRPr>
            </a:lvl4pPr>
            <a:lvl5pPr marL="2057400" indent="-22860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lnSpc>
                <a:spcPct val="150000"/>
              </a:lnSpc>
              <a:spcBef>
                <a:spcPts val="600"/>
              </a:spcBef>
              <a:buClr>
                <a:schemeClr val="tx1"/>
              </a:buClr>
              <a:defRPr/>
            </a:pPr>
            <a:r>
              <a:rPr lang="en-US" sz="1600" dirty="0" smtClean="0">
                <a:solidFill>
                  <a:prstClr val="black"/>
                </a:solidFill>
                <a:latin typeface="+mj-lt"/>
                <a:ea typeface="MS PGothic" charset="0"/>
                <a:cs typeface="Gill Sans MT" charset="0"/>
              </a:rPr>
              <a:t>Looking forward</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What’s next for health </a:t>
            </a:r>
            <a:r>
              <a:rPr lang="en-US" sz="1400" dirty="0">
                <a:solidFill>
                  <a:prstClr val="black"/>
                </a:solidFill>
                <a:latin typeface="+mj-lt"/>
                <a:ea typeface="MS PGothic" charset="0"/>
                <a:cs typeface="Gill Sans MT" charset="0"/>
              </a:rPr>
              <a:t>c</a:t>
            </a:r>
            <a:r>
              <a:rPr lang="en-US" sz="1400" dirty="0" smtClean="0">
                <a:solidFill>
                  <a:prstClr val="black"/>
                </a:solidFill>
                <a:latin typeface="+mj-lt"/>
                <a:ea typeface="MS PGothic" charset="0"/>
                <a:cs typeface="Gill Sans MT" charset="0"/>
              </a:rPr>
              <a:t>are?</a:t>
            </a:r>
          </a:p>
          <a:p>
            <a:pPr eaLnBrk="1" hangingPunct="1">
              <a:lnSpc>
                <a:spcPct val="150000"/>
              </a:lnSpc>
              <a:spcBef>
                <a:spcPts val="0"/>
              </a:spcBef>
              <a:buClr>
                <a:schemeClr val="tx1"/>
              </a:buClr>
              <a:defRPr/>
            </a:pPr>
            <a:endParaRPr lang="en-US" sz="1600" dirty="0" smtClean="0">
              <a:solidFill>
                <a:prstClr val="black"/>
              </a:solidFill>
              <a:latin typeface="+mj-lt"/>
              <a:ea typeface="MS PGothic" charset="0"/>
              <a:cs typeface="Gill Sans MT" charset="0"/>
            </a:endParaRPr>
          </a:p>
          <a:p>
            <a:pPr eaLnBrk="1" hangingPunct="1">
              <a:lnSpc>
                <a:spcPct val="150000"/>
              </a:lnSpc>
              <a:spcBef>
                <a:spcPts val="0"/>
              </a:spcBef>
              <a:buClr>
                <a:schemeClr val="tx1"/>
              </a:buClr>
              <a:defRPr/>
            </a:pPr>
            <a:r>
              <a:rPr lang="en-US" sz="1600" dirty="0" smtClean="0">
                <a:solidFill>
                  <a:prstClr val="black"/>
                </a:solidFill>
                <a:latin typeface="+mj-lt"/>
                <a:ea typeface="MS PGothic" charset="0"/>
                <a:cs typeface="Gill Sans MT" charset="0"/>
              </a:rPr>
              <a:t>Politics &amp; policy</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Timeline of the AHCA legislative process</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Lessons learned from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How the HHS Secretary can begin to unilaterally dismantle the ACA</a:t>
            </a:r>
          </a:p>
          <a:p>
            <a:pPr marL="285750" indent="-285750" eaLnBrk="1" hangingPunct="1">
              <a:lnSpc>
                <a:spcPct val="150000"/>
              </a:lnSpc>
              <a:spcBef>
                <a:spcPts val="0"/>
              </a:spcBef>
              <a:buClr>
                <a:schemeClr val="tx1"/>
              </a:buClr>
              <a:buFont typeface="Arial"/>
              <a:buChar char="•"/>
              <a:defRPr/>
            </a:pPr>
            <a:endParaRPr lang="en-US" sz="1400" dirty="0">
              <a:solidFill>
                <a:prstClr val="black"/>
              </a:solidFill>
              <a:latin typeface="+mj-lt"/>
              <a:ea typeface="MS PGothic" charset="0"/>
              <a:cs typeface="Gill Sans MT" charset="0"/>
            </a:endParaRPr>
          </a:p>
          <a:p>
            <a:pPr eaLnBrk="1" hangingPunct="1">
              <a:lnSpc>
                <a:spcPct val="150000"/>
              </a:lnSpc>
              <a:spcBef>
                <a:spcPts val="0"/>
              </a:spcBef>
              <a:buClr>
                <a:schemeClr val="tx1"/>
              </a:buClr>
              <a:defRPr/>
            </a:pPr>
            <a:r>
              <a:rPr lang="en-US" sz="1600" dirty="0">
                <a:solidFill>
                  <a:prstClr val="black"/>
                </a:solidFill>
                <a:latin typeface="Georgia"/>
                <a:ea typeface="MS PGothic" charset="0"/>
                <a:cs typeface="Georgia"/>
              </a:rPr>
              <a:t>Status of the Affordable Care Act </a:t>
            </a:r>
          </a:p>
          <a:p>
            <a:pPr marL="285750" indent="-285750" eaLnBrk="1" hangingPunct="1">
              <a:lnSpc>
                <a:spcPct val="150000"/>
              </a:lnSpc>
              <a:spcBef>
                <a:spcPts val="0"/>
              </a:spcBef>
              <a:buClr>
                <a:schemeClr val="tx1"/>
              </a:buClr>
              <a:buFont typeface="Arial"/>
              <a:buChar char="•"/>
              <a:defRPr/>
            </a:pPr>
            <a:r>
              <a:rPr lang="en-US" sz="1400" dirty="0">
                <a:solidFill>
                  <a:prstClr val="black"/>
                </a:solidFill>
                <a:latin typeface="Georgia"/>
                <a:ea typeface="MS PGothic" charset="0"/>
                <a:cs typeface="Georgia"/>
              </a:rPr>
              <a:t>States with only one marketplace insurer</a:t>
            </a:r>
          </a:p>
          <a:p>
            <a:pPr marL="285750" indent="-285750" eaLnBrk="1" hangingPunct="1">
              <a:lnSpc>
                <a:spcPct val="150000"/>
              </a:lnSpc>
              <a:spcBef>
                <a:spcPts val="0"/>
              </a:spcBef>
              <a:buClr>
                <a:schemeClr val="tx1"/>
              </a:buClr>
              <a:buFont typeface="Arial"/>
              <a:buChar char="•"/>
              <a:defRPr/>
            </a:pPr>
            <a:r>
              <a:rPr lang="en-US" sz="1400" dirty="0">
                <a:solidFill>
                  <a:prstClr val="black"/>
                </a:solidFill>
                <a:latin typeface="Georgia"/>
                <a:ea typeface="MS PGothic" charset="0"/>
                <a:cs typeface="Georgia"/>
              </a:rPr>
              <a:t>Affordable Care Act approval numbers</a:t>
            </a:r>
          </a:p>
          <a:p>
            <a:pPr marL="285750" indent="-285750" eaLnBrk="1" hangingPunct="1">
              <a:lnSpc>
                <a:spcPct val="150000"/>
              </a:lnSpc>
              <a:spcBef>
                <a:spcPts val="0"/>
              </a:spcBef>
              <a:buClr>
                <a:schemeClr val="tx1"/>
              </a:buClr>
              <a:buFont typeface="Arial"/>
              <a:buChar char="•"/>
              <a:defRPr/>
            </a:pPr>
            <a:endParaRPr lang="en-US" sz="1400" dirty="0">
              <a:solidFill>
                <a:prstClr val="black"/>
              </a:solidFill>
              <a:ea typeface="MS PGothic" charset="0"/>
              <a:cs typeface="Gill Sans MT" charset="0"/>
            </a:endParaRPr>
          </a:p>
          <a:p>
            <a:pPr eaLnBrk="1" hangingPunct="1">
              <a:lnSpc>
                <a:spcPct val="150000"/>
              </a:lnSpc>
              <a:spcBef>
                <a:spcPts val="0"/>
              </a:spcBef>
              <a:buClr>
                <a:schemeClr val="tx1"/>
              </a:buClr>
              <a:defRPr/>
            </a:pPr>
            <a:endParaRPr lang="en-US" sz="1400" dirty="0">
              <a:solidFill>
                <a:prstClr val="black"/>
              </a:solidFill>
              <a:ea typeface="MS PGothic" charset="0"/>
              <a:cs typeface="Gill Sans MT" charset="0"/>
            </a:endParaRPr>
          </a:p>
          <a:p>
            <a:pPr eaLnBrk="1" hangingPunct="1">
              <a:lnSpc>
                <a:spcPct val="150000"/>
              </a:lnSpc>
              <a:spcBef>
                <a:spcPts val="0"/>
              </a:spcBef>
              <a:buClr>
                <a:schemeClr val="tx1"/>
              </a:buClr>
              <a:defRPr/>
            </a:pPr>
            <a:endParaRPr lang="en-US" sz="1400" dirty="0">
              <a:solidFill>
                <a:prstClr val="black"/>
              </a:solidFill>
              <a:latin typeface="+mj-lt"/>
              <a:ea typeface="MS PGothic" charset="0"/>
              <a:cs typeface="Gill Sans MT" charset="0"/>
            </a:endParaRPr>
          </a:p>
        </p:txBody>
      </p:sp>
      <p:sp>
        <p:nvSpPr>
          <p:cNvPr id="13" name="TextBox 12"/>
          <p:cNvSpPr txBox="1">
            <a:spLocks noChangeArrowheads="1"/>
          </p:cNvSpPr>
          <p:nvPr/>
        </p:nvSpPr>
        <p:spPr bwMode="auto">
          <a:xfrm>
            <a:off x="6910817" y="233363"/>
            <a:ext cx="2215721"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HEALTH REFORM AFTER THE AHCA</a:t>
            </a:r>
          </a:p>
        </p:txBody>
      </p:sp>
      <p:sp>
        <p:nvSpPr>
          <p:cNvPr id="9" name="Content Placeholder 2"/>
          <p:cNvSpPr txBox="1">
            <a:spLocks/>
          </p:cNvSpPr>
          <p:nvPr/>
        </p:nvSpPr>
        <p:spPr bwMode="auto">
          <a:xfrm>
            <a:off x="5161445" y="1483996"/>
            <a:ext cx="3823793" cy="2471716"/>
          </a:xfrm>
          <a:prstGeom prst="rect">
            <a:avLst/>
          </a:prstGeom>
          <a:noFill/>
          <a:ln>
            <a:noFill/>
          </a:ln>
        </p:spPr>
        <p:txBody>
          <a:bodyPr wrap="square" lIns="182880" rIns="182880" anchor="t">
            <a:noAutofit/>
          </a:bodyPr>
          <a:lstStyle>
            <a:lvl1pPr>
              <a:defRPr sz="2400">
                <a:solidFill>
                  <a:schemeClr val="tx1"/>
                </a:solidFill>
                <a:latin typeface="Gill Sans MT" charset="0"/>
                <a:ea typeface="ＭＳ Ｐゴシック" charset="0"/>
                <a:cs typeface="ＭＳ Ｐゴシック" charset="0"/>
              </a:defRPr>
            </a:lvl1pPr>
            <a:lvl2pPr marL="742950" indent="-285750">
              <a:defRPr sz="2400">
                <a:solidFill>
                  <a:schemeClr val="tx1"/>
                </a:solidFill>
                <a:latin typeface="Gill Sans MT" charset="0"/>
                <a:ea typeface="ＭＳ Ｐゴシック" charset="0"/>
              </a:defRPr>
            </a:lvl2pPr>
            <a:lvl3pPr marL="1143000" indent="-228600">
              <a:defRPr sz="2400">
                <a:solidFill>
                  <a:schemeClr val="tx1"/>
                </a:solidFill>
                <a:latin typeface="Gill Sans MT" charset="0"/>
                <a:ea typeface="ＭＳ Ｐゴシック" charset="0"/>
              </a:defRPr>
            </a:lvl3pPr>
            <a:lvl4pPr marL="1600200" indent="-228600">
              <a:defRPr sz="2400">
                <a:solidFill>
                  <a:schemeClr val="tx1"/>
                </a:solidFill>
                <a:latin typeface="Gill Sans MT" charset="0"/>
                <a:ea typeface="ＭＳ Ｐゴシック" charset="0"/>
              </a:defRPr>
            </a:lvl4pPr>
            <a:lvl5pPr marL="2057400" indent="-22860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lnSpc>
                <a:spcPct val="150000"/>
              </a:lnSpc>
              <a:spcBef>
                <a:spcPts val="0"/>
              </a:spcBef>
              <a:buClr>
                <a:schemeClr val="tx1"/>
              </a:buClr>
              <a:defRPr/>
            </a:pPr>
            <a:r>
              <a:rPr lang="en-US" sz="1600" dirty="0" smtClean="0">
                <a:solidFill>
                  <a:prstClr val="black"/>
                </a:solidFill>
                <a:latin typeface="+mj-lt"/>
                <a:ea typeface="MS PGothic" charset="0"/>
                <a:cs typeface="Gill Sans MT" charset="0"/>
              </a:rPr>
              <a:t>Status of AHCA negotiations</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How did the House vote on the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Which Republicans voted against the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Who is on the Senate’s working group to write ACA repeal?</a:t>
            </a:r>
          </a:p>
        </p:txBody>
      </p:sp>
    </p:spTree>
    <p:extLst>
      <p:ext uri="{BB962C8B-B14F-4D97-AF65-F5344CB8AC3E}">
        <p14:creationId xmlns:p14="http://schemas.microsoft.com/office/powerpoint/2010/main" val="26201793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28600" y="630238"/>
            <a:ext cx="6451600" cy="854075"/>
          </a:xfrm>
        </p:spPr>
        <p:txBody>
          <a:bodyPr/>
          <a:lstStyle/>
          <a:p>
            <a:r>
              <a:rPr lang="en-US">
                <a:latin typeface="Georgia" charset="0"/>
                <a:ea typeface="MS PGothic" charset="0"/>
              </a:rPr>
              <a:t>House passes AHCA along party lines with 20 Republican defections</a:t>
            </a:r>
          </a:p>
        </p:txBody>
      </p:sp>
      <p:sp>
        <p:nvSpPr>
          <p:cNvPr id="109" name="TextBox 12"/>
          <p:cNvSpPr txBox="1">
            <a:spLocks noChangeArrowheads="1"/>
          </p:cNvSpPr>
          <p:nvPr/>
        </p:nvSpPr>
        <p:spPr bwMode="auto">
          <a:xfrm>
            <a:off x="7645400" y="233363"/>
            <a:ext cx="1481138"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HOUSE VOTE ON AHCA</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May 4, 2017  | Emilia Varrone</a:t>
            </a:r>
            <a:endParaRPr lang="en-US" sz="1000" dirty="0">
              <a:solidFill>
                <a:schemeClr val="tx1">
                  <a:lumMod val="65000"/>
                  <a:lumOff val="35000"/>
                </a:schemeClr>
              </a:solidFill>
              <a:latin typeface="+mn-lt"/>
              <a:cs typeface="ＭＳ Ｐゴシック" charset="0"/>
            </a:endParaRPr>
          </a:p>
        </p:txBody>
      </p:sp>
      <p:sp>
        <p:nvSpPr>
          <p:cNvPr id="7174" name="Text Placeholder 18"/>
          <p:cNvSpPr txBox="1">
            <a:spLocks/>
          </p:cNvSpPr>
          <p:nvPr/>
        </p:nvSpPr>
        <p:spPr bwMode="auto">
          <a:xfrm>
            <a:off x="0" y="6321425"/>
            <a:ext cx="9144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Georgia" charset="0"/>
                <a:ea typeface="MS PGothic" charset="0"/>
                <a:cs typeface="MS PGothic" charset="0"/>
              </a:defRPr>
            </a:lvl1pPr>
            <a:lvl2pPr marL="742950" indent="-285750">
              <a:defRPr sz="2400">
                <a:solidFill>
                  <a:schemeClr val="tx1"/>
                </a:solidFill>
                <a:latin typeface="Georgia" charset="0"/>
                <a:ea typeface="MS PGothic" charset="0"/>
                <a:cs typeface="MS PGothic" charset="0"/>
              </a:defRPr>
            </a:lvl2pPr>
            <a:lvl3pPr>
              <a:defRPr sz="2000">
                <a:solidFill>
                  <a:schemeClr val="tx1"/>
                </a:solidFill>
                <a:latin typeface="Georgia" charset="0"/>
                <a:ea typeface="MS PGothic" charset="0"/>
                <a:cs typeface="MS PGothic" charset="0"/>
              </a:defRPr>
            </a:lvl3pPr>
            <a:lvl4pPr>
              <a:defRPr>
                <a:solidFill>
                  <a:schemeClr val="tx1"/>
                </a:solidFill>
                <a:latin typeface="Georgia" charset="0"/>
                <a:ea typeface="MS PGothic" charset="0"/>
                <a:cs typeface="MS PGothic" charset="0"/>
              </a:defRPr>
            </a:lvl4pPr>
            <a:lvl5pPr>
              <a:defRPr>
                <a:solidFill>
                  <a:schemeClr val="tx1"/>
                </a:solidFill>
                <a:latin typeface="Georgia" charset="0"/>
                <a:ea typeface="MS PGothic" charset="0"/>
                <a:cs typeface="MS PGothic" charset="0"/>
              </a:defRPr>
            </a:lvl5pPr>
            <a:lvl6pPr eaLnBrk="0" fontAlgn="base" hangingPunct="0">
              <a:spcAft>
                <a:spcPct val="0"/>
              </a:spcAft>
              <a:buFont typeface="Arial" charset="0"/>
              <a:defRPr>
                <a:solidFill>
                  <a:schemeClr val="tx1"/>
                </a:solidFill>
                <a:latin typeface="Georgia" charset="0"/>
                <a:ea typeface="MS PGothic" charset="0"/>
                <a:cs typeface="MS PGothic" charset="0"/>
              </a:defRPr>
            </a:lvl6pPr>
            <a:lvl7pPr eaLnBrk="0" fontAlgn="base" hangingPunct="0">
              <a:spcAft>
                <a:spcPct val="0"/>
              </a:spcAft>
              <a:buFont typeface="Arial" charset="0"/>
              <a:defRPr>
                <a:solidFill>
                  <a:schemeClr val="tx1"/>
                </a:solidFill>
                <a:latin typeface="Georgia" charset="0"/>
                <a:ea typeface="MS PGothic" charset="0"/>
                <a:cs typeface="MS PGothic" charset="0"/>
              </a:defRPr>
            </a:lvl7pPr>
            <a:lvl8pPr eaLnBrk="0" fontAlgn="base" hangingPunct="0">
              <a:spcAft>
                <a:spcPct val="0"/>
              </a:spcAft>
              <a:buFont typeface="Arial" charset="0"/>
              <a:defRPr>
                <a:solidFill>
                  <a:schemeClr val="tx1"/>
                </a:solidFill>
                <a:latin typeface="Georgia" charset="0"/>
                <a:ea typeface="MS PGothic" charset="0"/>
                <a:cs typeface="MS PGothic" charset="0"/>
              </a:defRPr>
            </a:lvl8pPr>
            <a:lvl9pPr eaLnBrk="0" fontAlgn="base" hangingPunct="0">
              <a:spcAft>
                <a:spcPct val="0"/>
              </a:spcAft>
              <a:buFont typeface="Arial" charset="0"/>
              <a:defRPr>
                <a:solidFill>
                  <a:schemeClr val="tx1"/>
                </a:solidFill>
                <a:latin typeface="Georgia" charset="0"/>
                <a:ea typeface="MS PGothic" charset="0"/>
                <a:cs typeface="MS PGothic" charset="0"/>
              </a:defRPr>
            </a:lvl9pPr>
          </a:lstStyle>
          <a:p>
            <a:pPr>
              <a:buFont typeface="Arial" charset="0"/>
              <a:buNone/>
            </a:pPr>
            <a:r>
              <a:rPr lang="en-US" sz="1000" i="1">
                <a:solidFill>
                  <a:srgbClr val="595959"/>
                </a:solidFill>
                <a:latin typeface="Calibri Light" charset="0"/>
              </a:rPr>
              <a:t>Sources: National Journal Research, 2017.</a:t>
            </a:r>
          </a:p>
        </p:txBody>
      </p:sp>
      <p:sp>
        <p:nvSpPr>
          <p:cNvPr id="7175" name="Rectangle 14"/>
          <p:cNvSpPr>
            <a:spLocks noChangeArrowheads="1"/>
          </p:cNvSpPr>
          <p:nvPr/>
        </p:nvSpPr>
        <p:spPr bwMode="auto">
          <a:xfrm>
            <a:off x="419100" y="1500188"/>
            <a:ext cx="8724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11213"/>
            <a:r>
              <a:rPr lang="en-US" sz="1600" b="1">
                <a:solidFill>
                  <a:srgbClr val="7F7F7F"/>
                </a:solidFill>
                <a:latin typeface="Georgia" charset="0"/>
              </a:rPr>
              <a:t>How the House voted on the AHCA</a:t>
            </a:r>
          </a:p>
        </p:txBody>
      </p:sp>
      <p:sp>
        <p:nvSpPr>
          <p:cNvPr id="219"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a:solidFill>
                  <a:srgbClr val="7F7F7F"/>
                </a:solidFill>
                <a:latin typeface="+mn-lt"/>
                <a:cs typeface="+mn-cs"/>
              </a:rPr>
              <a:t>H.R. 1628: American Health Care Act of 2017</a:t>
            </a:r>
          </a:p>
        </p:txBody>
      </p:sp>
      <p:pic>
        <p:nvPicPr>
          <p:cNvPr id="7177" name="Picture 217"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0" name="Straight Connector 219"/>
          <p:cNvCxnSpPr/>
          <p:nvPr/>
        </p:nvCxnSpPr>
        <p:spPr>
          <a:xfrm flipV="1">
            <a:off x="619125" y="5108575"/>
            <a:ext cx="6350" cy="1588"/>
          </a:xfrm>
          <a:prstGeom prst="line">
            <a:avLst/>
          </a:prstGeom>
          <a:ln w="19050" cap="flat"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7179" name="Group 1"/>
          <p:cNvGrpSpPr>
            <a:grpSpLocks/>
          </p:cNvGrpSpPr>
          <p:nvPr/>
        </p:nvGrpSpPr>
        <p:grpSpPr bwMode="auto">
          <a:xfrm>
            <a:off x="650875" y="2430463"/>
            <a:ext cx="4430713" cy="2344737"/>
            <a:chOff x="789788" y="2430463"/>
            <a:chExt cx="4430865" cy="2345137"/>
          </a:xfrm>
        </p:grpSpPr>
        <p:sp>
          <p:nvSpPr>
            <p:cNvPr id="221" name="TextBox 726"/>
            <p:cNvSpPr txBox="1">
              <a:spLocks noChangeArrowheads="1"/>
            </p:cNvSpPr>
            <p:nvPr/>
          </p:nvSpPr>
          <p:spPr bwMode="auto">
            <a:xfrm>
              <a:off x="2467834" y="3996005"/>
              <a:ext cx="1101763" cy="600177"/>
            </a:xfrm>
            <a:prstGeom prst="rect">
              <a:avLst/>
            </a:prstGeom>
            <a:noFill/>
            <a:ln>
              <a:noFill/>
            </a:ln>
            <a:extLst/>
          </p:spPr>
          <p:txBody>
            <a:bodyPr>
              <a:spAutoFit/>
            </a:bodyPr>
            <a:lstStyle>
              <a:lvl1pPr>
                <a:defRPr sz="2400">
                  <a:solidFill>
                    <a:schemeClr val="tx1"/>
                  </a:solidFill>
                  <a:latin typeface="Gill Sans MT" charset="0"/>
                  <a:ea typeface="MS PGothic" charset="0"/>
                  <a:cs typeface="Gill Sans MT" charset="0"/>
                </a:defRPr>
              </a:lvl1pPr>
              <a:lvl2pPr>
                <a:defRPr sz="2000">
                  <a:solidFill>
                    <a:schemeClr val="tx1"/>
                  </a:solidFill>
                  <a:latin typeface="Gill Sans MT" charset="0"/>
                  <a:ea typeface="MS PGothic" charset="0"/>
                  <a:cs typeface="Gill Sans MT" charset="0"/>
                </a:defRPr>
              </a:lvl2pPr>
              <a:lvl3pPr>
                <a:defRPr sz="2000">
                  <a:solidFill>
                    <a:schemeClr val="tx1"/>
                  </a:solidFill>
                  <a:latin typeface="Gill Sans MT" charset="0"/>
                  <a:ea typeface="MS PGothic" charset="0"/>
                  <a:cs typeface="Gill Sans MT" charset="0"/>
                </a:defRPr>
              </a:lvl3pPr>
              <a:lvl4pPr>
                <a:defRPr sz="2000">
                  <a:solidFill>
                    <a:schemeClr val="tx1"/>
                  </a:solidFill>
                  <a:latin typeface="Gill Sans MT" charset="0"/>
                  <a:ea typeface="MS PGothic" charset="0"/>
                  <a:cs typeface="Gill Sans MT" charset="0"/>
                </a:defRPr>
              </a:lvl4pPr>
              <a:lvl5pPr>
                <a:defRPr sz="2000">
                  <a:solidFill>
                    <a:schemeClr val="tx1"/>
                  </a:solidFill>
                  <a:latin typeface="Gill Sans MT" charset="0"/>
                  <a:ea typeface="MS PGothic" charset="0"/>
                  <a:cs typeface="Gill Sans MT" charset="0"/>
                </a:defRPr>
              </a:lvl5pPr>
              <a:lvl6pPr eaLnBrk="0" fontAlgn="base" hangingPunct="0">
                <a:spcAft>
                  <a:spcPct val="0"/>
                </a:spcAft>
                <a:buFont typeface="Arial" charset="0"/>
                <a:buChar char="»"/>
                <a:defRPr sz="2000">
                  <a:solidFill>
                    <a:schemeClr val="tx1"/>
                  </a:solidFill>
                  <a:latin typeface="Gill Sans MT" charset="0"/>
                  <a:ea typeface="MS PGothic" charset="0"/>
                  <a:cs typeface="Gill Sans MT" charset="0"/>
                </a:defRPr>
              </a:lvl6pPr>
              <a:lvl7pPr eaLnBrk="0" fontAlgn="base" hangingPunct="0">
                <a:spcAft>
                  <a:spcPct val="0"/>
                </a:spcAft>
                <a:buFont typeface="Arial" charset="0"/>
                <a:buChar char="»"/>
                <a:defRPr sz="2000">
                  <a:solidFill>
                    <a:schemeClr val="tx1"/>
                  </a:solidFill>
                  <a:latin typeface="Gill Sans MT" charset="0"/>
                  <a:ea typeface="MS PGothic" charset="0"/>
                  <a:cs typeface="Gill Sans MT" charset="0"/>
                </a:defRPr>
              </a:lvl7pPr>
              <a:lvl8pPr eaLnBrk="0" fontAlgn="base" hangingPunct="0">
                <a:spcAft>
                  <a:spcPct val="0"/>
                </a:spcAft>
                <a:buFont typeface="Arial" charset="0"/>
                <a:buChar char="»"/>
                <a:defRPr sz="2000">
                  <a:solidFill>
                    <a:schemeClr val="tx1"/>
                  </a:solidFill>
                  <a:latin typeface="Gill Sans MT" charset="0"/>
                  <a:ea typeface="MS PGothic" charset="0"/>
                  <a:cs typeface="Gill Sans MT" charset="0"/>
                </a:defRPr>
              </a:lvl8pPr>
              <a:lvl9pPr eaLnBrk="0" fontAlgn="base" hangingPunct="0">
                <a:spcAft>
                  <a:spcPct val="0"/>
                </a:spcAft>
                <a:buFont typeface="Arial" charset="0"/>
                <a:buChar char="»"/>
                <a:defRPr sz="2000">
                  <a:solidFill>
                    <a:schemeClr val="tx1"/>
                  </a:solidFill>
                  <a:latin typeface="Gill Sans MT" charset="0"/>
                  <a:ea typeface="MS PGothic" charset="0"/>
                  <a:cs typeface="Gill Sans MT" charset="0"/>
                </a:defRPr>
              </a:lvl9pPr>
            </a:lstStyle>
            <a:p>
              <a:pPr algn="ctr">
                <a:defRPr/>
              </a:pPr>
              <a:r>
                <a:rPr lang="en-US" sz="1100" dirty="0" smtClean="0">
                  <a:solidFill>
                    <a:srgbClr val="7F7F7F"/>
                  </a:solidFill>
                  <a:latin typeface="+mj-lt"/>
                </a:rPr>
                <a:t>216 Votes Needed to Pass</a:t>
              </a:r>
            </a:p>
          </p:txBody>
        </p:sp>
        <p:sp>
          <p:nvSpPr>
            <p:cNvPr id="222" name="Oval 221"/>
            <p:cNvSpPr/>
            <p:nvPr/>
          </p:nvSpPr>
          <p:spPr bwMode="auto">
            <a:xfrm rot="19848198">
              <a:off x="2175724" y="4076981"/>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23" name="Oval 222"/>
            <p:cNvSpPr/>
            <p:nvPr/>
          </p:nvSpPr>
          <p:spPr bwMode="auto">
            <a:xfrm rot="19848198">
              <a:off x="2101108" y="4180186"/>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25" name="Oval 224"/>
            <p:cNvSpPr/>
            <p:nvPr/>
          </p:nvSpPr>
          <p:spPr bwMode="auto">
            <a:xfrm rot="14405035">
              <a:off x="1998705" y="4419151"/>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27" name="Oval 226"/>
            <p:cNvSpPr/>
            <p:nvPr/>
          </p:nvSpPr>
          <p:spPr bwMode="auto">
            <a:xfrm rot="14405035">
              <a:off x="1953460" y="4683516"/>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28" name="Oval 227"/>
            <p:cNvSpPr/>
            <p:nvPr/>
          </p:nvSpPr>
          <p:spPr bwMode="auto">
            <a:xfrm>
              <a:off x="3091742" y="3695916"/>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29" name="Oval 228"/>
            <p:cNvSpPr/>
            <p:nvPr/>
          </p:nvSpPr>
          <p:spPr bwMode="auto">
            <a:xfrm>
              <a:off x="3221921" y="371973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0" name="Oval 229"/>
            <p:cNvSpPr/>
            <p:nvPr/>
          </p:nvSpPr>
          <p:spPr bwMode="auto">
            <a:xfrm>
              <a:off x="3340989" y="376260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1" name="Oval 230"/>
            <p:cNvSpPr/>
            <p:nvPr/>
          </p:nvSpPr>
          <p:spPr bwMode="auto">
            <a:xfrm>
              <a:off x="3455292" y="380070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2" name="Oval 231"/>
            <p:cNvSpPr/>
            <p:nvPr/>
          </p:nvSpPr>
          <p:spPr bwMode="auto">
            <a:xfrm rot="1996807">
              <a:off x="3566421" y="3903914"/>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3" name="Oval 232"/>
            <p:cNvSpPr/>
            <p:nvPr/>
          </p:nvSpPr>
          <p:spPr bwMode="auto">
            <a:xfrm rot="1996807">
              <a:off x="3663262" y="3991241"/>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4" name="Oval 233"/>
            <p:cNvSpPr/>
            <p:nvPr/>
          </p:nvSpPr>
          <p:spPr bwMode="auto">
            <a:xfrm rot="1996807">
              <a:off x="3753753" y="4084920"/>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5" name="Oval 234"/>
            <p:cNvSpPr/>
            <p:nvPr/>
          </p:nvSpPr>
          <p:spPr bwMode="auto">
            <a:xfrm rot="1996807">
              <a:off x="3825192" y="4191300"/>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6" name="Oval 235"/>
            <p:cNvSpPr/>
            <p:nvPr/>
          </p:nvSpPr>
          <p:spPr bwMode="auto">
            <a:xfrm rot="1996807">
              <a:off x="3890282"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7" name="Oval 236"/>
            <p:cNvSpPr/>
            <p:nvPr/>
          </p:nvSpPr>
          <p:spPr bwMode="auto">
            <a:xfrm rot="1996807">
              <a:off x="3934734" y="441993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8" name="Oval 237"/>
            <p:cNvSpPr/>
            <p:nvPr/>
          </p:nvSpPr>
          <p:spPr bwMode="auto">
            <a:xfrm rot="1996807">
              <a:off x="3964897"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9" name="Oval 238"/>
            <p:cNvSpPr/>
            <p:nvPr/>
          </p:nvSpPr>
          <p:spPr bwMode="auto">
            <a:xfrm rot="1996807">
              <a:off x="3974422" y="4683509"/>
              <a:ext cx="92078" cy="92091"/>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0" name="Oval 239"/>
            <p:cNvSpPr/>
            <p:nvPr/>
          </p:nvSpPr>
          <p:spPr bwMode="auto">
            <a:xfrm rot="14405035">
              <a:off x="1835981" y="4683516"/>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1" name="Oval 240"/>
            <p:cNvSpPr/>
            <p:nvPr/>
          </p:nvSpPr>
          <p:spPr bwMode="auto">
            <a:xfrm rot="14405035">
              <a:off x="1847887" y="4547761"/>
              <a:ext cx="90502"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3" name="Oval 242"/>
            <p:cNvSpPr/>
            <p:nvPr/>
          </p:nvSpPr>
          <p:spPr bwMode="auto">
            <a:xfrm rot="14405035">
              <a:off x="1919328" y="4288954"/>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4" name="Oval 243"/>
            <p:cNvSpPr/>
            <p:nvPr/>
          </p:nvSpPr>
          <p:spPr bwMode="auto">
            <a:xfrm rot="14405035">
              <a:off x="1972510" y="4181780"/>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5" name="Oval 244"/>
            <p:cNvSpPr/>
            <p:nvPr/>
          </p:nvSpPr>
          <p:spPr bwMode="auto">
            <a:xfrm rot="14405035">
              <a:off x="2039188" y="4069049"/>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6" name="Oval 245"/>
            <p:cNvSpPr/>
            <p:nvPr/>
          </p:nvSpPr>
          <p:spPr bwMode="auto">
            <a:xfrm>
              <a:off x="2899648" y="3565719"/>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7" name="Oval 246"/>
            <p:cNvSpPr/>
            <p:nvPr/>
          </p:nvSpPr>
          <p:spPr bwMode="auto">
            <a:xfrm>
              <a:off x="3026653" y="3570482"/>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8" name="Oval 247"/>
            <p:cNvSpPr/>
            <p:nvPr/>
          </p:nvSpPr>
          <p:spPr bwMode="auto">
            <a:xfrm>
              <a:off x="3156832" y="3583185"/>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9" name="Oval 248"/>
            <p:cNvSpPr/>
            <p:nvPr/>
          </p:nvSpPr>
          <p:spPr bwMode="auto">
            <a:xfrm>
              <a:off x="3275898" y="3610176"/>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0" name="Oval 249"/>
            <p:cNvSpPr/>
            <p:nvPr/>
          </p:nvSpPr>
          <p:spPr bwMode="auto">
            <a:xfrm>
              <a:off x="3398140" y="3656222"/>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1" name="Oval 250"/>
            <p:cNvSpPr/>
            <p:nvPr/>
          </p:nvSpPr>
          <p:spPr bwMode="auto">
            <a:xfrm>
              <a:off x="3510856" y="3697504"/>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2" name="Oval 251"/>
            <p:cNvSpPr/>
            <p:nvPr/>
          </p:nvSpPr>
          <p:spPr bwMode="auto">
            <a:xfrm>
              <a:off x="3621985" y="3792770"/>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3" name="Oval 252"/>
            <p:cNvSpPr/>
            <p:nvPr/>
          </p:nvSpPr>
          <p:spPr bwMode="auto">
            <a:xfrm>
              <a:off x="3720414" y="3872159"/>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4" name="Oval 253"/>
            <p:cNvSpPr/>
            <p:nvPr/>
          </p:nvSpPr>
          <p:spPr bwMode="auto">
            <a:xfrm>
              <a:off x="3809317" y="3972188"/>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5" name="Oval 254"/>
            <p:cNvSpPr/>
            <p:nvPr/>
          </p:nvSpPr>
          <p:spPr bwMode="auto">
            <a:xfrm>
              <a:off x="3887107" y="4075394"/>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6" name="Oval 255"/>
            <p:cNvSpPr/>
            <p:nvPr/>
          </p:nvSpPr>
          <p:spPr bwMode="auto">
            <a:xfrm>
              <a:off x="3956960" y="4188125"/>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7" name="Oval 256"/>
            <p:cNvSpPr/>
            <p:nvPr/>
          </p:nvSpPr>
          <p:spPr bwMode="auto">
            <a:xfrm>
              <a:off x="4009348"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8" name="Oval 257"/>
            <p:cNvSpPr/>
            <p:nvPr/>
          </p:nvSpPr>
          <p:spPr bwMode="auto">
            <a:xfrm>
              <a:off x="4053800" y="441993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9" name="Oval 258"/>
            <p:cNvSpPr/>
            <p:nvPr/>
          </p:nvSpPr>
          <p:spPr bwMode="auto">
            <a:xfrm>
              <a:off x="4077614"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60" name="Oval 259"/>
            <p:cNvSpPr/>
            <p:nvPr/>
          </p:nvSpPr>
          <p:spPr bwMode="auto">
            <a:xfrm>
              <a:off x="4088726" y="4683509"/>
              <a:ext cx="92078" cy="92091"/>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61" name="Oval 260"/>
            <p:cNvSpPr/>
            <p:nvPr/>
          </p:nvSpPr>
          <p:spPr bwMode="auto">
            <a:xfrm rot="14405035">
              <a:off x="1720089" y="4683516"/>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63" name="Oval 262"/>
            <p:cNvSpPr/>
            <p:nvPr/>
          </p:nvSpPr>
          <p:spPr bwMode="auto">
            <a:xfrm rot="14405035">
              <a:off x="1760572" y="4419151"/>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66" name="Oval 265"/>
            <p:cNvSpPr/>
            <p:nvPr/>
          </p:nvSpPr>
          <p:spPr bwMode="auto">
            <a:xfrm rot="14405035">
              <a:off x="1904245" y="4069049"/>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67" name="Oval 266"/>
            <p:cNvSpPr/>
            <p:nvPr/>
          </p:nvSpPr>
          <p:spPr bwMode="auto">
            <a:xfrm>
              <a:off x="2964738" y="3449812"/>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68" name="Oval 267"/>
            <p:cNvSpPr/>
            <p:nvPr/>
          </p:nvSpPr>
          <p:spPr bwMode="auto">
            <a:xfrm>
              <a:off x="3091742" y="3457750"/>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69" name="Oval 268"/>
            <p:cNvSpPr/>
            <p:nvPr/>
          </p:nvSpPr>
          <p:spPr bwMode="auto">
            <a:xfrm>
              <a:off x="3213984" y="3472041"/>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0" name="Oval 269"/>
            <p:cNvSpPr/>
            <p:nvPr/>
          </p:nvSpPr>
          <p:spPr bwMode="auto">
            <a:xfrm>
              <a:off x="3340989" y="3510147"/>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1" name="Oval 270"/>
            <p:cNvSpPr/>
            <p:nvPr/>
          </p:nvSpPr>
          <p:spPr bwMode="auto">
            <a:xfrm>
              <a:off x="3458468" y="3538727"/>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2" name="Oval 271"/>
            <p:cNvSpPr/>
            <p:nvPr/>
          </p:nvSpPr>
          <p:spPr bwMode="auto">
            <a:xfrm>
              <a:off x="3572771" y="3592711"/>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3" name="Oval 272"/>
            <p:cNvSpPr/>
            <p:nvPr/>
          </p:nvSpPr>
          <p:spPr bwMode="auto">
            <a:xfrm>
              <a:off x="3679137" y="3692740"/>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4" name="Oval 273"/>
            <p:cNvSpPr/>
            <p:nvPr/>
          </p:nvSpPr>
          <p:spPr bwMode="auto">
            <a:xfrm>
              <a:off x="3780741" y="3773717"/>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5" name="Oval 274"/>
            <p:cNvSpPr/>
            <p:nvPr/>
          </p:nvSpPr>
          <p:spPr bwMode="auto">
            <a:xfrm>
              <a:off x="3871232" y="3864220"/>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6" name="Oval 275"/>
            <p:cNvSpPr/>
            <p:nvPr/>
          </p:nvSpPr>
          <p:spPr bwMode="auto">
            <a:xfrm>
              <a:off x="3956960" y="3967425"/>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7" name="Oval 276"/>
            <p:cNvSpPr/>
            <p:nvPr/>
          </p:nvSpPr>
          <p:spPr bwMode="auto">
            <a:xfrm>
              <a:off x="4023637" y="4075394"/>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8" name="Oval 277"/>
            <p:cNvSpPr/>
            <p:nvPr/>
          </p:nvSpPr>
          <p:spPr bwMode="auto">
            <a:xfrm>
              <a:off x="4087139" y="418494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9" name="Oval 278"/>
            <p:cNvSpPr/>
            <p:nvPr/>
          </p:nvSpPr>
          <p:spPr bwMode="auto">
            <a:xfrm>
              <a:off x="4136353"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80" name="Oval 279"/>
            <p:cNvSpPr/>
            <p:nvPr/>
          </p:nvSpPr>
          <p:spPr bwMode="auto">
            <a:xfrm>
              <a:off x="4172867" y="441993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81" name="Oval 280"/>
            <p:cNvSpPr/>
            <p:nvPr/>
          </p:nvSpPr>
          <p:spPr bwMode="auto">
            <a:xfrm>
              <a:off x="4195093"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82" name="Oval 281"/>
            <p:cNvSpPr/>
            <p:nvPr/>
          </p:nvSpPr>
          <p:spPr bwMode="auto">
            <a:xfrm>
              <a:off x="4206205" y="4683509"/>
              <a:ext cx="92078" cy="92091"/>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83" name="Oval 282"/>
            <p:cNvSpPr/>
            <p:nvPr/>
          </p:nvSpPr>
          <p:spPr bwMode="auto">
            <a:xfrm>
              <a:off x="4323684" y="4683509"/>
              <a:ext cx="92078" cy="92091"/>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84" name="Oval 283"/>
            <p:cNvSpPr/>
            <p:nvPr/>
          </p:nvSpPr>
          <p:spPr bwMode="auto">
            <a:xfrm>
              <a:off x="4312572"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85" name="Oval 284"/>
            <p:cNvSpPr/>
            <p:nvPr/>
          </p:nvSpPr>
          <p:spPr bwMode="auto">
            <a:xfrm>
              <a:off x="4288758" y="441993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86" name="Oval 285"/>
            <p:cNvSpPr/>
            <p:nvPr/>
          </p:nvSpPr>
          <p:spPr bwMode="auto">
            <a:xfrm>
              <a:off x="4255420"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87" name="Oval 286"/>
            <p:cNvSpPr/>
            <p:nvPr/>
          </p:nvSpPr>
          <p:spPr bwMode="auto">
            <a:xfrm>
              <a:off x="4210968" y="4173835"/>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88" name="Oval 287"/>
            <p:cNvSpPr/>
            <p:nvPr/>
          </p:nvSpPr>
          <p:spPr bwMode="auto">
            <a:xfrm>
              <a:off x="4156992" y="4070630"/>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89" name="Oval 288"/>
            <p:cNvSpPr/>
            <p:nvPr/>
          </p:nvSpPr>
          <p:spPr bwMode="auto">
            <a:xfrm>
              <a:off x="4091901" y="3959486"/>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0" name="Oval 289"/>
            <p:cNvSpPr/>
            <p:nvPr/>
          </p:nvSpPr>
          <p:spPr bwMode="auto">
            <a:xfrm>
              <a:off x="4017287" y="3856281"/>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1" name="Oval 290"/>
            <p:cNvSpPr/>
            <p:nvPr/>
          </p:nvSpPr>
          <p:spPr bwMode="auto">
            <a:xfrm>
              <a:off x="3929971" y="3754664"/>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2" name="Oval 291"/>
            <p:cNvSpPr/>
            <p:nvPr/>
          </p:nvSpPr>
          <p:spPr bwMode="auto">
            <a:xfrm>
              <a:off x="3834717" y="3667336"/>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3" name="Oval 292"/>
            <p:cNvSpPr/>
            <p:nvPr/>
          </p:nvSpPr>
          <p:spPr bwMode="auto">
            <a:xfrm>
              <a:off x="3736289" y="358477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4" name="Oval 293"/>
            <p:cNvSpPr/>
            <p:nvPr/>
          </p:nvSpPr>
          <p:spPr bwMode="auto">
            <a:xfrm>
              <a:off x="3629923" y="3492681"/>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5" name="Oval 294"/>
            <p:cNvSpPr/>
            <p:nvPr/>
          </p:nvSpPr>
          <p:spPr bwMode="auto">
            <a:xfrm>
              <a:off x="3517207" y="3432346"/>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6" name="Oval 295"/>
            <p:cNvSpPr/>
            <p:nvPr/>
          </p:nvSpPr>
          <p:spPr bwMode="auto">
            <a:xfrm>
              <a:off x="3398140" y="3403766"/>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7" name="Oval 296"/>
            <p:cNvSpPr/>
            <p:nvPr/>
          </p:nvSpPr>
          <p:spPr bwMode="auto">
            <a:xfrm>
              <a:off x="3275898" y="3368835"/>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8" name="Oval 297"/>
            <p:cNvSpPr/>
            <p:nvPr/>
          </p:nvSpPr>
          <p:spPr bwMode="auto">
            <a:xfrm>
              <a:off x="3150482" y="3345019"/>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9" name="Oval 298"/>
            <p:cNvSpPr/>
            <p:nvPr/>
          </p:nvSpPr>
          <p:spPr bwMode="auto">
            <a:xfrm>
              <a:off x="3029828" y="3327553"/>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00" name="Oval 299"/>
            <p:cNvSpPr/>
            <p:nvPr/>
          </p:nvSpPr>
          <p:spPr bwMode="auto">
            <a:xfrm>
              <a:off x="2902823" y="3332317"/>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01" name="Oval 300"/>
            <p:cNvSpPr/>
            <p:nvPr/>
          </p:nvSpPr>
          <p:spPr bwMode="auto">
            <a:xfrm rot="14405035">
              <a:off x="2775813" y="3348201"/>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02" name="Oval 301"/>
            <p:cNvSpPr/>
            <p:nvPr/>
          </p:nvSpPr>
          <p:spPr bwMode="auto">
            <a:xfrm rot="11904008">
              <a:off x="1767722" y="406427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03" name="Oval 302"/>
            <p:cNvSpPr/>
            <p:nvPr/>
          </p:nvSpPr>
          <p:spPr bwMode="auto">
            <a:xfrm rot="11904008">
              <a:off x="1713745" y="4183362"/>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06" name="Oval 305"/>
            <p:cNvSpPr/>
            <p:nvPr/>
          </p:nvSpPr>
          <p:spPr bwMode="auto">
            <a:xfrm rot="10618562">
              <a:off x="1613729" y="4548549"/>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08" name="Oval 307"/>
            <p:cNvSpPr/>
            <p:nvPr/>
          </p:nvSpPr>
          <p:spPr bwMode="auto">
            <a:xfrm rot="14405035">
              <a:off x="2839315" y="3459345"/>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09" name="Oval 308"/>
            <p:cNvSpPr/>
            <p:nvPr/>
          </p:nvSpPr>
          <p:spPr bwMode="auto">
            <a:xfrm rot="14405035">
              <a:off x="2775813" y="3106860"/>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10" name="Oval 309"/>
            <p:cNvSpPr/>
            <p:nvPr/>
          </p:nvSpPr>
          <p:spPr bwMode="auto">
            <a:xfrm rot="14405035">
              <a:off x="2775019" y="2985395"/>
              <a:ext cx="90502"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11" name="Oval 310"/>
            <p:cNvSpPr/>
            <p:nvPr/>
          </p:nvSpPr>
          <p:spPr bwMode="auto">
            <a:xfrm>
              <a:off x="2710729" y="3229111"/>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12" name="Oval 311"/>
            <p:cNvSpPr/>
            <p:nvPr/>
          </p:nvSpPr>
          <p:spPr bwMode="auto">
            <a:xfrm rot="19023228">
              <a:off x="1637542" y="4059516"/>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13" name="Oval 312"/>
            <p:cNvSpPr/>
            <p:nvPr/>
          </p:nvSpPr>
          <p:spPr bwMode="auto">
            <a:xfrm rot="19023228">
              <a:off x="1588328" y="4175423"/>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14" name="Oval 313"/>
            <p:cNvSpPr/>
            <p:nvPr/>
          </p:nvSpPr>
          <p:spPr bwMode="auto">
            <a:xfrm rot="19023228">
              <a:off x="1547052" y="4289742"/>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17" name="Oval 316"/>
            <p:cNvSpPr/>
            <p:nvPr/>
          </p:nvSpPr>
          <p:spPr bwMode="auto">
            <a:xfrm rot="19023228">
              <a:off x="1488312" y="468350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19" name="Oval 318"/>
            <p:cNvSpPr/>
            <p:nvPr/>
          </p:nvSpPr>
          <p:spPr bwMode="auto">
            <a:xfrm rot="19023228">
              <a:off x="1381946" y="4548549"/>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22" name="Oval 321"/>
            <p:cNvSpPr/>
            <p:nvPr/>
          </p:nvSpPr>
          <p:spPr bwMode="auto">
            <a:xfrm rot="19023228">
              <a:off x="1466086" y="4175423"/>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23" name="Oval 322"/>
            <p:cNvSpPr/>
            <p:nvPr/>
          </p:nvSpPr>
          <p:spPr bwMode="auto">
            <a:xfrm rot="19023228">
              <a:off x="1512126" y="4059516"/>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24" name="Oval 323"/>
            <p:cNvSpPr/>
            <p:nvPr/>
          </p:nvSpPr>
          <p:spPr bwMode="auto">
            <a:xfrm rot="19023228">
              <a:off x="2648815" y="3122731"/>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25" name="Oval 324"/>
            <p:cNvSpPr/>
            <p:nvPr/>
          </p:nvSpPr>
          <p:spPr bwMode="auto">
            <a:xfrm rot="19023228">
              <a:off x="1253354" y="4683509"/>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27" name="Oval 326"/>
            <p:cNvSpPr/>
            <p:nvPr/>
          </p:nvSpPr>
          <p:spPr bwMode="auto">
            <a:xfrm rot="19023228">
              <a:off x="1281930" y="4419939"/>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30" name="Oval 329"/>
            <p:cNvSpPr/>
            <p:nvPr/>
          </p:nvSpPr>
          <p:spPr bwMode="auto">
            <a:xfrm rot="19023228">
              <a:off x="1393059" y="4042050"/>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31" name="Oval 330"/>
            <p:cNvSpPr/>
            <p:nvPr/>
          </p:nvSpPr>
          <p:spPr bwMode="auto">
            <a:xfrm rot="19023228">
              <a:off x="2518635" y="3029052"/>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32" name="Oval 331"/>
            <p:cNvSpPr/>
            <p:nvPr/>
          </p:nvSpPr>
          <p:spPr bwMode="auto">
            <a:xfrm rot="19023228">
              <a:off x="2645640" y="3003648"/>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33" name="Oval 332"/>
            <p:cNvSpPr/>
            <p:nvPr/>
          </p:nvSpPr>
          <p:spPr bwMode="auto">
            <a:xfrm rot="19023228">
              <a:off x="2707554" y="2873451"/>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34" name="Oval 333"/>
            <p:cNvSpPr/>
            <p:nvPr/>
          </p:nvSpPr>
          <p:spPr bwMode="auto">
            <a:xfrm rot="19023228">
              <a:off x="2580549" y="2892504"/>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35" name="Oval 334"/>
            <p:cNvSpPr/>
            <p:nvPr/>
          </p:nvSpPr>
          <p:spPr bwMode="auto">
            <a:xfrm rot="19023228">
              <a:off x="2456720" y="2927435"/>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38" name="Oval 337"/>
            <p:cNvSpPr/>
            <p:nvPr/>
          </p:nvSpPr>
          <p:spPr bwMode="auto">
            <a:xfrm rot="19023228">
              <a:off x="1188265" y="4289742"/>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40" name="Oval 339"/>
            <p:cNvSpPr/>
            <p:nvPr/>
          </p:nvSpPr>
          <p:spPr bwMode="auto">
            <a:xfrm rot="19023228">
              <a:off x="1150163" y="4548549"/>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41" name="Oval 340"/>
            <p:cNvSpPr/>
            <p:nvPr/>
          </p:nvSpPr>
          <p:spPr bwMode="auto">
            <a:xfrm rot="19023228">
              <a:off x="1139050" y="4683509"/>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42" name="Oval 341"/>
            <p:cNvSpPr/>
            <p:nvPr/>
          </p:nvSpPr>
          <p:spPr bwMode="auto">
            <a:xfrm rot="19023228">
              <a:off x="1021571" y="468350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47" name="Oval 346"/>
            <p:cNvSpPr/>
            <p:nvPr/>
          </p:nvSpPr>
          <p:spPr bwMode="auto">
            <a:xfrm rot="19023228">
              <a:off x="1140638" y="4043638"/>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48" name="Oval 347"/>
            <p:cNvSpPr/>
            <p:nvPr/>
          </p:nvSpPr>
          <p:spPr bwMode="auto">
            <a:xfrm rot="19023228">
              <a:off x="2518635" y="2789299"/>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49" name="Oval 348"/>
            <p:cNvSpPr/>
            <p:nvPr/>
          </p:nvSpPr>
          <p:spPr bwMode="auto">
            <a:xfrm rot="19023228">
              <a:off x="2645640" y="2757544"/>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50" name="Oval 349"/>
            <p:cNvSpPr/>
            <p:nvPr/>
          </p:nvSpPr>
          <p:spPr bwMode="auto">
            <a:xfrm rot="19023228">
              <a:off x="2709142" y="2633698"/>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51" name="Oval 350"/>
            <p:cNvSpPr/>
            <p:nvPr/>
          </p:nvSpPr>
          <p:spPr bwMode="auto">
            <a:xfrm rot="19023228">
              <a:off x="2582137" y="2651163"/>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52" name="Oval 351"/>
            <p:cNvSpPr/>
            <p:nvPr/>
          </p:nvSpPr>
          <p:spPr bwMode="auto">
            <a:xfrm rot="19023228">
              <a:off x="2456720" y="2682918"/>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53" name="Oval 352"/>
            <p:cNvSpPr/>
            <p:nvPr/>
          </p:nvSpPr>
          <p:spPr bwMode="auto">
            <a:xfrm rot="19023228">
              <a:off x="1064435" y="3916616"/>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55" name="Oval 354"/>
            <p:cNvSpPr/>
            <p:nvPr/>
          </p:nvSpPr>
          <p:spPr bwMode="auto">
            <a:xfrm rot="19023228">
              <a:off x="985058" y="4162720"/>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59" name="Oval 358"/>
            <p:cNvSpPr/>
            <p:nvPr/>
          </p:nvSpPr>
          <p:spPr bwMode="auto">
            <a:xfrm rot="19023228">
              <a:off x="908855" y="468350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60" name="Oval 359"/>
            <p:cNvSpPr/>
            <p:nvPr/>
          </p:nvSpPr>
          <p:spPr bwMode="auto">
            <a:xfrm rot="19023228">
              <a:off x="789788" y="468350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61" name="Oval 360"/>
            <p:cNvSpPr/>
            <p:nvPr/>
          </p:nvSpPr>
          <p:spPr bwMode="auto">
            <a:xfrm rot="19023228">
              <a:off x="802488" y="4548549"/>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62" name="Oval 361"/>
            <p:cNvSpPr/>
            <p:nvPr/>
          </p:nvSpPr>
          <p:spPr bwMode="auto">
            <a:xfrm rot="19023228">
              <a:off x="808839" y="4421528"/>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63" name="Oval 362"/>
            <p:cNvSpPr/>
            <p:nvPr/>
          </p:nvSpPr>
          <p:spPr bwMode="auto">
            <a:xfrm rot="19023228">
              <a:off x="834240" y="4289742"/>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64" name="Oval 363"/>
            <p:cNvSpPr/>
            <p:nvPr/>
          </p:nvSpPr>
          <p:spPr bwMode="auto">
            <a:xfrm rot="19023228">
              <a:off x="861228" y="4167484"/>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65" name="Oval 364"/>
            <p:cNvSpPr/>
            <p:nvPr/>
          </p:nvSpPr>
          <p:spPr bwMode="auto">
            <a:xfrm rot="19023228">
              <a:off x="896155" y="4042050"/>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66" name="Oval 365"/>
            <p:cNvSpPr/>
            <p:nvPr/>
          </p:nvSpPr>
          <p:spPr bwMode="auto">
            <a:xfrm rot="19023228">
              <a:off x="937431" y="3921379"/>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67" name="Oval 366"/>
            <p:cNvSpPr/>
            <p:nvPr/>
          </p:nvSpPr>
          <p:spPr bwMode="auto">
            <a:xfrm rot="19023228">
              <a:off x="2396393" y="2570187"/>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68" name="Oval 367"/>
            <p:cNvSpPr/>
            <p:nvPr/>
          </p:nvSpPr>
          <p:spPr bwMode="auto">
            <a:xfrm rot="19023228">
              <a:off x="2518635" y="2544782"/>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369" name="Oval 368"/>
            <p:cNvSpPr/>
            <p:nvPr/>
          </p:nvSpPr>
          <p:spPr bwMode="auto">
            <a:xfrm>
              <a:off x="4437988" y="4683509"/>
              <a:ext cx="92078" cy="92091"/>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0" name="Oval 369"/>
            <p:cNvSpPr/>
            <p:nvPr/>
          </p:nvSpPr>
          <p:spPr bwMode="auto">
            <a:xfrm>
              <a:off x="4431638"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1" name="Oval 370"/>
            <p:cNvSpPr/>
            <p:nvPr/>
          </p:nvSpPr>
          <p:spPr bwMode="auto">
            <a:xfrm>
              <a:off x="4409412" y="441993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2" name="Oval 371"/>
            <p:cNvSpPr/>
            <p:nvPr/>
          </p:nvSpPr>
          <p:spPr bwMode="auto">
            <a:xfrm>
              <a:off x="4380836"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3" name="Oval 372"/>
            <p:cNvSpPr/>
            <p:nvPr/>
          </p:nvSpPr>
          <p:spPr bwMode="auto">
            <a:xfrm>
              <a:off x="4339560" y="4173835"/>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4" name="Oval 373"/>
            <p:cNvSpPr/>
            <p:nvPr/>
          </p:nvSpPr>
          <p:spPr bwMode="auto">
            <a:xfrm>
              <a:off x="4288758" y="4053165"/>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5" name="Oval 374"/>
            <p:cNvSpPr/>
            <p:nvPr/>
          </p:nvSpPr>
          <p:spPr bwMode="auto">
            <a:xfrm>
              <a:off x="4230019" y="3956310"/>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6" name="Oval 375"/>
            <p:cNvSpPr/>
            <p:nvPr/>
          </p:nvSpPr>
          <p:spPr bwMode="auto">
            <a:xfrm>
              <a:off x="4156992" y="3846755"/>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7" name="Oval 376"/>
            <p:cNvSpPr/>
            <p:nvPr/>
          </p:nvSpPr>
          <p:spPr bwMode="auto">
            <a:xfrm>
              <a:off x="4077614" y="374831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8" name="Oval 377"/>
            <p:cNvSpPr/>
            <p:nvPr/>
          </p:nvSpPr>
          <p:spPr bwMode="auto">
            <a:xfrm>
              <a:off x="3990298" y="3653047"/>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9" name="Oval 378"/>
            <p:cNvSpPr/>
            <p:nvPr/>
          </p:nvSpPr>
          <p:spPr bwMode="auto">
            <a:xfrm>
              <a:off x="3895045" y="3564131"/>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80" name="Oval 379"/>
            <p:cNvSpPr/>
            <p:nvPr/>
          </p:nvSpPr>
          <p:spPr bwMode="auto">
            <a:xfrm>
              <a:off x="3791854" y="3483155"/>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81" name="Oval 380"/>
            <p:cNvSpPr/>
            <p:nvPr/>
          </p:nvSpPr>
          <p:spPr bwMode="auto">
            <a:xfrm>
              <a:off x="3687075" y="3389477"/>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82" name="Oval 381"/>
            <p:cNvSpPr/>
            <p:nvPr/>
          </p:nvSpPr>
          <p:spPr bwMode="auto">
            <a:xfrm>
              <a:off x="3574359" y="3332317"/>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83" name="Oval 382"/>
            <p:cNvSpPr/>
            <p:nvPr/>
          </p:nvSpPr>
          <p:spPr bwMode="auto">
            <a:xfrm>
              <a:off x="3455292" y="3281508"/>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84" name="Oval 383"/>
            <p:cNvSpPr/>
            <p:nvPr/>
          </p:nvSpPr>
          <p:spPr bwMode="auto">
            <a:xfrm>
              <a:off x="3340989" y="3262455"/>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85" name="Oval 384"/>
            <p:cNvSpPr/>
            <p:nvPr/>
          </p:nvSpPr>
          <p:spPr bwMode="auto">
            <a:xfrm>
              <a:off x="3213984" y="3232287"/>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007AD6"/>
                </a:solidFill>
              </a:endParaRPr>
            </a:p>
          </p:txBody>
        </p:sp>
        <p:sp>
          <p:nvSpPr>
            <p:cNvPr id="386" name="Oval 385"/>
            <p:cNvSpPr/>
            <p:nvPr/>
          </p:nvSpPr>
          <p:spPr bwMode="auto">
            <a:xfrm>
              <a:off x="3086980" y="3219585"/>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87" name="Oval 386"/>
            <p:cNvSpPr/>
            <p:nvPr/>
          </p:nvSpPr>
          <p:spPr bwMode="auto">
            <a:xfrm>
              <a:off x="2961563" y="3208471"/>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88" name="Oval 387"/>
            <p:cNvSpPr/>
            <p:nvPr/>
          </p:nvSpPr>
          <p:spPr bwMode="auto">
            <a:xfrm>
              <a:off x="2836146" y="3219585"/>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89" name="Oval 388"/>
            <p:cNvSpPr/>
            <p:nvPr/>
          </p:nvSpPr>
          <p:spPr bwMode="auto">
            <a:xfrm>
              <a:off x="2904411" y="3092563"/>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90" name="Oval 389"/>
            <p:cNvSpPr/>
            <p:nvPr/>
          </p:nvSpPr>
          <p:spPr bwMode="auto">
            <a:xfrm>
              <a:off x="3026653" y="3092563"/>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91" name="Oval 390"/>
            <p:cNvSpPr/>
            <p:nvPr/>
          </p:nvSpPr>
          <p:spPr bwMode="auto">
            <a:xfrm>
              <a:off x="3150482" y="3103678"/>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92" name="Oval 391"/>
            <p:cNvSpPr/>
            <p:nvPr/>
          </p:nvSpPr>
          <p:spPr bwMode="auto">
            <a:xfrm>
              <a:off x="3271136" y="3121143"/>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93" name="Oval 392"/>
            <p:cNvSpPr/>
            <p:nvPr/>
          </p:nvSpPr>
          <p:spPr bwMode="auto">
            <a:xfrm>
              <a:off x="3398140" y="3149723"/>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94" name="Oval 393"/>
            <p:cNvSpPr/>
            <p:nvPr/>
          </p:nvSpPr>
          <p:spPr bwMode="auto">
            <a:xfrm>
              <a:off x="3517207" y="3175127"/>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95" name="Oval 394"/>
            <p:cNvSpPr/>
            <p:nvPr/>
          </p:nvSpPr>
          <p:spPr bwMode="auto">
            <a:xfrm>
              <a:off x="3629923" y="3227524"/>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96" name="Oval 395"/>
            <p:cNvSpPr/>
            <p:nvPr/>
          </p:nvSpPr>
          <p:spPr bwMode="auto">
            <a:xfrm>
              <a:off x="3744227" y="3284684"/>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97" name="Oval 396"/>
            <p:cNvSpPr/>
            <p:nvPr/>
          </p:nvSpPr>
          <p:spPr bwMode="auto">
            <a:xfrm>
              <a:off x="3855356" y="3379950"/>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98" name="Oval 397"/>
            <p:cNvSpPr/>
            <p:nvPr/>
          </p:nvSpPr>
          <p:spPr bwMode="auto">
            <a:xfrm>
              <a:off x="3956960" y="345616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99" name="Oval 398"/>
            <p:cNvSpPr/>
            <p:nvPr/>
          </p:nvSpPr>
          <p:spPr bwMode="auto">
            <a:xfrm>
              <a:off x="4050625" y="3545078"/>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00" name="Oval 399"/>
            <p:cNvSpPr/>
            <p:nvPr/>
          </p:nvSpPr>
          <p:spPr bwMode="auto">
            <a:xfrm>
              <a:off x="4137941" y="3635581"/>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01" name="Oval 400"/>
            <p:cNvSpPr/>
            <p:nvPr/>
          </p:nvSpPr>
          <p:spPr bwMode="auto">
            <a:xfrm>
              <a:off x="4218906" y="373402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02" name="Oval 401"/>
            <p:cNvSpPr/>
            <p:nvPr/>
          </p:nvSpPr>
          <p:spPr bwMode="auto">
            <a:xfrm>
              <a:off x="4291933" y="3835640"/>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03" name="Oval 402"/>
            <p:cNvSpPr/>
            <p:nvPr/>
          </p:nvSpPr>
          <p:spPr bwMode="auto">
            <a:xfrm>
              <a:off x="4358610" y="3937257"/>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04" name="Oval 403"/>
            <p:cNvSpPr/>
            <p:nvPr/>
          </p:nvSpPr>
          <p:spPr bwMode="auto">
            <a:xfrm>
              <a:off x="4417350" y="4059516"/>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05" name="Oval 404"/>
            <p:cNvSpPr/>
            <p:nvPr/>
          </p:nvSpPr>
          <p:spPr bwMode="auto">
            <a:xfrm>
              <a:off x="4461802" y="4172247"/>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06" name="Oval 405"/>
            <p:cNvSpPr/>
            <p:nvPr/>
          </p:nvSpPr>
          <p:spPr bwMode="auto">
            <a:xfrm>
              <a:off x="4501490"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07" name="Oval 406"/>
            <p:cNvSpPr/>
            <p:nvPr/>
          </p:nvSpPr>
          <p:spPr bwMode="auto">
            <a:xfrm>
              <a:off x="4528479" y="441993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08" name="Oval 407"/>
            <p:cNvSpPr/>
            <p:nvPr/>
          </p:nvSpPr>
          <p:spPr bwMode="auto">
            <a:xfrm>
              <a:off x="4549117"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09" name="Oval 408"/>
            <p:cNvSpPr/>
            <p:nvPr/>
          </p:nvSpPr>
          <p:spPr bwMode="auto">
            <a:xfrm>
              <a:off x="4555467" y="4683509"/>
              <a:ext cx="92078" cy="92091"/>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10" name="Oval 409"/>
            <p:cNvSpPr/>
            <p:nvPr/>
          </p:nvSpPr>
          <p:spPr bwMode="auto">
            <a:xfrm>
              <a:off x="4671359" y="4683509"/>
              <a:ext cx="92078" cy="92091"/>
            </a:xfrm>
            <a:prstGeom prst="ellipse">
              <a:avLst/>
            </a:prstGeom>
            <a:noFill/>
            <a:ln w="9525">
              <a:solidFill>
                <a:srgbClr val="D88C86"/>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11" name="Oval 410"/>
            <p:cNvSpPr/>
            <p:nvPr/>
          </p:nvSpPr>
          <p:spPr bwMode="auto">
            <a:xfrm>
              <a:off x="4660246"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12" name="Oval 411"/>
            <p:cNvSpPr/>
            <p:nvPr/>
          </p:nvSpPr>
          <p:spPr bwMode="auto">
            <a:xfrm>
              <a:off x="4642783" y="441993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13" name="Oval 412"/>
            <p:cNvSpPr/>
            <p:nvPr/>
          </p:nvSpPr>
          <p:spPr bwMode="auto">
            <a:xfrm>
              <a:off x="4617382"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14" name="Oval 413"/>
            <p:cNvSpPr/>
            <p:nvPr/>
          </p:nvSpPr>
          <p:spPr bwMode="auto">
            <a:xfrm>
              <a:off x="4577693" y="4164309"/>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15" name="Oval 414"/>
            <p:cNvSpPr/>
            <p:nvPr/>
          </p:nvSpPr>
          <p:spPr bwMode="auto">
            <a:xfrm>
              <a:off x="4536417" y="404046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16" name="Oval 415"/>
            <p:cNvSpPr/>
            <p:nvPr/>
          </p:nvSpPr>
          <p:spPr bwMode="auto">
            <a:xfrm>
              <a:off x="4480853" y="3919792"/>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17" name="Oval 416"/>
            <p:cNvSpPr/>
            <p:nvPr/>
          </p:nvSpPr>
          <p:spPr bwMode="auto">
            <a:xfrm>
              <a:off x="4414175" y="3807060"/>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18" name="Oval 417"/>
            <p:cNvSpPr/>
            <p:nvPr/>
          </p:nvSpPr>
          <p:spPr bwMode="auto">
            <a:xfrm>
              <a:off x="4341148" y="3702267"/>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19" name="Oval 418"/>
            <p:cNvSpPr/>
            <p:nvPr/>
          </p:nvSpPr>
          <p:spPr bwMode="auto">
            <a:xfrm>
              <a:off x="4266532" y="3602238"/>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20" name="Oval 419"/>
            <p:cNvSpPr/>
            <p:nvPr/>
          </p:nvSpPr>
          <p:spPr bwMode="auto">
            <a:xfrm>
              <a:off x="4176042" y="3502208"/>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21" name="Oval 420"/>
            <p:cNvSpPr/>
            <p:nvPr/>
          </p:nvSpPr>
          <p:spPr bwMode="auto">
            <a:xfrm>
              <a:off x="4082376" y="3414881"/>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22" name="Oval 421"/>
            <p:cNvSpPr/>
            <p:nvPr/>
          </p:nvSpPr>
          <p:spPr bwMode="auto">
            <a:xfrm>
              <a:off x="3983948" y="333072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23" name="Oval 422"/>
            <p:cNvSpPr/>
            <p:nvPr/>
          </p:nvSpPr>
          <p:spPr bwMode="auto">
            <a:xfrm>
              <a:off x="3879169" y="3256104"/>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24" name="Oval 423"/>
            <p:cNvSpPr/>
            <p:nvPr/>
          </p:nvSpPr>
          <p:spPr bwMode="auto">
            <a:xfrm>
              <a:off x="3766453" y="3157662"/>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25" name="Oval 424"/>
            <p:cNvSpPr/>
            <p:nvPr/>
          </p:nvSpPr>
          <p:spPr bwMode="auto">
            <a:xfrm>
              <a:off x="3650561" y="3102090"/>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26" name="Oval 425"/>
            <p:cNvSpPr/>
            <p:nvPr/>
          </p:nvSpPr>
          <p:spPr bwMode="auto">
            <a:xfrm>
              <a:off x="3531495" y="3052869"/>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27" name="Oval 426"/>
            <p:cNvSpPr/>
            <p:nvPr/>
          </p:nvSpPr>
          <p:spPr bwMode="auto">
            <a:xfrm>
              <a:off x="3406078" y="3032228"/>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28" name="Oval 427"/>
            <p:cNvSpPr/>
            <p:nvPr/>
          </p:nvSpPr>
          <p:spPr bwMode="auto">
            <a:xfrm>
              <a:off x="3282249" y="3003648"/>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29" name="Oval 428"/>
            <p:cNvSpPr/>
            <p:nvPr/>
          </p:nvSpPr>
          <p:spPr bwMode="auto">
            <a:xfrm>
              <a:off x="3160007" y="2979832"/>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30" name="Oval 429"/>
            <p:cNvSpPr/>
            <p:nvPr/>
          </p:nvSpPr>
          <p:spPr bwMode="auto">
            <a:xfrm>
              <a:off x="3029828" y="2975068"/>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31" name="Oval 430"/>
            <p:cNvSpPr/>
            <p:nvPr/>
          </p:nvSpPr>
          <p:spPr bwMode="auto">
            <a:xfrm>
              <a:off x="2899648" y="2973481"/>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32" name="Oval 431"/>
            <p:cNvSpPr/>
            <p:nvPr/>
          </p:nvSpPr>
          <p:spPr bwMode="auto">
            <a:xfrm>
              <a:off x="2839321" y="2857573"/>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33" name="Oval 432"/>
            <p:cNvSpPr/>
            <p:nvPr/>
          </p:nvSpPr>
          <p:spPr bwMode="auto">
            <a:xfrm>
              <a:off x="2967913" y="2860748"/>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34" name="Oval 433"/>
            <p:cNvSpPr/>
            <p:nvPr/>
          </p:nvSpPr>
          <p:spPr bwMode="auto">
            <a:xfrm>
              <a:off x="3091742" y="2859161"/>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35" name="Oval 434"/>
            <p:cNvSpPr/>
            <p:nvPr/>
          </p:nvSpPr>
          <p:spPr bwMode="auto">
            <a:xfrm>
              <a:off x="3221921" y="2870275"/>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36" name="Oval 435"/>
            <p:cNvSpPr/>
            <p:nvPr/>
          </p:nvSpPr>
          <p:spPr bwMode="auto">
            <a:xfrm>
              <a:off x="3344164" y="2898855"/>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37" name="Oval 436"/>
            <p:cNvSpPr/>
            <p:nvPr/>
          </p:nvSpPr>
          <p:spPr bwMode="auto">
            <a:xfrm>
              <a:off x="3467993" y="2909970"/>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38" name="Oval 437"/>
            <p:cNvSpPr/>
            <p:nvPr/>
          </p:nvSpPr>
          <p:spPr bwMode="auto">
            <a:xfrm>
              <a:off x="3588647" y="2948076"/>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39" name="Oval 438"/>
            <p:cNvSpPr/>
            <p:nvPr/>
          </p:nvSpPr>
          <p:spPr bwMode="auto">
            <a:xfrm>
              <a:off x="3710888" y="2995709"/>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40" name="Oval 439"/>
            <p:cNvSpPr/>
            <p:nvPr/>
          </p:nvSpPr>
          <p:spPr bwMode="auto">
            <a:xfrm>
              <a:off x="3826780" y="3056045"/>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41" name="Oval 440"/>
            <p:cNvSpPr/>
            <p:nvPr/>
          </p:nvSpPr>
          <p:spPr bwMode="auto">
            <a:xfrm>
              <a:off x="3934734" y="3137021"/>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42" name="Oval 441"/>
            <p:cNvSpPr/>
            <p:nvPr/>
          </p:nvSpPr>
          <p:spPr bwMode="auto">
            <a:xfrm>
              <a:off x="4039512" y="3225936"/>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43" name="Oval 442"/>
            <p:cNvSpPr/>
            <p:nvPr/>
          </p:nvSpPr>
          <p:spPr bwMode="auto">
            <a:xfrm>
              <a:off x="4144291" y="3306912"/>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44" name="Oval 443"/>
            <p:cNvSpPr/>
            <p:nvPr/>
          </p:nvSpPr>
          <p:spPr bwMode="auto">
            <a:xfrm>
              <a:off x="4237956" y="339423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45" name="Oval 444"/>
            <p:cNvSpPr/>
            <p:nvPr/>
          </p:nvSpPr>
          <p:spPr bwMode="auto">
            <a:xfrm>
              <a:off x="4328447" y="3492681"/>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46" name="Oval 445"/>
            <p:cNvSpPr/>
            <p:nvPr/>
          </p:nvSpPr>
          <p:spPr bwMode="auto">
            <a:xfrm>
              <a:off x="4406237" y="3589536"/>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47" name="Oval 446"/>
            <p:cNvSpPr/>
            <p:nvPr/>
          </p:nvSpPr>
          <p:spPr bwMode="auto">
            <a:xfrm>
              <a:off x="4480853" y="368638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48" name="Oval 447"/>
            <p:cNvSpPr/>
            <p:nvPr/>
          </p:nvSpPr>
          <p:spPr bwMode="auto">
            <a:xfrm>
              <a:off x="4549117" y="3802297"/>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49" name="Oval 448"/>
            <p:cNvSpPr/>
            <p:nvPr/>
          </p:nvSpPr>
          <p:spPr bwMode="auto">
            <a:xfrm>
              <a:off x="2772644" y="274642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50" name="Oval 449"/>
            <p:cNvSpPr/>
            <p:nvPr/>
          </p:nvSpPr>
          <p:spPr bwMode="auto">
            <a:xfrm>
              <a:off x="2896473" y="2733727"/>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51" name="Oval 450"/>
            <p:cNvSpPr/>
            <p:nvPr/>
          </p:nvSpPr>
          <p:spPr bwMode="auto">
            <a:xfrm>
              <a:off x="3156832" y="2744842"/>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52" name="Oval 451"/>
            <p:cNvSpPr/>
            <p:nvPr/>
          </p:nvSpPr>
          <p:spPr bwMode="auto">
            <a:xfrm>
              <a:off x="3282249" y="2762307"/>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53" name="Oval 452"/>
            <p:cNvSpPr/>
            <p:nvPr/>
          </p:nvSpPr>
          <p:spPr bwMode="auto">
            <a:xfrm>
              <a:off x="3406078" y="2771833"/>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54" name="Oval 453"/>
            <p:cNvSpPr/>
            <p:nvPr/>
          </p:nvSpPr>
          <p:spPr bwMode="auto">
            <a:xfrm>
              <a:off x="3529907" y="2803589"/>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55" name="Oval 454"/>
            <p:cNvSpPr/>
            <p:nvPr/>
          </p:nvSpPr>
          <p:spPr bwMode="auto">
            <a:xfrm>
              <a:off x="3650561" y="2848046"/>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56" name="Oval 455"/>
            <p:cNvSpPr/>
            <p:nvPr/>
          </p:nvSpPr>
          <p:spPr bwMode="auto">
            <a:xfrm>
              <a:off x="3766453" y="2898855"/>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57" name="Oval 456"/>
            <p:cNvSpPr/>
            <p:nvPr/>
          </p:nvSpPr>
          <p:spPr bwMode="auto">
            <a:xfrm>
              <a:off x="3879169" y="2949664"/>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58" name="Oval 457"/>
            <p:cNvSpPr/>
            <p:nvPr/>
          </p:nvSpPr>
          <p:spPr bwMode="auto">
            <a:xfrm>
              <a:off x="3990298" y="3022701"/>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59" name="Oval 458"/>
            <p:cNvSpPr/>
            <p:nvPr/>
          </p:nvSpPr>
          <p:spPr bwMode="auto">
            <a:xfrm>
              <a:off x="4099840" y="3124318"/>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60" name="Oval 459"/>
            <p:cNvSpPr/>
            <p:nvPr/>
          </p:nvSpPr>
          <p:spPr bwMode="auto">
            <a:xfrm>
              <a:off x="4201443" y="3206882"/>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61" name="Oval 460"/>
            <p:cNvSpPr/>
            <p:nvPr/>
          </p:nvSpPr>
          <p:spPr bwMode="auto">
            <a:xfrm>
              <a:off x="4291933" y="329262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62" name="Oval 461"/>
            <p:cNvSpPr/>
            <p:nvPr/>
          </p:nvSpPr>
          <p:spPr bwMode="auto">
            <a:xfrm>
              <a:off x="4382424" y="3381537"/>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63" name="Oval 462"/>
            <p:cNvSpPr/>
            <p:nvPr/>
          </p:nvSpPr>
          <p:spPr bwMode="auto">
            <a:xfrm>
              <a:off x="4466564" y="3467277"/>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64" name="Oval 463"/>
            <p:cNvSpPr/>
            <p:nvPr/>
          </p:nvSpPr>
          <p:spPr bwMode="auto">
            <a:xfrm>
              <a:off x="4544355" y="3573658"/>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65" name="Oval 464"/>
            <p:cNvSpPr/>
            <p:nvPr/>
          </p:nvSpPr>
          <p:spPr bwMode="auto">
            <a:xfrm>
              <a:off x="4617382" y="368638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66" name="Oval 465"/>
            <p:cNvSpPr/>
            <p:nvPr/>
          </p:nvSpPr>
          <p:spPr bwMode="auto">
            <a:xfrm>
              <a:off x="4676121" y="3794358"/>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67" name="Oval 466"/>
            <p:cNvSpPr/>
            <p:nvPr/>
          </p:nvSpPr>
          <p:spPr bwMode="auto">
            <a:xfrm>
              <a:off x="4606269" y="3915028"/>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68" name="Oval 467"/>
            <p:cNvSpPr/>
            <p:nvPr/>
          </p:nvSpPr>
          <p:spPr bwMode="auto">
            <a:xfrm>
              <a:off x="4741212" y="3915028"/>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69" name="Oval 468"/>
            <p:cNvSpPr/>
            <p:nvPr/>
          </p:nvSpPr>
          <p:spPr bwMode="auto">
            <a:xfrm>
              <a:off x="4785663" y="404046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0" name="Oval 469"/>
            <p:cNvSpPr/>
            <p:nvPr/>
          </p:nvSpPr>
          <p:spPr bwMode="auto">
            <a:xfrm>
              <a:off x="4658659" y="404046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1" name="Oval 470"/>
            <p:cNvSpPr/>
            <p:nvPr/>
          </p:nvSpPr>
          <p:spPr bwMode="auto">
            <a:xfrm>
              <a:off x="4703110" y="416113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2" name="Oval 471"/>
            <p:cNvSpPr/>
            <p:nvPr/>
          </p:nvSpPr>
          <p:spPr bwMode="auto">
            <a:xfrm>
              <a:off x="4822176" y="416113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3" name="Oval 472"/>
            <p:cNvSpPr/>
            <p:nvPr/>
          </p:nvSpPr>
          <p:spPr bwMode="auto">
            <a:xfrm>
              <a:off x="4855515"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4" name="Oval 473"/>
            <p:cNvSpPr/>
            <p:nvPr/>
          </p:nvSpPr>
          <p:spPr bwMode="auto">
            <a:xfrm>
              <a:off x="4736448"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5" name="Oval 474"/>
            <p:cNvSpPr/>
            <p:nvPr/>
          </p:nvSpPr>
          <p:spPr bwMode="auto">
            <a:xfrm>
              <a:off x="4765024" y="4419939"/>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6" name="Oval 475"/>
            <p:cNvSpPr/>
            <p:nvPr/>
          </p:nvSpPr>
          <p:spPr bwMode="auto">
            <a:xfrm>
              <a:off x="4876153" y="4419939"/>
              <a:ext cx="92078" cy="90503"/>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7" name="Oval 476"/>
            <p:cNvSpPr/>
            <p:nvPr/>
          </p:nvSpPr>
          <p:spPr bwMode="auto">
            <a:xfrm>
              <a:off x="4780900"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8" name="Oval 477"/>
            <p:cNvSpPr/>
            <p:nvPr/>
          </p:nvSpPr>
          <p:spPr bwMode="auto">
            <a:xfrm>
              <a:off x="4895204"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80" name="Oval 479"/>
            <p:cNvSpPr/>
            <p:nvPr/>
          </p:nvSpPr>
          <p:spPr bwMode="auto">
            <a:xfrm>
              <a:off x="2839321" y="2617820"/>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81" name="Oval 480"/>
            <p:cNvSpPr/>
            <p:nvPr/>
          </p:nvSpPr>
          <p:spPr bwMode="auto">
            <a:xfrm>
              <a:off x="2969501" y="2617820"/>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82" name="Oval 481"/>
            <p:cNvSpPr/>
            <p:nvPr/>
          </p:nvSpPr>
          <p:spPr bwMode="auto">
            <a:xfrm>
              <a:off x="3091742" y="2617820"/>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83" name="Oval 482"/>
            <p:cNvSpPr/>
            <p:nvPr/>
          </p:nvSpPr>
          <p:spPr bwMode="auto">
            <a:xfrm>
              <a:off x="3213984" y="2632109"/>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84" name="Oval 483"/>
            <p:cNvSpPr/>
            <p:nvPr/>
          </p:nvSpPr>
          <p:spPr bwMode="auto">
            <a:xfrm>
              <a:off x="3344164" y="2651163"/>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85" name="Oval 484"/>
            <p:cNvSpPr/>
            <p:nvPr/>
          </p:nvSpPr>
          <p:spPr bwMode="auto">
            <a:xfrm>
              <a:off x="3467993" y="2667040"/>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86" name="Oval 485"/>
            <p:cNvSpPr/>
            <p:nvPr/>
          </p:nvSpPr>
          <p:spPr bwMode="auto">
            <a:xfrm>
              <a:off x="3588647" y="2703560"/>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87" name="Oval 486"/>
            <p:cNvSpPr/>
            <p:nvPr/>
          </p:nvSpPr>
          <p:spPr bwMode="auto">
            <a:xfrm>
              <a:off x="3710888" y="2744842"/>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88" name="Oval 487"/>
            <p:cNvSpPr/>
            <p:nvPr/>
          </p:nvSpPr>
          <p:spPr bwMode="auto">
            <a:xfrm>
              <a:off x="3826780" y="2795650"/>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89" name="Oval 488"/>
            <p:cNvSpPr/>
            <p:nvPr/>
          </p:nvSpPr>
          <p:spPr bwMode="auto">
            <a:xfrm>
              <a:off x="3936321" y="2854397"/>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0" name="Oval 489"/>
            <p:cNvSpPr/>
            <p:nvPr/>
          </p:nvSpPr>
          <p:spPr bwMode="auto">
            <a:xfrm>
              <a:off x="4050625" y="2916321"/>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1" name="Oval 490"/>
            <p:cNvSpPr/>
            <p:nvPr/>
          </p:nvSpPr>
          <p:spPr bwMode="auto">
            <a:xfrm>
              <a:off x="4155403" y="3022701"/>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2" name="Oval 491"/>
            <p:cNvSpPr/>
            <p:nvPr/>
          </p:nvSpPr>
          <p:spPr bwMode="auto">
            <a:xfrm>
              <a:off x="4260182" y="3097327"/>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3" name="Oval 492"/>
            <p:cNvSpPr/>
            <p:nvPr/>
          </p:nvSpPr>
          <p:spPr bwMode="auto">
            <a:xfrm>
              <a:off x="4358610" y="3179891"/>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4" name="Oval 493"/>
            <p:cNvSpPr/>
            <p:nvPr/>
          </p:nvSpPr>
          <p:spPr bwMode="auto">
            <a:xfrm>
              <a:off x="4441163" y="3279920"/>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5" name="Oval 494"/>
            <p:cNvSpPr/>
            <p:nvPr/>
          </p:nvSpPr>
          <p:spPr bwMode="auto">
            <a:xfrm>
              <a:off x="4528479" y="3362484"/>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6" name="Oval 495"/>
            <p:cNvSpPr/>
            <p:nvPr/>
          </p:nvSpPr>
          <p:spPr bwMode="auto">
            <a:xfrm>
              <a:off x="4611032" y="3462514"/>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7" name="Oval 496"/>
            <p:cNvSpPr/>
            <p:nvPr/>
          </p:nvSpPr>
          <p:spPr bwMode="auto">
            <a:xfrm>
              <a:off x="4684060" y="3570482"/>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8" name="Oval 497"/>
            <p:cNvSpPr/>
            <p:nvPr/>
          </p:nvSpPr>
          <p:spPr bwMode="auto">
            <a:xfrm>
              <a:off x="4752324" y="3678451"/>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9" name="Oval 498"/>
            <p:cNvSpPr/>
            <p:nvPr/>
          </p:nvSpPr>
          <p:spPr bwMode="auto">
            <a:xfrm>
              <a:off x="4809476" y="3794358"/>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0" name="Oval 499"/>
            <p:cNvSpPr/>
            <p:nvPr/>
          </p:nvSpPr>
          <p:spPr bwMode="auto">
            <a:xfrm>
              <a:off x="4860278" y="3915028"/>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1" name="Oval 500"/>
            <p:cNvSpPr/>
            <p:nvPr/>
          </p:nvSpPr>
          <p:spPr bwMode="auto">
            <a:xfrm>
              <a:off x="4907904" y="404046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2" name="Oval 501"/>
            <p:cNvSpPr/>
            <p:nvPr/>
          </p:nvSpPr>
          <p:spPr bwMode="auto">
            <a:xfrm>
              <a:off x="4944419" y="4165896"/>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3" name="Oval 502"/>
            <p:cNvSpPr/>
            <p:nvPr/>
          </p:nvSpPr>
          <p:spPr bwMode="auto">
            <a:xfrm>
              <a:off x="4974582"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4" name="Oval 503"/>
            <p:cNvSpPr/>
            <p:nvPr/>
          </p:nvSpPr>
          <p:spPr bwMode="auto">
            <a:xfrm>
              <a:off x="5001570" y="4419939"/>
              <a:ext cx="92078" cy="90503"/>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5" name="Oval 504"/>
            <p:cNvSpPr/>
            <p:nvPr/>
          </p:nvSpPr>
          <p:spPr bwMode="auto">
            <a:xfrm>
              <a:off x="5006333"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8" name="Oval 507"/>
            <p:cNvSpPr/>
            <p:nvPr/>
          </p:nvSpPr>
          <p:spPr bwMode="auto">
            <a:xfrm>
              <a:off x="5128575" y="4548549"/>
              <a:ext cx="92078" cy="90502"/>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9" name="Oval 508"/>
            <p:cNvSpPr/>
            <p:nvPr/>
          </p:nvSpPr>
          <p:spPr bwMode="auto">
            <a:xfrm>
              <a:off x="2653577" y="2519378"/>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0" name="Oval 509"/>
            <p:cNvSpPr/>
            <p:nvPr/>
          </p:nvSpPr>
          <p:spPr bwMode="auto">
            <a:xfrm>
              <a:off x="2772644" y="2505088"/>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1" name="Oval 510"/>
            <p:cNvSpPr/>
            <p:nvPr/>
          </p:nvSpPr>
          <p:spPr bwMode="auto">
            <a:xfrm>
              <a:off x="2899648" y="249714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2" name="Oval 511"/>
            <p:cNvSpPr/>
            <p:nvPr/>
          </p:nvSpPr>
          <p:spPr bwMode="auto">
            <a:xfrm>
              <a:off x="3029828" y="2492386"/>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3" name="Oval 512"/>
            <p:cNvSpPr/>
            <p:nvPr/>
          </p:nvSpPr>
          <p:spPr bwMode="auto">
            <a:xfrm>
              <a:off x="3155244" y="2497149"/>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4" name="Oval 513"/>
            <p:cNvSpPr/>
            <p:nvPr/>
          </p:nvSpPr>
          <p:spPr bwMode="auto">
            <a:xfrm>
              <a:off x="3282249" y="2514614"/>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5" name="Oval 514"/>
            <p:cNvSpPr/>
            <p:nvPr/>
          </p:nvSpPr>
          <p:spPr bwMode="auto">
            <a:xfrm>
              <a:off x="3406078" y="2543194"/>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6" name="Oval 515"/>
            <p:cNvSpPr/>
            <p:nvPr/>
          </p:nvSpPr>
          <p:spPr bwMode="auto">
            <a:xfrm>
              <a:off x="3529907" y="2557485"/>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7" name="Oval 516"/>
            <p:cNvSpPr/>
            <p:nvPr/>
          </p:nvSpPr>
          <p:spPr bwMode="auto">
            <a:xfrm>
              <a:off x="3647386" y="2587652"/>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8" name="Oval 517"/>
            <p:cNvSpPr/>
            <p:nvPr/>
          </p:nvSpPr>
          <p:spPr bwMode="auto">
            <a:xfrm>
              <a:off x="3766453" y="2640049"/>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9" name="Oval 518"/>
            <p:cNvSpPr/>
            <p:nvPr/>
          </p:nvSpPr>
          <p:spPr bwMode="auto">
            <a:xfrm>
              <a:off x="3890282" y="2690857"/>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0" name="Oval 519"/>
            <p:cNvSpPr/>
            <p:nvPr/>
          </p:nvSpPr>
          <p:spPr bwMode="auto">
            <a:xfrm>
              <a:off x="3996648" y="2748017"/>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1" name="Oval 520"/>
            <p:cNvSpPr/>
            <p:nvPr/>
          </p:nvSpPr>
          <p:spPr bwMode="auto">
            <a:xfrm>
              <a:off x="4110952" y="2809940"/>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2" name="Oval 521"/>
            <p:cNvSpPr/>
            <p:nvPr/>
          </p:nvSpPr>
          <p:spPr bwMode="auto">
            <a:xfrm>
              <a:off x="4218906" y="2917908"/>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3" name="Oval 522"/>
            <p:cNvSpPr/>
            <p:nvPr/>
          </p:nvSpPr>
          <p:spPr bwMode="auto">
            <a:xfrm>
              <a:off x="4315747" y="2990946"/>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4" name="Oval 523"/>
            <p:cNvSpPr/>
            <p:nvPr/>
          </p:nvSpPr>
          <p:spPr bwMode="auto">
            <a:xfrm>
              <a:off x="4414175" y="3081449"/>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5" name="Oval 524"/>
            <p:cNvSpPr/>
            <p:nvPr/>
          </p:nvSpPr>
          <p:spPr bwMode="auto">
            <a:xfrm>
              <a:off x="4501490" y="3168776"/>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6" name="Oval 525"/>
            <p:cNvSpPr/>
            <p:nvPr/>
          </p:nvSpPr>
          <p:spPr bwMode="auto">
            <a:xfrm>
              <a:off x="4588806" y="3260867"/>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7" name="Oval 526"/>
            <p:cNvSpPr/>
            <p:nvPr/>
          </p:nvSpPr>
          <p:spPr bwMode="auto">
            <a:xfrm>
              <a:off x="4671359" y="3364072"/>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8" name="Oval 527"/>
            <p:cNvSpPr/>
            <p:nvPr/>
          </p:nvSpPr>
          <p:spPr bwMode="auto">
            <a:xfrm>
              <a:off x="4747562" y="3457750"/>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9" name="Oval 528"/>
            <p:cNvSpPr/>
            <p:nvPr/>
          </p:nvSpPr>
          <p:spPr bwMode="auto">
            <a:xfrm>
              <a:off x="4812651" y="3567307"/>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0" name="Oval 529"/>
            <p:cNvSpPr/>
            <p:nvPr/>
          </p:nvSpPr>
          <p:spPr bwMode="auto">
            <a:xfrm>
              <a:off x="4879328" y="3678451"/>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1" name="Oval 530"/>
            <p:cNvSpPr/>
            <p:nvPr/>
          </p:nvSpPr>
          <p:spPr bwMode="auto">
            <a:xfrm>
              <a:off x="4936480" y="3794358"/>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2" name="Oval 531"/>
            <p:cNvSpPr/>
            <p:nvPr/>
          </p:nvSpPr>
          <p:spPr bwMode="auto">
            <a:xfrm>
              <a:off x="4988870" y="3915028"/>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3" name="Oval 532"/>
            <p:cNvSpPr/>
            <p:nvPr/>
          </p:nvSpPr>
          <p:spPr bwMode="auto">
            <a:xfrm>
              <a:off x="5030146" y="404046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4" name="Oval 533"/>
            <p:cNvSpPr/>
            <p:nvPr/>
          </p:nvSpPr>
          <p:spPr bwMode="auto">
            <a:xfrm>
              <a:off x="5063485" y="4161133"/>
              <a:ext cx="92078" cy="90502"/>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5" name="Oval 534"/>
            <p:cNvSpPr/>
            <p:nvPr/>
          </p:nvSpPr>
          <p:spPr bwMode="auto">
            <a:xfrm>
              <a:off x="5095236" y="4289742"/>
              <a:ext cx="92078" cy="90503"/>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6" name="Oval 535"/>
            <p:cNvSpPr/>
            <p:nvPr/>
          </p:nvSpPr>
          <p:spPr bwMode="auto">
            <a:xfrm>
              <a:off x="5112699" y="4419939"/>
              <a:ext cx="92078" cy="90503"/>
            </a:xfrm>
            <a:prstGeom prst="ellipse">
              <a:avLst/>
            </a:prstGeom>
            <a:solidFill>
              <a:srgbClr val="D88C86"/>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7" name="Oval 536"/>
            <p:cNvSpPr/>
            <p:nvPr/>
          </p:nvSpPr>
          <p:spPr bwMode="auto">
            <a:xfrm>
              <a:off x="2836146" y="3695916"/>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8" name="Oval 537"/>
            <p:cNvSpPr/>
            <p:nvPr/>
          </p:nvSpPr>
          <p:spPr bwMode="auto">
            <a:xfrm>
              <a:off x="2710729" y="3718145"/>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9" name="Oval 538"/>
            <p:cNvSpPr/>
            <p:nvPr/>
          </p:nvSpPr>
          <p:spPr bwMode="auto">
            <a:xfrm>
              <a:off x="2588488" y="3762602"/>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40" name="Oval 539"/>
            <p:cNvSpPr/>
            <p:nvPr/>
          </p:nvSpPr>
          <p:spPr bwMode="auto">
            <a:xfrm>
              <a:off x="2471009" y="3818175"/>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41" name="Oval 540"/>
            <p:cNvSpPr/>
            <p:nvPr/>
          </p:nvSpPr>
          <p:spPr bwMode="auto">
            <a:xfrm rot="19848198">
              <a:off x="2363055" y="3886448"/>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42" name="Oval 541"/>
            <p:cNvSpPr/>
            <p:nvPr/>
          </p:nvSpPr>
          <p:spPr bwMode="auto">
            <a:xfrm rot="19848198">
              <a:off x="2264627" y="3972188"/>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43" name="Oval 542"/>
            <p:cNvSpPr/>
            <p:nvPr/>
          </p:nvSpPr>
          <p:spPr bwMode="auto">
            <a:xfrm rot="19848198">
              <a:off x="2175724" y="4076981"/>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44" name="Oval 543"/>
            <p:cNvSpPr/>
            <p:nvPr/>
          </p:nvSpPr>
          <p:spPr bwMode="auto">
            <a:xfrm rot="19848198">
              <a:off x="2101108" y="4180186"/>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45" name="Oval 544"/>
            <p:cNvSpPr/>
            <p:nvPr/>
          </p:nvSpPr>
          <p:spPr bwMode="auto">
            <a:xfrm rot="14405035">
              <a:off x="2043157" y="4288954"/>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46" name="Oval 545"/>
            <p:cNvSpPr/>
            <p:nvPr/>
          </p:nvSpPr>
          <p:spPr bwMode="auto">
            <a:xfrm rot="14405035">
              <a:off x="1998705" y="4419151"/>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47" name="Oval 546"/>
            <p:cNvSpPr/>
            <p:nvPr/>
          </p:nvSpPr>
          <p:spPr bwMode="auto">
            <a:xfrm rot="14405035">
              <a:off x="1968541" y="4547761"/>
              <a:ext cx="90502"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48" name="Oval 547"/>
            <p:cNvSpPr/>
            <p:nvPr/>
          </p:nvSpPr>
          <p:spPr bwMode="auto">
            <a:xfrm rot="14405035">
              <a:off x="1953460" y="4683516"/>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49" name="Oval 548"/>
            <p:cNvSpPr/>
            <p:nvPr/>
          </p:nvSpPr>
          <p:spPr bwMode="auto">
            <a:xfrm rot="14405035">
              <a:off x="1835981" y="4683516"/>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50" name="Oval 549"/>
            <p:cNvSpPr/>
            <p:nvPr/>
          </p:nvSpPr>
          <p:spPr bwMode="auto">
            <a:xfrm rot="14405035">
              <a:off x="1847887" y="4547761"/>
              <a:ext cx="90502"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51" name="Oval 550"/>
            <p:cNvSpPr/>
            <p:nvPr/>
          </p:nvSpPr>
          <p:spPr bwMode="auto">
            <a:xfrm rot="14405035">
              <a:off x="1875669" y="4419946"/>
              <a:ext cx="90503" cy="904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52" name="Oval 551"/>
            <p:cNvSpPr/>
            <p:nvPr/>
          </p:nvSpPr>
          <p:spPr bwMode="auto">
            <a:xfrm rot="14405035">
              <a:off x="1919328" y="4288954"/>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54" name="Oval 553"/>
            <p:cNvSpPr/>
            <p:nvPr/>
          </p:nvSpPr>
          <p:spPr bwMode="auto">
            <a:xfrm rot="14405035">
              <a:off x="2039188" y="4069049"/>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55" name="Oval 554"/>
            <p:cNvSpPr/>
            <p:nvPr/>
          </p:nvSpPr>
          <p:spPr bwMode="auto">
            <a:xfrm rot="14405035">
              <a:off x="2119359" y="3966637"/>
              <a:ext cx="90502"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56" name="Oval 555"/>
            <p:cNvSpPr/>
            <p:nvPr/>
          </p:nvSpPr>
          <p:spPr bwMode="auto">
            <a:xfrm rot="14405035">
              <a:off x="2204293" y="3873752"/>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57" name="Oval 556"/>
            <p:cNvSpPr/>
            <p:nvPr/>
          </p:nvSpPr>
          <p:spPr bwMode="auto">
            <a:xfrm rot="14405035">
              <a:off x="2305103" y="3790394"/>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58" name="Oval 557"/>
            <p:cNvSpPr/>
            <p:nvPr/>
          </p:nvSpPr>
          <p:spPr bwMode="auto">
            <a:xfrm rot="14405035">
              <a:off x="2416232" y="3720532"/>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59" name="Oval 558"/>
            <p:cNvSpPr/>
            <p:nvPr/>
          </p:nvSpPr>
          <p:spPr bwMode="auto">
            <a:xfrm rot="14405035">
              <a:off x="2530536" y="3666548"/>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0" name="Oval 559"/>
            <p:cNvSpPr/>
            <p:nvPr/>
          </p:nvSpPr>
          <p:spPr bwMode="auto">
            <a:xfrm rot="14405035">
              <a:off x="2652778" y="3618915"/>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1" name="Oval 560"/>
            <p:cNvSpPr/>
            <p:nvPr/>
          </p:nvSpPr>
          <p:spPr bwMode="auto">
            <a:xfrm rot="14405035">
              <a:off x="2775813" y="3587954"/>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2" name="Oval 561"/>
            <p:cNvSpPr/>
            <p:nvPr/>
          </p:nvSpPr>
          <p:spPr bwMode="auto">
            <a:xfrm rot="14405035">
              <a:off x="1720089" y="4683516"/>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3" name="Oval 562"/>
            <p:cNvSpPr/>
            <p:nvPr/>
          </p:nvSpPr>
          <p:spPr bwMode="auto">
            <a:xfrm rot="14405035">
              <a:off x="1730408" y="4547761"/>
              <a:ext cx="90502"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4" name="Oval 563"/>
            <p:cNvSpPr/>
            <p:nvPr/>
          </p:nvSpPr>
          <p:spPr bwMode="auto">
            <a:xfrm rot="14405035">
              <a:off x="1760572" y="4419151"/>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5" name="Oval 564"/>
            <p:cNvSpPr/>
            <p:nvPr/>
          </p:nvSpPr>
          <p:spPr bwMode="auto">
            <a:xfrm rot="14405035">
              <a:off x="1795498" y="4288954"/>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6" name="Oval 565"/>
            <p:cNvSpPr/>
            <p:nvPr/>
          </p:nvSpPr>
          <p:spPr bwMode="auto">
            <a:xfrm rot="14405035">
              <a:off x="1844712" y="4171459"/>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7" name="Oval 566"/>
            <p:cNvSpPr/>
            <p:nvPr/>
          </p:nvSpPr>
          <p:spPr bwMode="auto">
            <a:xfrm rot="14405035">
              <a:off x="1904245" y="4069049"/>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8" name="Oval 567"/>
            <p:cNvSpPr/>
            <p:nvPr/>
          </p:nvSpPr>
          <p:spPr bwMode="auto">
            <a:xfrm rot="14405035">
              <a:off x="1972510" y="3959492"/>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9" name="Oval 568"/>
            <p:cNvSpPr/>
            <p:nvPr/>
          </p:nvSpPr>
          <p:spPr bwMode="auto">
            <a:xfrm rot="14405035">
              <a:off x="2055063" y="3859463"/>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0" name="Oval 569"/>
            <p:cNvSpPr/>
            <p:nvPr/>
          </p:nvSpPr>
          <p:spPr bwMode="auto">
            <a:xfrm rot="14405035">
              <a:off x="2150316" y="3767372"/>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1" name="Oval 570"/>
            <p:cNvSpPr/>
            <p:nvPr/>
          </p:nvSpPr>
          <p:spPr bwMode="auto">
            <a:xfrm rot="14405035">
              <a:off x="2249538" y="3684014"/>
              <a:ext cx="92091" cy="904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2" name="Oval 571"/>
            <p:cNvSpPr/>
            <p:nvPr/>
          </p:nvSpPr>
          <p:spPr bwMode="auto">
            <a:xfrm rot="14405035">
              <a:off x="2358286" y="3614946"/>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3" name="Oval 572"/>
            <p:cNvSpPr/>
            <p:nvPr/>
          </p:nvSpPr>
          <p:spPr bwMode="auto">
            <a:xfrm rot="14405035">
              <a:off x="2471002" y="3554611"/>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4" name="Oval 573"/>
            <p:cNvSpPr/>
            <p:nvPr/>
          </p:nvSpPr>
          <p:spPr bwMode="auto">
            <a:xfrm rot="14405035">
              <a:off x="2590863" y="3510947"/>
              <a:ext cx="90503"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5" name="Oval 574"/>
            <p:cNvSpPr/>
            <p:nvPr/>
          </p:nvSpPr>
          <p:spPr bwMode="auto">
            <a:xfrm rot="14405035">
              <a:off x="2713105" y="3480779"/>
              <a:ext cx="90502"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6" name="Oval 575"/>
            <p:cNvSpPr/>
            <p:nvPr/>
          </p:nvSpPr>
          <p:spPr bwMode="auto">
            <a:xfrm rot="14405035">
              <a:off x="2655159" y="3372017"/>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7" name="Oval 576"/>
            <p:cNvSpPr/>
            <p:nvPr/>
          </p:nvSpPr>
          <p:spPr bwMode="auto">
            <a:xfrm rot="14405035">
              <a:off x="2530536" y="3410918"/>
              <a:ext cx="90502"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8" name="Oval 577"/>
            <p:cNvSpPr/>
            <p:nvPr/>
          </p:nvSpPr>
          <p:spPr bwMode="auto">
            <a:xfrm rot="14405035">
              <a:off x="2413850" y="3454581"/>
              <a:ext cx="92091" cy="92078"/>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9" name="Oval 578"/>
            <p:cNvSpPr/>
            <p:nvPr/>
          </p:nvSpPr>
          <p:spPr bwMode="auto">
            <a:xfrm rot="13119589">
              <a:off x="2294790" y="3511734"/>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0" name="Oval 579"/>
            <p:cNvSpPr/>
            <p:nvPr/>
          </p:nvSpPr>
          <p:spPr bwMode="auto">
            <a:xfrm rot="13119589">
              <a:off x="2186836" y="358000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1" name="Oval 580"/>
            <p:cNvSpPr/>
            <p:nvPr/>
          </p:nvSpPr>
          <p:spPr bwMode="auto">
            <a:xfrm rot="13119589">
              <a:off x="2085232" y="3660985"/>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2" name="Oval 581"/>
            <p:cNvSpPr/>
            <p:nvPr/>
          </p:nvSpPr>
          <p:spPr bwMode="auto">
            <a:xfrm rot="13119589">
              <a:off x="1991567" y="3751488"/>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3" name="Oval 582"/>
            <p:cNvSpPr/>
            <p:nvPr/>
          </p:nvSpPr>
          <p:spPr bwMode="auto">
            <a:xfrm rot="11904008">
              <a:off x="1909014" y="3851517"/>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4" name="Oval 583"/>
            <p:cNvSpPr/>
            <p:nvPr/>
          </p:nvSpPr>
          <p:spPr bwMode="auto">
            <a:xfrm rot="11904008">
              <a:off x="1834399" y="3953135"/>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5" name="Oval 584"/>
            <p:cNvSpPr/>
            <p:nvPr/>
          </p:nvSpPr>
          <p:spPr bwMode="auto">
            <a:xfrm rot="11904008">
              <a:off x="1767722" y="4048401"/>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6" name="Oval 585"/>
            <p:cNvSpPr/>
            <p:nvPr/>
          </p:nvSpPr>
          <p:spPr bwMode="auto">
            <a:xfrm rot="11904008">
              <a:off x="1713745" y="4167484"/>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7" name="Oval 586"/>
            <p:cNvSpPr/>
            <p:nvPr/>
          </p:nvSpPr>
          <p:spPr bwMode="auto">
            <a:xfrm rot="10618562">
              <a:off x="1670881" y="4289742"/>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8" name="Oval 587"/>
            <p:cNvSpPr/>
            <p:nvPr/>
          </p:nvSpPr>
          <p:spPr bwMode="auto">
            <a:xfrm rot="10618562">
              <a:off x="1637542" y="4419939"/>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9" name="Oval 588"/>
            <p:cNvSpPr/>
            <p:nvPr/>
          </p:nvSpPr>
          <p:spPr bwMode="auto">
            <a:xfrm rot="10618562">
              <a:off x="1613729" y="4548549"/>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90" name="Oval 589"/>
            <p:cNvSpPr/>
            <p:nvPr/>
          </p:nvSpPr>
          <p:spPr bwMode="auto">
            <a:xfrm rot="10618562">
              <a:off x="1604204" y="468350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91" name="Oval 590"/>
            <p:cNvSpPr/>
            <p:nvPr/>
          </p:nvSpPr>
          <p:spPr bwMode="auto">
            <a:xfrm>
              <a:off x="2590075" y="325927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92" name="Oval 591"/>
            <p:cNvSpPr/>
            <p:nvPr/>
          </p:nvSpPr>
          <p:spPr bwMode="auto">
            <a:xfrm>
              <a:off x="2467834" y="3298973"/>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593" name="Oval 592"/>
            <p:cNvSpPr/>
            <p:nvPr/>
          </p:nvSpPr>
          <p:spPr bwMode="auto">
            <a:xfrm rot="20755409">
              <a:off x="2351942" y="3341843"/>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94" name="Oval 593"/>
            <p:cNvSpPr/>
            <p:nvPr/>
          </p:nvSpPr>
          <p:spPr bwMode="auto">
            <a:xfrm rot="20755409">
              <a:off x="2242401" y="3403766"/>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95" name="Oval 594"/>
            <p:cNvSpPr/>
            <p:nvPr/>
          </p:nvSpPr>
          <p:spPr bwMode="auto">
            <a:xfrm rot="20755409">
              <a:off x="2131272" y="3470452"/>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596" name="Oval 595"/>
            <p:cNvSpPr/>
            <p:nvPr/>
          </p:nvSpPr>
          <p:spPr bwMode="auto">
            <a:xfrm rot="19867819">
              <a:off x="2031256" y="3549841"/>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97" name="Oval 596"/>
            <p:cNvSpPr/>
            <p:nvPr/>
          </p:nvSpPr>
          <p:spPr bwMode="auto">
            <a:xfrm rot="19867819">
              <a:off x="1937590" y="3638756"/>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98" name="Oval 597"/>
            <p:cNvSpPr/>
            <p:nvPr/>
          </p:nvSpPr>
          <p:spPr bwMode="auto">
            <a:xfrm rot="19867819">
              <a:off x="1847099" y="3732435"/>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599" name="Oval 598"/>
            <p:cNvSpPr/>
            <p:nvPr/>
          </p:nvSpPr>
          <p:spPr bwMode="auto">
            <a:xfrm rot="19023228">
              <a:off x="1767722" y="3835640"/>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00" name="Oval 599"/>
            <p:cNvSpPr/>
            <p:nvPr/>
          </p:nvSpPr>
          <p:spPr bwMode="auto">
            <a:xfrm rot="19023228">
              <a:off x="1697869" y="3945196"/>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01" name="Oval 600"/>
            <p:cNvSpPr/>
            <p:nvPr/>
          </p:nvSpPr>
          <p:spPr bwMode="auto">
            <a:xfrm rot="19023228">
              <a:off x="1637542" y="4059516"/>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02" name="Oval 601"/>
            <p:cNvSpPr/>
            <p:nvPr/>
          </p:nvSpPr>
          <p:spPr bwMode="auto">
            <a:xfrm rot="19023228">
              <a:off x="1588328" y="4175423"/>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03" name="Oval 602"/>
            <p:cNvSpPr/>
            <p:nvPr/>
          </p:nvSpPr>
          <p:spPr bwMode="auto">
            <a:xfrm rot="19023228">
              <a:off x="1547052" y="4289742"/>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04" name="Oval 603"/>
            <p:cNvSpPr/>
            <p:nvPr/>
          </p:nvSpPr>
          <p:spPr bwMode="auto">
            <a:xfrm rot="19023228">
              <a:off x="1515301" y="4419939"/>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05" name="Oval 604"/>
            <p:cNvSpPr/>
            <p:nvPr/>
          </p:nvSpPr>
          <p:spPr bwMode="auto">
            <a:xfrm rot="19023228">
              <a:off x="1501012" y="4548549"/>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06" name="Oval 605"/>
            <p:cNvSpPr/>
            <p:nvPr/>
          </p:nvSpPr>
          <p:spPr bwMode="auto">
            <a:xfrm rot="19023228">
              <a:off x="1488312" y="468350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07" name="Oval 606"/>
            <p:cNvSpPr/>
            <p:nvPr/>
          </p:nvSpPr>
          <p:spPr bwMode="auto">
            <a:xfrm rot="19023228">
              <a:off x="1367658" y="4683509"/>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08" name="Oval 607"/>
            <p:cNvSpPr/>
            <p:nvPr/>
          </p:nvSpPr>
          <p:spPr bwMode="auto">
            <a:xfrm rot="19023228">
              <a:off x="1381946" y="4548549"/>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09" name="Oval 608"/>
            <p:cNvSpPr/>
            <p:nvPr/>
          </p:nvSpPr>
          <p:spPr bwMode="auto">
            <a:xfrm rot="19023228">
              <a:off x="1397822" y="4419939"/>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10" name="Oval 609"/>
            <p:cNvSpPr/>
            <p:nvPr/>
          </p:nvSpPr>
          <p:spPr bwMode="auto">
            <a:xfrm rot="19023228">
              <a:off x="1427985" y="4289742"/>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11" name="Oval 610"/>
            <p:cNvSpPr/>
            <p:nvPr/>
          </p:nvSpPr>
          <p:spPr bwMode="auto">
            <a:xfrm rot="19023228">
              <a:off x="1466086" y="4175423"/>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12" name="Oval 611"/>
            <p:cNvSpPr/>
            <p:nvPr/>
          </p:nvSpPr>
          <p:spPr bwMode="auto">
            <a:xfrm rot="19023228">
              <a:off x="1512126" y="4059516"/>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13" name="Oval 612"/>
            <p:cNvSpPr/>
            <p:nvPr/>
          </p:nvSpPr>
          <p:spPr bwMode="auto">
            <a:xfrm rot="19023228">
              <a:off x="1570865" y="3942021"/>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14" name="Oval 613"/>
            <p:cNvSpPr/>
            <p:nvPr/>
          </p:nvSpPr>
          <p:spPr bwMode="auto">
            <a:xfrm rot="19023228">
              <a:off x="1635955" y="3826113"/>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15" name="Oval 614"/>
            <p:cNvSpPr/>
            <p:nvPr/>
          </p:nvSpPr>
          <p:spPr bwMode="auto">
            <a:xfrm rot="19023228">
              <a:off x="1707394" y="3719733"/>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16" name="Oval 615"/>
            <p:cNvSpPr/>
            <p:nvPr/>
          </p:nvSpPr>
          <p:spPr bwMode="auto">
            <a:xfrm rot="19023228">
              <a:off x="1789947" y="3624467"/>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17" name="Oval 616"/>
            <p:cNvSpPr/>
            <p:nvPr/>
          </p:nvSpPr>
          <p:spPr bwMode="auto">
            <a:xfrm rot="19023228">
              <a:off x="1877263" y="3532376"/>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18" name="Oval 617"/>
            <p:cNvSpPr/>
            <p:nvPr/>
          </p:nvSpPr>
          <p:spPr bwMode="auto">
            <a:xfrm rot="19023228">
              <a:off x="1970929" y="3448224"/>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19" name="Oval 618"/>
            <p:cNvSpPr/>
            <p:nvPr/>
          </p:nvSpPr>
          <p:spPr bwMode="auto">
            <a:xfrm rot="19023228">
              <a:off x="2075707" y="3370423"/>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20" name="Oval 619"/>
            <p:cNvSpPr/>
            <p:nvPr/>
          </p:nvSpPr>
          <p:spPr bwMode="auto">
            <a:xfrm rot="19023228">
              <a:off x="2177311" y="330214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21" name="Oval 620"/>
            <p:cNvSpPr/>
            <p:nvPr/>
          </p:nvSpPr>
          <p:spPr bwMode="auto">
            <a:xfrm rot="19023228">
              <a:off x="2294790" y="3243402"/>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22" name="Oval 621"/>
            <p:cNvSpPr/>
            <p:nvPr/>
          </p:nvSpPr>
          <p:spPr bwMode="auto">
            <a:xfrm rot="19023228">
              <a:off x="2404331" y="3192593"/>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23" name="Oval 622"/>
            <p:cNvSpPr/>
            <p:nvPr/>
          </p:nvSpPr>
          <p:spPr bwMode="auto">
            <a:xfrm rot="19023228">
              <a:off x="2526573" y="3148135"/>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24" name="Oval 623"/>
            <p:cNvSpPr/>
            <p:nvPr/>
          </p:nvSpPr>
          <p:spPr bwMode="auto">
            <a:xfrm rot="19023228">
              <a:off x="1253354" y="4683509"/>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25" name="Oval 624"/>
            <p:cNvSpPr/>
            <p:nvPr/>
          </p:nvSpPr>
          <p:spPr bwMode="auto">
            <a:xfrm rot="19023228">
              <a:off x="1264467" y="4548549"/>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26" name="Oval 625"/>
            <p:cNvSpPr/>
            <p:nvPr/>
          </p:nvSpPr>
          <p:spPr bwMode="auto">
            <a:xfrm rot="19023228">
              <a:off x="1281930" y="4419939"/>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27" name="Oval 626"/>
            <p:cNvSpPr/>
            <p:nvPr/>
          </p:nvSpPr>
          <p:spPr bwMode="auto">
            <a:xfrm rot="19023228">
              <a:off x="1310506" y="4289742"/>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28" name="Oval 627"/>
            <p:cNvSpPr/>
            <p:nvPr/>
          </p:nvSpPr>
          <p:spPr bwMode="auto">
            <a:xfrm rot="19023228">
              <a:off x="1345432" y="4150018"/>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29" name="Oval 628"/>
            <p:cNvSpPr/>
            <p:nvPr/>
          </p:nvSpPr>
          <p:spPr bwMode="auto">
            <a:xfrm rot="19023228">
              <a:off x="1393059" y="4042050"/>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30" name="Oval 629"/>
            <p:cNvSpPr/>
            <p:nvPr/>
          </p:nvSpPr>
          <p:spPr bwMode="auto">
            <a:xfrm rot="19023228">
              <a:off x="1448624" y="3922968"/>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31" name="Oval 630"/>
            <p:cNvSpPr/>
            <p:nvPr/>
          </p:nvSpPr>
          <p:spPr bwMode="auto">
            <a:xfrm rot="19023228">
              <a:off x="1512126" y="3803884"/>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32" name="Oval 631"/>
            <p:cNvSpPr/>
            <p:nvPr/>
          </p:nvSpPr>
          <p:spPr bwMode="auto">
            <a:xfrm rot="19023228">
              <a:off x="1583565" y="3692740"/>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33" name="Oval 632"/>
            <p:cNvSpPr/>
            <p:nvPr/>
          </p:nvSpPr>
          <p:spPr bwMode="auto">
            <a:xfrm rot="19023228">
              <a:off x="1662943" y="3592711"/>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34" name="Oval 633"/>
            <p:cNvSpPr/>
            <p:nvPr/>
          </p:nvSpPr>
          <p:spPr bwMode="auto">
            <a:xfrm rot="19023228">
              <a:off x="1748671" y="3492681"/>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35" name="Oval 634"/>
            <p:cNvSpPr/>
            <p:nvPr/>
          </p:nvSpPr>
          <p:spPr bwMode="auto">
            <a:xfrm rot="19023228">
              <a:off x="1839162" y="3405354"/>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36" name="Oval 635"/>
            <p:cNvSpPr/>
            <p:nvPr/>
          </p:nvSpPr>
          <p:spPr bwMode="auto">
            <a:xfrm rot="19023228">
              <a:off x="1942353" y="3318026"/>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37" name="Oval 636"/>
            <p:cNvSpPr/>
            <p:nvPr/>
          </p:nvSpPr>
          <p:spPr bwMode="auto">
            <a:xfrm rot="19023228">
              <a:off x="2045544" y="3246577"/>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38" name="Oval 637"/>
            <p:cNvSpPr/>
            <p:nvPr/>
          </p:nvSpPr>
          <p:spPr bwMode="auto">
            <a:xfrm rot="19023228">
              <a:off x="2159848" y="3173540"/>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39" name="Oval 638"/>
            <p:cNvSpPr/>
            <p:nvPr/>
          </p:nvSpPr>
          <p:spPr bwMode="auto">
            <a:xfrm rot="19023228">
              <a:off x="2274152" y="3119556"/>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40" name="Oval 639"/>
            <p:cNvSpPr/>
            <p:nvPr/>
          </p:nvSpPr>
          <p:spPr bwMode="auto">
            <a:xfrm rot="19023228">
              <a:off x="2393218" y="3071922"/>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41" name="Oval 640"/>
            <p:cNvSpPr/>
            <p:nvPr/>
          </p:nvSpPr>
          <p:spPr bwMode="auto">
            <a:xfrm rot="19023228">
              <a:off x="2336066" y="2963954"/>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42" name="Oval 641"/>
            <p:cNvSpPr/>
            <p:nvPr/>
          </p:nvSpPr>
          <p:spPr bwMode="auto">
            <a:xfrm rot="19023228">
              <a:off x="2217000" y="3016350"/>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43" name="Oval 642"/>
            <p:cNvSpPr/>
            <p:nvPr/>
          </p:nvSpPr>
          <p:spPr bwMode="auto">
            <a:xfrm rot="19023228">
              <a:off x="2101108" y="3071922"/>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44" name="Oval 643"/>
            <p:cNvSpPr/>
            <p:nvPr/>
          </p:nvSpPr>
          <p:spPr bwMode="auto">
            <a:xfrm rot="19023228">
              <a:off x="1989979" y="3137021"/>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45" name="Oval 644"/>
            <p:cNvSpPr/>
            <p:nvPr/>
          </p:nvSpPr>
          <p:spPr bwMode="auto">
            <a:xfrm rot="19023228">
              <a:off x="1885201" y="3211646"/>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46" name="Oval 645"/>
            <p:cNvSpPr/>
            <p:nvPr/>
          </p:nvSpPr>
          <p:spPr bwMode="auto">
            <a:xfrm rot="19023228">
              <a:off x="1783597" y="3302149"/>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47" name="Oval 646"/>
            <p:cNvSpPr/>
            <p:nvPr/>
          </p:nvSpPr>
          <p:spPr bwMode="auto">
            <a:xfrm rot="19023228">
              <a:off x="1689932" y="3384713"/>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48" name="Oval 647"/>
            <p:cNvSpPr/>
            <p:nvPr/>
          </p:nvSpPr>
          <p:spPr bwMode="auto">
            <a:xfrm rot="19023228">
              <a:off x="1601029" y="3481567"/>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49" name="Oval 648"/>
            <p:cNvSpPr/>
            <p:nvPr/>
          </p:nvSpPr>
          <p:spPr bwMode="auto">
            <a:xfrm rot="19023228">
              <a:off x="1520063" y="3580009"/>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50" name="Oval 649"/>
            <p:cNvSpPr/>
            <p:nvPr/>
          </p:nvSpPr>
          <p:spPr bwMode="auto">
            <a:xfrm rot="19023228">
              <a:off x="1442273" y="3687977"/>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51" name="Oval 650"/>
            <p:cNvSpPr/>
            <p:nvPr/>
          </p:nvSpPr>
          <p:spPr bwMode="auto">
            <a:xfrm rot="19023228">
              <a:off x="1381946" y="3805473"/>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52" name="Oval 651"/>
            <p:cNvSpPr/>
            <p:nvPr/>
          </p:nvSpPr>
          <p:spPr bwMode="auto">
            <a:xfrm rot="19023228">
              <a:off x="1318444" y="3921379"/>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53" name="Oval 652"/>
            <p:cNvSpPr/>
            <p:nvPr/>
          </p:nvSpPr>
          <p:spPr bwMode="auto">
            <a:xfrm rot="19023228">
              <a:off x="1267642" y="4026172"/>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54" name="Oval 653"/>
            <p:cNvSpPr/>
            <p:nvPr/>
          </p:nvSpPr>
          <p:spPr bwMode="auto">
            <a:xfrm rot="19023228">
              <a:off x="1227953" y="4148431"/>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55" name="Oval 654"/>
            <p:cNvSpPr/>
            <p:nvPr/>
          </p:nvSpPr>
          <p:spPr bwMode="auto">
            <a:xfrm rot="19023228">
              <a:off x="1188265" y="4289742"/>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56" name="Oval 655"/>
            <p:cNvSpPr/>
            <p:nvPr/>
          </p:nvSpPr>
          <p:spPr bwMode="auto">
            <a:xfrm rot="19023228">
              <a:off x="1164451" y="4419939"/>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57" name="Oval 656"/>
            <p:cNvSpPr/>
            <p:nvPr/>
          </p:nvSpPr>
          <p:spPr bwMode="auto">
            <a:xfrm rot="19023228">
              <a:off x="1150163" y="4548549"/>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58" name="Oval 657"/>
            <p:cNvSpPr/>
            <p:nvPr/>
          </p:nvSpPr>
          <p:spPr bwMode="auto">
            <a:xfrm rot="19023228">
              <a:off x="1139050" y="4683509"/>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59" name="Oval 658"/>
            <p:cNvSpPr/>
            <p:nvPr/>
          </p:nvSpPr>
          <p:spPr bwMode="auto">
            <a:xfrm rot="19023228">
              <a:off x="1021571" y="468350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60" name="Oval 659"/>
            <p:cNvSpPr/>
            <p:nvPr/>
          </p:nvSpPr>
          <p:spPr bwMode="auto">
            <a:xfrm rot="19023228">
              <a:off x="1032684" y="4548549"/>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61" name="Oval 660"/>
            <p:cNvSpPr/>
            <p:nvPr/>
          </p:nvSpPr>
          <p:spPr bwMode="auto">
            <a:xfrm rot="19023228">
              <a:off x="1045385" y="4419939"/>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62" name="Oval 661"/>
            <p:cNvSpPr/>
            <p:nvPr/>
          </p:nvSpPr>
          <p:spPr bwMode="auto">
            <a:xfrm rot="19023228">
              <a:off x="1070786" y="4289742"/>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63" name="Oval 662"/>
            <p:cNvSpPr/>
            <p:nvPr/>
          </p:nvSpPr>
          <p:spPr bwMode="auto">
            <a:xfrm rot="19023228">
              <a:off x="1102537" y="4146843"/>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64" name="Oval 663"/>
            <p:cNvSpPr/>
            <p:nvPr/>
          </p:nvSpPr>
          <p:spPr bwMode="auto">
            <a:xfrm rot="19023228">
              <a:off x="1140638" y="4043638"/>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65" name="Oval 664"/>
            <p:cNvSpPr/>
            <p:nvPr/>
          </p:nvSpPr>
          <p:spPr bwMode="auto">
            <a:xfrm rot="19023228">
              <a:off x="1188265" y="3915028"/>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66" name="Oval 665"/>
            <p:cNvSpPr/>
            <p:nvPr/>
          </p:nvSpPr>
          <p:spPr bwMode="auto">
            <a:xfrm rot="19023228">
              <a:off x="1248592" y="3800709"/>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67" name="Oval 666"/>
            <p:cNvSpPr/>
            <p:nvPr/>
          </p:nvSpPr>
          <p:spPr bwMode="auto">
            <a:xfrm rot="19023228">
              <a:off x="1310506" y="3681626"/>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68" name="Oval 667"/>
            <p:cNvSpPr/>
            <p:nvPr/>
          </p:nvSpPr>
          <p:spPr bwMode="auto">
            <a:xfrm rot="19023228">
              <a:off x="1378771" y="3575245"/>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69" name="Oval 668"/>
            <p:cNvSpPr/>
            <p:nvPr/>
          </p:nvSpPr>
          <p:spPr bwMode="auto">
            <a:xfrm rot="19023228">
              <a:off x="1456561" y="3470452"/>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70" name="Oval 669"/>
            <p:cNvSpPr/>
            <p:nvPr/>
          </p:nvSpPr>
          <p:spPr bwMode="auto">
            <a:xfrm rot="19023228">
              <a:off x="1540702" y="3372011"/>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71" name="Oval 670"/>
            <p:cNvSpPr/>
            <p:nvPr/>
          </p:nvSpPr>
          <p:spPr bwMode="auto">
            <a:xfrm rot="19023228">
              <a:off x="1629605" y="3278333"/>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72" name="Oval 671"/>
            <p:cNvSpPr/>
            <p:nvPr/>
          </p:nvSpPr>
          <p:spPr bwMode="auto">
            <a:xfrm rot="19023228">
              <a:off x="1728033" y="3194180"/>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73" name="Oval 672"/>
            <p:cNvSpPr/>
            <p:nvPr/>
          </p:nvSpPr>
          <p:spPr bwMode="auto">
            <a:xfrm rot="19023228">
              <a:off x="1828049" y="3106853"/>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74" name="Oval 673"/>
            <p:cNvSpPr/>
            <p:nvPr/>
          </p:nvSpPr>
          <p:spPr bwMode="auto">
            <a:xfrm rot="19023228">
              <a:off x="1932827" y="303857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75" name="Oval 674"/>
            <p:cNvSpPr/>
            <p:nvPr/>
          </p:nvSpPr>
          <p:spPr bwMode="auto">
            <a:xfrm rot="19023228">
              <a:off x="2045544" y="2968717"/>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76" name="Oval 675"/>
            <p:cNvSpPr/>
            <p:nvPr/>
          </p:nvSpPr>
          <p:spPr bwMode="auto">
            <a:xfrm rot="19023228">
              <a:off x="2155085" y="2911557"/>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77" name="Oval 676"/>
            <p:cNvSpPr/>
            <p:nvPr/>
          </p:nvSpPr>
          <p:spPr bwMode="auto">
            <a:xfrm rot="19023228">
              <a:off x="2272564" y="2860748"/>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78" name="Oval 677"/>
            <p:cNvSpPr/>
            <p:nvPr/>
          </p:nvSpPr>
          <p:spPr bwMode="auto">
            <a:xfrm rot="19023228">
              <a:off x="2396393" y="2821055"/>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79" name="Oval 678"/>
            <p:cNvSpPr/>
            <p:nvPr/>
          </p:nvSpPr>
          <p:spPr bwMode="auto">
            <a:xfrm rot="19023228">
              <a:off x="2334479" y="2716262"/>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80" name="Oval 679"/>
            <p:cNvSpPr/>
            <p:nvPr/>
          </p:nvSpPr>
          <p:spPr bwMode="auto">
            <a:xfrm rot="19023228">
              <a:off x="2213825" y="2757544"/>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81" name="Oval 680"/>
            <p:cNvSpPr/>
            <p:nvPr/>
          </p:nvSpPr>
          <p:spPr bwMode="auto">
            <a:xfrm rot="19023228">
              <a:off x="2097933" y="2811528"/>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82" name="Oval 681"/>
            <p:cNvSpPr/>
            <p:nvPr/>
          </p:nvSpPr>
          <p:spPr bwMode="auto">
            <a:xfrm rot="19023228">
              <a:off x="1983629" y="2867099"/>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83" name="Oval 682"/>
            <p:cNvSpPr/>
            <p:nvPr/>
          </p:nvSpPr>
          <p:spPr bwMode="auto">
            <a:xfrm rot="19023228">
              <a:off x="1877263" y="2935374"/>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84" name="Oval 683"/>
            <p:cNvSpPr/>
            <p:nvPr/>
          </p:nvSpPr>
          <p:spPr bwMode="auto">
            <a:xfrm rot="19023228">
              <a:off x="1772485" y="3006823"/>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85" name="Oval 684"/>
            <p:cNvSpPr/>
            <p:nvPr/>
          </p:nvSpPr>
          <p:spPr bwMode="auto">
            <a:xfrm rot="19023228">
              <a:off x="1669293" y="3089387"/>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86" name="Oval 685"/>
            <p:cNvSpPr/>
            <p:nvPr/>
          </p:nvSpPr>
          <p:spPr bwMode="auto">
            <a:xfrm rot="19023228">
              <a:off x="1569278" y="3168776"/>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87" name="Oval 686"/>
            <p:cNvSpPr/>
            <p:nvPr/>
          </p:nvSpPr>
          <p:spPr bwMode="auto">
            <a:xfrm rot="19023228">
              <a:off x="1485137" y="3265630"/>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88" name="Oval 687"/>
            <p:cNvSpPr/>
            <p:nvPr/>
          </p:nvSpPr>
          <p:spPr bwMode="auto">
            <a:xfrm rot="19023228">
              <a:off x="1396234" y="3360897"/>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89" name="Oval 688"/>
            <p:cNvSpPr/>
            <p:nvPr/>
          </p:nvSpPr>
          <p:spPr bwMode="auto">
            <a:xfrm rot="19023228">
              <a:off x="1318444" y="3460926"/>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90" name="Oval 689"/>
            <p:cNvSpPr/>
            <p:nvPr/>
          </p:nvSpPr>
          <p:spPr bwMode="auto">
            <a:xfrm rot="19023228">
              <a:off x="1240653" y="3568894"/>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91" name="Oval 690"/>
            <p:cNvSpPr/>
            <p:nvPr/>
          </p:nvSpPr>
          <p:spPr bwMode="auto">
            <a:xfrm rot="19023228">
              <a:off x="1180326" y="3680038"/>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92" name="Oval 691"/>
            <p:cNvSpPr/>
            <p:nvPr/>
          </p:nvSpPr>
          <p:spPr bwMode="auto">
            <a:xfrm rot="19023228">
              <a:off x="1113649" y="3795946"/>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94" name="Oval 693"/>
            <p:cNvSpPr/>
            <p:nvPr/>
          </p:nvSpPr>
          <p:spPr bwMode="auto">
            <a:xfrm rot="19023228">
              <a:off x="1016809" y="4026172"/>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95" name="Oval 694"/>
            <p:cNvSpPr/>
            <p:nvPr/>
          </p:nvSpPr>
          <p:spPr bwMode="auto">
            <a:xfrm rot="19023228">
              <a:off x="985058" y="4146843"/>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96" name="Oval 695"/>
            <p:cNvSpPr/>
            <p:nvPr/>
          </p:nvSpPr>
          <p:spPr bwMode="auto">
            <a:xfrm rot="19023228">
              <a:off x="953307" y="4289742"/>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97" name="Oval 696"/>
            <p:cNvSpPr/>
            <p:nvPr/>
          </p:nvSpPr>
          <p:spPr bwMode="auto">
            <a:xfrm rot="19023228">
              <a:off x="929493" y="4419939"/>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98" name="Oval 697"/>
            <p:cNvSpPr/>
            <p:nvPr/>
          </p:nvSpPr>
          <p:spPr bwMode="auto">
            <a:xfrm rot="19023228">
              <a:off x="916792" y="4548549"/>
              <a:ext cx="92078"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699" name="Oval 698"/>
            <p:cNvSpPr/>
            <p:nvPr/>
          </p:nvSpPr>
          <p:spPr bwMode="auto">
            <a:xfrm rot="19023228">
              <a:off x="908855" y="468350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00" name="Oval 699"/>
            <p:cNvSpPr/>
            <p:nvPr/>
          </p:nvSpPr>
          <p:spPr bwMode="auto">
            <a:xfrm rot="19023228">
              <a:off x="789788" y="4683509"/>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01" name="Oval 700"/>
            <p:cNvSpPr/>
            <p:nvPr/>
          </p:nvSpPr>
          <p:spPr bwMode="auto">
            <a:xfrm rot="19023228">
              <a:off x="802488" y="4548549"/>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02" name="Oval 701"/>
            <p:cNvSpPr/>
            <p:nvPr/>
          </p:nvSpPr>
          <p:spPr bwMode="auto">
            <a:xfrm rot="19023228">
              <a:off x="808839" y="4419939"/>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03" name="Oval 702"/>
            <p:cNvSpPr/>
            <p:nvPr/>
          </p:nvSpPr>
          <p:spPr bwMode="auto">
            <a:xfrm rot="19023228">
              <a:off x="834240" y="4289742"/>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04" name="Oval 703"/>
            <p:cNvSpPr/>
            <p:nvPr/>
          </p:nvSpPr>
          <p:spPr bwMode="auto">
            <a:xfrm rot="19023228">
              <a:off x="861228" y="4167484"/>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05" name="Oval 704"/>
            <p:cNvSpPr/>
            <p:nvPr/>
          </p:nvSpPr>
          <p:spPr bwMode="auto">
            <a:xfrm rot="19023228">
              <a:off x="896155" y="4042050"/>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06" name="Oval 705"/>
            <p:cNvSpPr/>
            <p:nvPr/>
          </p:nvSpPr>
          <p:spPr bwMode="auto">
            <a:xfrm rot="19023228">
              <a:off x="937431" y="3921379"/>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07" name="Oval 706"/>
            <p:cNvSpPr/>
            <p:nvPr/>
          </p:nvSpPr>
          <p:spPr bwMode="auto">
            <a:xfrm rot="19023228">
              <a:off x="989820" y="3794358"/>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08" name="Oval 707"/>
            <p:cNvSpPr/>
            <p:nvPr/>
          </p:nvSpPr>
          <p:spPr bwMode="auto">
            <a:xfrm rot="19023228">
              <a:off x="1042210" y="3680038"/>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09" name="Oval 708"/>
            <p:cNvSpPr/>
            <p:nvPr/>
          </p:nvSpPr>
          <p:spPr bwMode="auto">
            <a:xfrm rot="19023228">
              <a:off x="1108887" y="3568894"/>
              <a:ext cx="90490"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10" name="Oval 709"/>
            <p:cNvSpPr/>
            <p:nvPr/>
          </p:nvSpPr>
          <p:spPr bwMode="auto">
            <a:xfrm rot="19023228">
              <a:off x="1178739" y="3459338"/>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11" name="Oval 710"/>
            <p:cNvSpPr/>
            <p:nvPr/>
          </p:nvSpPr>
          <p:spPr bwMode="auto">
            <a:xfrm rot="19023228">
              <a:off x="1253354" y="3345019"/>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12" name="Oval 711"/>
            <p:cNvSpPr/>
            <p:nvPr/>
          </p:nvSpPr>
          <p:spPr bwMode="auto">
            <a:xfrm rot="19023228">
              <a:off x="1335907" y="3252928"/>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13" name="Oval 712"/>
            <p:cNvSpPr/>
            <p:nvPr/>
          </p:nvSpPr>
          <p:spPr bwMode="auto">
            <a:xfrm rot="19023228">
              <a:off x="1421635" y="3151311"/>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14" name="Oval 713"/>
            <p:cNvSpPr/>
            <p:nvPr/>
          </p:nvSpPr>
          <p:spPr bwMode="auto">
            <a:xfrm rot="19023228">
              <a:off x="1512126" y="3062396"/>
              <a:ext cx="90490"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15" name="Oval 714"/>
            <p:cNvSpPr/>
            <p:nvPr/>
          </p:nvSpPr>
          <p:spPr bwMode="auto">
            <a:xfrm rot="19023228">
              <a:off x="1610554" y="2978243"/>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16" name="Oval 715"/>
            <p:cNvSpPr/>
            <p:nvPr/>
          </p:nvSpPr>
          <p:spPr bwMode="auto">
            <a:xfrm rot="19023228">
              <a:off x="1710570" y="2905206"/>
              <a:ext cx="90491"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17" name="Oval 716"/>
            <p:cNvSpPr/>
            <p:nvPr/>
          </p:nvSpPr>
          <p:spPr bwMode="auto">
            <a:xfrm rot="19023228">
              <a:off x="1818523" y="2827406"/>
              <a:ext cx="90491" cy="90502"/>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18" name="Oval 717"/>
            <p:cNvSpPr/>
            <p:nvPr/>
          </p:nvSpPr>
          <p:spPr bwMode="auto">
            <a:xfrm rot="19023228">
              <a:off x="1926477" y="2763895"/>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19" name="Oval 718"/>
            <p:cNvSpPr/>
            <p:nvPr/>
          </p:nvSpPr>
          <p:spPr bwMode="auto">
            <a:xfrm rot="19023228">
              <a:off x="2040781" y="2703560"/>
              <a:ext cx="90491"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20" name="Oval 719"/>
            <p:cNvSpPr/>
            <p:nvPr/>
          </p:nvSpPr>
          <p:spPr bwMode="auto">
            <a:xfrm rot="19023228">
              <a:off x="2156673" y="2652751"/>
              <a:ext cx="92078" cy="92091"/>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21" name="Oval 720"/>
            <p:cNvSpPr/>
            <p:nvPr/>
          </p:nvSpPr>
          <p:spPr bwMode="auto">
            <a:xfrm rot="19023228">
              <a:off x="2277327" y="2606705"/>
              <a:ext cx="90490"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722" name="Oval 721"/>
            <p:cNvSpPr/>
            <p:nvPr/>
          </p:nvSpPr>
          <p:spPr bwMode="auto">
            <a:xfrm>
              <a:off x="2961563" y="3686389"/>
              <a:ext cx="92078" cy="90503"/>
            </a:xfrm>
            <a:prstGeom prst="ellipse">
              <a:avLst/>
            </a:prstGeom>
            <a:solidFill>
              <a:srgbClr val="E21E1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cxnSp>
          <p:nvCxnSpPr>
            <p:cNvPr id="724" name="Straight Connector 723"/>
            <p:cNvCxnSpPr/>
            <p:nvPr/>
          </p:nvCxnSpPr>
          <p:spPr bwMode="auto">
            <a:xfrm flipH="1">
              <a:off x="3012364" y="2430463"/>
              <a:ext cx="0" cy="165128"/>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25" name="Straight Connector 724"/>
            <p:cNvCxnSpPr/>
            <p:nvPr/>
          </p:nvCxnSpPr>
          <p:spPr bwMode="auto">
            <a:xfrm flipH="1">
              <a:off x="3012364" y="2728964"/>
              <a:ext cx="0" cy="112731"/>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26" name="Straight Connector 725"/>
            <p:cNvCxnSpPr/>
            <p:nvPr/>
          </p:nvCxnSpPr>
          <p:spPr bwMode="auto">
            <a:xfrm flipH="1">
              <a:off x="3012364" y="2970305"/>
              <a:ext cx="0" cy="219112"/>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27" name="Straight Connector 726"/>
            <p:cNvCxnSpPr/>
            <p:nvPr/>
          </p:nvCxnSpPr>
          <p:spPr bwMode="auto">
            <a:xfrm flipH="1">
              <a:off x="3012364" y="3316439"/>
              <a:ext cx="0" cy="114319"/>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28" name="Straight Connector 727"/>
            <p:cNvCxnSpPr/>
            <p:nvPr/>
          </p:nvCxnSpPr>
          <p:spPr bwMode="auto">
            <a:xfrm flipH="1">
              <a:off x="3012364" y="3565719"/>
              <a:ext cx="0" cy="104793"/>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29" name="Straight Connector 728"/>
            <p:cNvCxnSpPr/>
            <p:nvPr/>
          </p:nvCxnSpPr>
          <p:spPr bwMode="auto">
            <a:xfrm flipH="1">
              <a:off x="3010777" y="3803884"/>
              <a:ext cx="1587" cy="103206"/>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30" name="Arc 729"/>
            <p:cNvSpPr/>
            <p:nvPr/>
          </p:nvSpPr>
          <p:spPr bwMode="auto">
            <a:xfrm rot="10800000">
              <a:off x="2942512" y="2578125"/>
              <a:ext cx="217495" cy="168304"/>
            </a:xfrm>
            <a:prstGeom prst="arc">
              <a:avLst>
                <a:gd name="adj1" fmla="val 17762610"/>
                <a:gd name="adj2" fmla="val 3772334"/>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31" name="Arc 730"/>
            <p:cNvSpPr/>
            <p:nvPr/>
          </p:nvSpPr>
          <p:spPr bwMode="auto">
            <a:xfrm rot="10800000">
              <a:off x="2945687" y="2822642"/>
              <a:ext cx="217495" cy="166716"/>
            </a:xfrm>
            <a:prstGeom prst="arc">
              <a:avLst>
                <a:gd name="adj1" fmla="val 17762610"/>
                <a:gd name="adj2" fmla="val 3772334"/>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32" name="Arc 731"/>
            <p:cNvSpPr/>
            <p:nvPr/>
          </p:nvSpPr>
          <p:spPr bwMode="auto">
            <a:xfrm flipH="1">
              <a:off x="2945687" y="3167189"/>
              <a:ext cx="217495" cy="166715"/>
            </a:xfrm>
            <a:prstGeom prst="arc">
              <a:avLst>
                <a:gd name="adj1" fmla="val 17762610"/>
                <a:gd name="adj2" fmla="val 3772334"/>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33" name="Arc 732"/>
            <p:cNvSpPr/>
            <p:nvPr/>
          </p:nvSpPr>
          <p:spPr bwMode="auto">
            <a:xfrm flipH="1">
              <a:off x="2945687" y="3414881"/>
              <a:ext cx="217495" cy="166715"/>
            </a:xfrm>
            <a:prstGeom prst="arc">
              <a:avLst>
                <a:gd name="adj1" fmla="val 17762610"/>
                <a:gd name="adj2" fmla="val 3772334"/>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34" name="Arc 733"/>
            <p:cNvSpPr/>
            <p:nvPr/>
          </p:nvSpPr>
          <p:spPr bwMode="auto">
            <a:xfrm>
              <a:off x="2856784" y="3654634"/>
              <a:ext cx="217495" cy="166716"/>
            </a:xfrm>
            <a:prstGeom prst="arc">
              <a:avLst>
                <a:gd name="adj1" fmla="val 17762610"/>
                <a:gd name="adj2" fmla="val 3772334"/>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35" name="Oval 734"/>
            <p:cNvSpPr/>
            <p:nvPr/>
          </p:nvSpPr>
          <p:spPr bwMode="auto">
            <a:xfrm>
              <a:off x="3045703" y="2735315"/>
              <a:ext cx="92078" cy="92091"/>
            </a:xfrm>
            <a:prstGeom prst="ellipse">
              <a:avLst/>
            </a:prstGeom>
            <a:solidFill>
              <a:srgbClr val="AED0EE"/>
            </a:solidFill>
            <a:ln w="952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sp>
        <p:nvSpPr>
          <p:cNvPr id="737" name="Oval 736"/>
          <p:cNvSpPr>
            <a:spLocks noChangeAspect="1"/>
          </p:cNvSpPr>
          <p:nvPr/>
        </p:nvSpPr>
        <p:spPr bwMode="auto">
          <a:xfrm flipH="1">
            <a:off x="2795588" y="5749925"/>
            <a:ext cx="69850" cy="68263"/>
          </a:xfrm>
          <a:prstGeom prst="ellipse">
            <a:avLst/>
          </a:prstGeom>
          <a:solidFill>
            <a:srgbClr val="007A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719" eaLnBrk="1" fontAlgn="auto" hangingPunct="1">
              <a:spcBef>
                <a:spcPts val="0"/>
              </a:spcBef>
              <a:spcAft>
                <a:spcPts val="0"/>
              </a:spcAft>
              <a:defRPr/>
            </a:pPr>
            <a:endParaRPr lang="en-US" dirty="0">
              <a:solidFill>
                <a:srgbClr val="C00000"/>
              </a:solidFill>
            </a:endParaRPr>
          </a:p>
        </p:txBody>
      </p:sp>
      <p:sp>
        <p:nvSpPr>
          <p:cNvPr id="738" name="Oval 737"/>
          <p:cNvSpPr>
            <a:spLocks noChangeAspect="1"/>
          </p:cNvSpPr>
          <p:nvPr/>
        </p:nvSpPr>
        <p:spPr bwMode="auto">
          <a:xfrm>
            <a:off x="2795588" y="5497513"/>
            <a:ext cx="69850" cy="66675"/>
          </a:xfrm>
          <a:prstGeom prst="ellipse">
            <a:avLst/>
          </a:prstGeom>
          <a:solidFill>
            <a:srgbClr val="E21E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719" eaLnBrk="1" fontAlgn="auto" hangingPunct="1">
              <a:spcBef>
                <a:spcPts val="0"/>
              </a:spcBef>
              <a:spcAft>
                <a:spcPts val="0"/>
              </a:spcAft>
              <a:defRPr/>
            </a:pPr>
            <a:endParaRPr lang="en-US" dirty="0">
              <a:solidFill>
                <a:srgbClr val="A80317"/>
              </a:solidFill>
            </a:endParaRPr>
          </a:p>
        </p:txBody>
      </p:sp>
      <p:sp>
        <p:nvSpPr>
          <p:cNvPr id="739" name="Oval 738"/>
          <p:cNvSpPr>
            <a:spLocks noChangeAspect="1"/>
          </p:cNvSpPr>
          <p:nvPr/>
        </p:nvSpPr>
        <p:spPr bwMode="auto">
          <a:xfrm>
            <a:off x="3435350" y="5749925"/>
            <a:ext cx="68263" cy="68263"/>
          </a:xfrm>
          <a:prstGeom prst="ellipse">
            <a:avLst/>
          </a:prstGeom>
          <a:solidFill>
            <a:srgbClr val="AED0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719" eaLnBrk="1" fontAlgn="auto" hangingPunct="1">
              <a:spcBef>
                <a:spcPts val="0"/>
              </a:spcBef>
              <a:spcAft>
                <a:spcPts val="0"/>
              </a:spcAft>
              <a:defRPr/>
            </a:pPr>
            <a:endParaRPr lang="en-US" dirty="0">
              <a:solidFill>
                <a:srgbClr val="A80317"/>
              </a:solidFill>
            </a:endParaRPr>
          </a:p>
        </p:txBody>
      </p:sp>
      <p:sp>
        <p:nvSpPr>
          <p:cNvPr id="740" name="Oval 739"/>
          <p:cNvSpPr>
            <a:spLocks noChangeAspect="1"/>
          </p:cNvSpPr>
          <p:nvPr/>
        </p:nvSpPr>
        <p:spPr bwMode="auto">
          <a:xfrm>
            <a:off x="3435350" y="5497513"/>
            <a:ext cx="68263" cy="68262"/>
          </a:xfrm>
          <a:prstGeom prst="ellipse">
            <a:avLst/>
          </a:prstGeom>
          <a:solidFill>
            <a:srgbClr val="E0A3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719" eaLnBrk="1" fontAlgn="auto" hangingPunct="1">
              <a:spcBef>
                <a:spcPts val="0"/>
              </a:spcBef>
              <a:spcAft>
                <a:spcPts val="0"/>
              </a:spcAft>
              <a:defRPr/>
            </a:pPr>
            <a:endParaRPr lang="en-US" dirty="0">
              <a:solidFill>
                <a:srgbClr val="A80317"/>
              </a:solidFill>
            </a:endParaRPr>
          </a:p>
        </p:txBody>
      </p:sp>
      <p:sp>
        <p:nvSpPr>
          <p:cNvPr id="741" name="Oval 740"/>
          <p:cNvSpPr/>
          <p:nvPr/>
        </p:nvSpPr>
        <p:spPr bwMode="auto">
          <a:xfrm>
            <a:off x="4070350" y="5500688"/>
            <a:ext cx="61913" cy="61912"/>
          </a:xfrm>
          <a:prstGeom prst="ellipse">
            <a:avLst/>
          </a:prstGeom>
          <a:noFill/>
          <a:ln>
            <a:solidFill>
              <a:srgbClr val="D1777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719" eaLnBrk="1" fontAlgn="auto" hangingPunct="1">
              <a:spcBef>
                <a:spcPts val="0"/>
              </a:spcBef>
              <a:spcAft>
                <a:spcPts val="0"/>
              </a:spcAft>
              <a:defRPr/>
            </a:pPr>
            <a:endParaRPr lang="en-US" dirty="0">
              <a:solidFill>
                <a:srgbClr val="A80317"/>
              </a:solidFill>
            </a:endParaRPr>
          </a:p>
        </p:txBody>
      </p:sp>
      <p:sp>
        <p:nvSpPr>
          <p:cNvPr id="742" name="Oval 741"/>
          <p:cNvSpPr/>
          <p:nvPr/>
        </p:nvSpPr>
        <p:spPr bwMode="auto">
          <a:xfrm>
            <a:off x="4070350" y="5753100"/>
            <a:ext cx="61913" cy="61913"/>
          </a:xfrm>
          <a:prstGeom prst="ellipse">
            <a:avLst/>
          </a:prstGeom>
          <a:noFill/>
          <a:ln>
            <a:solidFill>
              <a:srgbClr val="70ACE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812719" eaLnBrk="1" fontAlgn="auto" hangingPunct="1">
              <a:spcBef>
                <a:spcPts val="0"/>
              </a:spcBef>
              <a:spcAft>
                <a:spcPts val="0"/>
              </a:spcAft>
              <a:defRPr/>
            </a:pPr>
            <a:endParaRPr lang="en-US" dirty="0">
              <a:solidFill>
                <a:srgbClr val="A80317"/>
              </a:solidFill>
            </a:endParaRPr>
          </a:p>
        </p:txBody>
      </p:sp>
      <p:graphicFrame>
        <p:nvGraphicFramePr>
          <p:cNvPr id="743" name="Table 742"/>
          <p:cNvGraphicFramePr>
            <a:graphicFrameLocks noGrp="1"/>
          </p:cNvGraphicFramePr>
          <p:nvPr/>
        </p:nvGraphicFramePr>
        <p:xfrm>
          <a:off x="1136650" y="4962525"/>
          <a:ext cx="3398837" cy="1235074"/>
        </p:xfrm>
        <a:graphic>
          <a:graphicData uri="http://schemas.openxmlformats.org/drawingml/2006/table">
            <a:tbl>
              <a:tblPr firstRow="1" bandRow="1">
                <a:tableStyleId>{5940675A-B579-460E-94D1-54222C63F5DA}</a:tableStyleId>
              </a:tblPr>
              <a:tblGrid>
                <a:gridCol w="1509122"/>
                <a:gridCol w="629905"/>
                <a:gridCol w="629905"/>
                <a:gridCol w="629905"/>
              </a:tblGrid>
              <a:tr h="433915">
                <a:tc>
                  <a:txBody>
                    <a:bodyPr/>
                    <a:lstStyle/>
                    <a:p>
                      <a:pPr algn="ctr"/>
                      <a:endParaRPr lang="en-US" sz="1100" dirty="0">
                        <a:latin typeface="+mj-lt"/>
                      </a:endParaRPr>
                    </a:p>
                  </a:txBody>
                  <a:tcPr marL="91474" marR="91474" marT="45738" marB="45738">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latin typeface="+mn-lt"/>
                        </a:rPr>
                        <a:t>Yea</a:t>
                      </a:r>
                      <a:endParaRPr lang="en-US" sz="1100" dirty="0">
                        <a:latin typeface="+mn-lt"/>
                      </a:endParaRPr>
                    </a:p>
                  </a:txBody>
                  <a:tcPr marL="91474" marR="91474" marT="45738" marB="45738" anchor="ctr">
                    <a:lnL w="12700" cap="flat" cmpd="sng" algn="ctr">
                      <a:solidFill>
                        <a:schemeClr val="tx1"/>
                      </a:solidFill>
                      <a:prstDash val="solid"/>
                      <a:round/>
                      <a:headEnd type="none" w="med" len="med"/>
                      <a:tailEnd type="none" w="med" len="med"/>
                    </a:lnL>
                  </a:tcPr>
                </a:tc>
                <a:tc>
                  <a:txBody>
                    <a:bodyPr/>
                    <a:lstStyle/>
                    <a:p>
                      <a:pPr algn="ctr"/>
                      <a:r>
                        <a:rPr lang="en-US" sz="1100" dirty="0" smtClean="0">
                          <a:latin typeface="+mn-lt"/>
                        </a:rPr>
                        <a:t>Nay</a:t>
                      </a:r>
                      <a:endParaRPr lang="en-US" sz="1100" dirty="0">
                        <a:latin typeface="+mn-lt"/>
                      </a:endParaRPr>
                    </a:p>
                  </a:txBody>
                  <a:tcPr marL="91474" marR="91474" marT="45738" marB="45738" anchor="ctr"/>
                </a:tc>
                <a:tc>
                  <a:txBody>
                    <a:bodyPr/>
                    <a:lstStyle/>
                    <a:p>
                      <a:pPr algn="ctr"/>
                      <a:r>
                        <a:rPr lang="en-US" sz="1100" dirty="0" smtClean="0">
                          <a:latin typeface="+mn-lt"/>
                        </a:rPr>
                        <a:t>Not</a:t>
                      </a:r>
                      <a:r>
                        <a:rPr lang="en-US" sz="1100" baseline="0" dirty="0" smtClean="0">
                          <a:latin typeface="+mn-lt"/>
                        </a:rPr>
                        <a:t> Voting</a:t>
                      </a:r>
                      <a:endParaRPr lang="en-US" sz="1100" dirty="0">
                        <a:latin typeface="+mn-lt"/>
                      </a:endParaRPr>
                    </a:p>
                  </a:txBody>
                  <a:tcPr marL="91474" marR="91474" marT="45738" marB="45738" anchor="ctr"/>
                </a:tc>
              </a:tr>
              <a:tr h="267053">
                <a:tc>
                  <a:txBody>
                    <a:bodyPr/>
                    <a:lstStyle/>
                    <a:p>
                      <a:pPr algn="ctr"/>
                      <a:r>
                        <a:rPr lang="en-US" sz="1100" dirty="0" smtClean="0">
                          <a:latin typeface="+mn-lt"/>
                        </a:rPr>
                        <a:t>Republicans</a:t>
                      </a:r>
                      <a:endParaRPr lang="en-US" sz="1100" dirty="0">
                        <a:latin typeface="+mn-lt"/>
                      </a:endParaRPr>
                    </a:p>
                  </a:txBody>
                  <a:tcPr marL="91474" marR="91474" marT="45738" marB="45738">
                    <a:lnT w="12700" cap="flat" cmpd="sng" algn="ctr">
                      <a:solidFill>
                        <a:schemeClr val="tx1"/>
                      </a:solidFill>
                      <a:prstDash val="solid"/>
                      <a:round/>
                      <a:headEnd type="none" w="med" len="med"/>
                      <a:tailEnd type="none" w="med" len="med"/>
                    </a:lnT>
                  </a:tcPr>
                </a:tc>
                <a:tc>
                  <a:txBody>
                    <a:bodyPr/>
                    <a:lstStyle/>
                    <a:p>
                      <a:pPr algn="r"/>
                      <a:r>
                        <a:rPr lang="en-US" sz="1100" dirty="0" smtClean="0">
                          <a:latin typeface="+mn-lt"/>
                        </a:rPr>
                        <a:t>217</a:t>
                      </a:r>
                      <a:endParaRPr lang="en-US" sz="1100" dirty="0">
                        <a:latin typeface="+mn-lt"/>
                      </a:endParaRPr>
                    </a:p>
                  </a:txBody>
                  <a:tcPr marL="91474" marR="91474" marT="45738" marB="45738"/>
                </a:tc>
                <a:tc>
                  <a:txBody>
                    <a:bodyPr/>
                    <a:lstStyle/>
                    <a:p>
                      <a:pPr algn="r"/>
                      <a:r>
                        <a:rPr lang="en-US" sz="1100" dirty="0" smtClean="0">
                          <a:latin typeface="+mn-lt"/>
                        </a:rPr>
                        <a:t>20</a:t>
                      </a:r>
                      <a:endParaRPr lang="en-US" sz="1100" dirty="0">
                        <a:latin typeface="+mn-lt"/>
                      </a:endParaRPr>
                    </a:p>
                  </a:txBody>
                  <a:tcPr marL="91474" marR="91474" marT="45738" marB="45738"/>
                </a:tc>
                <a:tc>
                  <a:txBody>
                    <a:bodyPr/>
                    <a:lstStyle/>
                    <a:p>
                      <a:pPr algn="r"/>
                      <a:r>
                        <a:rPr lang="en-US" sz="1100" dirty="0" smtClean="0">
                          <a:latin typeface="+mn-lt"/>
                        </a:rPr>
                        <a:t>1</a:t>
                      </a:r>
                      <a:endParaRPr lang="en-US" sz="1100" dirty="0">
                        <a:latin typeface="+mn-lt"/>
                      </a:endParaRPr>
                    </a:p>
                  </a:txBody>
                  <a:tcPr marL="91474" marR="91474" marT="45738" marB="45738"/>
                </a:tc>
              </a:tr>
              <a:tr h="267053">
                <a:tc>
                  <a:txBody>
                    <a:bodyPr/>
                    <a:lstStyle/>
                    <a:p>
                      <a:pPr algn="ctr"/>
                      <a:r>
                        <a:rPr lang="en-US" sz="1100" dirty="0" smtClean="0">
                          <a:latin typeface="+mn-lt"/>
                        </a:rPr>
                        <a:t>Democrats</a:t>
                      </a:r>
                      <a:endParaRPr lang="en-US" sz="1100" dirty="0">
                        <a:latin typeface="+mn-lt"/>
                      </a:endParaRPr>
                    </a:p>
                  </a:txBody>
                  <a:tcPr marL="91474" marR="91474" marT="45738" marB="45738"/>
                </a:tc>
                <a:tc>
                  <a:txBody>
                    <a:bodyPr/>
                    <a:lstStyle/>
                    <a:p>
                      <a:pPr algn="r"/>
                      <a:r>
                        <a:rPr lang="en-US" sz="1100" dirty="0" smtClean="0">
                          <a:latin typeface="+mn-lt"/>
                        </a:rPr>
                        <a:t>0</a:t>
                      </a:r>
                      <a:endParaRPr lang="en-US" sz="1100" dirty="0">
                        <a:latin typeface="+mn-lt"/>
                      </a:endParaRPr>
                    </a:p>
                  </a:txBody>
                  <a:tcPr marL="91474" marR="91474" marT="45738" marB="45738"/>
                </a:tc>
                <a:tc>
                  <a:txBody>
                    <a:bodyPr/>
                    <a:lstStyle/>
                    <a:p>
                      <a:pPr algn="r"/>
                      <a:r>
                        <a:rPr lang="en-US" sz="1100" dirty="0" smtClean="0">
                          <a:latin typeface="+mn-lt"/>
                        </a:rPr>
                        <a:t>193</a:t>
                      </a:r>
                      <a:endParaRPr lang="en-US" sz="1100" dirty="0">
                        <a:latin typeface="+mn-lt"/>
                      </a:endParaRPr>
                    </a:p>
                  </a:txBody>
                  <a:tcPr marL="91474" marR="91474" marT="45738" marB="45738"/>
                </a:tc>
                <a:tc>
                  <a:txBody>
                    <a:bodyPr/>
                    <a:lstStyle/>
                    <a:p>
                      <a:pPr algn="r"/>
                      <a:r>
                        <a:rPr lang="en-US" sz="1100" dirty="0" smtClean="0">
                          <a:latin typeface="+mn-lt"/>
                        </a:rPr>
                        <a:t>0</a:t>
                      </a:r>
                      <a:endParaRPr lang="en-US" sz="1100" dirty="0">
                        <a:latin typeface="+mn-lt"/>
                      </a:endParaRPr>
                    </a:p>
                  </a:txBody>
                  <a:tcPr marL="91474" marR="91474" marT="45738" marB="45738"/>
                </a:tc>
              </a:tr>
              <a:tr h="267053">
                <a:tc>
                  <a:txBody>
                    <a:bodyPr/>
                    <a:lstStyle/>
                    <a:p>
                      <a:pPr algn="ctr"/>
                      <a:r>
                        <a:rPr lang="en-US" sz="1100" dirty="0" smtClean="0">
                          <a:latin typeface="+mn-lt"/>
                        </a:rPr>
                        <a:t>Total</a:t>
                      </a:r>
                      <a:endParaRPr lang="en-US" sz="1100" dirty="0">
                        <a:latin typeface="+mn-lt"/>
                      </a:endParaRPr>
                    </a:p>
                  </a:txBody>
                  <a:tcPr marL="91474" marR="91474" marT="45738" marB="45738"/>
                </a:tc>
                <a:tc>
                  <a:txBody>
                    <a:bodyPr/>
                    <a:lstStyle/>
                    <a:p>
                      <a:pPr algn="r"/>
                      <a:r>
                        <a:rPr lang="en-US" sz="1100" dirty="0" smtClean="0">
                          <a:latin typeface="+mn-lt"/>
                        </a:rPr>
                        <a:t>217</a:t>
                      </a:r>
                      <a:endParaRPr lang="en-US" sz="1100" dirty="0">
                        <a:latin typeface="+mn-lt"/>
                      </a:endParaRPr>
                    </a:p>
                  </a:txBody>
                  <a:tcPr marL="91474" marR="91474" marT="45738" marB="45738"/>
                </a:tc>
                <a:tc>
                  <a:txBody>
                    <a:bodyPr/>
                    <a:lstStyle/>
                    <a:p>
                      <a:pPr algn="r"/>
                      <a:r>
                        <a:rPr lang="en-US" sz="1100" dirty="0" smtClean="0">
                          <a:latin typeface="+mn-lt"/>
                        </a:rPr>
                        <a:t>213</a:t>
                      </a:r>
                      <a:endParaRPr lang="en-US" sz="1100" dirty="0">
                        <a:latin typeface="+mn-lt"/>
                      </a:endParaRPr>
                    </a:p>
                  </a:txBody>
                  <a:tcPr marL="91474" marR="91474" marT="45738" marB="45738"/>
                </a:tc>
                <a:tc>
                  <a:txBody>
                    <a:bodyPr/>
                    <a:lstStyle/>
                    <a:p>
                      <a:pPr algn="r"/>
                      <a:r>
                        <a:rPr lang="en-US" sz="1100" dirty="0" smtClean="0">
                          <a:latin typeface="+mn-lt"/>
                        </a:rPr>
                        <a:t>1</a:t>
                      </a:r>
                      <a:endParaRPr lang="en-US" sz="1100" dirty="0">
                        <a:latin typeface="+mn-lt"/>
                      </a:endParaRPr>
                    </a:p>
                  </a:txBody>
                  <a:tcPr marL="91474" marR="91474" marT="45738" marB="45738"/>
                </a:tc>
              </a:tr>
            </a:tbl>
          </a:graphicData>
        </a:graphic>
      </p:graphicFrame>
      <p:sp>
        <p:nvSpPr>
          <p:cNvPr id="745" name="Rectangle 744"/>
          <p:cNvSpPr/>
          <p:nvPr/>
        </p:nvSpPr>
        <p:spPr>
          <a:xfrm>
            <a:off x="5434013" y="3813175"/>
            <a:ext cx="3214687" cy="2384425"/>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1100" b="1">
                <a:solidFill>
                  <a:srgbClr val="000000"/>
                </a:solidFill>
                <a:latin typeface="Georgia" charset="0"/>
                <a:ea typeface="MS PGothic" charset="0"/>
                <a:cs typeface="MS PGothic" charset="0"/>
              </a:rPr>
              <a:t>Analysis</a:t>
            </a:r>
          </a:p>
          <a:p>
            <a:pPr>
              <a:buFont typeface="Arial" charset="0"/>
              <a:buChar char="•"/>
            </a:pPr>
            <a:r>
              <a:rPr lang="en-US" sz="1100">
                <a:solidFill>
                  <a:srgbClr val="000000"/>
                </a:solidFill>
                <a:latin typeface="Calibri Light" charset="0"/>
                <a:ea typeface="MS PGothic" charset="0"/>
                <a:cs typeface="MS PGothic" charset="0"/>
              </a:rPr>
              <a:t>After two very public stumbles, the House passed the AHCA due to amendments from Rep. Tom MacArthur (R-NJ) and Rep. Fred Upton (R-MI)</a:t>
            </a:r>
          </a:p>
          <a:p>
            <a:pPr>
              <a:buFont typeface="Arial" charset="0"/>
              <a:buChar char="•"/>
            </a:pPr>
            <a:r>
              <a:rPr lang="en-US" sz="1100">
                <a:solidFill>
                  <a:srgbClr val="000000"/>
                </a:solidFill>
                <a:latin typeface="Calibri Light" charset="0"/>
                <a:ea typeface="MS PGothic" charset="0"/>
                <a:cs typeface="MS PGothic" charset="0"/>
              </a:rPr>
              <a:t>The bill passed along party lines – with only one extra vote to spare. There are four vacancies in the House</a:t>
            </a:r>
          </a:p>
          <a:p>
            <a:pPr>
              <a:buFont typeface="Arial" charset="0"/>
              <a:buChar char="•"/>
            </a:pPr>
            <a:r>
              <a:rPr lang="en-US" sz="1100">
                <a:solidFill>
                  <a:srgbClr val="000000"/>
                </a:solidFill>
                <a:latin typeface="Calibri Light" charset="0"/>
                <a:ea typeface="MS PGothic" charset="0"/>
                <a:cs typeface="MS PGothic" charset="0"/>
              </a:rPr>
              <a:t>The bill will face an uphill battle in the Senate, due in part to political considerations and reconciliation rules. The Senate’s Byrd rule prevents the upper chamber from passing policy provisions that do not significantly affect the budget</a:t>
            </a:r>
          </a:p>
          <a:p>
            <a:pPr>
              <a:buFont typeface="Arial" charset="0"/>
              <a:buChar char="•"/>
            </a:pPr>
            <a:endParaRPr lang="en-US" sz="1100">
              <a:solidFill>
                <a:srgbClr val="000000"/>
              </a:solidFill>
              <a:latin typeface="Calibri Light" charset="0"/>
              <a:ea typeface="MS PGothic" charset="0"/>
              <a:cs typeface="MS PGothic" charset="0"/>
            </a:endParaRPr>
          </a:p>
        </p:txBody>
      </p:sp>
      <p:sp>
        <p:nvSpPr>
          <p:cNvPr id="7216" name="Rectangle 745"/>
          <p:cNvSpPr>
            <a:spLocks noChangeArrowheads="1"/>
          </p:cNvSpPr>
          <p:nvPr/>
        </p:nvSpPr>
        <p:spPr bwMode="auto">
          <a:xfrm>
            <a:off x="5362575" y="2549525"/>
            <a:ext cx="332263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58788">
              <a:lnSpc>
                <a:spcPct val="150000"/>
              </a:lnSpc>
              <a:spcAft>
                <a:spcPts val="600"/>
              </a:spcAft>
            </a:pPr>
            <a:r>
              <a:rPr lang="en-US" altLang="ja-JP" sz="1100" b="1">
                <a:latin typeface="Georgia" charset="0"/>
              </a:rPr>
              <a:t>A lot of us have been waiting seven years to cast this vote. Many of us are here because we pledged to cast this very vote</a:t>
            </a:r>
            <a:r>
              <a:rPr lang="is-IS" altLang="ja-JP" sz="1100" b="1">
                <a:latin typeface="Georgia" charset="0"/>
              </a:rPr>
              <a:t>.</a:t>
            </a:r>
            <a:r>
              <a:rPr lang="en-US" altLang="ja-JP" sz="1100" b="1">
                <a:latin typeface="Georgia" charset="0"/>
              </a:rPr>
              <a:t>”</a:t>
            </a:r>
            <a:endParaRPr lang="en-US" sz="1200" b="1" i="1">
              <a:latin typeface="Georgia" charset="0"/>
            </a:endParaRPr>
          </a:p>
        </p:txBody>
      </p:sp>
      <p:sp>
        <p:nvSpPr>
          <p:cNvPr id="7217" name="TextBox 12"/>
          <p:cNvSpPr txBox="1">
            <a:spLocks noChangeArrowheads="1"/>
          </p:cNvSpPr>
          <p:nvPr/>
        </p:nvSpPr>
        <p:spPr bwMode="auto">
          <a:xfrm>
            <a:off x="5505450" y="3433763"/>
            <a:ext cx="3505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Georgia" charset="0"/>
                <a:ea typeface="MS PGothic" charset="0"/>
                <a:cs typeface="MS PGothic" charset="0"/>
              </a:defRPr>
            </a:lvl1pPr>
            <a:lvl2pPr marL="742950" indent="-285750">
              <a:defRPr sz="2400">
                <a:solidFill>
                  <a:schemeClr val="tx1"/>
                </a:solidFill>
                <a:latin typeface="Georgia" charset="0"/>
                <a:ea typeface="MS PGothic" charset="0"/>
                <a:cs typeface="MS PGothic" charset="0"/>
              </a:defRPr>
            </a:lvl2pPr>
            <a:lvl3pPr>
              <a:defRPr sz="2000">
                <a:solidFill>
                  <a:schemeClr val="tx1"/>
                </a:solidFill>
                <a:latin typeface="Georgia" charset="0"/>
                <a:ea typeface="MS PGothic" charset="0"/>
                <a:cs typeface="MS PGothic" charset="0"/>
              </a:defRPr>
            </a:lvl3pPr>
            <a:lvl4pPr>
              <a:defRPr>
                <a:solidFill>
                  <a:schemeClr val="tx1"/>
                </a:solidFill>
                <a:latin typeface="Georgia" charset="0"/>
                <a:ea typeface="MS PGothic" charset="0"/>
                <a:cs typeface="MS PGothic" charset="0"/>
              </a:defRPr>
            </a:lvl4pPr>
            <a:lvl5pPr>
              <a:defRPr>
                <a:solidFill>
                  <a:schemeClr val="tx1"/>
                </a:solidFill>
                <a:latin typeface="Georgia" charset="0"/>
                <a:ea typeface="MS PGothic" charset="0"/>
                <a:cs typeface="MS PGothic" charset="0"/>
              </a:defRPr>
            </a:lvl5pPr>
            <a:lvl6pPr eaLnBrk="0" fontAlgn="base" hangingPunct="0">
              <a:spcAft>
                <a:spcPct val="0"/>
              </a:spcAft>
              <a:buFont typeface="Arial" charset="0"/>
              <a:defRPr>
                <a:solidFill>
                  <a:schemeClr val="tx1"/>
                </a:solidFill>
                <a:latin typeface="Georgia" charset="0"/>
                <a:ea typeface="MS PGothic" charset="0"/>
                <a:cs typeface="MS PGothic" charset="0"/>
              </a:defRPr>
            </a:lvl6pPr>
            <a:lvl7pPr eaLnBrk="0" fontAlgn="base" hangingPunct="0">
              <a:spcAft>
                <a:spcPct val="0"/>
              </a:spcAft>
              <a:buFont typeface="Arial" charset="0"/>
              <a:defRPr>
                <a:solidFill>
                  <a:schemeClr val="tx1"/>
                </a:solidFill>
                <a:latin typeface="Georgia" charset="0"/>
                <a:ea typeface="MS PGothic" charset="0"/>
                <a:cs typeface="MS PGothic" charset="0"/>
              </a:defRPr>
            </a:lvl7pPr>
            <a:lvl8pPr eaLnBrk="0" fontAlgn="base" hangingPunct="0">
              <a:spcAft>
                <a:spcPct val="0"/>
              </a:spcAft>
              <a:buFont typeface="Arial" charset="0"/>
              <a:defRPr>
                <a:solidFill>
                  <a:schemeClr val="tx1"/>
                </a:solidFill>
                <a:latin typeface="Georgia" charset="0"/>
                <a:ea typeface="MS PGothic" charset="0"/>
                <a:cs typeface="MS PGothic" charset="0"/>
              </a:defRPr>
            </a:lvl8pPr>
            <a:lvl9pPr eaLnBrk="0" fontAlgn="base" hangingPunct="0">
              <a:spcAft>
                <a:spcPct val="0"/>
              </a:spcAft>
              <a:buFont typeface="Arial" charset="0"/>
              <a:defRPr>
                <a:solidFill>
                  <a:schemeClr val="tx1"/>
                </a:solidFill>
                <a:latin typeface="Georgia" charset="0"/>
                <a:ea typeface="MS PGothic" charset="0"/>
                <a:cs typeface="MS PGothic" charset="0"/>
              </a:defRPr>
            </a:lvl9pPr>
          </a:lstStyle>
          <a:p>
            <a:pPr algn="ctr">
              <a:buFont typeface="Arial" charset="0"/>
              <a:buNone/>
            </a:pPr>
            <a:r>
              <a:rPr lang="en-US" sz="1100">
                <a:solidFill>
                  <a:srgbClr val="968164"/>
                </a:solidFill>
                <a:latin typeface="Gill Sans MT" charset="0"/>
              </a:rPr>
              <a:t>–</a:t>
            </a:r>
            <a:r>
              <a:rPr lang="en-US" sz="1100">
                <a:latin typeface="Calibri Light" charset="0"/>
              </a:rPr>
              <a:t> </a:t>
            </a:r>
            <a:r>
              <a:rPr lang="en-US" sz="1100" b="1">
                <a:solidFill>
                  <a:srgbClr val="968164"/>
                </a:solidFill>
                <a:latin typeface="Calibri Light" charset="0"/>
              </a:rPr>
              <a:t>House Speaker Paul Ryan (R-WI)</a:t>
            </a:r>
          </a:p>
        </p:txBody>
      </p:sp>
      <p:grpSp>
        <p:nvGrpSpPr>
          <p:cNvPr id="7218" name="Group 1"/>
          <p:cNvGrpSpPr>
            <a:grpSpLocks/>
          </p:cNvGrpSpPr>
          <p:nvPr/>
        </p:nvGrpSpPr>
        <p:grpSpPr bwMode="auto">
          <a:xfrm>
            <a:off x="5418138" y="2432050"/>
            <a:ext cx="395287" cy="733425"/>
            <a:chOff x="5500018" y="2072691"/>
            <a:chExt cx="459457" cy="769937"/>
          </a:xfrm>
        </p:grpSpPr>
        <p:sp>
          <p:nvSpPr>
            <p:cNvPr id="747" name="Oval 746"/>
            <p:cNvSpPr/>
            <p:nvPr/>
          </p:nvSpPr>
          <p:spPr bwMode="auto">
            <a:xfrm>
              <a:off x="5579361" y="2126020"/>
              <a:ext cx="380114" cy="378303"/>
            </a:xfrm>
            <a:prstGeom prst="ellipse">
              <a:avLst/>
            </a:prstGeom>
            <a:solidFill>
              <a:srgbClr val="A49178"/>
            </a:solidFill>
            <a:ln>
              <a:solidFill>
                <a:srgbClr val="A4917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20" name="Rectangle 748"/>
            <p:cNvSpPr>
              <a:spLocks noChangeArrowheads="1"/>
            </p:cNvSpPr>
            <p:nvPr/>
          </p:nvSpPr>
          <p:spPr bwMode="auto">
            <a:xfrm>
              <a:off x="5500018" y="2072691"/>
              <a:ext cx="4159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400">
                  <a:solidFill>
                    <a:schemeClr val="bg1"/>
                  </a:solidFill>
                  <a:latin typeface="Georgia" charset="0"/>
                </a:rPr>
                <a:t>“</a:t>
              </a:r>
              <a:endParaRPr lang="en-US" sz="4400">
                <a:solidFill>
                  <a:schemeClr val="bg1"/>
                </a:solidFill>
                <a:latin typeface="Georgia" charset="0"/>
              </a:endParaRPr>
            </a:p>
          </p:txBody>
        </p:sp>
      </p:grpSp>
    </p:spTree>
    <p:extLst>
      <p:ext uri="{BB962C8B-B14F-4D97-AF65-F5344CB8AC3E}">
        <p14:creationId xmlns:p14="http://schemas.microsoft.com/office/powerpoint/2010/main" val="10429682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12"/>
          <p:cNvSpPr txBox="1">
            <a:spLocks noChangeArrowheads="1"/>
          </p:cNvSpPr>
          <p:nvPr/>
        </p:nvSpPr>
        <p:spPr bwMode="auto">
          <a:xfrm>
            <a:off x="7469583" y="233363"/>
            <a:ext cx="165695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AHCA PASSES THE HOUSE</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8" name="Title 1"/>
          <p:cNvSpPr>
            <a:spLocks noGrp="1"/>
          </p:cNvSpPr>
          <p:nvPr>
            <p:ph type="title"/>
          </p:nvPr>
        </p:nvSpPr>
        <p:spPr>
          <a:xfrm>
            <a:off x="228599" y="630238"/>
            <a:ext cx="7083927" cy="854075"/>
          </a:xfrm>
        </p:spPr>
        <p:txBody>
          <a:bodyPr/>
          <a:lstStyle/>
          <a:p>
            <a:r>
              <a:rPr lang="en-US" altLang="en-US" dirty="0" smtClean="0">
                <a:latin typeface="Georgia" charset="0"/>
                <a:ea typeface="ＭＳ Ｐゴシック" charset="-128"/>
                <a:cs typeface="MS PGothic" charset="-128"/>
              </a:rPr>
              <a:t>Which Republicans voted against the AHCA?</a:t>
            </a:r>
            <a:endParaRPr lang="en-US" altLang="en-US" dirty="0">
              <a:latin typeface="Georgia" charset="0"/>
              <a:ea typeface="ＭＳ Ｐゴシック" charset="-128"/>
              <a:cs typeface="MS PGothic" charset="-128"/>
            </a:endParaRPr>
          </a:p>
        </p:txBody>
      </p:sp>
      <p:sp>
        <p:nvSpPr>
          <p:cNvPr id="77" name="Rectangle 14"/>
          <p:cNvSpPr>
            <a:spLocks noChangeArrowheads="1"/>
          </p:cNvSpPr>
          <p:nvPr/>
        </p:nvSpPr>
        <p:spPr bwMode="auto">
          <a:xfrm>
            <a:off x="419100" y="1500188"/>
            <a:ext cx="8229600" cy="338554"/>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mn-cs"/>
              </a:rPr>
              <a:t>List of 20 Republicans who voted against the AHCA</a:t>
            </a:r>
          </a:p>
        </p:txBody>
      </p:sp>
      <p:sp>
        <p:nvSpPr>
          <p:cNvPr id="15" name="Content Placeholder 17"/>
          <p:cNvSpPr txBox="1">
            <a:spLocks/>
          </p:cNvSpPr>
          <p:nvPr/>
        </p:nvSpPr>
        <p:spPr bwMode="auto">
          <a:xfrm>
            <a:off x="0" y="6626225"/>
            <a:ext cx="4572000" cy="231775"/>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dirty="0" smtClean="0">
                <a:solidFill>
                  <a:schemeClr val="tx1">
                    <a:lumMod val="65000"/>
                    <a:lumOff val="35000"/>
                  </a:schemeClr>
                </a:solidFill>
                <a:latin typeface="+mn-lt"/>
                <a:ea typeface="MS PGothic" panose="020B0600070205080204" pitchFamily="34" charset="-128"/>
              </a:rPr>
              <a:t>May 5, 2017  |  Alexander Perry</a:t>
            </a:r>
            <a:endParaRPr lang="en-US" sz="1000" dirty="0">
              <a:solidFill>
                <a:schemeClr val="tx1">
                  <a:lumMod val="65000"/>
                  <a:lumOff val="35000"/>
                </a:schemeClr>
              </a:solidFill>
              <a:latin typeface="+mn-lt"/>
              <a:ea typeface="MS PGothic" panose="020B0600070205080204" pitchFamily="34" charset="-128"/>
            </a:endParaRPr>
          </a:p>
        </p:txBody>
      </p:sp>
      <p:pic>
        <p:nvPicPr>
          <p:cNvPr id="11277"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18"/>
          <p:cNvSpPr txBox="1">
            <a:spLocks/>
          </p:cNvSpPr>
          <p:nvPr/>
        </p:nvSpPr>
        <p:spPr bwMode="auto">
          <a:xfrm>
            <a:off x="0" y="6207125"/>
            <a:ext cx="9144000" cy="374650"/>
          </a:xfrm>
          <a:prstGeom prst="rect">
            <a:avLst/>
          </a:prstGeom>
          <a:solidFill>
            <a:schemeClr val="bg1"/>
          </a:solidFill>
          <a:ln>
            <a:noFill/>
          </a:ln>
          <a:extLst/>
        </p:spPr>
        <p:txBody>
          <a:bodyPr anchor="b"/>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000" i="1" dirty="0" smtClean="0">
                <a:solidFill>
                  <a:schemeClr val="tx1">
                    <a:lumMod val="65000"/>
                    <a:lumOff val="35000"/>
                  </a:schemeClr>
                </a:solidFill>
                <a:latin typeface="+mn-lt"/>
              </a:rPr>
              <a:t>Sources: National Journal Almanac, 2017; Chris </a:t>
            </a:r>
            <a:r>
              <a:rPr lang="en-US" sz="1000" i="1" dirty="0" err="1" smtClean="0">
                <a:solidFill>
                  <a:schemeClr val="tx1">
                    <a:lumMod val="65000"/>
                    <a:lumOff val="35000"/>
                  </a:schemeClr>
                </a:solidFill>
                <a:latin typeface="+mn-lt"/>
              </a:rPr>
              <a:t>Cilliza</a:t>
            </a:r>
            <a:r>
              <a:rPr lang="en-US" sz="1000" i="1" dirty="0">
                <a:solidFill>
                  <a:schemeClr val="tx1">
                    <a:lumMod val="65000"/>
                    <a:lumOff val="35000"/>
                  </a:schemeClr>
                </a:solidFill>
                <a:latin typeface="+mn-lt"/>
              </a:rPr>
              <a:t>, “20 Republicans voted against the health care bill. Here's </a:t>
            </a:r>
            <a:r>
              <a:rPr lang="en-US" sz="1000" i="1" dirty="0" smtClean="0">
                <a:solidFill>
                  <a:schemeClr val="tx1">
                    <a:lumMod val="65000"/>
                    <a:lumOff val="35000"/>
                  </a:schemeClr>
                </a:solidFill>
                <a:latin typeface="+mn-lt"/>
              </a:rPr>
              <a:t>why” CNN, May 4, 2017.</a:t>
            </a:r>
            <a:endParaRPr lang="en-US" sz="1000" i="1" dirty="0">
              <a:solidFill>
                <a:schemeClr val="tx1">
                  <a:lumMod val="65000"/>
                  <a:lumOff val="35000"/>
                </a:schemeClr>
              </a:solidFill>
              <a:latin typeface="+mn-lt"/>
            </a:endParaRPr>
          </a:p>
        </p:txBody>
      </p:sp>
      <p:pic>
        <p:nvPicPr>
          <p:cNvPr id="2" name="Picture 1"/>
          <p:cNvPicPr>
            <a:picLocks noChangeAspect="1"/>
          </p:cNvPicPr>
          <p:nvPr/>
        </p:nvPicPr>
        <p:blipFill>
          <a:blip r:embed="rId4"/>
          <a:stretch>
            <a:fillRect/>
          </a:stretch>
        </p:blipFill>
        <p:spPr>
          <a:xfrm>
            <a:off x="394379" y="1980197"/>
            <a:ext cx="685800" cy="914400"/>
          </a:xfrm>
          <a:prstGeom prst="rect">
            <a:avLst/>
          </a:prstGeom>
          <a:ln>
            <a:solidFill>
              <a:schemeClr val="tx1"/>
            </a:solidFill>
          </a:ln>
        </p:spPr>
      </p:pic>
      <p:sp>
        <p:nvSpPr>
          <p:cNvPr id="3" name="TextBox 2"/>
          <p:cNvSpPr txBox="1"/>
          <p:nvPr/>
        </p:nvSpPr>
        <p:spPr>
          <a:xfrm>
            <a:off x="205125" y="2925682"/>
            <a:ext cx="1081402" cy="430887"/>
          </a:xfrm>
          <a:prstGeom prst="rect">
            <a:avLst/>
          </a:prstGeom>
          <a:noFill/>
        </p:spPr>
        <p:txBody>
          <a:bodyPr wrap="none" rtlCol="0">
            <a:spAutoFit/>
          </a:bodyPr>
          <a:lstStyle/>
          <a:p>
            <a:pPr algn="ctr"/>
            <a:r>
              <a:rPr lang="en-US" sz="1100" dirty="0" smtClean="0"/>
              <a:t>Rep. Andy Biggs </a:t>
            </a:r>
          </a:p>
          <a:p>
            <a:pPr algn="ctr"/>
            <a:r>
              <a:rPr lang="en-US" sz="1100" dirty="0" smtClean="0"/>
              <a:t>(AZ-5)</a:t>
            </a:r>
            <a:endParaRPr lang="en-US" sz="1100" dirty="0"/>
          </a:p>
        </p:txBody>
      </p:sp>
      <p:pic>
        <p:nvPicPr>
          <p:cNvPr id="5" name="Picture 4"/>
          <p:cNvPicPr>
            <a:picLocks noChangeAspect="1"/>
          </p:cNvPicPr>
          <p:nvPr/>
        </p:nvPicPr>
        <p:blipFill>
          <a:blip r:embed="rId5"/>
          <a:stretch>
            <a:fillRect/>
          </a:stretch>
        </p:blipFill>
        <p:spPr>
          <a:xfrm>
            <a:off x="1656338" y="1980197"/>
            <a:ext cx="685800" cy="914400"/>
          </a:xfrm>
          <a:prstGeom prst="rect">
            <a:avLst/>
          </a:prstGeom>
          <a:ln>
            <a:solidFill>
              <a:srgbClr val="000000"/>
            </a:solidFill>
          </a:ln>
        </p:spPr>
      </p:pic>
      <p:sp>
        <p:nvSpPr>
          <p:cNvPr id="49" name="TextBox 48"/>
          <p:cNvSpPr txBox="1"/>
          <p:nvPr/>
        </p:nvSpPr>
        <p:spPr>
          <a:xfrm>
            <a:off x="1362967" y="2912314"/>
            <a:ext cx="1256837" cy="430887"/>
          </a:xfrm>
          <a:prstGeom prst="rect">
            <a:avLst/>
          </a:prstGeom>
          <a:noFill/>
        </p:spPr>
        <p:txBody>
          <a:bodyPr wrap="none" rtlCol="0">
            <a:spAutoFit/>
          </a:bodyPr>
          <a:lstStyle/>
          <a:p>
            <a:pPr algn="ctr"/>
            <a:r>
              <a:rPr lang="en-US" sz="1100" dirty="0" smtClean="0"/>
              <a:t>Rep. Mike Coffman </a:t>
            </a:r>
          </a:p>
          <a:p>
            <a:pPr algn="ctr"/>
            <a:r>
              <a:rPr lang="en-US" sz="1100" dirty="0" smtClean="0"/>
              <a:t>(CO-6)</a:t>
            </a:r>
            <a:endParaRPr lang="en-US" sz="1100" dirty="0"/>
          </a:p>
        </p:txBody>
      </p:sp>
      <p:pic>
        <p:nvPicPr>
          <p:cNvPr id="6" name="Picture 5"/>
          <p:cNvPicPr>
            <a:picLocks noChangeAspect="1"/>
          </p:cNvPicPr>
          <p:nvPr/>
        </p:nvPicPr>
        <p:blipFill>
          <a:blip r:embed="rId6"/>
          <a:stretch>
            <a:fillRect/>
          </a:stretch>
        </p:blipFill>
        <p:spPr>
          <a:xfrm>
            <a:off x="2956769" y="1980197"/>
            <a:ext cx="685800" cy="914400"/>
          </a:xfrm>
          <a:prstGeom prst="rect">
            <a:avLst/>
          </a:prstGeom>
          <a:ln>
            <a:solidFill>
              <a:srgbClr val="000000"/>
            </a:solidFill>
          </a:ln>
        </p:spPr>
      </p:pic>
      <p:sp>
        <p:nvSpPr>
          <p:cNvPr id="51" name="TextBox 50"/>
          <p:cNvSpPr txBox="1"/>
          <p:nvPr/>
        </p:nvSpPr>
        <p:spPr>
          <a:xfrm>
            <a:off x="2535915" y="2925682"/>
            <a:ext cx="1495158" cy="430887"/>
          </a:xfrm>
          <a:prstGeom prst="rect">
            <a:avLst/>
          </a:prstGeom>
          <a:noFill/>
        </p:spPr>
        <p:txBody>
          <a:bodyPr wrap="none" rtlCol="0">
            <a:spAutoFit/>
          </a:bodyPr>
          <a:lstStyle/>
          <a:p>
            <a:pPr algn="ctr"/>
            <a:r>
              <a:rPr lang="en-US" sz="1100" dirty="0" smtClean="0"/>
              <a:t>Rep. Barbara Comstock </a:t>
            </a:r>
          </a:p>
          <a:p>
            <a:pPr algn="ctr"/>
            <a:r>
              <a:rPr lang="en-US" sz="1100" dirty="0" smtClean="0"/>
              <a:t>(VA-10)</a:t>
            </a:r>
            <a:endParaRPr lang="en-US" sz="1100" dirty="0"/>
          </a:p>
        </p:txBody>
      </p:sp>
      <p:pic>
        <p:nvPicPr>
          <p:cNvPr id="7" name="Picture 6"/>
          <p:cNvPicPr>
            <a:picLocks noChangeAspect="1"/>
          </p:cNvPicPr>
          <p:nvPr/>
        </p:nvPicPr>
        <p:blipFill>
          <a:blip r:embed="rId7"/>
          <a:stretch>
            <a:fillRect/>
          </a:stretch>
        </p:blipFill>
        <p:spPr>
          <a:xfrm>
            <a:off x="4280956" y="1980197"/>
            <a:ext cx="685458" cy="914400"/>
          </a:xfrm>
          <a:prstGeom prst="rect">
            <a:avLst/>
          </a:prstGeom>
          <a:ln>
            <a:solidFill>
              <a:srgbClr val="000000"/>
            </a:solidFill>
          </a:ln>
        </p:spPr>
      </p:pic>
      <p:sp>
        <p:nvSpPr>
          <p:cNvPr id="53" name="TextBox 52"/>
          <p:cNvSpPr txBox="1"/>
          <p:nvPr/>
        </p:nvSpPr>
        <p:spPr>
          <a:xfrm>
            <a:off x="4014690" y="2939050"/>
            <a:ext cx="1223412" cy="430887"/>
          </a:xfrm>
          <a:prstGeom prst="rect">
            <a:avLst/>
          </a:prstGeom>
          <a:noFill/>
        </p:spPr>
        <p:txBody>
          <a:bodyPr wrap="none" rtlCol="0">
            <a:spAutoFit/>
          </a:bodyPr>
          <a:lstStyle/>
          <a:p>
            <a:pPr algn="ctr"/>
            <a:r>
              <a:rPr lang="en-US" sz="1100" dirty="0" smtClean="0"/>
              <a:t>Rep. Ryan Costello </a:t>
            </a:r>
          </a:p>
          <a:p>
            <a:pPr algn="ctr"/>
            <a:r>
              <a:rPr lang="en-US" sz="1100" dirty="0" smtClean="0"/>
              <a:t>(PA-6)</a:t>
            </a:r>
            <a:endParaRPr lang="en-US" sz="1100" dirty="0"/>
          </a:p>
        </p:txBody>
      </p:sp>
      <p:pic>
        <p:nvPicPr>
          <p:cNvPr id="9" name="Picture 8"/>
          <p:cNvPicPr>
            <a:picLocks noChangeAspect="1"/>
          </p:cNvPicPr>
          <p:nvPr/>
        </p:nvPicPr>
        <p:blipFill>
          <a:blip r:embed="rId8"/>
          <a:stretch>
            <a:fillRect/>
          </a:stretch>
        </p:blipFill>
        <p:spPr>
          <a:xfrm>
            <a:off x="5449139" y="1981867"/>
            <a:ext cx="685800" cy="914400"/>
          </a:xfrm>
          <a:prstGeom prst="rect">
            <a:avLst/>
          </a:prstGeom>
          <a:ln>
            <a:solidFill>
              <a:srgbClr val="000000"/>
            </a:solidFill>
          </a:ln>
        </p:spPr>
      </p:pic>
      <p:sp>
        <p:nvSpPr>
          <p:cNvPr id="55" name="TextBox 54"/>
          <p:cNvSpPr txBox="1"/>
          <p:nvPr/>
        </p:nvSpPr>
        <p:spPr>
          <a:xfrm>
            <a:off x="5202705" y="2939050"/>
            <a:ext cx="1167707" cy="430887"/>
          </a:xfrm>
          <a:prstGeom prst="rect">
            <a:avLst/>
          </a:prstGeom>
          <a:noFill/>
        </p:spPr>
        <p:txBody>
          <a:bodyPr wrap="none" rtlCol="0">
            <a:spAutoFit/>
          </a:bodyPr>
          <a:lstStyle/>
          <a:p>
            <a:pPr algn="ctr"/>
            <a:r>
              <a:rPr lang="en-US" sz="1100" dirty="0" smtClean="0"/>
              <a:t>Rep. Charlie Dent </a:t>
            </a:r>
          </a:p>
          <a:p>
            <a:pPr algn="ctr"/>
            <a:r>
              <a:rPr lang="en-US" sz="1100" dirty="0" smtClean="0"/>
              <a:t>(PA-15)</a:t>
            </a:r>
            <a:endParaRPr lang="en-US" sz="1100" dirty="0"/>
          </a:p>
        </p:txBody>
      </p:sp>
      <p:pic>
        <p:nvPicPr>
          <p:cNvPr id="10" name="Picture 9"/>
          <p:cNvPicPr>
            <a:picLocks noChangeAspect="1"/>
          </p:cNvPicPr>
          <p:nvPr/>
        </p:nvPicPr>
        <p:blipFill>
          <a:blip r:embed="rId9"/>
          <a:stretch>
            <a:fillRect/>
          </a:stretch>
        </p:blipFill>
        <p:spPr>
          <a:xfrm>
            <a:off x="6724990" y="1981867"/>
            <a:ext cx="748146" cy="914400"/>
          </a:xfrm>
          <a:prstGeom prst="rect">
            <a:avLst/>
          </a:prstGeom>
          <a:ln>
            <a:solidFill>
              <a:srgbClr val="000000"/>
            </a:solidFill>
          </a:ln>
        </p:spPr>
      </p:pic>
      <p:sp>
        <p:nvSpPr>
          <p:cNvPr id="57" name="TextBox 56"/>
          <p:cNvSpPr txBox="1"/>
          <p:nvPr/>
        </p:nvSpPr>
        <p:spPr>
          <a:xfrm>
            <a:off x="6415513" y="2925682"/>
            <a:ext cx="1360638" cy="430887"/>
          </a:xfrm>
          <a:prstGeom prst="rect">
            <a:avLst/>
          </a:prstGeom>
          <a:noFill/>
        </p:spPr>
        <p:txBody>
          <a:bodyPr wrap="none" rtlCol="0">
            <a:spAutoFit/>
          </a:bodyPr>
          <a:lstStyle/>
          <a:p>
            <a:pPr algn="ctr"/>
            <a:r>
              <a:rPr lang="en-US" sz="1100" dirty="0" smtClean="0"/>
              <a:t>Rep. Daniel Donovan </a:t>
            </a:r>
          </a:p>
          <a:p>
            <a:pPr algn="ctr"/>
            <a:r>
              <a:rPr lang="en-US" sz="1100" dirty="0" smtClean="0"/>
              <a:t>(NY-11)</a:t>
            </a:r>
            <a:endParaRPr lang="en-US" sz="1100" dirty="0"/>
          </a:p>
        </p:txBody>
      </p:sp>
      <p:pic>
        <p:nvPicPr>
          <p:cNvPr id="12" name="Picture 11"/>
          <p:cNvPicPr>
            <a:picLocks/>
          </p:cNvPicPr>
          <p:nvPr/>
        </p:nvPicPr>
        <p:blipFill>
          <a:blip r:embed="rId10"/>
          <a:stretch>
            <a:fillRect/>
          </a:stretch>
        </p:blipFill>
        <p:spPr>
          <a:xfrm>
            <a:off x="8051021" y="1978528"/>
            <a:ext cx="685800" cy="914400"/>
          </a:xfrm>
          <a:prstGeom prst="rect">
            <a:avLst/>
          </a:prstGeom>
          <a:ln>
            <a:solidFill>
              <a:srgbClr val="000000"/>
            </a:solidFill>
          </a:ln>
        </p:spPr>
      </p:pic>
      <p:sp>
        <p:nvSpPr>
          <p:cNvPr id="60" name="TextBox 59"/>
          <p:cNvSpPr txBox="1"/>
          <p:nvPr/>
        </p:nvSpPr>
        <p:spPr>
          <a:xfrm>
            <a:off x="7705027" y="2939054"/>
            <a:ext cx="1377789" cy="430887"/>
          </a:xfrm>
          <a:prstGeom prst="rect">
            <a:avLst/>
          </a:prstGeom>
          <a:noFill/>
        </p:spPr>
        <p:txBody>
          <a:bodyPr wrap="none" rtlCol="0">
            <a:spAutoFit/>
          </a:bodyPr>
          <a:lstStyle/>
          <a:p>
            <a:pPr algn="ctr"/>
            <a:r>
              <a:rPr lang="en-US" sz="1100" dirty="0" smtClean="0"/>
              <a:t>Rep. Brian Fitzpatrick</a:t>
            </a:r>
          </a:p>
          <a:p>
            <a:pPr algn="ctr"/>
            <a:r>
              <a:rPr lang="en-US" sz="1100" dirty="0" smtClean="0"/>
              <a:t>(PA-8)</a:t>
            </a:r>
            <a:endParaRPr lang="en-US" sz="1100" dirty="0"/>
          </a:p>
        </p:txBody>
      </p:sp>
      <p:pic>
        <p:nvPicPr>
          <p:cNvPr id="13" name="Picture 12"/>
          <p:cNvPicPr>
            <a:picLocks noChangeAspect="1"/>
          </p:cNvPicPr>
          <p:nvPr/>
        </p:nvPicPr>
        <p:blipFill>
          <a:blip r:embed="rId11"/>
          <a:stretch>
            <a:fillRect/>
          </a:stretch>
        </p:blipFill>
        <p:spPr>
          <a:xfrm>
            <a:off x="398565" y="3489162"/>
            <a:ext cx="685800" cy="914400"/>
          </a:xfrm>
          <a:prstGeom prst="rect">
            <a:avLst/>
          </a:prstGeom>
          <a:ln>
            <a:solidFill>
              <a:srgbClr val="000000"/>
            </a:solidFill>
          </a:ln>
        </p:spPr>
      </p:pic>
      <p:sp>
        <p:nvSpPr>
          <p:cNvPr id="62" name="TextBox 61"/>
          <p:cNvSpPr txBox="1"/>
          <p:nvPr/>
        </p:nvSpPr>
        <p:spPr>
          <a:xfrm>
            <a:off x="106948" y="4395120"/>
            <a:ext cx="1255459" cy="430887"/>
          </a:xfrm>
          <a:prstGeom prst="rect">
            <a:avLst/>
          </a:prstGeom>
          <a:noFill/>
        </p:spPr>
        <p:txBody>
          <a:bodyPr wrap="none" rtlCol="0">
            <a:spAutoFit/>
          </a:bodyPr>
          <a:lstStyle/>
          <a:p>
            <a:pPr algn="ctr"/>
            <a:r>
              <a:rPr lang="en-US" sz="1100" dirty="0" smtClean="0"/>
              <a:t>Rep. Jaime Herrera</a:t>
            </a:r>
          </a:p>
          <a:p>
            <a:pPr algn="ctr"/>
            <a:r>
              <a:rPr lang="en-US" sz="1100" dirty="0" smtClean="0"/>
              <a:t> </a:t>
            </a:r>
            <a:r>
              <a:rPr lang="en-US" sz="1100" dirty="0" err="1" smtClean="0"/>
              <a:t>Beutler</a:t>
            </a:r>
            <a:r>
              <a:rPr lang="en-US" sz="1100" dirty="0" smtClean="0"/>
              <a:t>(WA-3)</a:t>
            </a:r>
            <a:endParaRPr lang="en-US" sz="1100" dirty="0"/>
          </a:p>
        </p:txBody>
      </p:sp>
      <p:pic>
        <p:nvPicPr>
          <p:cNvPr id="14" name="Picture 13"/>
          <p:cNvPicPr>
            <a:picLocks noChangeAspect="1"/>
          </p:cNvPicPr>
          <p:nvPr/>
        </p:nvPicPr>
        <p:blipFill>
          <a:blip r:embed="rId12"/>
          <a:stretch>
            <a:fillRect/>
          </a:stretch>
        </p:blipFill>
        <p:spPr>
          <a:xfrm>
            <a:off x="1657859" y="3502531"/>
            <a:ext cx="686580" cy="914400"/>
          </a:xfrm>
          <a:prstGeom prst="rect">
            <a:avLst/>
          </a:prstGeom>
          <a:ln>
            <a:solidFill>
              <a:srgbClr val="000000"/>
            </a:solidFill>
          </a:ln>
        </p:spPr>
      </p:pic>
      <p:sp>
        <p:nvSpPr>
          <p:cNvPr id="64" name="TextBox 63"/>
          <p:cNvSpPr txBox="1"/>
          <p:nvPr/>
        </p:nvSpPr>
        <p:spPr>
          <a:xfrm>
            <a:off x="1487862" y="4395120"/>
            <a:ext cx="1026574" cy="430887"/>
          </a:xfrm>
          <a:prstGeom prst="rect">
            <a:avLst/>
          </a:prstGeom>
          <a:noFill/>
        </p:spPr>
        <p:txBody>
          <a:bodyPr wrap="none" rtlCol="0">
            <a:spAutoFit/>
          </a:bodyPr>
          <a:lstStyle/>
          <a:p>
            <a:pPr algn="ctr"/>
            <a:r>
              <a:rPr lang="en-US" sz="1100" dirty="0" smtClean="0"/>
              <a:t>Rep. Will </a:t>
            </a:r>
            <a:r>
              <a:rPr lang="en-US" sz="1100" dirty="0" err="1" smtClean="0"/>
              <a:t>Hurd</a:t>
            </a:r>
            <a:endParaRPr lang="en-US" sz="1100" dirty="0" smtClean="0"/>
          </a:p>
          <a:p>
            <a:pPr algn="ctr"/>
            <a:r>
              <a:rPr lang="en-US" sz="1100" dirty="0" smtClean="0"/>
              <a:t> (TX-23)</a:t>
            </a:r>
            <a:endParaRPr lang="en-US" sz="1100" dirty="0"/>
          </a:p>
        </p:txBody>
      </p:sp>
      <p:pic>
        <p:nvPicPr>
          <p:cNvPr id="7168" name="Picture 7167"/>
          <p:cNvPicPr>
            <a:picLocks noChangeAspect="1"/>
          </p:cNvPicPr>
          <p:nvPr/>
        </p:nvPicPr>
        <p:blipFill>
          <a:blip r:embed="rId13"/>
          <a:stretch>
            <a:fillRect/>
          </a:stretch>
        </p:blipFill>
        <p:spPr>
          <a:xfrm>
            <a:off x="2946967" y="3502531"/>
            <a:ext cx="685800" cy="914400"/>
          </a:xfrm>
          <a:prstGeom prst="rect">
            <a:avLst/>
          </a:prstGeom>
          <a:ln>
            <a:solidFill>
              <a:srgbClr val="000000"/>
            </a:solidFill>
          </a:ln>
        </p:spPr>
      </p:pic>
      <p:sp>
        <p:nvSpPr>
          <p:cNvPr id="66" name="TextBox 65"/>
          <p:cNvSpPr txBox="1"/>
          <p:nvPr/>
        </p:nvSpPr>
        <p:spPr>
          <a:xfrm>
            <a:off x="2692927" y="4395120"/>
            <a:ext cx="1193881" cy="430887"/>
          </a:xfrm>
          <a:prstGeom prst="rect">
            <a:avLst/>
          </a:prstGeom>
          <a:noFill/>
        </p:spPr>
        <p:txBody>
          <a:bodyPr wrap="none" rtlCol="0">
            <a:spAutoFit/>
          </a:bodyPr>
          <a:lstStyle/>
          <a:p>
            <a:pPr algn="ctr"/>
            <a:r>
              <a:rPr lang="en-US" sz="1100" dirty="0" smtClean="0"/>
              <a:t>Rep. Walter Jones</a:t>
            </a:r>
          </a:p>
          <a:p>
            <a:pPr algn="ctr"/>
            <a:r>
              <a:rPr lang="en-US" sz="1100" dirty="0" smtClean="0"/>
              <a:t> (NC-3)</a:t>
            </a:r>
            <a:endParaRPr lang="en-US" sz="1100" dirty="0"/>
          </a:p>
        </p:txBody>
      </p:sp>
      <p:pic>
        <p:nvPicPr>
          <p:cNvPr id="7169" name="Picture 7168"/>
          <p:cNvPicPr>
            <a:picLocks noChangeAspect="1"/>
          </p:cNvPicPr>
          <p:nvPr/>
        </p:nvPicPr>
        <p:blipFill>
          <a:blip r:embed="rId14"/>
          <a:stretch>
            <a:fillRect/>
          </a:stretch>
        </p:blipFill>
        <p:spPr>
          <a:xfrm>
            <a:off x="4235684" y="3502531"/>
            <a:ext cx="685800" cy="914400"/>
          </a:xfrm>
          <a:prstGeom prst="rect">
            <a:avLst/>
          </a:prstGeom>
          <a:ln>
            <a:solidFill>
              <a:srgbClr val="000000"/>
            </a:solidFill>
          </a:ln>
        </p:spPr>
      </p:pic>
      <p:sp>
        <p:nvSpPr>
          <p:cNvPr id="68" name="TextBox 67"/>
          <p:cNvSpPr txBox="1"/>
          <p:nvPr/>
        </p:nvSpPr>
        <p:spPr>
          <a:xfrm>
            <a:off x="4035920" y="4395120"/>
            <a:ext cx="1085328" cy="430887"/>
          </a:xfrm>
          <a:prstGeom prst="rect">
            <a:avLst/>
          </a:prstGeom>
          <a:noFill/>
        </p:spPr>
        <p:txBody>
          <a:bodyPr wrap="none" rtlCol="0">
            <a:spAutoFit/>
          </a:bodyPr>
          <a:lstStyle/>
          <a:p>
            <a:pPr algn="ctr"/>
            <a:r>
              <a:rPr lang="en-US" sz="1100" dirty="0" smtClean="0"/>
              <a:t>Rep. Dave Joyce</a:t>
            </a:r>
          </a:p>
          <a:p>
            <a:pPr algn="ctr"/>
            <a:r>
              <a:rPr lang="en-US" sz="1100" dirty="0" smtClean="0"/>
              <a:t> (OH-14)</a:t>
            </a:r>
            <a:endParaRPr lang="en-US" sz="1100" dirty="0"/>
          </a:p>
        </p:txBody>
      </p:sp>
      <p:pic>
        <p:nvPicPr>
          <p:cNvPr id="7170" name="Picture 7169"/>
          <p:cNvPicPr>
            <a:picLocks noChangeAspect="1"/>
          </p:cNvPicPr>
          <p:nvPr/>
        </p:nvPicPr>
        <p:blipFill>
          <a:blip r:embed="rId15"/>
          <a:stretch>
            <a:fillRect/>
          </a:stretch>
        </p:blipFill>
        <p:spPr>
          <a:xfrm>
            <a:off x="5457698" y="3502531"/>
            <a:ext cx="685524" cy="914400"/>
          </a:xfrm>
          <a:prstGeom prst="rect">
            <a:avLst/>
          </a:prstGeom>
          <a:ln>
            <a:solidFill>
              <a:srgbClr val="000000"/>
            </a:solidFill>
          </a:ln>
        </p:spPr>
      </p:pic>
      <p:sp>
        <p:nvSpPr>
          <p:cNvPr id="70" name="TextBox 69"/>
          <p:cNvSpPr txBox="1"/>
          <p:nvPr/>
        </p:nvSpPr>
        <p:spPr>
          <a:xfrm>
            <a:off x="5259286" y="4395120"/>
            <a:ext cx="1082348" cy="430887"/>
          </a:xfrm>
          <a:prstGeom prst="rect">
            <a:avLst/>
          </a:prstGeom>
          <a:noFill/>
        </p:spPr>
        <p:txBody>
          <a:bodyPr wrap="none" rtlCol="0">
            <a:spAutoFit/>
          </a:bodyPr>
          <a:lstStyle/>
          <a:p>
            <a:pPr algn="ctr"/>
            <a:r>
              <a:rPr lang="en-US" sz="1100" dirty="0" smtClean="0"/>
              <a:t>Rep. John </a:t>
            </a:r>
            <a:r>
              <a:rPr lang="en-US" sz="1100" dirty="0" err="1" smtClean="0"/>
              <a:t>Katko</a:t>
            </a:r>
            <a:endParaRPr lang="en-US" sz="1100" dirty="0" smtClean="0"/>
          </a:p>
          <a:p>
            <a:pPr algn="ctr"/>
            <a:r>
              <a:rPr lang="en-US" sz="1100" dirty="0" smtClean="0"/>
              <a:t> (NY-24)</a:t>
            </a:r>
            <a:endParaRPr lang="en-US" sz="1100" dirty="0"/>
          </a:p>
        </p:txBody>
      </p:sp>
      <p:pic>
        <p:nvPicPr>
          <p:cNvPr id="7172" name="Picture 7171"/>
          <p:cNvPicPr>
            <a:picLocks noChangeAspect="1"/>
          </p:cNvPicPr>
          <p:nvPr/>
        </p:nvPicPr>
        <p:blipFill>
          <a:blip r:embed="rId16"/>
          <a:stretch>
            <a:fillRect/>
          </a:stretch>
        </p:blipFill>
        <p:spPr>
          <a:xfrm>
            <a:off x="6749381" y="3461330"/>
            <a:ext cx="685800" cy="914400"/>
          </a:xfrm>
          <a:prstGeom prst="rect">
            <a:avLst/>
          </a:prstGeom>
          <a:ln>
            <a:solidFill>
              <a:srgbClr val="000000"/>
            </a:solidFill>
          </a:ln>
        </p:spPr>
      </p:pic>
      <p:sp>
        <p:nvSpPr>
          <p:cNvPr id="72" name="TextBox 71"/>
          <p:cNvSpPr txBox="1"/>
          <p:nvPr/>
        </p:nvSpPr>
        <p:spPr>
          <a:xfrm>
            <a:off x="6444805" y="4395120"/>
            <a:ext cx="1288728" cy="430887"/>
          </a:xfrm>
          <a:prstGeom prst="rect">
            <a:avLst/>
          </a:prstGeom>
          <a:noFill/>
        </p:spPr>
        <p:txBody>
          <a:bodyPr wrap="none" rtlCol="0">
            <a:spAutoFit/>
          </a:bodyPr>
          <a:lstStyle/>
          <a:p>
            <a:pPr algn="ctr"/>
            <a:r>
              <a:rPr lang="en-US" sz="1100" dirty="0" smtClean="0"/>
              <a:t>Rep. Leonard Lance</a:t>
            </a:r>
          </a:p>
          <a:p>
            <a:pPr algn="ctr"/>
            <a:r>
              <a:rPr lang="en-US" sz="1100" dirty="0" smtClean="0"/>
              <a:t>(NJ-7)</a:t>
            </a:r>
            <a:endParaRPr lang="en-US" sz="1100" dirty="0"/>
          </a:p>
        </p:txBody>
      </p:sp>
      <p:pic>
        <p:nvPicPr>
          <p:cNvPr id="7179" name="Picture 7178"/>
          <p:cNvPicPr>
            <a:picLocks noChangeAspect="1"/>
          </p:cNvPicPr>
          <p:nvPr/>
        </p:nvPicPr>
        <p:blipFill>
          <a:blip r:embed="rId17"/>
          <a:stretch>
            <a:fillRect/>
          </a:stretch>
        </p:blipFill>
        <p:spPr>
          <a:xfrm>
            <a:off x="8063163" y="3489157"/>
            <a:ext cx="685800" cy="914400"/>
          </a:xfrm>
          <a:prstGeom prst="rect">
            <a:avLst/>
          </a:prstGeom>
          <a:ln>
            <a:solidFill>
              <a:srgbClr val="000000"/>
            </a:solidFill>
          </a:ln>
        </p:spPr>
      </p:pic>
      <p:sp>
        <p:nvSpPr>
          <p:cNvPr id="80" name="TextBox 79"/>
          <p:cNvSpPr txBox="1"/>
          <p:nvPr/>
        </p:nvSpPr>
        <p:spPr>
          <a:xfrm>
            <a:off x="7715431" y="4395120"/>
            <a:ext cx="1351652" cy="430887"/>
          </a:xfrm>
          <a:prstGeom prst="rect">
            <a:avLst/>
          </a:prstGeom>
          <a:noFill/>
        </p:spPr>
        <p:txBody>
          <a:bodyPr wrap="none" rtlCol="0">
            <a:spAutoFit/>
          </a:bodyPr>
          <a:lstStyle/>
          <a:p>
            <a:pPr algn="ctr"/>
            <a:r>
              <a:rPr lang="en-US" sz="1100" dirty="0" smtClean="0"/>
              <a:t>Rep. Frank LoBiondo</a:t>
            </a:r>
          </a:p>
          <a:p>
            <a:pPr algn="ctr"/>
            <a:r>
              <a:rPr lang="en-US" sz="1100" dirty="0" smtClean="0"/>
              <a:t>(NJ-2)</a:t>
            </a:r>
            <a:endParaRPr lang="en-US" sz="1100" dirty="0"/>
          </a:p>
        </p:txBody>
      </p:sp>
      <p:pic>
        <p:nvPicPr>
          <p:cNvPr id="7180" name="Picture 7179"/>
          <p:cNvPicPr>
            <a:picLocks noChangeAspect="1"/>
          </p:cNvPicPr>
          <p:nvPr/>
        </p:nvPicPr>
        <p:blipFill>
          <a:blip r:embed="rId18"/>
          <a:stretch>
            <a:fillRect/>
          </a:stretch>
        </p:blipFill>
        <p:spPr>
          <a:xfrm>
            <a:off x="998707" y="4959683"/>
            <a:ext cx="685800" cy="914400"/>
          </a:xfrm>
          <a:prstGeom prst="rect">
            <a:avLst/>
          </a:prstGeom>
          <a:ln>
            <a:solidFill>
              <a:srgbClr val="000000"/>
            </a:solidFill>
          </a:ln>
        </p:spPr>
      </p:pic>
      <p:sp>
        <p:nvSpPr>
          <p:cNvPr id="82" name="TextBox 81"/>
          <p:cNvSpPr txBox="1"/>
          <p:nvPr/>
        </p:nvSpPr>
        <p:spPr>
          <a:xfrm>
            <a:off x="670897" y="5876340"/>
            <a:ext cx="1341420" cy="430887"/>
          </a:xfrm>
          <a:prstGeom prst="rect">
            <a:avLst/>
          </a:prstGeom>
          <a:noFill/>
        </p:spPr>
        <p:txBody>
          <a:bodyPr wrap="none" rtlCol="0">
            <a:spAutoFit/>
          </a:bodyPr>
          <a:lstStyle/>
          <a:p>
            <a:pPr algn="ctr"/>
            <a:r>
              <a:rPr lang="en-US" sz="1100" dirty="0" smtClean="0"/>
              <a:t>Rep. Thomas Massie</a:t>
            </a:r>
          </a:p>
          <a:p>
            <a:pPr algn="ctr"/>
            <a:r>
              <a:rPr lang="en-US" sz="1100" dirty="0" smtClean="0"/>
              <a:t> (KY-</a:t>
            </a:r>
            <a:r>
              <a:rPr lang="en-US" sz="1100" dirty="0"/>
              <a:t>4</a:t>
            </a:r>
            <a:r>
              <a:rPr lang="en-US" sz="1100" dirty="0" smtClean="0"/>
              <a:t>)</a:t>
            </a:r>
            <a:endParaRPr lang="en-US" sz="1100" dirty="0"/>
          </a:p>
        </p:txBody>
      </p:sp>
      <p:pic>
        <p:nvPicPr>
          <p:cNvPr id="7181" name="Picture 7180"/>
          <p:cNvPicPr>
            <a:picLocks noChangeAspect="1"/>
          </p:cNvPicPr>
          <p:nvPr/>
        </p:nvPicPr>
        <p:blipFill>
          <a:blip r:embed="rId19"/>
          <a:stretch>
            <a:fillRect/>
          </a:stretch>
        </p:blipFill>
        <p:spPr>
          <a:xfrm>
            <a:off x="2341479" y="4959683"/>
            <a:ext cx="685800" cy="914400"/>
          </a:xfrm>
          <a:prstGeom prst="rect">
            <a:avLst/>
          </a:prstGeom>
          <a:ln>
            <a:solidFill>
              <a:srgbClr val="000000"/>
            </a:solidFill>
          </a:ln>
        </p:spPr>
      </p:pic>
      <p:sp>
        <p:nvSpPr>
          <p:cNvPr id="84" name="TextBox 83"/>
          <p:cNvSpPr txBox="1"/>
          <p:nvPr/>
        </p:nvSpPr>
        <p:spPr>
          <a:xfrm>
            <a:off x="2007958" y="5876340"/>
            <a:ext cx="1351683" cy="430887"/>
          </a:xfrm>
          <a:prstGeom prst="rect">
            <a:avLst/>
          </a:prstGeom>
          <a:noFill/>
        </p:spPr>
        <p:txBody>
          <a:bodyPr wrap="none" rtlCol="0">
            <a:spAutoFit/>
          </a:bodyPr>
          <a:lstStyle/>
          <a:p>
            <a:pPr algn="ctr"/>
            <a:r>
              <a:rPr lang="en-US" sz="1100" dirty="0" smtClean="0"/>
              <a:t>Rep. Patrick Meehan</a:t>
            </a:r>
          </a:p>
          <a:p>
            <a:pPr algn="ctr"/>
            <a:r>
              <a:rPr lang="en-US" sz="1100" dirty="0" smtClean="0"/>
              <a:t> (PA-7)</a:t>
            </a:r>
            <a:endParaRPr lang="en-US" sz="1100" dirty="0"/>
          </a:p>
        </p:txBody>
      </p:sp>
      <p:pic>
        <p:nvPicPr>
          <p:cNvPr id="7182" name="Picture 7181"/>
          <p:cNvPicPr>
            <a:picLocks noChangeAspect="1"/>
          </p:cNvPicPr>
          <p:nvPr/>
        </p:nvPicPr>
        <p:blipFill>
          <a:blip r:embed="rId20"/>
          <a:stretch>
            <a:fillRect/>
          </a:stretch>
        </p:blipFill>
        <p:spPr>
          <a:xfrm>
            <a:off x="3598110" y="4959683"/>
            <a:ext cx="685800" cy="914400"/>
          </a:xfrm>
          <a:prstGeom prst="rect">
            <a:avLst/>
          </a:prstGeom>
          <a:ln>
            <a:solidFill>
              <a:srgbClr val="000000"/>
            </a:solidFill>
          </a:ln>
        </p:spPr>
      </p:pic>
      <p:sp>
        <p:nvSpPr>
          <p:cNvPr id="86" name="TextBox 85"/>
          <p:cNvSpPr txBox="1"/>
          <p:nvPr/>
        </p:nvSpPr>
        <p:spPr>
          <a:xfrm>
            <a:off x="3309367" y="5876340"/>
            <a:ext cx="1246092" cy="430887"/>
          </a:xfrm>
          <a:prstGeom prst="rect">
            <a:avLst/>
          </a:prstGeom>
          <a:noFill/>
        </p:spPr>
        <p:txBody>
          <a:bodyPr wrap="none" rtlCol="0">
            <a:spAutoFit/>
          </a:bodyPr>
          <a:lstStyle/>
          <a:p>
            <a:pPr algn="ctr"/>
            <a:r>
              <a:rPr lang="en-US" sz="1100" dirty="0" smtClean="0"/>
              <a:t>Rep. Dave </a:t>
            </a:r>
            <a:r>
              <a:rPr lang="en-US" sz="1100" dirty="0" err="1" smtClean="0"/>
              <a:t>Reichart</a:t>
            </a:r>
            <a:endParaRPr lang="en-US" sz="1100" dirty="0" smtClean="0"/>
          </a:p>
          <a:p>
            <a:pPr algn="ctr"/>
            <a:r>
              <a:rPr lang="en-US" sz="1100" dirty="0" smtClean="0"/>
              <a:t>(WA-8)</a:t>
            </a:r>
            <a:endParaRPr lang="en-US" sz="1100" dirty="0"/>
          </a:p>
        </p:txBody>
      </p:sp>
      <p:pic>
        <p:nvPicPr>
          <p:cNvPr id="7183" name="Picture 7182"/>
          <p:cNvPicPr>
            <a:picLocks noChangeAspect="1"/>
          </p:cNvPicPr>
          <p:nvPr/>
        </p:nvPicPr>
        <p:blipFill>
          <a:blip r:embed="rId21"/>
          <a:stretch>
            <a:fillRect/>
          </a:stretch>
        </p:blipFill>
        <p:spPr>
          <a:xfrm>
            <a:off x="4868111" y="4959683"/>
            <a:ext cx="685800" cy="914400"/>
          </a:xfrm>
          <a:prstGeom prst="rect">
            <a:avLst/>
          </a:prstGeom>
          <a:ln>
            <a:solidFill>
              <a:srgbClr val="000000"/>
            </a:solidFill>
          </a:ln>
        </p:spPr>
      </p:pic>
      <p:sp>
        <p:nvSpPr>
          <p:cNvPr id="88" name="TextBox 87"/>
          <p:cNvSpPr txBox="1"/>
          <p:nvPr/>
        </p:nvSpPr>
        <p:spPr>
          <a:xfrm>
            <a:off x="4653765" y="5876340"/>
            <a:ext cx="1107996" cy="430887"/>
          </a:xfrm>
          <a:prstGeom prst="rect">
            <a:avLst/>
          </a:prstGeom>
          <a:noFill/>
        </p:spPr>
        <p:txBody>
          <a:bodyPr wrap="none" rtlCol="0">
            <a:spAutoFit/>
          </a:bodyPr>
          <a:lstStyle/>
          <a:p>
            <a:pPr algn="ctr"/>
            <a:r>
              <a:rPr lang="en-US" sz="1100" dirty="0" smtClean="0"/>
              <a:t>Rep. Ileana </a:t>
            </a:r>
            <a:r>
              <a:rPr lang="en-US" sz="1100" dirty="0" err="1" smtClean="0"/>
              <a:t>Ros</a:t>
            </a:r>
            <a:r>
              <a:rPr lang="en-US" sz="1100" dirty="0" smtClean="0"/>
              <a:t>-</a:t>
            </a:r>
          </a:p>
          <a:p>
            <a:pPr algn="ctr"/>
            <a:r>
              <a:rPr lang="en-US" sz="1100" dirty="0" err="1" smtClean="0"/>
              <a:t>Lehtinen</a:t>
            </a:r>
            <a:r>
              <a:rPr lang="en-US" sz="1100" dirty="0"/>
              <a:t> </a:t>
            </a:r>
            <a:r>
              <a:rPr lang="en-US" sz="1100" dirty="0" smtClean="0"/>
              <a:t>(FL-27)</a:t>
            </a:r>
            <a:endParaRPr lang="en-US" sz="1100" dirty="0"/>
          </a:p>
        </p:txBody>
      </p:sp>
      <p:pic>
        <p:nvPicPr>
          <p:cNvPr id="7184" name="Picture 7183"/>
          <p:cNvPicPr>
            <a:picLocks noChangeAspect="1"/>
          </p:cNvPicPr>
          <p:nvPr/>
        </p:nvPicPr>
        <p:blipFill>
          <a:blip r:embed="rId22"/>
          <a:stretch>
            <a:fillRect/>
          </a:stretch>
        </p:blipFill>
        <p:spPr>
          <a:xfrm>
            <a:off x="6073371" y="4959683"/>
            <a:ext cx="685800" cy="914400"/>
          </a:xfrm>
          <a:prstGeom prst="rect">
            <a:avLst/>
          </a:prstGeom>
          <a:ln>
            <a:solidFill>
              <a:srgbClr val="000000"/>
            </a:solidFill>
          </a:ln>
        </p:spPr>
      </p:pic>
      <p:sp>
        <p:nvSpPr>
          <p:cNvPr id="90" name="TextBox 89"/>
          <p:cNvSpPr txBox="1"/>
          <p:nvPr/>
        </p:nvSpPr>
        <p:spPr>
          <a:xfrm>
            <a:off x="5862449" y="5876340"/>
            <a:ext cx="1107645" cy="430887"/>
          </a:xfrm>
          <a:prstGeom prst="rect">
            <a:avLst/>
          </a:prstGeom>
          <a:noFill/>
        </p:spPr>
        <p:txBody>
          <a:bodyPr wrap="none" rtlCol="0">
            <a:spAutoFit/>
          </a:bodyPr>
          <a:lstStyle/>
          <a:p>
            <a:pPr algn="ctr"/>
            <a:r>
              <a:rPr lang="en-US" sz="1100" dirty="0" smtClean="0"/>
              <a:t>Rep. Chris Smith</a:t>
            </a:r>
          </a:p>
          <a:p>
            <a:pPr algn="ctr"/>
            <a:r>
              <a:rPr lang="en-US" sz="1100" dirty="0" smtClean="0"/>
              <a:t>(NJ-4)</a:t>
            </a:r>
            <a:endParaRPr lang="en-US" sz="1100" dirty="0"/>
          </a:p>
        </p:txBody>
      </p:sp>
      <p:pic>
        <p:nvPicPr>
          <p:cNvPr id="7186" name="Picture 7185"/>
          <p:cNvPicPr>
            <a:picLocks noChangeAspect="1"/>
          </p:cNvPicPr>
          <p:nvPr/>
        </p:nvPicPr>
        <p:blipFill>
          <a:blip r:embed="rId23"/>
          <a:stretch>
            <a:fillRect/>
          </a:stretch>
        </p:blipFill>
        <p:spPr>
          <a:xfrm>
            <a:off x="7354637" y="4959683"/>
            <a:ext cx="685800" cy="914400"/>
          </a:xfrm>
          <a:prstGeom prst="rect">
            <a:avLst/>
          </a:prstGeom>
          <a:ln>
            <a:solidFill>
              <a:srgbClr val="000000"/>
            </a:solidFill>
          </a:ln>
        </p:spPr>
      </p:pic>
      <p:sp>
        <p:nvSpPr>
          <p:cNvPr id="93" name="TextBox 92"/>
          <p:cNvSpPr txBox="1"/>
          <p:nvPr/>
        </p:nvSpPr>
        <p:spPr>
          <a:xfrm>
            <a:off x="7028620" y="5876340"/>
            <a:ext cx="1326004" cy="430887"/>
          </a:xfrm>
          <a:prstGeom prst="rect">
            <a:avLst/>
          </a:prstGeom>
          <a:noFill/>
        </p:spPr>
        <p:txBody>
          <a:bodyPr wrap="none" rtlCol="0">
            <a:spAutoFit/>
          </a:bodyPr>
          <a:lstStyle/>
          <a:p>
            <a:pPr algn="ctr"/>
            <a:r>
              <a:rPr lang="en-US" sz="1100" dirty="0" smtClean="0"/>
              <a:t>Rep. Michael Turner</a:t>
            </a:r>
          </a:p>
          <a:p>
            <a:pPr algn="ctr"/>
            <a:r>
              <a:rPr lang="en-US" sz="1100" dirty="0" smtClean="0"/>
              <a:t>(OH-10)</a:t>
            </a:r>
            <a:endParaRPr lang="en-US" sz="1100" dirty="0"/>
          </a:p>
        </p:txBody>
      </p:sp>
    </p:spTree>
    <p:extLst>
      <p:ext uri="{BB962C8B-B14F-4D97-AF65-F5344CB8AC3E}">
        <p14:creationId xmlns:p14="http://schemas.microsoft.com/office/powerpoint/2010/main" val="19156866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12"/>
          <p:cNvSpPr txBox="1">
            <a:spLocks noChangeArrowheads="1"/>
          </p:cNvSpPr>
          <p:nvPr/>
        </p:nvSpPr>
        <p:spPr bwMode="auto">
          <a:xfrm>
            <a:off x="5873750" y="233363"/>
            <a:ext cx="3252788"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SENATE WORKING GROUP ON HEALTH CARE REFORM</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7172" name="Title 1"/>
          <p:cNvSpPr>
            <a:spLocks noGrp="1"/>
          </p:cNvSpPr>
          <p:nvPr>
            <p:ph type="title"/>
          </p:nvPr>
        </p:nvSpPr>
        <p:spPr>
          <a:xfrm>
            <a:off x="228600" y="630238"/>
            <a:ext cx="7480300" cy="854075"/>
          </a:xfrm>
        </p:spPr>
        <p:txBody>
          <a:bodyPr/>
          <a:lstStyle/>
          <a:p>
            <a:r>
              <a:rPr lang="en-US">
                <a:latin typeface="Georgia" charset="0"/>
                <a:ea typeface="ＭＳ Ｐゴシック" charset="0"/>
              </a:rPr>
              <a:t>McConnell convenes health reform working group to write ACA replacement </a:t>
            </a:r>
          </a:p>
        </p:txBody>
      </p:sp>
      <p:sp>
        <p:nvSpPr>
          <p:cNvPr id="77" name="Rectangle 14"/>
          <p:cNvSpPr>
            <a:spLocks noChangeArrowheads="1"/>
          </p:cNvSpPr>
          <p:nvPr/>
        </p:nvSpPr>
        <p:spPr bwMode="auto">
          <a:xfrm>
            <a:off x="419100" y="1500188"/>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mn-cs"/>
              </a:rPr>
              <a:t>Senate working group on health care reform</a:t>
            </a:r>
          </a:p>
        </p:txBody>
      </p:sp>
      <p:sp>
        <p:nvSpPr>
          <p:cNvPr id="15" name="Content Placeholder 17"/>
          <p:cNvSpPr txBox="1">
            <a:spLocks/>
          </p:cNvSpPr>
          <p:nvPr/>
        </p:nvSpPr>
        <p:spPr bwMode="auto">
          <a:xfrm>
            <a:off x="0" y="6626225"/>
            <a:ext cx="4572000" cy="231775"/>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dirty="0" smtClean="0">
                <a:solidFill>
                  <a:schemeClr val="tx1">
                    <a:lumMod val="65000"/>
                    <a:lumOff val="35000"/>
                  </a:schemeClr>
                </a:solidFill>
                <a:latin typeface="+mn-lt"/>
                <a:ea typeface="MS PGothic" panose="020B0600070205080204" pitchFamily="34" charset="-128"/>
              </a:rPr>
              <a:t>May 5, 2017  |  Emilia Varrone</a:t>
            </a:r>
            <a:endParaRPr lang="en-US" sz="1000" dirty="0">
              <a:solidFill>
                <a:schemeClr val="tx1">
                  <a:lumMod val="65000"/>
                  <a:lumOff val="35000"/>
                </a:schemeClr>
              </a:solidFill>
              <a:latin typeface="+mn-lt"/>
              <a:ea typeface="MS PGothic" panose="020B0600070205080204" pitchFamily="34" charset="-128"/>
            </a:endParaRPr>
          </a:p>
        </p:txBody>
      </p:sp>
      <p:pic>
        <p:nvPicPr>
          <p:cNvPr id="7175"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 Placeholder 18"/>
          <p:cNvSpPr txBox="1">
            <a:spLocks/>
          </p:cNvSpPr>
          <p:nvPr/>
        </p:nvSpPr>
        <p:spPr bwMode="auto">
          <a:xfrm>
            <a:off x="0" y="6356350"/>
            <a:ext cx="9144000" cy="225425"/>
          </a:xfrm>
          <a:prstGeom prst="rect">
            <a:avLst/>
          </a:prstGeom>
          <a:solidFill>
            <a:schemeClr val="bg1"/>
          </a:solidFill>
          <a:ln>
            <a:noFill/>
          </a:ln>
          <a:extLst/>
        </p:spPr>
        <p:txBody>
          <a:bodyPr anchor="b"/>
          <a:lstStyle>
            <a:lvl1pPr>
              <a:defRPr sz="2800">
                <a:solidFill>
                  <a:schemeClr val="tx1"/>
                </a:solidFill>
                <a:latin typeface="Georgia" charset="0"/>
                <a:ea typeface="ＭＳ Ｐゴシック" charset="0"/>
                <a:cs typeface="ＭＳ Ｐゴシック" charset="0"/>
              </a:defRPr>
            </a:lvl1pPr>
            <a:lvl2pPr>
              <a:defRPr sz="2400">
                <a:solidFill>
                  <a:schemeClr val="tx1"/>
                </a:solidFill>
                <a:latin typeface="Georgia" charset="0"/>
                <a:ea typeface="ＭＳ Ｐゴシック" charset="0"/>
              </a:defRPr>
            </a:lvl2pPr>
            <a:lvl3pPr>
              <a:defRPr sz="2000">
                <a:solidFill>
                  <a:schemeClr val="tx1"/>
                </a:solidFill>
                <a:latin typeface="Georgia" charset="0"/>
                <a:ea typeface="ＭＳ Ｐゴシック" charset="0"/>
              </a:defRPr>
            </a:lvl3pPr>
            <a:lvl4pPr>
              <a:defRPr>
                <a:solidFill>
                  <a:schemeClr val="tx1"/>
                </a:solidFill>
                <a:latin typeface="Georgia" charset="0"/>
                <a:ea typeface="ＭＳ Ｐゴシック" charset="0"/>
              </a:defRPr>
            </a:lvl4pPr>
            <a:lvl5pPr>
              <a:defRPr>
                <a:solidFill>
                  <a:schemeClr val="tx1"/>
                </a:solidFill>
                <a:latin typeface="Georgia" charset="0"/>
                <a:ea typeface="ＭＳ Ｐゴシック" charset="0"/>
              </a:defRPr>
            </a:lvl5pPr>
            <a:lvl6pPr eaLnBrk="0" fontAlgn="base" hangingPunct="0">
              <a:spcAft>
                <a:spcPct val="0"/>
              </a:spcAft>
              <a:buFont typeface="Arial" charset="0"/>
              <a:defRPr>
                <a:solidFill>
                  <a:schemeClr val="tx1"/>
                </a:solidFill>
                <a:latin typeface="Georgia" charset="0"/>
                <a:ea typeface="ＭＳ Ｐゴシック" charset="0"/>
              </a:defRPr>
            </a:lvl6pPr>
            <a:lvl7pPr eaLnBrk="0" fontAlgn="base" hangingPunct="0">
              <a:spcAft>
                <a:spcPct val="0"/>
              </a:spcAft>
              <a:buFont typeface="Arial" charset="0"/>
              <a:defRPr>
                <a:solidFill>
                  <a:schemeClr val="tx1"/>
                </a:solidFill>
                <a:latin typeface="Georgia" charset="0"/>
                <a:ea typeface="ＭＳ Ｐゴシック" charset="0"/>
              </a:defRPr>
            </a:lvl7pPr>
            <a:lvl8pPr eaLnBrk="0" fontAlgn="base" hangingPunct="0">
              <a:spcAft>
                <a:spcPct val="0"/>
              </a:spcAft>
              <a:buFont typeface="Arial" charset="0"/>
              <a:defRPr>
                <a:solidFill>
                  <a:schemeClr val="tx1"/>
                </a:solidFill>
                <a:latin typeface="Georgia" charset="0"/>
                <a:ea typeface="ＭＳ Ｐゴシック" charset="0"/>
              </a:defRPr>
            </a:lvl8pPr>
            <a:lvl9pPr eaLnBrk="0" fontAlgn="base" hangingPunct="0">
              <a:spcAft>
                <a:spcPct val="0"/>
              </a:spcAft>
              <a:buFont typeface="Arial" charset="0"/>
              <a:defRPr>
                <a:solidFill>
                  <a:schemeClr val="tx1"/>
                </a:solidFill>
                <a:latin typeface="Georgia" charset="0"/>
                <a:ea typeface="ＭＳ Ｐゴシック" charset="0"/>
              </a:defRPr>
            </a:lvl9pPr>
          </a:lstStyle>
          <a:p>
            <a:pPr>
              <a:buFont typeface="Arial" charset="0"/>
              <a:buNone/>
            </a:pPr>
            <a:r>
              <a:rPr lang="en-US" sz="700" i="1">
                <a:solidFill>
                  <a:srgbClr val="595959"/>
                </a:solidFill>
                <a:latin typeface="Calibri Light" charset="0"/>
              </a:rPr>
              <a:t>Sources: National Journal Research, 2017; Joe Williams, </a:t>
            </a:r>
            <a:r>
              <a:rPr lang="ja-JP" altLang="en-US" sz="700" i="1">
                <a:solidFill>
                  <a:srgbClr val="595959"/>
                </a:solidFill>
                <a:latin typeface="Calibri Light" charset="0"/>
              </a:rPr>
              <a:t>“</a:t>
            </a:r>
            <a:r>
              <a:rPr lang="en-US" sz="700" i="1">
                <a:solidFill>
                  <a:srgbClr val="595959"/>
                </a:solidFill>
                <a:latin typeface="Calibri Light" charset="0"/>
              </a:rPr>
              <a:t>The Senate</a:t>
            </a:r>
            <a:r>
              <a:rPr lang="ja-JP" altLang="en-US" sz="700" i="1">
                <a:solidFill>
                  <a:srgbClr val="595959"/>
                </a:solidFill>
                <a:latin typeface="Calibri Light" charset="0"/>
              </a:rPr>
              <a:t>’</a:t>
            </a:r>
            <a:r>
              <a:rPr lang="en-US" sz="700" i="1">
                <a:solidFill>
                  <a:srgbClr val="595959"/>
                </a:solidFill>
                <a:latin typeface="Calibri Light" charset="0"/>
              </a:rPr>
              <a:t>s Key Health Care Players,</a:t>
            </a:r>
            <a:r>
              <a:rPr lang="ja-JP" altLang="en-US" sz="700" i="1">
                <a:solidFill>
                  <a:srgbClr val="595959"/>
                </a:solidFill>
                <a:latin typeface="Calibri Light" charset="0"/>
              </a:rPr>
              <a:t>”</a:t>
            </a:r>
            <a:r>
              <a:rPr lang="en-US" sz="700" i="1">
                <a:solidFill>
                  <a:srgbClr val="595959"/>
                </a:solidFill>
                <a:latin typeface="Calibri Light" charset="0"/>
              </a:rPr>
              <a:t> CQ Roll Call, May 4, 2017, Susan Ferrechio,  </a:t>
            </a:r>
            <a:r>
              <a:rPr lang="ja-JP" altLang="en-US" sz="700" i="1">
                <a:solidFill>
                  <a:srgbClr val="595959"/>
                </a:solidFill>
                <a:latin typeface="Calibri Light" charset="0"/>
              </a:rPr>
              <a:t>“</a:t>
            </a:r>
            <a:r>
              <a:rPr lang="en-US" sz="700" i="1">
                <a:solidFill>
                  <a:srgbClr val="595959"/>
                </a:solidFill>
                <a:latin typeface="Calibri Light" charset="0"/>
              </a:rPr>
              <a:t>Senate won</a:t>
            </a:r>
            <a:r>
              <a:rPr lang="ja-JP" altLang="en-US" sz="700" i="1">
                <a:solidFill>
                  <a:srgbClr val="595959"/>
                </a:solidFill>
                <a:latin typeface="Calibri Light" charset="0"/>
              </a:rPr>
              <a:t>’</a:t>
            </a:r>
            <a:r>
              <a:rPr lang="en-US" sz="700" i="1">
                <a:solidFill>
                  <a:srgbClr val="595959"/>
                </a:solidFill>
                <a:latin typeface="Calibri Light" charset="0"/>
              </a:rPr>
              <a:t>t vote on House-passed health care bill,</a:t>
            </a:r>
            <a:r>
              <a:rPr lang="ja-JP" altLang="en-US" sz="700" i="1">
                <a:solidFill>
                  <a:srgbClr val="595959"/>
                </a:solidFill>
                <a:latin typeface="Calibri Light" charset="0"/>
              </a:rPr>
              <a:t>”</a:t>
            </a:r>
            <a:r>
              <a:rPr lang="en-US" sz="700" i="1">
                <a:solidFill>
                  <a:srgbClr val="595959"/>
                </a:solidFill>
                <a:latin typeface="Calibri Light" charset="0"/>
              </a:rPr>
              <a:t> Washington Examiner, May 4, 2017. </a:t>
            </a:r>
          </a:p>
        </p:txBody>
      </p:sp>
      <p:pic>
        <p:nvPicPr>
          <p:cNvPr id="7177" name="Picture 40" descr="John Cornyn official portrait, 2009.jpg"/>
          <p:cNvPicPr>
            <a:picLocks noChangeAspect="1" noChangeArrowheads="1"/>
          </p:cNvPicPr>
          <p:nvPr/>
        </p:nvPicPr>
        <p:blipFill>
          <a:blip r:embed="rId4">
            <a:extLst>
              <a:ext uri="{28A0092B-C50C-407E-A947-70E740481C1C}">
                <a14:useLocalDpi xmlns:a14="http://schemas.microsoft.com/office/drawing/2010/main" val="0"/>
              </a:ext>
            </a:extLst>
          </a:blip>
          <a:srcRect l="7793" r="7793"/>
          <a:stretch>
            <a:fillRect/>
          </a:stretch>
        </p:blipFill>
        <p:spPr bwMode="auto">
          <a:xfrm>
            <a:off x="4989513" y="2120900"/>
            <a:ext cx="914400" cy="1368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8" name="Picture 42" descr="Rob Portman, official portrait, 112th Congress.jpg"/>
          <p:cNvPicPr>
            <a:picLocks noChangeAspect="1" noChangeArrowheads="1"/>
          </p:cNvPicPr>
          <p:nvPr/>
        </p:nvPicPr>
        <p:blipFill>
          <a:blip r:embed="rId5">
            <a:extLst>
              <a:ext uri="{28A0092B-C50C-407E-A947-70E740481C1C}">
                <a14:useLocalDpi xmlns:a14="http://schemas.microsoft.com/office/drawing/2010/main" val="0"/>
              </a:ext>
            </a:extLst>
          </a:blip>
          <a:srcRect l="7756" r="7756"/>
          <a:stretch>
            <a:fillRect/>
          </a:stretch>
        </p:blipFill>
        <p:spPr bwMode="auto">
          <a:xfrm>
            <a:off x="550863" y="4386263"/>
            <a:ext cx="912812" cy="1371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9" name="Picture 44" descr="Pat Toomey Congressional portrait"/>
          <p:cNvPicPr>
            <a:picLocks noChangeAspect="1" noChangeArrowheads="1"/>
          </p:cNvPicPr>
          <p:nvPr/>
        </p:nvPicPr>
        <p:blipFill>
          <a:blip r:embed="rId6">
            <a:extLst>
              <a:ext uri="{28A0092B-C50C-407E-A947-70E740481C1C}">
                <a14:useLocalDpi xmlns:a14="http://schemas.microsoft.com/office/drawing/2010/main" val="0"/>
              </a:ext>
            </a:extLst>
          </a:blip>
          <a:srcRect l="7793" r="7793"/>
          <a:stretch>
            <a:fillRect/>
          </a:stretch>
        </p:blipFill>
        <p:spPr bwMode="auto">
          <a:xfrm>
            <a:off x="3489325" y="4389438"/>
            <a:ext cx="914400" cy="1371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80" name="Picture 48" descr="Orrin Hatch, Official Photograph.jpg"/>
          <p:cNvPicPr>
            <a:picLocks noChangeAspect="1" noChangeArrowheads="1"/>
          </p:cNvPicPr>
          <p:nvPr/>
        </p:nvPicPr>
        <p:blipFill>
          <a:blip r:embed="rId7">
            <a:extLst>
              <a:ext uri="{28A0092B-C50C-407E-A947-70E740481C1C}">
                <a14:useLocalDpi xmlns:a14="http://schemas.microsoft.com/office/drawing/2010/main" val="0"/>
              </a:ext>
            </a:extLst>
          </a:blip>
          <a:srcRect t="151" b="151"/>
          <a:stretch>
            <a:fillRect/>
          </a:stretch>
        </p:blipFill>
        <p:spPr bwMode="auto">
          <a:xfrm>
            <a:off x="549275" y="2120900"/>
            <a:ext cx="914400" cy="13700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788" y="5773738"/>
            <a:ext cx="1096962" cy="465137"/>
          </a:xfrm>
          <a:prstGeom prst="rect">
            <a:avLst/>
          </a:prstGeom>
          <a:noFill/>
        </p:spPr>
        <p:txBody>
          <a:bodyPr>
            <a:spAutoFit/>
          </a:bodyPr>
          <a:lstStyle/>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Rob Portman</a:t>
            </a:r>
          </a:p>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(R-OH)</a:t>
            </a:r>
          </a:p>
        </p:txBody>
      </p:sp>
      <p:sp>
        <p:nvSpPr>
          <p:cNvPr id="4" name="TextBox 3"/>
          <p:cNvSpPr txBox="1"/>
          <p:nvPr/>
        </p:nvSpPr>
        <p:spPr>
          <a:xfrm>
            <a:off x="3402013" y="5778500"/>
            <a:ext cx="1096962" cy="463550"/>
          </a:xfrm>
          <a:prstGeom prst="rect">
            <a:avLst/>
          </a:prstGeom>
          <a:noFill/>
        </p:spPr>
        <p:txBody>
          <a:bodyPr>
            <a:spAutoFit/>
          </a:bodyPr>
          <a:lstStyle/>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Pat Toomey </a:t>
            </a:r>
          </a:p>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(R-PA)</a:t>
            </a:r>
          </a:p>
        </p:txBody>
      </p:sp>
      <p:sp>
        <p:nvSpPr>
          <p:cNvPr id="5" name="TextBox 4"/>
          <p:cNvSpPr txBox="1"/>
          <p:nvPr/>
        </p:nvSpPr>
        <p:spPr>
          <a:xfrm>
            <a:off x="4725988" y="3511550"/>
            <a:ext cx="1435100" cy="769938"/>
          </a:xfrm>
          <a:prstGeom prst="rect">
            <a:avLst/>
          </a:prstGeom>
          <a:noFill/>
        </p:spPr>
        <p:txBody>
          <a:bodyPr>
            <a:spAutoFit/>
          </a:bodyPr>
          <a:lstStyle/>
          <a:p>
            <a:pPr algn="ctr" eaLnBrk="1" fontAlgn="auto" hangingPunct="1">
              <a:spcBef>
                <a:spcPts val="0"/>
              </a:spcBef>
              <a:spcAft>
                <a:spcPts val="0"/>
              </a:spcAft>
              <a:defRPr/>
            </a:pPr>
            <a:r>
              <a:rPr lang="en-US" altLang="en-US" sz="1100" b="1" dirty="0">
                <a:solidFill>
                  <a:prstClr val="black"/>
                </a:solidFill>
                <a:latin typeface="Calibri Light"/>
                <a:ea typeface="+mn-ea"/>
                <a:cs typeface="+mn-cs"/>
              </a:rPr>
              <a:t>Senate </a:t>
            </a:r>
          </a:p>
          <a:p>
            <a:pPr algn="ctr" eaLnBrk="1" fontAlgn="auto" hangingPunct="1">
              <a:spcBef>
                <a:spcPts val="0"/>
              </a:spcBef>
              <a:spcAft>
                <a:spcPts val="0"/>
              </a:spcAft>
              <a:defRPr/>
            </a:pPr>
            <a:r>
              <a:rPr lang="en-US" altLang="en-US" sz="1100" b="1" dirty="0">
                <a:solidFill>
                  <a:prstClr val="black"/>
                </a:solidFill>
                <a:latin typeface="Calibri Light"/>
                <a:ea typeface="+mn-ea"/>
                <a:cs typeface="+mn-cs"/>
              </a:rPr>
              <a:t>Majority Whip</a:t>
            </a:r>
          </a:p>
          <a:p>
            <a:pPr algn="ctr" eaLnBrk="1" fontAlgn="auto" hangingPunct="1">
              <a:spcBef>
                <a:spcPts val="0"/>
              </a:spcBef>
              <a:spcAft>
                <a:spcPts val="0"/>
              </a:spcAft>
              <a:defRPr/>
            </a:pPr>
            <a:r>
              <a:rPr lang="en-US" altLang="en-US" sz="1100" i="1" dirty="0">
                <a:solidFill>
                  <a:srgbClr val="000000"/>
                </a:solidFill>
                <a:latin typeface="Calibri Light"/>
                <a:ea typeface="+mn-ea"/>
                <a:cs typeface="+mn-cs"/>
              </a:rPr>
              <a:t>John </a:t>
            </a:r>
            <a:r>
              <a:rPr lang="en-US" altLang="en-US" sz="1100" i="1" dirty="0" err="1">
                <a:solidFill>
                  <a:srgbClr val="000000"/>
                </a:solidFill>
                <a:latin typeface="Calibri Light"/>
                <a:ea typeface="+mn-ea"/>
                <a:cs typeface="+mn-cs"/>
              </a:rPr>
              <a:t>Cornyn</a:t>
            </a:r>
            <a:r>
              <a:rPr lang="en-US" altLang="en-US" sz="1100" i="1" dirty="0">
                <a:solidFill>
                  <a:srgbClr val="000000"/>
                </a:solidFill>
                <a:latin typeface="Calibri Light"/>
                <a:ea typeface="+mn-ea"/>
                <a:cs typeface="+mn-cs"/>
              </a:rPr>
              <a:t> </a:t>
            </a:r>
          </a:p>
          <a:p>
            <a:pPr algn="ctr" eaLnBrk="1" fontAlgn="auto" hangingPunct="1">
              <a:spcBef>
                <a:spcPts val="0"/>
              </a:spcBef>
              <a:spcAft>
                <a:spcPts val="0"/>
              </a:spcAft>
              <a:defRPr/>
            </a:pPr>
            <a:r>
              <a:rPr lang="en-US" altLang="en-US" sz="1100" i="1" dirty="0">
                <a:solidFill>
                  <a:srgbClr val="000000"/>
                </a:solidFill>
                <a:latin typeface="Calibri Light"/>
                <a:ea typeface="+mn-ea"/>
                <a:cs typeface="+mn-cs"/>
              </a:rPr>
              <a:t>(R-TX)</a:t>
            </a:r>
            <a:endParaRPr lang="en-US" sz="1100" dirty="0">
              <a:solidFill>
                <a:prstClr val="black"/>
              </a:solidFill>
              <a:latin typeface="Calibri Light"/>
              <a:ea typeface="+mn-ea"/>
              <a:cs typeface="+mn-cs"/>
            </a:endParaRPr>
          </a:p>
        </p:txBody>
      </p:sp>
      <p:sp>
        <p:nvSpPr>
          <p:cNvPr id="7184" name="TextBox 5"/>
          <p:cNvSpPr txBox="1">
            <a:spLocks noChangeArrowheads="1"/>
          </p:cNvSpPr>
          <p:nvPr/>
        </p:nvSpPr>
        <p:spPr bwMode="auto">
          <a:xfrm>
            <a:off x="390525" y="3511550"/>
            <a:ext cx="12319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Georgia" charset="0"/>
                <a:ea typeface="ＭＳ Ｐゴシック" charset="0"/>
                <a:cs typeface="ＭＳ Ｐゴシック" charset="0"/>
              </a:defRPr>
            </a:lvl1pPr>
            <a:lvl2pPr marL="742950" indent="-285750">
              <a:defRPr sz="2400">
                <a:solidFill>
                  <a:schemeClr val="tx1"/>
                </a:solidFill>
                <a:latin typeface="Georgia" charset="0"/>
                <a:ea typeface="ＭＳ Ｐゴシック" charset="0"/>
              </a:defRPr>
            </a:lvl2pPr>
            <a:lvl3pPr>
              <a:defRPr sz="2000">
                <a:solidFill>
                  <a:schemeClr val="tx1"/>
                </a:solidFill>
                <a:latin typeface="Georgia" charset="0"/>
                <a:ea typeface="ＭＳ Ｐゴシック" charset="0"/>
              </a:defRPr>
            </a:lvl3pPr>
            <a:lvl4pPr>
              <a:defRPr>
                <a:solidFill>
                  <a:schemeClr val="tx1"/>
                </a:solidFill>
                <a:latin typeface="Georgia" charset="0"/>
                <a:ea typeface="ＭＳ Ｐゴシック" charset="0"/>
              </a:defRPr>
            </a:lvl4pPr>
            <a:lvl5pPr>
              <a:defRPr>
                <a:solidFill>
                  <a:schemeClr val="tx1"/>
                </a:solidFill>
                <a:latin typeface="Georgia" charset="0"/>
                <a:ea typeface="ＭＳ Ｐゴシック" charset="0"/>
              </a:defRPr>
            </a:lvl5pPr>
            <a:lvl6pPr eaLnBrk="0" fontAlgn="base" hangingPunct="0">
              <a:spcAft>
                <a:spcPct val="0"/>
              </a:spcAft>
              <a:buFont typeface="Arial" charset="0"/>
              <a:defRPr>
                <a:solidFill>
                  <a:schemeClr val="tx1"/>
                </a:solidFill>
                <a:latin typeface="Georgia" charset="0"/>
                <a:ea typeface="ＭＳ Ｐゴシック" charset="0"/>
              </a:defRPr>
            </a:lvl6pPr>
            <a:lvl7pPr eaLnBrk="0" fontAlgn="base" hangingPunct="0">
              <a:spcAft>
                <a:spcPct val="0"/>
              </a:spcAft>
              <a:buFont typeface="Arial" charset="0"/>
              <a:defRPr>
                <a:solidFill>
                  <a:schemeClr val="tx1"/>
                </a:solidFill>
                <a:latin typeface="Georgia" charset="0"/>
                <a:ea typeface="ＭＳ Ｐゴシック" charset="0"/>
              </a:defRPr>
            </a:lvl7pPr>
            <a:lvl8pPr eaLnBrk="0" fontAlgn="base" hangingPunct="0">
              <a:spcAft>
                <a:spcPct val="0"/>
              </a:spcAft>
              <a:buFont typeface="Arial" charset="0"/>
              <a:defRPr>
                <a:solidFill>
                  <a:schemeClr val="tx1"/>
                </a:solidFill>
                <a:latin typeface="Georgia" charset="0"/>
                <a:ea typeface="ＭＳ Ｐゴシック" charset="0"/>
              </a:defRPr>
            </a:lvl8pPr>
            <a:lvl9pPr eaLnBrk="0" fontAlgn="base" hangingPunct="0">
              <a:spcAft>
                <a:spcPct val="0"/>
              </a:spcAft>
              <a:buFont typeface="Arial" charset="0"/>
              <a:defRPr>
                <a:solidFill>
                  <a:schemeClr val="tx1"/>
                </a:solidFill>
                <a:latin typeface="Georgia" charset="0"/>
                <a:ea typeface="ＭＳ Ｐゴシック" charset="0"/>
              </a:defRPr>
            </a:lvl9pPr>
          </a:lstStyle>
          <a:p>
            <a:pPr algn="ctr" eaLnBrk="1" hangingPunct="1">
              <a:spcBef>
                <a:spcPct val="20000"/>
              </a:spcBef>
              <a:buClr>
                <a:srgbClr val="005596"/>
              </a:buClr>
            </a:pPr>
            <a:r>
              <a:rPr lang="en-US" sz="1100" b="1">
                <a:solidFill>
                  <a:srgbClr val="000000"/>
                </a:solidFill>
                <a:latin typeface="Calibri Light" charset="0"/>
              </a:rPr>
              <a:t>Senate Finance Committee Chair </a:t>
            </a:r>
          </a:p>
          <a:p>
            <a:pPr algn="ctr" eaLnBrk="1" hangingPunct="1"/>
            <a:r>
              <a:rPr lang="en-US" sz="1100" i="1">
                <a:solidFill>
                  <a:srgbClr val="000000"/>
                </a:solidFill>
                <a:latin typeface="Calibri Light" charset="0"/>
              </a:rPr>
              <a:t>Orrin Hatch</a:t>
            </a:r>
          </a:p>
          <a:p>
            <a:pPr algn="ctr" eaLnBrk="1" hangingPunct="1"/>
            <a:r>
              <a:rPr lang="en-US" sz="1100" i="1">
                <a:solidFill>
                  <a:srgbClr val="000000"/>
                </a:solidFill>
                <a:latin typeface="Calibri Light" charset="0"/>
              </a:rPr>
              <a:t>(R-UT)</a:t>
            </a:r>
            <a:endParaRPr lang="en-US" sz="1100">
              <a:solidFill>
                <a:srgbClr val="000000"/>
              </a:solidFill>
              <a:latin typeface="Calibri Light" charset="0"/>
            </a:endParaRPr>
          </a:p>
        </p:txBody>
      </p:sp>
      <p:pic>
        <p:nvPicPr>
          <p:cNvPr id="7185" name="Picture 39" descr="LamarAlexander.jpg"/>
          <p:cNvPicPr>
            <a:picLocks noChangeAspect="1" noChangeArrowheads="1"/>
          </p:cNvPicPr>
          <p:nvPr/>
        </p:nvPicPr>
        <p:blipFill>
          <a:blip r:embed="rId8">
            <a:extLst>
              <a:ext uri="{28A0092B-C50C-407E-A947-70E740481C1C}">
                <a14:useLocalDpi xmlns:a14="http://schemas.microsoft.com/office/drawing/2010/main" val="0"/>
              </a:ext>
            </a:extLst>
          </a:blip>
          <a:srcRect l="3123" t="827" r="13976" b="-2"/>
          <a:stretch>
            <a:fillRect/>
          </a:stretch>
        </p:blipFill>
        <p:spPr bwMode="auto">
          <a:xfrm>
            <a:off x="2028825" y="2120900"/>
            <a:ext cx="914400" cy="1366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86" name="TextBox 25"/>
          <p:cNvSpPr txBox="1">
            <a:spLocks noChangeArrowheads="1"/>
          </p:cNvSpPr>
          <p:nvPr/>
        </p:nvSpPr>
        <p:spPr bwMode="auto">
          <a:xfrm>
            <a:off x="1831975" y="3511550"/>
            <a:ext cx="12319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Georgia" charset="0"/>
                <a:ea typeface="ＭＳ Ｐゴシック" charset="0"/>
                <a:cs typeface="ＭＳ Ｐゴシック" charset="0"/>
              </a:defRPr>
            </a:lvl1pPr>
            <a:lvl2pPr marL="742950" indent="-285750">
              <a:defRPr sz="2400">
                <a:solidFill>
                  <a:schemeClr val="tx1"/>
                </a:solidFill>
                <a:latin typeface="Georgia" charset="0"/>
                <a:ea typeface="ＭＳ Ｐゴシック" charset="0"/>
              </a:defRPr>
            </a:lvl2pPr>
            <a:lvl3pPr>
              <a:defRPr sz="2000">
                <a:solidFill>
                  <a:schemeClr val="tx1"/>
                </a:solidFill>
                <a:latin typeface="Georgia" charset="0"/>
                <a:ea typeface="ＭＳ Ｐゴシック" charset="0"/>
              </a:defRPr>
            </a:lvl3pPr>
            <a:lvl4pPr>
              <a:defRPr>
                <a:solidFill>
                  <a:schemeClr val="tx1"/>
                </a:solidFill>
                <a:latin typeface="Georgia" charset="0"/>
                <a:ea typeface="ＭＳ Ｐゴシック" charset="0"/>
              </a:defRPr>
            </a:lvl4pPr>
            <a:lvl5pPr>
              <a:defRPr>
                <a:solidFill>
                  <a:schemeClr val="tx1"/>
                </a:solidFill>
                <a:latin typeface="Georgia" charset="0"/>
                <a:ea typeface="ＭＳ Ｐゴシック" charset="0"/>
              </a:defRPr>
            </a:lvl5pPr>
            <a:lvl6pPr eaLnBrk="0" fontAlgn="base" hangingPunct="0">
              <a:spcAft>
                <a:spcPct val="0"/>
              </a:spcAft>
              <a:buFont typeface="Arial" charset="0"/>
              <a:defRPr>
                <a:solidFill>
                  <a:schemeClr val="tx1"/>
                </a:solidFill>
                <a:latin typeface="Georgia" charset="0"/>
                <a:ea typeface="ＭＳ Ｐゴシック" charset="0"/>
              </a:defRPr>
            </a:lvl6pPr>
            <a:lvl7pPr eaLnBrk="0" fontAlgn="base" hangingPunct="0">
              <a:spcAft>
                <a:spcPct val="0"/>
              </a:spcAft>
              <a:buFont typeface="Arial" charset="0"/>
              <a:defRPr>
                <a:solidFill>
                  <a:schemeClr val="tx1"/>
                </a:solidFill>
                <a:latin typeface="Georgia" charset="0"/>
                <a:ea typeface="ＭＳ Ｐゴシック" charset="0"/>
              </a:defRPr>
            </a:lvl7pPr>
            <a:lvl8pPr eaLnBrk="0" fontAlgn="base" hangingPunct="0">
              <a:spcAft>
                <a:spcPct val="0"/>
              </a:spcAft>
              <a:buFont typeface="Arial" charset="0"/>
              <a:defRPr>
                <a:solidFill>
                  <a:schemeClr val="tx1"/>
                </a:solidFill>
                <a:latin typeface="Georgia" charset="0"/>
                <a:ea typeface="ＭＳ Ｐゴシック" charset="0"/>
              </a:defRPr>
            </a:lvl8pPr>
            <a:lvl9pPr eaLnBrk="0" fontAlgn="base" hangingPunct="0">
              <a:spcAft>
                <a:spcPct val="0"/>
              </a:spcAft>
              <a:buFont typeface="Arial" charset="0"/>
              <a:defRPr>
                <a:solidFill>
                  <a:schemeClr val="tx1"/>
                </a:solidFill>
                <a:latin typeface="Georgia" charset="0"/>
                <a:ea typeface="ＭＳ Ｐゴシック" charset="0"/>
              </a:defRPr>
            </a:lvl9pPr>
          </a:lstStyle>
          <a:p>
            <a:pPr algn="ctr" eaLnBrk="1" hangingPunct="1">
              <a:spcBef>
                <a:spcPct val="20000"/>
              </a:spcBef>
              <a:buClr>
                <a:srgbClr val="005596"/>
              </a:buClr>
            </a:pPr>
            <a:r>
              <a:rPr lang="en-US" sz="1100" b="1">
                <a:solidFill>
                  <a:srgbClr val="000000"/>
                </a:solidFill>
                <a:latin typeface="Calibri Light" charset="0"/>
              </a:rPr>
              <a:t>Senate HELP Committee Chair </a:t>
            </a:r>
          </a:p>
          <a:p>
            <a:pPr algn="ctr" eaLnBrk="1" hangingPunct="1"/>
            <a:r>
              <a:rPr lang="en-US" sz="1100" i="1">
                <a:solidFill>
                  <a:srgbClr val="000000"/>
                </a:solidFill>
                <a:latin typeface="Calibri Light" charset="0"/>
              </a:rPr>
              <a:t>Lamar Alexander</a:t>
            </a:r>
          </a:p>
          <a:p>
            <a:pPr algn="ctr" eaLnBrk="1" hangingPunct="1"/>
            <a:r>
              <a:rPr lang="en-US" sz="1100" i="1">
                <a:solidFill>
                  <a:srgbClr val="000000"/>
                </a:solidFill>
                <a:latin typeface="Calibri Light" charset="0"/>
              </a:rPr>
              <a:t>(R-TN)</a:t>
            </a:r>
            <a:endParaRPr lang="en-US" sz="1100">
              <a:solidFill>
                <a:srgbClr val="000000"/>
              </a:solidFill>
              <a:latin typeface="Calibri Light" charset="0"/>
            </a:endParaRPr>
          </a:p>
        </p:txBody>
      </p:sp>
      <p:pic>
        <p:nvPicPr>
          <p:cNvPr id="7187" name="Picture 41" descr="Ted Cruz, official portrait, 113th Congress.jpg"/>
          <p:cNvPicPr>
            <a:picLocks noChangeAspect="1" noChangeArrowheads="1"/>
          </p:cNvPicPr>
          <p:nvPr/>
        </p:nvPicPr>
        <p:blipFill>
          <a:blip r:embed="rId9">
            <a:extLst>
              <a:ext uri="{28A0092B-C50C-407E-A947-70E740481C1C}">
                <a14:useLocalDpi xmlns:a14="http://schemas.microsoft.com/office/drawing/2010/main" val="0"/>
              </a:ext>
            </a:extLst>
          </a:blip>
          <a:srcRect l="8464" r="8202"/>
          <a:stretch>
            <a:fillRect/>
          </a:stretch>
        </p:blipFill>
        <p:spPr bwMode="auto">
          <a:xfrm>
            <a:off x="6469063" y="4395788"/>
            <a:ext cx="9144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346825" y="5778500"/>
            <a:ext cx="1096963" cy="465138"/>
          </a:xfrm>
          <a:prstGeom prst="rect">
            <a:avLst/>
          </a:prstGeom>
          <a:noFill/>
        </p:spPr>
        <p:txBody>
          <a:bodyPr>
            <a:spAutoFit/>
          </a:bodyPr>
          <a:lstStyle/>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Ted Cruz</a:t>
            </a:r>
          </a:p>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(R-TX)</a:t>
            </a:r>
          </a:p>
        </p:txBody>
      </p:sp>
      <p:pic>
        <p:nvPicPr>
          <p:cNvPr id="7189" name="Picture 43" descr="Mike Lee official portrait 112th Congress.jpg"/>
          <p:cNvPicPr>
            <a:picLocks noChangeAspect="1" noChangeArrowheads="1"/>
          </p:cNvPicPr>
          <p:nvPr/>
        </p:nvPicPr>
        <p:blipFill>
          <a:blip r:embed="rId10">
            <a:extLst>
              <a:ext uri="{28A0092B-C50C-407E-A947-70E740481C1C}">
                <a14:useLocalDpi xmlns:a14="http://schemas.microsoft.com/office/drawing/2010/main" val="0"/>
              </a:ext>
            </a:extLst>
          </a:blip>
          <a:srcRect l="9691" t="558" r="6058" b="2"/>
          <a:stretch>
            <a:fillRect/>
          </a:stretch>
        </p:blipFill>
        <p:spPr bwMode="auto">
          <a:xfrm>
            <a:off x="7947025" y="4389438"/>
            <a:ext cx="917575"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7818438" y="5778500"/>
            <a:ext cx="1096962" cy="463550"/>
          </a:xfrm>
          <a:prstGeom prst="rect">
            <a:avLst/>
          </a:prstGeom>
          <a:noFill/>
        </p:spPr>
        <p:txBody>
          <a:bodyPr>
            <a:spAutoFit/>
          </a:bodyPr>
          <a:lstStyle/>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Mike Lee</a:t>
            </a:r>
          </a:p>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(R-UT)</a:t>
            </a:r>
          </a:p>
        </p:txBody>
      </p:sp>
      <p:pic>
        <p:nvPicPr>
          <p:cNvPr id="7191" name="Picture 6"/>
          <p:cNvPicPr>
            <a:picLocks noChangeAspect="1"/>
          </p:cNvPicPr>
          <p:nvPr/>
        </p:nvPicPr>
        <p:blipFill>
          <a:blip r:embed="rId11">
            <a:extLst>
              <a:ext uri="{28A0092B-C50C-407E-A947-70E740481C1C}">
                <a14:useLocalDpi xmlns:a14="http://schemas.microsoft.com/office/drawing/2010/main" val="0"/>
              </a:ext>
            </a:extLst>
          </a:blip>
          <a:srcRect l="8102" t="645" r="8997"/>
          <a:stretch>
            <a:fillRect/>
          </a:stretch>
        </p:blipFill>
        <p:spPr bwMode="auto">
          <a:xfrm>
            <a:off x="6469063" y="2120900"/>
            <a:ext cx="914400"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176963" y="3511550"/>
            <a:ext cx="1435100" cy="769938"/>
          </a:xfrm>
          <a:prstGeom prst="rect">
            <a:avLst/>
          </a:prstGeom>
          <a:noFill/>
        </p:spPr>
        <p:txBody>
          <a:bodyPr>
            <a:spAutoFit/>
          </a:bodyPr>
          <a:lstStyle/>
          <a:p>
            <a:pPr algn="ctr" eaLnBrk="1" fontAlgn="auto" hangingPunct="1">
              <a:spcBef>
                <a:spcPts val="0"/>
              </a:spcBef>
              <a:spcAft>
                <a:spcPts val="0"/>
              </a:spcAft>
              <a:defRPr/>
            </a:pPr>
            <a:r>
              <a:rPr lang="en-US" altLang="en-US" sz="1100" b="1" dirty="0">
                <a:solidFill>
                  <a:prstClr val="black"/>
                </a:solidFill>
                <a:latin typeface="Calibri Light"/>
                <a:ea typeface="+mn-ea"/>
                <a:cs typeface="+mn-cs"/>
              </a:rPr>
              <a:t>Republican </a:t>
            </a:r>
            <a:r>
              <a:rPr lang="en-US" altLang="en-US" sz="1100" b="1" dirty="0">
                <a:solidFill>
                  <a:prstClr val="black"/>
                </a:solidFill>
                <a:latin typeface="Calibri Light"/>
                <a:ea typeface="+mn-ea"/>
                <a:cs typeface="+mn-cs"/>
              </a:rPr>
              <a:t>Policy </a:t>
            </a:r>
            <a:r>
              <a:rPr lang="en-US" altLang="en-US" sz="1100" b="1" dirty="0">
                <a:solidFill>
                  <a:prstClr val="black"/>
                </a:solidFill>
                <a:latin typeface="Calibri Light"/>
                <a:ea typeface="+mn-ea"/>
                <a:cs typeface="+mn-cs"/>
              </a:rPr>
              <a:t>Committee Chair </a:t>
            </a:r>
            <a:endParaRPr lang="en-US" altLang="en-US" sz="1100" b="1" dirty="0">
              <a:solidFill>
                <a:prstClr val="black"/>
              </a:solidFill>
              <a:latin typeface="Calibri Light"/>
              <a:ea typeface="+mn-ea"/>
              <a:cs typeface="+mn-cs"/>
            </a:endParaRPr>
          </a:p>
          <a:p>
            <a:pPr algn="ctr" eaLnBrk="1" fontAlgn="auto" hangingPunct="1">
              <a:spcBef>
                <a:spcPts val="0"/>
              </a:spcBef>
              <a:spcAft>
                <a:spcPts val="0"/>
              </a:spcAft>
              <a:defRPr/>
            </a:pPr>
            <a:r>
              <a:rPr lang="en-US" altLang="en-US" sz="1100" i="1" dirty="0">
                <a:solidFill>
                  <a:srgbClr val="000000"/>
                </a:solidFill>
                <a:latin typeface="Calibri Light"/>
                <a:ea typeface="+mn-ea"/>
                <a:cs typeface="+mn-cs"/>
              </a:rPr>
              <a:t>John </a:t>
            </a:r>
            <a:r>
              <a:rPr lang="en-US" altLang="en-US" sz="1100" i="1" dirty="0" err="1">
                <a:solidFill>
                  <a:srgbClr val="000000"/>
                </a:solidFill>
                <a:latin typeface="Calibri Light"/>
                <a:ea typeface="+mn-ea"/>
                <a:cs typeface="+mn-cs"/>
              </a:rPr>
              <a:t>Barrasso</a:t>
            </a:r>
            <a:r>
              <a:rPr lang="en-US" altLang="en-US" sz="1100" i="1" dirty="0">
                <a:solidFill>
                  <a:srgbClr val="000000"/>
                </a:solidFill>
                <a:latin typeface="Calibri Light"/>
                <a:ea typeface="+mn-ea"/>
                <a:cs typeface="+mn-cs"/>
              </a:rPr>
              <a:t> </a:t>
            </a:r>
          </a:p>
          <a:p>
            <a:pPr algn="ctr" eaLnBrk="1" fontAlgn="auto" hangingPunct="1">
              <a:spcBef>
                <a:spcPts val="0"/>
              </a:spcBef>
              <a:spcAft>
                <a:spcPts val="0"/>
              </a:spcAft>
              <a:defRPr/>
            </a:pPr>
            <a:r>
              <a:rPr lang="en-US" altLang="en-US" sz="1100" i="1" dirty="0">
                <a:solidFill>
                  <a:srgbClr val="000000"/>
                </a:solidFill>
                <a:latin typeface="Calibri Light"/>
                <a:ea typeface="+mn-ea"/>
                <a:cs typeface="+mn-cs"/>
              </a:rPr>
              <a:t>(R-WY)</a:t>
            </a:r>
            <a:endParaRPr lang="en-US" sz="1100" dirty="0">
              <a:solidFill>
                <a:prstClr val="black"/>
              </a:solidFill>
              <a:latin typeface="Calibri Light"/>
              <a:ea typeface="+mn-ea"/>
              <a:cs typeface="+mn-cs"/>
            </a:endParaRPr>
          </a:p>
        </p:txBody>
      </p:sp>
      <p:pic>
        <p:nvPicPr>
          <p:cNvPr id="7193" name="Picture 7"/>
          <p:cNvPicPr>
            <a:picLocks noChangeAspect="1"/>
          </p:cNvPicPr>
          <p:nvPr/>
        </p:nvPicPr>
        <p:blipFill>
          <a:blip r:embed="rId12">
            <a:extLst>
              <a:ext uri="{28A0092B-C50C-407E-A947-70E740481C1C}">
                <a14:useLocalDpi xmlns:a14="http://schemas.microsoft.com/office/drawing/2010/main" val="0"/>
              </a:ext>
            </a:extLst>
          </a:blip>
          <a:srcRect l="5620" r="3761"/>
          <a:stretch>
            <a:fillRect/>
          </a:stretch>
        </p:blipFill>
        <p:spPr bwMode="auto">
          <a:xfrm>
            <a:off x="3509963" y="2120900"/>
            <a:ext cx="914400" cy="1366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178175" y="3511550"/>
            <a:ext cx="1435100" cy="769938"/>
          </a:xfrm>
          <a:prstGeom prst="rect">
            <a:avLst/>
          </a:prstGeom>
          <a:noFill/>
        </p:spPr>
        <p:txBody>
          <a:bodyPr>
            <a:spAutoFit/>
          </a:bodyPr>
          <a:lstStyle/>
          <a:p>
            <a:pPr algn="ctr" eaLnBrk="1" fontAlgn="auto" hangingPunct="1">
              <a:spcBef>
                <a:spcPts val="0"/>
              </a:spcBef>
              <a:spcAft>
                <a:spcPts val="0"/>
              </a:spcAft>
              <a:defRPr/>
            </a:pPr>
            <a:r>
              <a:rPr lang="en-US" altLang="en-US" sz="1100" b="1" dirty="0">
                <a:solidFill>
                  <a:prstClr val="black"/>
                </a:solidFill>
                <a:latin typeface="Calibri Light"/>
                <a:ea typeface="+mn-ea"/>
                <a:cs typeface="+mn-cs"/>
              </a:rPr>
              <a:t>Senate Budget Committee Chair</a:t>
            </a:r>
          </a:p>
          <a:p>
            <a:pPr algn="ctr" eaLnBrk="1" fontAlgn="auto" hangingPunct="1">
              <a:spcBef>
                <a:spcPts val="0"/>
              </a:spcBef>
              <a:spcAft>
                <a:spcPts val="0"/>
              </a:spcAft>
              <a:defRPr/>
            </a:pPr>
            <a:r>
              <a:rPr lang="en-US" altLang="en-US" sz="1100" i="1" dirty="0">
                <a:solidFill>
                  <a:srgbClr val="000000"/>
                </a:solidFill>
                <a:latin typeface="Calibri Light"/>
                <a:ea typeface="+mn-ea"/>
                <a:cs typeface="+mn-cs"/>
              </a:rPr>
              <a:t>Mike Enzi </a:t>
            </a:r>
          </a:p>
          <a:p>
            <a:pPr algn="ctr" eaLnBrk="1" fontAlgn="auto" hangingPunct="1">
              <a:spcBef>
                <a:spcPts val="0"/>
              </a:spcBef>
              <a:spcAft>
                <a:spcPts val="0"/>
              </a:spcAft>
              <a:defRPr/>
            </a:pPr>
            <a:r>
              <a:rPr lang="en-US" altLang="en-US" sz="1100" i="1" dirty="0">
                <a:solidFill>
                  <a:srgbClr val="000000"/>
                </a:solidFill>
                <a:latin typeface="Calibri Light"/>
                <a:ea typeface="+mn-ea"/>
                <a:cs typeface="+mn-cs"/>
              </a:rPr>
              <a:t>(R-WY)</a:t>
            </a:r>
            <a:endParaRPr lang="en-US" sz="1100" dirty="0">
              <a:solidFill>
                <a:prstClr val="black"/>
              </a:solidFill>
              <a:latin typeface="Calibri Light"/>
              <a:ea typeface="+mn-ea"/>
              <a:cs typeface="+mn-cs"/>
            </a:endParaRPr>
          </a:p>
        </p:txBody>
      </p:sp>
      <p:pic>
        <p:nvPicPr>
          <p:cNvPr id="7195" name="Picture 10"/>
          <p:cNvPicPr>
            <a:picLocks noChangeAspect="1"/>
          </p:cNvPicPr>
          <p:nvPr/>
        </p:nvPicPr>
        <p:blipFill>
          <a:blip r:embed="rId13">
            <a:extLst>
              <a:ext uri="{28A0092B-C50C-407E-A947-70E740481C1C}">
                <a14:useLocalDpi xmlns:a14="http://schemas.microsoft.com/office/drawing/2010/main" val="0"/>
              </a:ext>
            </a:extLst>
          </a:blip>
          <a:srcRect l="16319" r="16840"/>
          <a:stretch>
            <a:fillRect/>
          </a:stretch>
        </p:blipFill>
        <p:spPr bwMode="auto">
          <a:xfrm>
            <a:off x="2028825" y="4384675"/>
            <a:ext cx="917575"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930400" y="5778500"/>
            <a:ext cx="1096963" cy="463550"/>
          </a:xfrm>
          <a:prstGeom prst="rect">
            <a:avLst/>
          </a:prstGeom>
          <a:noFill/>
        </p:spPr>
        <p:txBody>
          <a:bodyPr>
            <a:spAutoFit/>
          </a:bodyPr>
          <a:lstStyle/>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Cory Gardner</a:t>
            </a:r>
          </a:p>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(R-CO)</a:t>
            </a:r>
          </a:p>
        </p:txBody>
      </p:sp>
      <p:pic>
        <p:nvPicPr>
          <p:cNvPr id="7197" name="Picture 11"/>
          <p:cNvPicPr>
            <a:picLocks noChangeAspect="1"/>
          </p:cNvPicPr>
          <p:nvPr/>
        </p:nvPicPr>
        <p:blipFill>
          <a:blip r:embed="rId14">
            <a:extLst>
              <a:ext uri="{28A0092B-C50C-407E-A947-70E740481C1C}">
                <a14:useLocalDpi xmlns:a14="http://schemas.microsoft.com/office/drawing/2010/main" val="0"/>
              </a:ext>
            </a:extLst>
          </a:blip>
          <a:srcRect l="6963" r="8492"/>
          <a:stretch>
            <a:fillRect/>
          </a:stretch>
        </p:blipFill>
        <p:spPr bwMode="auto">
          <a:xfrm>
            <a:off x="4989513" y="4389438"/>
            <a:ext cx="9144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873625" y="5778500"/>
            <a:ext cx="1098550" cy="463550"/>
          </a:xfrm>
          <a:prstGeom prst="rect">
            <a:avLst/>
          </a:prstGeom>
          <a:noFill/>
        </p:spPr>
        <p:txBody>
          <a:bodyPr>
            <a:spAutoFit/>
          </a:bodyPr>
          <a:lstStyle/>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Tom Cotton</a:t>
            </a:r>
          </a:p>
          <a:p>
            <a:pPr algn="ctr" eaLnBrk="1" fontAlgn="auto" hangingPunct="1">
              <a:spcBef>
                <a:spcPct val="20000"/>
              </a:spcBef>
              <a:spcAft>
                <a:spcPts val="0"/>
              </a:spcAft>
              <a:buClr>
                <a:srgbClr val="005596"/>
              </a:buClr>
              <a:defRPr/>
            </a:pPr>
            <a:r>
              <a:rPr lang="en-US" altLang="en-US" sz="1100" i="1" dirty="0">
                <a:solidFill>
                  <a:srgbClr val="000000"/>
                </a:solidFill>
                <a:latin typeface="Calibri Light"/>
                <a:ea typeface="+mn-ea"/>
                <a:cs typeface="+mn-cs"/>
              </a:rPr>
              <a:t>(R-AR)</a:t>
            </a:r>
          </a:p>
        </p:txBody>
      </p:sp>
      <p:pic>
        <p:nvPicPr>
          <p:cNvPr id="7199" name="Picture 1"/>
          <p:cNvPicPr>
            <a:picLocks noChangeAspect="1"/>
          </p:cNvPicPr>
          <p:nvPr/>
        </p:nvPicPr>
        <p:blipFill>
          <a:blip r:embed="rId15">
            <a:extLst>
              <a:ext uri="{28A0092B-C50C-407E-A947-70E740481C1C}">
                <a14:useLocalDpi xmlns:a14="http://schemas.microsoft.com/office/drawing/2010/main" val="0"/>
              </a:ext>
            </a:extLst>
          </a:blip>
          <a:srcRect l="4697" r="11050"/>
          <a:stretch>
            <a:fillRect/>
          </a:stretch>
        </p:blipFill>
        <p:spPr bwMode="auto">
          <a:xfrm>
            <a:off x="7947025" y="2139950"/>
            <a:ext cx="9112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7691438" y="3511550"/>
            <a:ext cx="1435100" cy="769938"/>
          </a:xfrm>
          <a:prstGeom prst="rect">
            <a:avLst/>
          </a:prstGeom>
          <a:noFill/>
        </p:spPr>
        <p:txBody>
          <a:bodyPr>
            <a:spAutoFit/>
          </a:bodyPr>
          <a:lstStyle/>
          <a:p>
            <a:pPr algn="ctr" eaLnBrk="1" fontAlgn="auto" hangingPunct="1">
              <a:spcBef>
                <a:spcPts val="0"/>
              </a:spcBef>
              <a:spcAft>
                <a:spcPts val="0"/>
              </a:spcAft>
              <a:defRPr/>
            </a:pPr>
            <a:r>
              <a:rPr lang="en-US" altLang="en-US" sz="1100" b="1" dirty="0">
                <a:solidFill>
                  <a:prstClr val="black"/>
                </a:solidFill>
                <a:latin typeface="Calibri Light"/>
                <a:ea typeface="+mn-ea"/>
                <a:cs typeface="+mn-cs"/>
              </a:rPr>
              <a:t>Senate Republican Conference Chair</a:t>
            </a:r>
            <a:endParaRPr lang="en-US" altLang="en-US" sz="1100" b="1" dirty="0">
              <a:solidFill>
                <a:prstClr val="black"/>
              </a:solidFill>
              <a:latin typeface="Calibri Light"/>
              <a:ea typeface="+mn-ea"/>
              <a:cs typeface="+mn-cs"/>
            </a:endParaRPr>
          </a:p>
          <a:p>
            <a:pPr algn="ctr" eaLnBrk="1" fontAlgn="auto" hangingPunct="1">
              <a:spcBef>
                <a:spcPts val="0"/>
              </a:spcBef>
              <a:spcAft>
                <a:spcPts val="0"/>
              </a:spcAft>
              <a:defRPr/>
            </a:pPr>
            <a:r>
              <a:rPr lang="en-US" altLang="en-US" sz="1100" i="1" dirty="0">
                <a:solidFill>
                  <a:srgbClr val="000000"/>
                </a:solidFill>
                <a:latin typeface="Calibri Light"/>
                <a:ea typeface="+mn-ea"/>
                <a:cs typeface="+mn-cs"/>
              </a:rPr>
              <a:t>John </a:t>
            </a:r>
            <a:r>
              <a:rPr lang="en-US" altLang="en-US" sz="1100" i="1" dirty="0">
                <a:solidFill>
                  <a:srgbClr val="000000"/>
                </a:solidFill>
                <a:latin typeface="Calibri Light"/>
                <a:ea typeface="+mn-ea"/>
                <a:cs typeface="+mn-cs"/>
              </a:rPr>
              <a:t>Thune </a:t>
            </a:r>
            <a:endParaRPr lang="en-US" altLang="en-US" sz="1100" i="1" dirty="0">
              <a:solidFill>
                <a:srgbClr val="000000"/>
              </a:solidFill>
              <a:latin typeface="Calibri Light"/>
              <a:ea typeface="+mn-ea"/>
              <a:cs typeface="+mn-cs"/>
            </a:endParaRPr>
          </a:p>
          <a:p>
            <a:pPr algn="ctr" eaLnBrk="1" fontAlgn="auto" hangingPunct="1">
              <a:spcBef>
                <a:spcPts val="0"/>
              </a:spcBef>
              <a:spcAft>
                <a:spcPts val="0"/>
              </a:spcAft>
              <a:defRPr/>
            </a:pPr>
            <a:r>
              <a:rPr lang="en-US" altLang="en-US" sz="1100" i="1" dirty="0">
                <a:solidFill>
                  <a:srgbClr val="000000"/>
                </a:solidFill>
                <a:latin typeface="Calibri Light"/>
                <a:ea typeface="+mn-ea"/>
                <a:cs typeface="+mn-cs"/>
              </a:rPr>
              <a:t>(</a:t>
            </a:r>
            <a:r>
              <a:rPr lang="en-US" altLang="en-US" sz="1100" i="1" dirty="0">
                <a:solidFill>
                  <a:srgbClr val="000000"/>
                </a:solidFill>
                <a:latin typeface="Calibri Light"/>
                <a:ea typeface="+mn-ea"/>
                <a:cs typeface="+mn-cs"/>
              </a:rPr>
              <a:t>R-SD)</a:t>
            </a:r>
            <a:endParaRPr lang="en-US" sz="1100" dirty="0">
              <a:solidFill>
                <a:prstClr val="black"/>
              </a:solidFill>
              <a:latin typeface="Calibri Light"/>
              <a:ea typeface="+mn-ea"/>
              <a:cs typeface="+mn-cs"/>
            </a:endParaRPr>
          </a:p>
        </p:txBody>
      </p:sp>
    </p:spTree>
    <p:extLst>
      <p:ext uri="{BB962C8B-B14F-4D97-AF65-F5344CB8AC3E}">
        <p14:creationId xmlns:p14="http://schemas.microsoft.com/office/powerpoint/2010/main" val="39834742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31"/>
          <p:cNvSpPr txBox="1">
            <a:spLocks noChangeArrowheads="1"/>
          </p:cNvSpPr>
          <p:nvPr/>
        </p:nvSpPr>
        <p:spPr bwMode="auto">
          <a:xfrm rot="-5400000">
            <a:off x="2225199" y="-298076"/>
            <a:ext cx="288069" cy="3840480"/>
          </a:xfrm>
          <a:prstGeom prst="rect">
            <a:avLst/>
          </a:prstGeom>
          <a:solidFill>
            <a:srgbClr val="E8DC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Georgia" charset="0"/>
                <a:ea typeface="MS PGothic" charset="0"/>
                <a:cs typeface="ＭＳ Ｐゴシック" charset="0"/>
              </a:defRPr>
            </a:lvl1pPr>
            <a:lvl2pPr marL="742950" indent="-285750">
              <a:defRPr sz="2400">
                <a:solidFill>
                  <a:schemeClr val="tx1"/>
                </a:solidFill>
                <a:latin typeface="Georgia" charset="0"/>
                <a:ea typeface="MS PGothic" charset="0"/>
              </a:defRPr>
            </a:lvl2pPr>
            <a:lvl3pPr>
              <a:defRPr sz="2000">
                <a:solidFill>
                  <a:schemeClr val="tx1"/>
                </a:solidFill>
                <a:latin typeface="Georgia" charset="0"/>
                <a:ea typeface="MS PGothic" charset="0"/>
              </a:defRPr>
            </a:lvl3pPr>
            <a:lvl4pPr>
              <a:defRPr>
                <a:solidFill>
                  <a:schemeClr val="tx1"/>
                </a:solidFill>
                <a:latin typeface="Georgia" charset="0"/>
                <a:ea typeface="MS PGothic" charset="0"/>
              </a:defRPr>
            </a:lvl4pPr>
            <a:lvl5pPr>
              <a:defRPr>
                <a:solidFill>
                  <a:schemeClr val="tx1"/>
                </a:solidFill>
                <a:latin typeface="Georgia" charset="0"/>
                <a:ea typeface="MS PGothic" charset="0"/>
              </a:defRPr>
            </a:lvl5pPr>
            <a:lvl6pPr eaLnBrk="0" fontAlgn="base" hangingPunct="0">
              <a:spcAft>
                <a:spcPct val="0"/>
              </a:spcAft>
              <a:buFont typeface="Arial" charset="0"/>
              <a:defRPr>
                <a:solidFill>
                  <a:schemeClr val="tx1"/>
                </a:solidFill>
                <a:latin typeface="Georgia" charset="0"/>
                <a:ea typeface="MS PGothic" charset="0"/>
              </a:defRPr>
            </a:lvl6pPr>
            <a:lvl7pPr eaLnBrk="0" fontAlgn="base" hangingPunct="0">
              <a:spcAft>
                <a:spcPct val="0"/>
              </a:spcAft>
              <a:buFont typeface="Arial" charset="0"/>
              <a:defRPr>
                <a:solidFill>
                  <a:schemeClr val="tx1"/>
                </a:solidFill>
                <a:latin typeface="Georgia" charset="0"/>
                <a:ea typeface="MS PGothic" charset="0"/>
              </a:defRPr>
            </a:lvl7pPr>
            <a:lvl8pPr eaLnBrk="0" fontAlgn="base" hangingPunct="0">
              <a:spcAft>
                <a:spcPct val="0"/>
              </a:spcAft>
              <a:buFont typeface="Arial" charset="0"/>
              <a:defRPr>
                <a:solidFill>
                  <a:schemeClr val="tx1"/>
                </a:solidFill>
                <a:latin typeface="Georgia" charset="0"/>
                <a:ea typeface="MS PGothic" charset="0"/>
              </a:defRPr>
            </a:lvl8pPr>
            <a:lvl9pPr eaLnBrk="0" fontAlgn="base" hangingPunct="0">
              <a:spcAft>
                <a:spcPct val="0"/>
              </a:spcAft>
              <a:buFont typeface="Arial" charset="0"/>
              <a:defRPr>
                <a:solidFill>
                  <a:schemeClr val="tx1"/>
                </a:solidFill>
                <a:latin typeface="Georgia" charset="0"/>
                <a:ea typeface="MS PGothic" charset="0"/>
              </a:defRPr>
            </a:lvl9pPr>
          </a:lstStyle>
          <a:p>
            <a:pPr algn="ctr"/>
            <a:endParaRPr lang="en-US" sz="1400">
              <a:solidFill>
                <a:schemeClr val="bg1"/>
              </a:solidFill>
              <a:ea typeface="ＭＳ Ｐゴシック" charset="0"/>
            </a:endParaRPr>
          </a:p>
        </p:txBody>
      </p:sp>
      <p:sp>
        <p:nvSpPr>
          <p:cNvPr id="8195" name="Title 1"/>
          <p:cNvSpPr>
            <a:spLocks noGrp="1"/>
          </p:cNvSpPr>
          <p:nvPr>
            <p:ph type="title"/>
          </p:nvPr>
        </p:nvSpPr>
        <p:spPr/>
        <p:txBody>
          <a:bodyPr/>
          <a:lstStyle/>
          <a:p>
            <a:r>
              <a:rPr lang="en-US" dirty="0">
                <a:latin typeface="Georgia" charset="0"/>
                <a:ea typeface="ＭＳ Ｐゴシック" charset="0"/>
              </a:rPr>
              <a:t>Roadmap</a:t>
            </a: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endParaRPr lang="en-US" b="1">
              <a:solidFill>
                <a:schemeClr val="bg1"/>
              </a:solidFill>
              <a:latin typeface="FreightSans Pro Book" charset="0"/>
              <a:ea typeface="MS PGothic" charset="0"/>
              <a:cs typeface="MS PGothic" charset="0"/>
            </a:endParaRPr>
          </a:p>
        </p:txBody>
      </p:sp>
      <p:pic>
        <p:nvPicPr>
          <p:cNvPr id="8198" name="Picture 1"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Georgia" charset="0"/>
                <a:ea typeface="MS PGothic" charset="0"/>
                <a:cs typeface="ＭＳ Ｐゴシック" charset="0"/>
              </a:defRPr>
            </a:lvl1pPr>
            <a:lvl2pPr marL="742950" indent="-285750">
              <a:defRPr sz="2400">
                <a:solidFill>
                  <a:schemeClr val="tx1"/>
                </a:solidFill>
                <a:latin typeface="Georgia" charset="0"/>
                <a:ea typeface="MS PGothic" charset="0"/>
              </a:defRPr>
            </a:lvl2pPr>
            <a:lvl3pPr>
              <a:defRPr sz="2000">
                <a:solidFill>
                  <a:schemeClr val="tx1"/>
                </a:solidFill>
                <a:latin typeface="Georgia" charset="0"/>
                <a:ea typeface="MS PGothic" charset="0"/>
              </a:defRPr>
            </a:lvl3pPr>
            <a:lvl4pPr>
              <a:defRPr>
                <a:solidFill>
                  <a:schemeClr val="tx1"/>
                </a:solidFill>
                <a:latin typeface="Georgia" charset="0"/>
                <a:ea typeface="MS PGothic" charset="0"/>
              </a:defRPr>
            </a:lvl4pPr>
            <a:lvl5pPr>
              <a:defRPr>
                <a:solidFill>
                  <a:schemeClr val="tx1"/>
                </a:solidFill>
                <a:latin typeface="Georgia" charset="0"/>
                <a:ea typeface="MS PGothic" charset="0"/>
              </a:defRPr>
            </a:lvl5pPr>
            <a:lvl6pPr eaLnBrk="0" fontAlgn="base" hangingPunct="0">
              <a:spcAft>
                <a:spcPct val="0"/>
              </a:spcAft>
              <a:buFont typeface="Arial" charset="0"/>
              <a:defRPr>
                <a:solidFill>
                  <a:schemeClr val="tx1"/>
                </a:solidFill>
                <a:latin typeface="Georgia" charset="0"/>
                <a:ea typeface="MS PGothic" charset="0"/>
              </a:defRPr>
            </a:lvl6pPr>
            <a:lvl7pPr eaLnBrk="0" fontAlgn="base" hangingPunct="0">
              <a:spcAft>
                <a:spcPct val="0"/>
              </a:spcAft>
              <a:buFont typeface="Arial" charset="0"/>
              <a:defRPr>
                <a:solidFill>
                  <a:schemeClr val="tx1"/>
                </a:solidFill>
                <a:latin typeface="Georgia" charset="0"/>
                <a:ea typeface="MS PGothic" charset="0"/>
              </a:defRPr>
            </a:lvl7pPr>
            <a:lvl8pPr eaLnBrk="0" fontAlgn="base" hangingPunct="0">
              <a:spcAft>
                <a:spcPct val="0"/>
              </a:spcAft>
              <a:buFont typeface="Arial" charset="0"/>
              <a:defRPr>
                <a:solidFill>
                  <a:schemeClr val="tx1"/>
                </a:solidFill>
                <a:latin typeface="Georgia" charset="0"/>
                <a:ea typeface="MS PGothic" charset="0"/>
              </a:defRPr>
            </a:lvl8pPr>
            <a:lvl9pPr eaLnBrk="0" fontAlgn="base" hangingPunct="0">
              <a:spcAft>
                <a:spcPct val="0"/>
              </a:spcAft>
              <a:buFont typeface="Arial" charset="0"/>
              <a:defRPr>
                <a:solidFill>
                  <a:schemeClr val="tx1"/>
                </a:solidFill>
                <a:latin typeface="Georgia" charset="0"/>
                <a:ea typeface="MS PGothic" charset="0"/>
              </a:defRPr>
            </a:lvl9pPr>
          </a:lstStyle>
          <a:p>
            <a:fld id="{ACF2B82C-EEEC-2B47-87B7-E10C2AC0B5E4}" type="slidenum">
              <a:rPr lang="en-US" sz="1000">
                <a:solidFill>
                  <a:srgbClr val="3B3838"/>
                </a:solidFill>
                <a:latin typeface="Calibri Light" charset="0"/>
                <a:ea typeface="ＭＳ Ｐゴシック" charset="0"/>
              </a:rPr>
              <a:pPr/>
              <a:t>2</a:t>
            </a:fld>
            <a:endParaRPr lang="en-US" sz="1000">
              <a:solidFill>
                <a:srgbClr val="3B3838"/>
              </a:solidFill>
              <a:latin typeface="Calibri Light" charset="0"/>
              <a:ea typeface="ＭＳ Ｐゴシック" charset="0"/>
            </a:endParaRPr>
          </a:p>
        </p:txBody>
      </p:sp>
      <p:sp>
        <p:nvSpPr>
          <p:cNvPr id="14" name="Content Placeholder 2"/>
          <p:cNvSpPr txBox="1">
            <a:spLocks/>
          </p:cNvSpPr>
          <p:nvPr/>
        </p:nvSpPr>
        <p:spPr bwMode="auto">
          <a:xfrm>
            <a:off x="787497" y="1335721"/>
            <a:ext cx="4427995" cy="4797807"/>
          </a:xfrm>
          <a:prstGeom prst="rect">
            <a:avLst/>
          </a:prstGeom>
          <a:noFill/>
          <a:ln>
            <a:noFill/>
          </a:ln>
        </p:spPr>
        <p:txBody>
          <a:bodyPr wrap="square" lIns="182880" rIns="182880" anchor="t">
            <a:noAutofit/>
          </a:bodyPr>
          <a:lstStyle>
            <a:lvl1pPr>
              <a:defRPr sz="2400">
                <a:solidFill>
                  <a:schemeClr val="tx1"/>
                </a:solidFill>
                <a:latin typeface="Gill Sans MT" charset="0"/>
                <a:ea typeface="ＭＳ Ｐゴシック" charset="0"/>
                <a:cs typeface="ＭＳ Ｐゴシック" charset="0"/>
              </a:defRPr>
            </a:lvl1pPr>
            <a:lvl2pPr marL="742950" indent="-285750">
              <a:defRPr sz="2400">
                <a:solidFill>
                  <a:schemeClr val="tx1"/>
                </a:solidFill>
                <a:latin typeface="Gill Sans MT" charset="0"/>
                <a:ea typeface="ＭＳ Ｐゴシック" charset="0"/>
              </a:defRPr>
            </a:lvl2pPr>
            <a:lvl3pPr marL="1143000" indent="-228600">
              <a:defRPr sz="2400">
                <a:solidFill>
                  <a:schemeClr val="tx1"/>
                </a:solidFill>
                <a:latin typeface="Gill Sans MT" charset="0"/>
                <a:ea typeface="ＭＳ Ｐゴシック" charset="0"/>
              </a:defRPr>
            </a:lvl3pPr>
            <a:lvl4pPr marL="1600200" indent="-228600">
              <a:defRPr sz="2400">
                <a:solidFill>
                  <a:schemeClr val="tx1"/>
                </a:solidFill>
                <a:latin typeface="Gill Sans MT" charset="0"/>
                <a:ea typeface="ＭＳ Ｐゴシック" charset="0"/>
              </a:defRPr>
            </a:lvl4pPr>
            <a:lvl5pPr marL="2057400" indent="-22860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lnSpc>
                <a:spcPct val="150000"/>
              </a:lnSpc>
              <a:spcBef>
                <a:spcPts val="600"/>
              </a:spcBef>
              <a:buClr>
                <a:schemeClr val="tx1"/>
              </a:buClr>
              <a:defRPr/>
            </a:pPr>
            <a:r>
              <a:rPr lang="en-US" sz="1600" dirty="0" smtClean="0">
                <a:solidFill>
                  <a:prstClr val="black"/>
                </a:solidFill>
                <a:latin typeface="+mj-lt"/>
                <a:ea typeface="MS PGothic" charset="0"/>
                <a:cs typeface="Gill Sans MT" charset="0"/>
              </a:rPr>
              <a:t>Looking forward</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What’s next for health </a:t>
            </a:r>
            <a:r>
              <a:rPr lang="en-US" sz="1400" dirty="0">
                <a:solidFill>
                  <a:prstClr val="black"/>
                </a:solidFill>
                <a:latin typeface="+mj-lt"/>
                <a:ea typeface="MS PGothic" charset="0"/>
                <a:cs typeface="Gill Sans MT" charset="0"/>
              </a:rPr>
              <a:t>c</a:t>
            </a:r>
            <a:r>
              <a:rPr lang="en-US" sz="1400" dirty="0" smtClean="0">
                <a:solidFill>
                  <a:prstClr val="black"/>
                </a:solidFill>
                <a:latin typeface="+mj-lt"/>
                <a:ea typeface="MS PGothic" charset="0"/>
                <a:cs typeface="Gill Sans MT" charset="0"/>
              </a:rPr>
              <a:t>are?</a:t>
            </a:r>
          </a:p>
          <a:p>
            <a:pPr eaLnBrk="1" hangingPunct="1">
              <a:lnSpc>
                <a:spcPct val="150000"/>
              </a:lnSpc>
              <a:spcBef>
                <a:spcPts val="0"/>
              </a:spcBef>
              <a:buClr>
                <a:schemeClr val="tx1"/>
              </a:buClr>
              <a:defRPr/>
            </a:pPr>
            <a:endParaRPr lang="en-US" sz="1600" dirty="0" smtClean="0">
              <a:solidFill>
                <a:prstClr val="black"/>
              </a:solidFill>
              <a:latin typeface="+mj-lt"/>
              <a:ea typeface="MS PGothic" charset="0"/>
              <a:cs typeface="Gill Sans MT" charset="0"/>
            </a:endParaRPr>
          </a:p>
          <a:p>
            <a:pPr eaLnBrk="1" hangingPunct="1">
              <a:lnSpc>
                <a:spcPct val="150000"/>
              </a:lnSpc>
              <a:spcBef>
                <a:spcPts val="0"/>
              </a:spcBef>
              <a:buClr>
                <a:schemeClr val="tx1"/>
              </a:buClr>
              <a:defRPr/>
            </a:pPr>
            <a:r>
              <a:rPr lang="en-US" sz="1600" dirty="0" smtClean="0">
                <a:solidFill>
                  <a:prstClr val="black"/>
                </a:solidFill>
                <a:latin typeface="+mj-lt"/>
                <a:ea typeface="MS PGothic" charset="0"/>
                <a:cs typeface="Gill Sans MT" charset="0"/>
              </a:rPr>
              <a:t>Politics &amp; policy</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Timeline of the AHCA legislative process</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Lessons learned from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How the HHS Secretary can begin to unilaterally dismantle the ACA</a:t>
            </a:r>
          </a:p>
          <a:p>
            <a:pPr marL="285750" indent="-285750" eaLnBrk="1" hangingPunct="1">
              <a:lnSpc>
                <a:spcPct val="150000"/>
              </a:lnSpc>
              <a:spcBef>
                <a:spcPts val="0"/>
              </a:spcBef>
              <a:buClr>
                <a:schemeClr val="tx1"/>
              </a:buClr>
              <a:buFont typeface="Arial"/>
              <a:buChar char="•"/>
              <a:defRPr/>
            </a:pPr>
            <a:endParaRPr lang="en-US" sz="1400" dirty="0">
              <a:solidFill>
                <a:prstClr val="black"/>
              </a:solidFill>
              <a:latin typeface="+mj-lt"/>
              <a:ea typeface="MS PGothic" charset="0"/>
              <a:cs typeface="Gill Sans MT" charset="0"/>
            </a:endParaRPr>
          </a:p>
          <a:p>
            <a:pPr eaLnBrk="1" hangingPunct="1">
              <a:lnSpc>
                <a:spcPct val="150000"/>
              </a:lnSpc>
              <a:spcBef>
                <a:spcPts val="0"/>
              </a:spcBef>
              <a:buClr>
                <a:schemeClr val="tx1"/>
              </a:buClr>
              <a:defRPr/>
            </a:pPr>
            <a:r>
              <a:rPr lang="en-US" sz="1600" dirty="0">
                <a:solidFill>
                  <a:prstClr val="black"/>
                </a:solidFill>
                <a:latin typeface="Georgia"/>
                <a:ea typeface="MS PGothic" charset="0"/>
                <a:cs typeface="Georgia"/>
              </a:rPr>
              <a:t>Status of the Affordable Care Act </a:t>
            </a:r>
          </a:p>
          <a:p>
            <a:pPr marL="285750" indent="-285750" eaLnBrk="1" hangingPunct="1">
              <a:lnSpc>
                <a:spcPct val="150000"/>
              </a:lnSpc>
              <a:spcBef>
                <a:spcPts val="0"/>
              </a:spcBef>
              <a:buClr>
                <a:schemeClr val="tx1"/>
              </a:buClr>
              <a:buFont typeface="Arial"/>
              <a:buChar char="•"/>
              <a:defRPr/>
            </a:pPr>
            <a:r>
              <a:rPr lang="en-US" sz="1400" dirty="0">
                <a:solidFill>
                  <a:prstClr val="black"/>
                </a:solidFill>
                <a:latin typeface="Georgia"/>
                <a:ea typeface="MS PGothic" charset="0"/>
                <a:cs typeface="Georgia"/>
              </a:rPr>
              <a:t>States with only one marketplace insurer</a:t>
            </a:r>
          </a:p>
          <a:p>
            <a:pPr marL="285750" indent="-285750" eaLnBrk="1" hangingPunct="1">
              <a:lnSpc>
                <a:spcPct val="150000"/>
              </a:lnSpc>
              <a:spcBef>
                <a:spcPts val="0"/>
              </a:spcBef>
              <a:buClr>
                <a:schemeClr val="tx1"/>
              </a:buClr>
              <a:buFont typeface="Arial"/>
              <a:buChar char="•"/>
              <a:defRPr/>
            </a:pPr>
            <a:r>
              <a:rPr lang="en-US" sz="1400" dirty="0">
                <a:solidFill>
                  <a:prstClr val="black"/>
                </a:solidFill>
                <a:latin typeface="Georgia"/>
                <a:ea typeface="MS PGothic" charset="0"/>
                <a:cs typeface="Georgia"/>
              </a:rPr>
              <a:t>Affordable Care Act approval numbers</a:t>
            </a:r>
          </a:p>
          <a:p>
            <a:pPr marL="285750" indent="-285750" eaLnBrk="1" hangingPunct="1">
              <a:lnSpc>
                <a:spcPct val="150000"/>
              </a:lnSpc>
              <a:spcBef>
                <a:spcPts val="0"/>
              </a:spcBef>
              <a:buClr>
                <a:schemeClr val="tx1"/>
              </a:buClr>
              <a:buFont typeface="Arial"/>
              <a:buChar char="•"/>
              <a:defRPr/>
            </a:pPr>
            <a:endParaRPr lang="en-US" sz="1400" dirty="0">
              <a:solidFill>
                <a:prstClr val="black"/>
              </a:solidFill>
              <a:ea typeface="MS PGothic" charset="0"/>
              <a:cs typeface="Gill Sans MT" charset="0"/>
            </a:endParaRPr>
          </a:p>
          <a:p>
            <a:pPr eaLnBrk="1" hangingPunct="1">
              <a:lnSpc>
                <a:spcPct val="150000"/>
              </a:lnSpc>
              <a:spcBef>
                <a:spcPts val="0"/>
              </a:spcBef>
              <a:buClr>
                <a:schemeClr val="tx1"/>
              </a:buClr>
              <a:defRPr/>
            </a:pPr>
            <a:endParaRPr lang="en-US" sz="1400" dirty="0">
              <a:solidFill>
                <a:prstClr val="black"/>
              </a:solidFill>
              <a:ea typeface="MS PGothic" charset="0"/>
              <a:cs typeface="Gill Sans MT" charset="0"/>
            </a:endParaRPr>
          </a:p>
          <a:p>
            <a:pPr eaLnBrk="1" hangingPunct="1">
              <a:lnSpc>
                <a:spcPct val="150000"/>
              </a:lnSpc>
              <a:spcBef>
                <a:spcPts val="0"/>
              </a:spcBef>
              <a:buClr>
                <a:schemeClr val="tx1"/>
              </a:buClr>
              <a:defRPr/>
            </a:pPr>
            <a:endParaRPr lang="en-US" sz="1400" dirty="0">
              <a:solidFill>
                <a:prstClr val="black"/>
              </a:solidFill>
              <a:latin typeface="+mj-lt"/>
              <a:ea typeface="MS PGothic" charset="0"/>
              <a:cs typeface="Gill Sans MT" charset="0"/>
            </a:endParaRPr>
          </a:p>
        </p:txBody>
      </p:sp>
      <p:sp>
        <p:nvSpPr>
          <p:cNvPr id="13" name="TextBox 12"/>
          <p:cNvSpPr txBox="1">
            <a:spLocks noChangeArrowheads="1"/>
          </p:cNvSpPr>
          <p:nvPr/>
        </p:nvSpPr>
        <p:spPr bwMode="auto">
          <a:xfrm>
            <a:off x="6910817" y="233363"/>
            <a:ext cx="2215721"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HEALTH REFORM AFTER THE AHCA</a:t>
            </a:r>
          </a:p>
        </p:txBody>
      </p:sp>
      <p:sp>
        <p:nvSpPr>
          <p:cNvPr id="11" name="Content Placeholder 2"/>
          <p:cNvSpPr txBox="1">
            <a:spLocks/>
          </p:cNvSpPr>
          <p:nvPr/>
        </p:nvSpPr>
        <p:spPr bwMode="auto">
          <a:xfrm>
            <a:off x="5161445" y="1483996"/>
            <a:ext cx="3823793" cy="2471716"/>
          </a:xfrm>
          <a:prstGeom prst="rect">
            <a:avLst/>
          </a:prstGeom>
          <a:noFill/>
          <a:ln>
            <a:noFill/>
          </a:ln>
        </p:spPr>
        <p:txBody>
          <a:bodyPr wrap="square" lIns="182880" rIns="182880" anchor="t">
            <a:noAutofit/>
          </a:bodyPr>
          <a:lstStyle>
            <a:lvl1pPr>
              <a:defRPr sz="2400">
                <a:solidFill>
                  <a:schemeClr val="tx1"/>
                </a:solidFill>
                <a:latin typeface="Gill Sans MT" charset="0"/>
                <a:ea typeface="ＭＳ Ｐゴシック" charset="0"/>
                <a:cs typeface="ＭＳ Ｐゴシック" charset="0"/>
              </a:defRPr>
            </a:lvl1pPr>
            <a:lvl2pPr marL="742950" indent="-285750">
              <a:defRPr sz="2400">
                <a:solidFill>
                  <a:schemeClr val="tx1"/>
                </a:solidFill>
                <a:latin typeface="Gill Sans MT" charset="0"/>
                <a:ea typeface="ＭＳ Ｐゴシック" charset="0"/>
              </a:defRPr>
            </a:lvl2pPr>
            <a:lvl3pPr marL="1143000" indent="-228600">
              <a:defRPr sz="2400">
                <a:solidFill>
                  <a:schemeClr val="tx1"/>
                </a:solidFill>
                <a:latin typeface="Gill Sans MT" charset="0"/>
                <a:ea typeface="ＭＳ Ｐゴシック" charset="0"/>
              </a:defRPr>
            </a:lvl3pPr>
            <a:lvl4pPr marL="1600200" indent="-228600">
              <a:defRPr sz="2400">
                <a:solidFill>
                  <a:schemeClr val="tx1"/>
                </a:solidFill>
                <a:latin typeface="Gill Sans MT" charset="0"/>
                <a:ea typeface="ＭＳ Ｐゴシック" charset="0"/>
              </a:defRPr>
            </a:lvl4pPr>
            <a:lvl5pPr marL="2057400" indent="-22860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lnSpc>
                <a:spcPct val="150000"/>
              </a:lnSpc>
              <a:spcBef>
                <a:spcPts val="0"/>
              </a:spcBef>
              <a:buClr>
                <a:schemeClr val="tx1"/>
              </a:buClr>
              <a:defRPr/>
            </a:pPr>
            <a:r>
              <a:rPr lang="en-US" sz="1600" dirty="0" smtClean="0">
                <a:solidFill>
                  <a:prstClr val="black"/>
                </a:solidFill>
                <a:latin typeface="+mj-lt"/>
                <a:ea typeface="MS PGothic" charset="0"/>
                <a:cs typeface="Gill Sans MT" charset="0"/>
              </a:rPr>
              <a:t>Status of AHCA negotiations</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How did the House vote on the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Which Republicans voted against the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Who is on the Senate’s working group to write ACA repeal?</a:t>
            </a:r>
          </a:p>
        </p:txBody>
      </p:sp>
    </p:spTree>
    <p:extLst>
      <p:ext uri="{BB962C8B-B14F-4D97-AF65-F5344CB8AC3E}">
        <p14:creationId xmlns:p14="http://schemas.microsoft.com/office/powerpoint/2010/main" val="5726357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7212409" y="2029585"/>
            <a:ext cx="722376" cy="724162"/>
          </a:xfrm>
          <a:prstGeom prst="ellipse">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1" name="TextBox 12"/>
          <p:cNvSpPr txBox="1">
            <a:spLocks noChangeArrowheads="1"/>
          </p:cNvSpPr>
          <p:nvPr/>
        </p:nvSpPr>
        <p:spPr bwMode="auto">
          <a:xfrm>
            <a:off x="7269940" y="233363"/>
            <a:ext cx="185659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HEALTH CARE: WHAT’S NEXT</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8" name="Title 1"/>
          <p:cNvSpPr>
            <a:spLocks noGrp="1"/>
          </p:cNvSpPr>
          <p:nvPr>
            <p:ph type="title"/>
          </p:nvPr>
        </p:nvSpPr>
        <p:spPr/>
        <p:txBody>
          <a:bodyPr/>
          <a:lstStyle/>
          <a:p>
            <a:r>
              <a:rPr lang="en-US" altLang="en-US" dirty="0" smtClean="0">
                <a:latin typeface="Georgia" charset="0"/>
                <a:ea typeface="ＭＳ Ｐゴシック" charset="-128"/>
                <a:cs typeface="MS PGothic" charset="-128"/>
              </a:rPr>
              <a:t>What’s next for health care?</a:t>
            </a:r>
            <a:endParaRPr lang="en-US" altLang="en-US" dirty="0">
              <a:latin typeface="Georgia" charset="0"/>
              <a:ea typeface="ＭＳ Ｐゴシック" charset="-128"/>
              <a:cs typeface="MS PGothic" charset="-128"/>
            </a:endParaRPr>
          </a:p>
        </p:txBody>
      </p:sp>
      <p:sp>
        <p:nvSpPr>
          <p:cNvPr id="77" name="Rectangle 14"/>
          <p:cNvSpPr>
            <a:spLocks noChangeArrowheads="1"/>
          </p:cNvSpPr>
          <p:nvPr/>
        </p:nvSpPr>
        <p:spPr bwMode="auto">
          <a:xfrm>
            <a:off x="419100" y="1500188"/>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a:solidFill>
                  <a:srgbClr val="7F7F7F"/>
                </a:solidFill>
                <a:latin typeface="+mj-lt"/>
                <a:cs typeface="+mn-cs"/>
              </a:rPr>
              <a:t>Six questions about what is likely to happen this year</a:t>
            </a:r>
            <a:endParaRPr lang="en-US" altLang="en-US" sz="1600" b="1" dirty="0" smtClean="0">
              <a:solidFill>
                <a:srgbClr val="7F7F7F"/>
              </a:solidFill>
              <a:latin typeface="+mj-lt"/>
              <a:cs typeface="+mn-cs"/>
            </a:endParaRPr>
          </a:p>
        </p:txBody>
      </p:sp>
      <p:sp>
        <p:nvSpPr>
          <p:cNvPr id="78" name="Rectangle 77"/>
          <p:cNvSpPr/>
          <p:nvPr/>
        </p:nvSpPr>
        <p:spPr>
          <a:xfrm>
            <a:off x="3108642" y="2852215"/>
            <a:ext cx="2926080" cy="941388"/>
          </a:xfrm>
          <a:prstGeom prst="rect">
            <a:avLst/>
          </a:prstGeom>
          <a:solidFill>
            <a:srgbClr val="E8DCB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Will Trump’s administration undermine the ACA?</a:t>
            </a:r>
            <a:endParaRPr lang="en-US" sz="1100" b="1" dirty="0">
              <a:solidFill>
                <a:schemeClr val="tx1"/>
              </a:solidFill>
              <a:latin typeface="+mj-lt"/>
            </a:endParaRPr>
          </a:p>
          <a:p>
            <a:pPr marL="171450" indent="-171450">
              <a:buFont typeface="Arial" panose="020B0604020202020204" pitchFamily="34" charset="0"/>
              <a:buChar char="•"/>
              <a:defRPr/>
            </a:pPr>
            <a:r>
              <a:rPr lang="en-US" sz="1100" dirty="0" smtClean="0">
                <a:solidFill>
                  <a:schemeClr val="tx1"/>
                </a:solidFill>
              </a:rPr>
              <a:t>Possibly. However, if Trump’s administration does cause the law to collapse, there will likely be significant political consequences</a:t>
            </a:r>
            <a:endParaRPr lang="en-US" sz="1100" dirty="0">
              <a:solidFill>
                <a:schemeClr val="tx1"/>
              </a:solidFill>
            </a:endParaRPr>
          </a:p>
        </p:txBody>
      </p:sp>
      <p:sp>
        <p:nvSpPr>
          <p:cNvPr id="15" name="Content Placeholder 17"/>
          <p:cNvSpPr txBox="1">
            <a:spLocks/>
          </p:cNvSpPr>
          <p:nvPr/>
        </p:nvSpPr>
        <p:spPr bwMode="auto">
          <a:xfrm>
            <a:off x="0" y="6626225"/>
            <a:ext cx="4572000" cy="231775"/>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dirty="0" smtClean="0">
                <a:solidFill>
                  <a:schemeClr val="tx1">
                    <a:lumMod val="65000"/>
                    <a:lumOff val="35000"/>
                  </a:schemeClr>
                </a:solidFill>
                <a:latin typeface="+mn-lt"/>
                <a:ea typeface="MS PGothic" panose="020B0600070205080204" pitchFamily="34" charset="-128"/>
              </a:rPr>
              <a:t>March 27, 2017  |  Emilia Varrone </a:t>
            </a:r>
            <a:endParaRPr lang="en-US" sz="1000" dirty="0">
              <a:solidFill>
                <a:schemeClr val="tx1">
                  <a:lumMod val="65000"/>
                  <a:lumOff val="35000"/>
                </a:schemeClr>
              </a:solidFill>
              <a:latin typeface="+mn-lt"/>
              <a:ea typeface="MS PGothic" panose="020B0600070205080204" pitchFamily="34" charset="-128"/>
            </a:endParaRPr>
          </a:p>
        </p:txBody>
      </p:sp>
      <p:pic>
        <p:nvPicPr>
          <p:cNvPr id="11277"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8"/>
          <p:cNvSpPr txBox="1">
            <a:spLocks/>
          </p:cNvSpPr>
          <p:nvPr/>
        </p:nvSpPr>
        <p:spPr bwMode="auto">
          <a:xfrm>
            <a:off x="0" y="6207125"/>
            <a:ext cx="9144000" cy="374650"/>
          </a:xfrm>
          <a:prstGeom prst="rect">
            <a:avLst/>
          </a:prstGeom>
          <a:solidFill>
            <a:schemeClr val="bg1"/>
          </a:solidFill>
          <a:ln>
            <a:noFill/>
          </a:ln>
          <a:extLst/>
        </p:spPr>
        <p:txBody>
          <a:bodyPr anchor="b"/>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000" i="1" dirty="0" smtClean="0">
                <a:solidFill>
                  <a:schemeClr val="tx1">
                    <a:lumMod val="65000"/>
                    <a:lumOff val="35000"/>
                  </a:schemeClr>
                </a:solidFill>
                <a:latin typeface="+mn-lt"/>
              </a:rPr>
              <a:t>Sources: </a:t>
            </a:r>
            <a:r>
              <a:rPr lang="en-US" sz="1000" i="1" dirty="0">
                <a:solidFill>
                  <a:schemeClr val="tx1">
                    <a:lumMod val="65000"/>
                    <a:lumOff val="35000"/>
                  </a:schemeClr>
                </a:solidFill>
                <a:latin typeface="+mn-lt"/>
              </a:rPr>
              <a:t>Billy Wynne and Devin </a:t>
            </a:r>
            <a:r>
              <a:rPr lang="en-US" sz="1000" i="1" dirty="0" err="1" smtClean="0">
                <a:solidFill>
                  <a:schemeClr val="tx1">
                    <a:lumMod val="65000"/>
                    <a:lumOff val="35000"/>
                  </a:schemeClr>
                </a:solidFill>
                <a:latin typeface="+mn-lt"/>
              </a:rPr>
              <a:t>Zatorski</a:t>
            </a:r>
            <a:r>
              <a:rPr lang="en-US" sz="1000" i="1" dirty="0">
                <a:solidFill>
                  <a:schemeClr val="tx1">
                    <a:lumMod val="65000"/>
                    <a:lumOff val="35000"/>
                  </a:schemeClr>
                </a:solidFill>
                <a:latin typeface="+mn-lt"/>
              </a:rPr>
              <a:t>, “No Matter What, Congress Will Act On Health Care Next </a:t>
            </a:r>
            <a:r>
              <a:rPr lang="en-US" sz="1000" i="1" dirty="0" smtClean="0">
                <a:solidFill>
                  <a:schemeClr val="tx1">
                    <a:lumMod val="65000"/>
                    <a:lumOff val="35000"/>
                  </a:schemeClr>
                </a:solidFill>
                <a:latin typeface="+mn-lt"/>
              </a:rPr>
              <a:t>Year,” Health Affairs, November 7, 2016.</a:t>
            </a:r>
            <a:endParaRPr lang="en-US" sz="1000" i="1" dirty="0">
              <a:solidFill>
                <a:schemeClr val="tx1">
                  <a:lumMod val="65000"/>
                  <a:lumOff val="35000"/>
                </a:schemeClr>
              </a:solidFill>
              <a:latin typeface="+mn-lt"/>
            </a:endParaRPr>
          </a:p>
        </p:txBody>
      </p:sp>
      <p:sp>
        <p:nvSpPr>
          <p:cNvPr id="12" name="Rectangle 11"/>
          <p:cNvSpPr/>
          <p:nvPr/>
        </p:nvSpPr>
        <p:spPr>
          <a:xfrm>
            <a:off x="6099492" y="2852215"/>
            <a:ext cx="2926080" cy="941388"/>
          </a:xfrm>
          <a:prstGeom prst="rect">
            <a:avLst/>
          </a:prstGeom>
          <a:solidFill>
            <a:srgbClr val="E8DCB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Will Planned Parenthood be defunded in the government shutdown fight?</a:t>
            </a:r>
            <a:endParaRPr lang="en-US" sz="1100" b="1" dirty="0">
              <a:solidFill>
                <a:schemeClr val="tx1"/>
              </a:solidFill>
              <a:latin typeface="+mj-lt"/>
            </a:endParaRPr>
          </a:p>
          <a:p>
            <a:pPr marL="171450" indent="-171450">
              <a:buFont typeface="Arial" panose="020B0604020202020204" pitchFamily="34" charset="0"/>
              <a:buChar char="•"/>
              <a:defRPr/>
            </a:pPr>
            <a:r>
              <a:rPr lang="en-US" sz="1100" dirty="0" smtClean="0">
                <a:solidFill>
                  <a:schemeClr val="tx1"/>
                </a:solidFill>
              </a:rPr>
              <a:t>Unknown. GOP hardliners in the House will require the provision; however, legislation defunding PP will not pass the Senate </a:t>
            </a:r>
            <a:endParaRPr lang="en-US" sz="1100" dirty="0">
              <a:solidFill>
                <a:schemeClr val="tx1"/>
              </a:solidFill>
            </a:endParaRPr>
          </a:p>
        </p:txBody>
      </p:sp>
      <p:sp>
        <p:nvSpPr>
          <p:cNvPr id="13" name="Rectangle 12"/>
          <p:cNvSpPr/>
          <p:nvPr/>
        </p:nvSpPr>
        <p:spPr>
          <a:xfrm>
            <a:off x="3108642" y="4714701"/>
            <a:ext cx="2926080" cy="1585134"/>
          </a:xfrm>
          <a:prstGeom prst="rect">
            <a:avLst/>
          </a:prstGeom>
          <a:solidFill>
            <a:srgbClr val="E8DCB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What about entitlement reform and </a:t>
            </a:r>
            <a:r>
              <a:rPr lang="en-US" sz="1100" b="1" dirty="0">
                <a:solidFill>
                  <a:schemeClr val="tx1"/>
                </a:solidFill>
                <a:latin typeface="+mj-lt"/>
              </a:rPr>
              <a:t>drug pricing </a:t>
            </a:r>
            <a:r>
              <a:rPr lang="en-US" sz="1100" b="1" dirty="0" smtClean="0">
                <a:solidFill>
                  <a:schemeClr val="tx1"/>
                </a:solidFill>
                <a:latin typeface="+mj-lt"/>
              </a:rPr>
              <a:t>legislation?</a:t>
            </a:r>
            <a:endParaRPr lang="en-US" sz="1100" b="1" dirty="0">
              <a:solidFill>
                <a:schemeClr val="tx1"/>
              </a:solidFill>
              <a:latin typeface="+mj-lt"/>
            </a:endParaRPr>
          </a:p>
          <a:p>
            <a:pPr marL="171450" indent="-171450">
              <a:buFont typeface="Arial" panose="020B0604020202020204" pitchFamily="34" charset="0"/>
              <a:buChar char="•"/>
              <a:defRPr/>
            </a:pPr>
            <a:r>
              <a:rPr lang="en-US" sz="1100" dirty="0" smtClean="0">
                <a:solidFill>
                  <a:schemeClr val="tx1"/>
                </a:solidFill>
              </a:rPr>
              <a:t>Entitlement reform is unlikely to occur in the next two years</a:t>
            </a:r>
          </a:p>
          <a:p>
            <a:pPr marL="171450" indent="-171450">
              <a:buFont typeface="Arial" panose="020B0604020202020204" pitchFamily="34" charset="0"/>
              <a:buChar char="•"/>
              <a:defRPr/>
            </a:pPr>
            <a:r>
              <a:rPr lang="en-US" sz="1100" dirty="0" smtClean="0">
                <a:solidFill>
                  <a:schemeClr val="tx1"/>
                </a:solidFill>
              </a:rPr>
              <a:t>Drug pricing legislation is possible, but unlikely in the short term due to a number of other legislative priorities (e.g. </a:t>
            </a:r>
            <a:r>
              <a:rPr lang="en-US" sz="1100" smtClean="0">
                <a:solidFill>
                  <a:schemeClr val="tx1"/>
                </a:solidFill>
              </a:rPr>
              <a:t>tax </a:t>
            </a:r>
            <a:r>
              <a:rPr lang="en-US" sz="1100" dirty="0" smtClean="0">
                <a:solidFill>
                  <a:schemeClr val="tx1"/>
                </a:solidFill>
              </a:rPr>
              <a:t>reform, infrastructure)</a:t>
            </a:r>
          </a:p>
          <a:p>
            <a:pPr marL="171450" indent="-171450">
              <a:buFont typeface="Arial" panose="020B0604020202020204" pitchFamily="34" charset="0"/>
              <a:buChar char="•"/>
              <a:defRPr/>
            </a:pPr>
            <a:endParaRPr lang="en-US" sz="1100" dirty="0">
              <a:solidFill>
                <a:schemeClr val="tx1"/>
              </a:solidFill>
            </a:endParaRPr>
          </a:p>
        </p:txBody>
      </p:sp>
      <p:sp>
        <p:nvSpPr>
          <p:cNvPr id="14" name="Rectangle 13"/>
          <p:cNvSpPr/>
          <p:nvPr/>
        </p:nvSpPr>
        <p:spPr>
          <a:xfrm>
            <a:off x="117475" y="4714701"/>
            <a:ext cx="2926080" cy="1585134"/>
          </a:xfrm>
          <a:prstGeom prst="rect">
            <a:avLst/>
          </a:prstGeom>
          <a:solidFill>
            <a:srgbClr val="E8DCB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Will CHIP be reauthorized in time? Will UFAs be negotiated in time?</a:t>
            </a:r>
            <a:endParaRPr lang="en-US" sz="1100" b="1" dirty="0">
              <a:solidFill>
                <a:schemeClr val="tx1"/>
              </a:solidFill>
              <a:latin typeface="+mj-lt"/>
            </a:endParaRPr>
          </a:p>
          <a:p>
            <a:pPr marL="171450" indent="-171450">
              <a:buFont typeface="Arial" panose="020B0604020202020204" pitchFamily="34" charset="0"/>
              <a:buChar char="•"/>
              <a:defRPr/>
            </a:pPr>
            <a:r>
              <a:rPr lang="en-US" sz="1100" dirty="0" smtClean="0">
                <a:solidFill>
                  <a:schemeClr val="tx1"/>
                </a:solidFill>
              </a:rPr>
              <a:t>CHIP and other Medicare extenders will probably be passed together with the user fee agreements in a must-pass bill</a:t>
            </a:r>
          </a:p>
          <a:p>
            <a:pPr marL="171450" indent="-171450">
              <a:buFont typeface="Arial" panose="020B0604020202020204" pitchFamily="34" charset="0"/>
              <a:buChar char="•"/>
              <a:defRPr/>
            </a:pPr>
            <a:r>
              <a:rPr lang="en-US" sz="1100" dirty="0" smtClean="0">
                <a:solidFill>
                  <a:schemeClr val="tx1"/>
                </a:solidFill>
              </a:rPr>
              <a:t>Sen. Tom Cotton suggested that the reauthorization might be linked to </a:t>
            </a:r>
            <a:r>
              <a:rPr lang="en-US" sz="1100" dirty="0" err="1" smtClean="0">
                <a:solidFill>
                  <a:schemeClr val="tx1"/>
                </a:solidFill>
              </a:rPr>
              <a:t>revisitation</a:t>
            </a:r>
            <a:r>
              <a:rPr lang="en-US" sz="1100" dirty="0" smtClean="0">
                <a:solidFill>
                  <a:schemeClr val="tx1"/>
                </a:solidFill>
              </a:rPr>
              <a:t> of ACA – this could prove very difficult and endanger the rest of the package</a:t>
            </a:r>
            <a:endParaRPr lang="en-US" sz="1100" dirty="0">
              <a:solidFill>
                <a:schemeClr val="tx1"/>
              </a:solidFill>
            </a:endParaRPr>
          </a:p>
        </p:txBody>
      </p:sp>
      <p:sp>
        <p:nvSpPr>
          <p:cNvPr id="18" name="Rectangle 17"/>
          <p:cNvSpPr/>
          <p:nvPr/>
        </p:nvSpPr>
        <p:spPr>
          <a:xfrm>
            <a:off x="117475" y="2853728"/>
            <a:ext cx="2926080" cy="941388"/>
          </a:xfrm>
          <a:prstGeom prst="rect">
            <a:avLst/>
          </a:prstGeom>
          <a:solidFill>
            <a:srgbClr val="E8DCB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Will there be any more serious attempts to replace the ACA?</a:t>
            </a:r>
            <a:endParaRPr lang="en-US" sz="1100" b="1" dirty="0">
              <a:solidFill>
                <a:schemeClr val="tx1"/>
              </a:solidFill>
              <a:latin typeface="+mj-lt"/>
            </a:endParaRPr>
          </a:p>
          <a:p>
            <a:pPr marL="171450" indent="-171450">
              <a:buFont typeface="Arial" panose="020B0604020202020204" pitchFamily="34" charset="0"/>
              <a:buChar char="•"/>
              <a:defRPr/>
            </a:pPr>
            <a:r>
              <a:rPr lang="en-US" sz="1100" dirty="0" smtClean="0">
                <a:solidFill>
                  <a:schemeClr val="tx1"/>
                </a:solidFill>
              </a:rPr>
              <a:t>Maybe. Any serious attempt would likely be a more minor, bipartisan, legislative fix to the ACA</a:t>
            </a:r>
            <a:endParaRPr lang="en-US" sz="1100" dirty="0">
              <a:solidFill>
                <a:schemeClr val="tx1"/>
              </a:solidFill>
            </a:endParaRPr>
          </a:p>
        </p:txBody>
      </p:sp>
      <p:sp>
        <p:nvSpPr>
          <p:cNvPr id="19" name="Rectangle 18"/>
          <p:cNvSpPr/>
          <p:nvPr/>
        </p:nvSpPr>
        <p:spPr>
          <a:xfrm>
            <a:off x="6113258" y="4714701"/>
            <a:ext cx="2926080" cy="1585134"/>
          </a:xfrm>
          <a:prstGeom prst="rect">
            <a:avLst/>
          </a:prstGeom>
          <a:solidFill>
            <a:srgbClr val="E8DCB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Will ACA taxes be repealed through tax reform?</a:t>
            </a:r>
            <a:endParaRPr lang="en-US" sz="1100" b="1" dirty="0">
              <a:solidFill>
                <a:schemeClr val="tx1"/>
              </a:solidFill>
              <a:latin typeface="+mj-lt"/>
            </a:endParaRPr>
          </a:p>
          <a:p>
            <a:pPr marL="171450" indent="-171450">
              <a:buFont typeface="Arial" panose="020B0604020202020204" pitchFamily="34" charset="0"/>
              <a:buChar char="•"/>
              <a:defRPr/>
            </a:pPr>
            <a:r>
              <a:rPr lang="en-US" sz="1100" dirty="0" smtClean="0">
                <a:solidFill>
                  <a:schemeClr val="tx1"/>
                </a:solidFill>
              </a:rPr>
              <a:t>Unlikely – if tax reform is to be passed through budget reconciliation, the legislation must be budget neutral. As the GOP was unable to cut the programs that these taxes fund, they will also be unable to cut the associated taxes</a:t>
            </a:r>
            <a:endParaRPr lang="en-US" sz="1100" dirty="0">
              <a:solidFill>
                <a:schemeClr val="tx1"/>
              </a:solidFill>
            </a:endParaRPr>
          </a:p>
        </p:txBody>
      </p:sp>
      <p:grpSp>
        <p:nvGrpSpPr>
          <p:cNvPr id="9" name="Group 8"/>
          <p:cNvGrpSpPr/>
          <p:nvPr/>
        </p:nvGrpSpPr>
        <p:grpSpPr>
          <a:xfrm>
            <a:off x="996612" y="2031854"/>
            <a:ext cx="722376" cy="724162"/>
            <a:chOff x="996612" y="2031854"/>
            <a:chExt cx="722376" cy="724162"/>
          </a:xfrm>
        </p:grpSpPr>
        <p:sp>
          <p:nvSpPr>
            <p:cNvPr id="8" name="Oval 7"/>
            <p:cNvSpPr/>
            <p:nvPr/>
          </p:nvSpPr>
          <p:spPr>
            <a:xfrm>
              <a:off x="996612" y="2031854"/>
              <a:ext cx="722376" cy="724162"/>
            </a:xfrm>
            <a:prstGeom prst="ellipse">
              <a:avLst/>
            </a:prstGeom>
            <a:solidFill>
              <a:srgbClr val="D28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857" r="9844" b="13529"/>
            <a:stretch/>
          </p:blipFill>
          <p:spPr>
            <a:xfrm>
              <a:off x="1102350" y="2125630"/>
              <a:ext cx="509589" cy="542003"/>
            </a:xfrm>
            <a:prstGeom prst="rect">
              <a:avLst/>
            </a:prstGeom>
          </p:spPr>
        </p:pic>
      </p:gr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5418" r="8574" b="12885"/>
          <a:stretch/>
        </p:blipFill>
        <p:spPr>
          <a:xfrm>
            <a:off x="7355796" y="2192683"/>
            <a:ext cx="406249" cy="411481"/>
          </a:xfrm>
          <a:prstGeom prst="rect">
            <a:avLst/>
          </a:prstGeom>
        </p:spPr>
      </p:pic>
      <p:grpSp>
        <p:nvGrpSpPr>
          <p:cNvPr id="10" name="Group 9"/>
          <p:cNvGrpSpPr/>
          <p:nvPr/>
        </p:nvGrpSpPr>
        <p:grpSpPr>
          <a:xfrm>
            <a:off x="996612" y="3892828"/>
            <a:ext cx="722376" cy="724162"/>
            <a:chOff x="996612" y="3854380"/>
            <a:chExt cx="722376" cy="724162"/>
          </a:xfrm>
        </p:grpSpPr>
        <p:sp>
          <p:nvSpPr>
            <p:cNvPr id="26" name="Oval 25"/>
            <p:cNvSpPr/>
            <p:nvPr/>
          </p:nvSpPr>
          <p:spPr>
            <a:xfrm>
              <a:off x="996612" y="3854380"/>
              <a:ext cx="722376" cy="724162"/>
            </a:xfrm>
            <a:prstGeom prst="ellipse">
              <a:avLst/>
            </a:prstGeom>
            <a:solidFill>
              <a:srgbClr val="ADC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069" y="3986100"/>
              <a:ext cx="300786" cy="300786"/>
            </a:xfrm>
            <a:prstGeom prst="rect">
              <a:avLst/>
            </a:prstGeom>
          </p:spPr>
        </p:pic>
        <p:grpSp>
          <p:nvGrpSpPr>
            <p:cNvPr id="7" name="Group 6"/>
            <p:cNvGrpSpPr>
              <a:grpSpLocks noChangeAspect="1"/>
            </p:cNvGrpSpPr>
            <p:nvPr/>
          </p:nvGrpSpPr>
          <p:grpSpPr>
            <a:xfrm>
              <a:off x="1094861" y="4154913"/>
              <a:ext cx="291352" cy="291352"/>
              <a:chOff x="9090660" y="2686051"/>
              <a:chExt cx="1697038" cy="1697038"/>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0660" y="2686051"/>
                <a:ext cx="1697038" cy="1697038"/>
              </a:xfrm>
              <a:prstGeom prst="rect">
                <a:avLst/>
              </a:prstGeom>
            </p:spPr>
          </p:pic>
          <p:sp>
            <p:nvSpPr>
              <p:cNvPr id="6" name="Rectangle 5"/>
              <p:cNvSpPr/>
              <p:nvPr/>
            </p:nvSpPr>
            <p:spPr>
              <a:xfrm>
                <a:off x="9512300" y="3252411"/>
                <a:ext cx="838200" cy="7480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Oval 27"/>
          <p:cNvSpPr/>
          <p:nvPr/>
        </p:nvSpPr>
        <p:spPr>
          <a:xfrm>
            <a:off x="4210494" y="3859248"/>
            <a:ext cx="722376" cy="724162"/>
          </a:xfrm>
          <a:prstGeom prst="ellipse">
            <a:avLst/>
          </a:prstGeom>
          <a:solidFill>
            <a:srgbClr val="D28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2172" y="3996610"/>
            <a:ext cx="300786" cy="300786"/>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b="14334"/>
          <a:stretch/>
        </p:blipFill>
        <p:spPr>
          <a:xfrm>
            <a:off x="4526254" y="4108936"/>
            <a:ext cx="361977" cy="310093"/>
          </a:xfrm>
          <a:prstGeom prst="rect">
            <a:avLst/>
          </a:prstGeom>
        </p:spPr>
      </p:pic>
      <p:sp>
        <p:nvSpPr>
          <p:cNvPr id="34" name="Oval 33"/>
          <p:cNvSpPr/>
          <p:nvPr/>
        </p:nvSpPr>
        <p:spPr>
          <a:xfrm>
            <a:off x="4210494" y="2029585"/>
            <a:ext cx="722376" cy="724162"/>
          </a:xfrm>
          <a:prstGeom prst="ellipse">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4258527" y="2134798"/>
            <a:ext cx="606526" cy="606526"/>
          </a:xfrm>
          <a:prstGeom prst="rect">
            <a:avLst/>
          </a:prstGeom>
        </p:spPr>
      </p:pic>
      <p:sp>
        <p:nvSpPr>
          <p:cNvPr id="39" name="Oval 38"/>
          <p:cNvSpPr/>
          <p:nvPr/>
        </p:nvSpPr>
        <p:spPr>
          <a:xfrm>
            <a:off x="7212409" y="3892828"/>
            <a:ext cx="722376" cy="724162"/>
          </a:xfrm>
          <a:prstGeom prst="ellipse">
            <a:avLst/>
          </a:prstGeom>
          <a:solidFill>
            <a:srgbClr val="D28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9940" y="3990205"/>
            <a:ext cx="511932" cy="511932"/>
          </a:xfrm>
          <a:prstGeom prst="rect">
            <a:avLst/>
          </a:prstGeom>
        </p:spPr>
      </p:pic>
      <p:sp>
        <p:nvSpPr>
          <p:cNvPr id="11" name="Slide Number Placeholder 10"/>
          <p:cNvSpPr>
            <a:spLocks noGrp="1"/>
          </p:cNvSpPr>
          <p:nvPr>
            <p:ph type="sldNum" sz="quarter" idx="10"/>
          </p:nvPr>
        </p:nvSpPr>
        <p:spPr/>
        <p:txBody>
          <a:bodyPr/>
          <a:lstStyle/>
          <a:p>
            <a:pPr>
              <a:defRPr/>
            </a:pPr>
            <a:fld id="{F671F28E-843E-7D4B-9DCA-A8233BC4298C}" type="slidenum">
              <a:rPr lang="en-US" altLang="en-US" smtClean="0"/>
              <a:pPr>
                <a:defRPr/>
              </a:pPr>
              <a:t>3</a:t>
            </a:fld>
            <a:endParaRPr lang="en-US" altLang="en-US"/>
          </a:p>
        </p:txBody>
      </p:sp>
    </p:spTree>
    <p:extLst>
      <p:ext uri="{BB962C8B-B14F-4D97-AF65-F5344CB8AC3E}">
        <p14:creationId xmlns:p14="http://schemas.microsoft.com/office/powerpoint/2010/main" val="4382496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31"/>
          <p:cNvSpPr txBox="1">
            <a:spLocks noChangeArrowheads="1"/>
          </p:cNvSpPr>
          <p:nvPr/>
        </p:nvSpPr>
        <p:spPr bwMode="auto">
          <a:xfrm rot="-5400000">
            <a:off x="2225199" y="723259"/>
            <a:ext cx="288069" cy="3840480"/>
          </a:xfrm>
          <a:prstGeom prst="rect">
            <a:avLst/>
          </a:prstGeom>
          <a:solidFill>
            <a:srgbClr val="E8DC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Georgia" charset="0"/>
                <a:ea typeface="MS PGothic" charset="0"/>
                <a:cs typeface="ＭＳ Ｐゴシック" charset="0"/>
              </a:defRPr>
            </a:lvl1pPr>
            <a:lvl2pPr marL="742950" indent="-285750">
              <a:defRPr sz="2400">
                <a:solidFill>
                  <a:schemeClr val="tx1"/>
                </a:solidFill>
                <a:latin typeface="Georgia" charset="0"/>
                <a:ea typeface="MS PGothic" charset="0"/>
              </a:defRPr>
            </a:lvl2pPr>
            <a:lvl3pPr>
              <a:defRPr sz="2000">
                <a:solidFill>
                  <a:schemeClr val="tx1"/>
                </a:solidFill>
                <a:latin typeface="Georgia" charset="0"/>
                <a:ea typeface="MS PGothic" charset="0"/>
              </a:defRPr>
            </a:lvl3pPr>
            <a:lvl4pPr>
              <a:defRPr>
                <a:solidFill>
                  <a:schemeClr val="tx1"/>
                </a:solidFill>
                <a:latin typeface="Georgia" charset="0"/>
                <a:ea typeface="MS PGothic" charset="0"/>
              </a:defRPr>
            </a:lvl4pPr>
            <a:lvl5pPr>
              <a:defRPr>
                <a:solidFill>
                  <a:schemeClr val="tx1"/>
                </a:solidFill>
                <a:latin typeface="Georgia" charset="0"/>
                <a:ea typeface="MS PGothic" charset="0"/>
              </a:defRPr>
            </a:lvl5pPr>
            <a:lvl6pPr eaLnBrk="0" fontAlgn="base" hangingPunct="0">
              <a:spcAft>
                <a:spcPct val="0"/>
              </a:spcAft>
              <a:buFont typeface="Arial" charset="0"/>
              <a:defRPr>
                <a:solidFill>
                  <a:schemeClr val="tx1"/>
                </a:solidFill>
                <a:latin typeface="Georgia" charset="0"/>
                <a:ea typeface="MS PGothic" charset="0"/>
              </a:defRPr>
            </a:lvl6pPr>
            <a:lvl7pPr eaLnBrk="0" fontAlgn="base" hangingPunct="0">
              <a:spcAft>
                <a:spcPct val="0"/>
              </a:spcAft>
              <a:buFont typeface="Arial" charset="0"/>
              <a:defRPr>
                <a:solidFill>
                  <a:schemeClr val="tx1"/>
                </a:solidFill>
                <a:latin typeface="Georgia" charset="0"/>
                <a:ea typeface="MS PGothic" charset="0"/>
              </a:defRPr>
            </a:lvl7pPr>
            <a:lvl8pPr eaLnBrk="0" fontAlgn="base" hangingPunct="0">
              <a:spcAft>
                <a:spcPct val="0"/>
              </a:spcAft>
              <a:buFont typeface="Arial" charset="0"/>
              <a:defRPr>
                <a:solidFill>
                  <a:schemeClr val="tx1"/>
                </a:solidFill>
                <a:latin typeface="Georgia" charset="0"/>
                <a:ea typeface="MS PGothic" charset="0"/>
              </a:defRPr>
            </a:lvl8pPr>
            <a:lvl9pPr eaLnBrk="0" fontAlgn="base" hangingPunct="0">
              <a:spcAft>
                <a:spcPct val="0"/>
              </a:spcAft>
              <a:buFont typeface="Arial" charset="0"/>
              <a:defRPr>
                <a:solidFill>
                  <a:schemeClr val="tx1"/>
                </a:solidFill>
                <a:latin typeface="Georgia" charset="0"/>
                <a:ea typeface="MS PGothic" charset="0"/>
              </a:defRPr>
            </a:lvl9pPr>
          </a:lstStyle>
          <a:p>
            <a:pPr algn="ctr"/>
            <a:endParaRPr lang="en-US" sz="1400">
              <a:solidFill>
                <a:schemeClr val="bg1"/>
              </a:solidFill>
              <a:ea typeface="ＭＳ Ｐゴシック" charset="0"/>
            </a:endParaRPr>
          </a:p>
        </p:txBody>
      </p:sp>
      <p:sp>
        <p:nvSpPr>
          <p:cNvPr id="8195" name="Title 1"/>
          <p:cNvSpPr>
            <a:spLocks noGrp="1"/>
          </p:cNvSpPr>
          <p:nvPr>
            <p:ph type="title"/>
          </p:nvPr>
        </p:nvSpPr>
        <p:spPr/>
        <p:txBody>
          <a:bodyPr/>
          <a:lstStyle/>
          <a:p>
            <a:r>
              <a:rPr lang="en-US" dirty="0">
                <a:latin typeface="Georgia" charset="0"/>
                <a:ea typeface="ＭＳ Ｐゴシック" charset="0"/>
              </a:rPr>
              <a:t>Roadmap</a:t>
            </a: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endParaRPr lang="en-US" b="1">
              <a:solidFill>
                <a:schemeClr val="bg1"/>
              </a:solidFill>
              <a:latin typeface="FreightSans Pro Book" charset="0"/>
              <a:ea typeface="MS PGothic" charset="0"/>
              <a:cs typeface="MS PGothic" charset="0"/>
            </a:endParaRPr>
          </a:p>
        </p:txBody>
      </p:sp>
      <p:pic>
        <p:nvPicPr>
          <p:cNvPr id="8198" name="Picture 1"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Georgia" charset="0"/>
                <a:ea typeface="MS PGothic" charset="0"/>
                <a:cs typeface="ＭＳ Ｐゴシック" charset="0"/>
              </a:defRPr>
            </a:lvl1pPr>
            <a:lvl2pPr marL="742950" indent="-285750">
              <a:defRPr sz="2400">
                <a:solidFill>
                  <a:schemeClr val="tx1"/>
                </a:solidFill>
                <a:latin typeface="Georgia" charset="0"/>
                <a:ea typeface="MS PGothic" charset="0"/>
              </a:defRPr>
            </a:lvl2pPr>
            <a:lvl3pPr>
              <a:defRPr sz="2000">
                <a:solidFill>
                  <a:schemeClr val="tx1"/>
                </a:solidFill>
                <a:latin typeface="Georgia" charset="0"/>
                <a:ea typeface="MS PGothic" charset="0"/>
              </a:defRPr>
            </a:lvl3pPr>
            <a:lvl4pPr>
              <a:defRPr>
                <a:solidFill>
                  <a:schemeClr val="tx1"/>
                </a:solidFill>
                <a:latin typeface="Georgia" charset="0"/>
                <a:ea typeface="MS PGothic" charset="0"/>
              </a:defRPr>
            </a:lvl4pPr>
            <a:lvl5pPr>
              <a:defRPr>
                <a:solidFill>
                  <a:schemeClr val="tx1"/>
                </a:solidFill>
                <a:latin typeface="Georgia" charset="0"/>
                <a:ea typeface="MS PGothic" charset="0"/>
              </a:defRPr>
            </a:lvl5pPr>
            <a:lvl6pPr eaLnBrk="0" fontAlgn="base" hangingPunct="0">
              <a:spcAft>
                <a:spcPct val="0"/>
              </a:spcAft>
              <a:buFont typeface="Arial" charset="0"/>
              <a:defRPr>
                <a:solidFill>
                  <a:schemeClr val="tx1"/>
                </a:solidFill>
                <a:latin typeface="Georgia" charset="0"/>
                <a:ea typeface="MS PGothic" charset="0"/>
              </a:defRPr>
            </a:lvl6pPr>
            <a:lvl7pPr eaLnBrk="0" fontAlgn="base" hangingPunct="0">
              <a:spcAft>
                <a:spcPct val="0"/>
              </a:spcAft>
              <a:buFont typeface="Arial" charset="0"/>
              <a:defRPr>
                <a:solidFill>
                  <a:schemeClr val="tx1"/>
                </a:solidFill>
                <a:latin typeface="Georgia" charset="0"/>
                <a:ea typeface="MS PGothic" charset="0"/>
              </a:defRPr>
            </a:lvl7pPr>
            <a:lvl8pPr eaLnBrk="0" fontAlgn="base" hangingPunct="0">
              <a:spcAft>
                <a:spcPct val="0"/>
              </a:spcAft>
              <a:buFont typeface="Arial" charset="0"/>
              <a:defRPr>
                <a:solidFill>
                  <a:schemeClr val="tx1"/>
                </a:solidFill>
                <a:latin typeface="Georgia" charset="0"/>
                <a:ea typeface="MS PGothic" charset="0"/>
              </a:defRPr>
            </a:lvl8pPr>
            <a:lvl9pPr eaLnBrk="0" fontAlgn="base" hangingPunct="0">
              <a:spcAft>
                <a:spcPct val="0"/>
              </a:spcAft>
              <a:buFont typeface="Arial" charset="0"/>
              <a:defRPr>
                <a:solidFill>
                  <a:schemeClr val="tx1"/>
                </a:solidFill>
                <a:latin typeface="Georgia" charset="0"/>
                <a:ea typeface="MS PGothic" charset="0"/>
              </a:defRPr>
            </a:lvl9pPr>
          </a:lstStyle>
          <a:p>
            <a:fld id="{ACF2B82C-EEEC-2B47-87B7-E10C2AC0B5E4}" type="slidenum">
              <a:rPr lang="en-US" sz="1000">
                <a:solidFill>
                  <a:srgbClr val="3B3838"/>
                </a:solidFill>
                <a:latin typeface="Calibri Light" charset="0"/>
                <a:ea typeface="ＭＳ Ｐゴシック" charset="0"/>
              </a:rPr>
              <a:pPr/>
              <a:t>4</a:t>
            </a:fld>
            <a:endParaRPr lang="en-US" sz="1000">
              <a:solidFill>
                <a:srgbClr val="3B3838"/>
              </a:solidFill>
              <a:latin typeface="Calibri Light" charset="0"/>
              <a:ea typeface="ＭＳ Ｐゴシック" charset="0"/>
            </a:endParaRPr>
          </a:p>
        </p:txBody>
      </p:sp>
      <p:sp>
        <p:nvSpPr>
          <p:cNvPr id="14" name="Content Placeholder 2"/>
          <p:cNvSpPr txBox="1">
            <a:spLocks/>
          </p:cNvSpPr>
          <p:nvPr/>
        </p:nvSpPr>
        <p:spPr bwMode="auto">
          <a:xfrm>
            <a:off x="787497" y="1335721"/>
            <a:ext cx="4427995" cy="4797807"/>
          </a:xfrm>
          <a:prstGeom prst="rect">
            <a:avLst/>
          </a:prstGeom>
          <a:noFill/>
          <a:ln>
            <a:noFill/>
          </a:ln>
        </p:spPr>
        <p:txBody>
          <a:bodyPr wrap="square" lIns="182880" rIns="182880" anchor="t">
            <a:noAutofit/>
          </a:bodyPr>
          <a:lstStyle>
            <a:lvl1pPr>
              <a:defRPr sz="2400">
                <a:solidFill>
                  <a:schemeClr val="tx1"/>
                </a:solidFill>
                <a:latin typeface="Gill Sans MT" charset="0"/>
                <a:ea typeface="ＭＳ Ｐゴシック" charset="0"/>
                <a:cs typeface="ＭＳ Ｐゴシック" charset="0"/>
              </a:defRPr>
            </a:lvl1pPr>
            <a:lvl2pPr marL="742950" indent="-285750">
              <a:defRPr sz="2400">
                <a:solidFill>
                  <a:schemeClr val="tx1"/>
                </a:solidFill>
                <a:latin typeface="Gill Sans MT" charset="0"/>
                <a:ea typeface="ＭＳ Ｐゴシック" charset="0"/>
              </a:defRPr>
            </a:lvl2pPr>
            <a:lvl3pPr marL="1143000" indent="-228600">
              <a:defRPr sz="2400">
                <a:solidFill>
                  <a:schemeClr val="tx1"/>
                </a:solidFill>
                <a:latin typeface="Gill Sans MT" charset="0"/>
                <a:ea typeface="ＭＳ Ｐゴシック" charset="0"/>
              </a:defRPr>
            </a:lvl3pPr>
            <a:lvl4pPr marL="1600200" indent="-228600">
              <a:defRPr sz="2400">
                <a:solidFill>
                  <a:schemeClr val="tx1"/>
                </a:solidFill>
                <a:latin typeface="Gill Sans MT" charset="0"/>
                <a:ea typeface="ＭＳ Ｐゴシック" charset="0"/>
              </a:defRPr>
            </a:lvl4pPr>
            <a:lvl5pPr marL="2057400" indent="-22860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lnSpc>
                <a:spcPct val="150000"/>
              </a:lnSpc>
              <a:spcBef>
                <a:spcPts val="600"/>
              </a:spcBef>
              <a:buClr>
                <a:schemeClr val="tx1"/>
              </a:buClr>
              <a:defRPr/>
            </a:pPr>
            <a:r>
              <a:rPr lang="en-US" sz="1600" dirty="0" smtClean="0">
                <a:solidFill>
                  <a:prstClr val="black"/>
                </a:solidFill>
                <a:latin typeface="+mj-lt"/>
                <a:ea typeface="MS PGothic" charset="0"/>
                <a:cs typeface="Gill Sans MT" charset="0"/>
              </a:rPr>
              <a:t>Looking forward</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What’s next for health </a:t>
            </a:r>
            <a:r>
              <a:rPr lang="en-US" sz="1400" dirty="0">
                <a:solidFill>
                  <a:prstClr val="black"/>
                </a:solidFill>
                <a:latin typeface="+mj-lt"/>
                <a:ea typeface="MS PGothic" charset="0"/>
                <a:cs typeface="Gill Sans MT" charset="0"/>
              </a:rPr>
              <a:t>c</a:t>
            </a:r>
            <a:r>
              <a:rPr lang="en-US" sz="1400" dirty="0" smtClean="0">
                <a:solidFill>
                  <a:prstClr val="black"/>
                </a:solidFill>
                <a:latin typeface="+mj-lt"/>
                <a:ea typeface="MS PGothic" charset="0"/>
                <a:cs typeface="Gill Sans MT" charset="0"/>
              </a:rPr>
              <a:t>are?</a:t>
            </a:r>
          </a:p>
          <a:p>
            <a:pPr eaLnBrk="1" hangingPunct="1">
              <a:lnSpc>
                <a:spcPct val="150000"/>
              </a:lnSpc>
              <a:spcBef>
                <a:spcPts val="0"/>
              </a:spcBef>
              <a:buClr>
                <a:schemeClr val="tx1"/>
              </a:buClr>
              <a:defRPr/>
            </a:pPr>
            <a:endParaRPr lang="en-US" sz="1600" dirty="0" smtClean="0">
              <a:solidFill>
                <a:prstClr val="black"/>
              </a:solidFill>
              <a:latin typeface="+mj-lt"/>
              <a:ea typeface="MS PGothic" charset="0"/>
              <a:cs typeface="Gill Sans MT" charset="0"/>
            </a:endParaRPr>
          </a:p>
          <a:p>
            <a:pPr eaLnBrk="1" hangingPunct="1">
              <a:lnSpc>
                <a:spcPct val="150000"/>
              </a:lnSpc>
              <a:spcBef>
                <a:spcPts val="0"/>
              </a:spcBef>
              <a:buClr>
                <a:schemeClr val="tx1"/>
              </a:buClr>
              <a:defRPr/>
            </a:pPr>
            <a:r>
              <a:rPr lang="en-US" sz="1600" dirty="0" smtClean="0">
                <a:solidFill>
                  <a:prstClr val="black"/>
                </a:solidFill>
                <a:latin typeface="+mj-lt"/>
                <a:ea typeface="MS PGothic" charset="0"/>
                <a:cs typeface="Gill Sans MT" charset="0"/>
              </a:rPr>
              <a:t>Politics &amp; policy</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Timeline of the AHCA legislative process</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Lessons learned from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How the HHS Secretary can begin to unilaterally dismantle the ACA</a:t>
            </a:r>
          </a:p>
          <a:p>
            <a:pPr marL="285750" indent="-285750" eaLnBrk="1" hangingPunct="1">
              <a:lnSpc>
                <a:spcPct val="150000"/>
              </a:lnSpc>
              <a:spcBef>
                <a:spcPts val="0"/>
              </a:spcBef>
              <a:buClr>
                <a:schemeClr val="tx1"/>
              </a:buClr>
              <a:buFont typeface="Arial"/>
              <a:buChar char="•"/>
              <a:defRPr/>
            </a:pPr>
            <a:endParaRPr lang="en-US" sz="1400" dirty="0">
              <a:solidFill>
                <a:prstClr val="black"/>
              </a:solidFill>
              <a:latin typeface="+mj-lt"/>
              <a:ea typeface="MS PGothic" charset="0"/>
              <a:cs typeface="Gill Sans MT" charset="0"/>
            </a:endParaRPr>
          </a:p>
          <a:p>
            <a:pPr eaLnBrk="1" hangingPunct="1">
              <a:lnSpc>
                <a:spcPct val="150000"/>
              </a:lnSpc>
              <a:spcBef>
                <a:spcPts val="0"/>
              </a:spcBef>
              <a:buClr>
                <a:schemeClr val="tx1"/>
              </a:buClr>
              <a:defRPr/>
            </a:pPr>
            <a:r>
              <a:rPr lang="en-US" sz="1600" dirty="0">
                <a:solidFill>
                  <a:prstClr val="black"/>
                </a:solidFill>
                <a:latin typeface="Georgia"/>
                <a:ea typeface="MS PGothic" charset="0"/>
                <a:cs typeface="Georgia"/>
              </a:rPr>
              <a:t>Status of the Affordable Care Act </a:t>
            </a:r>
          </a:p>
          <a:p>
            <a:pPr marL="285750" indent="-285750" eaLnBrk="1" hangingPunct="1">
              <a:lnSpc>
                <a:spcPct val="150000"/>
              </a:lnSpc>
              <a:spcBef>
                <a:spcPts val="0"/>
              </a:spcBef>
              <a:buClr>
                <a:schemeClr val="tx1"/>
              </a:buClr>
              <a:buFont typeface="Arial"/>
              <a:buChar char="•"/>
              <a:defRPr/>
            </a:pPr>
            <a:r>
              <a:rPr lang="en-US" sz="1400" dirty="0">
                <a:solidFill>
                  <a:prstClr val="black"/>
                </a:solidFill>
                <a:latin typeface="Georgia"/>
                <a:ea typeface="MS PGothic" charset="0"/>
                <a:cs typeface="Georgia"/>
              </a:rPr>
              <a:t>States with only one marketplace insurer</a:t>
            </a:r>
          </a:p>
          <a:p>
            <a:pPr marL="285750" indent="-285750" eaLnBrk="1" hangingPunct="1">
              <a:lnSpc>
                <a:spcPct val="150000"/>
              </a:lnSpc>
              <a:spcBef>
                <a:spcPts val="0"/>
              </a:spcBef>
              <a:buClr>
                <a:schemeClr val="tx1"/>
              </a:buClr>
              <a:buFont typeface="Arial"/>
              <a:buChar char="•"/>
              <a:defRPr/>
            </a:pPr>
            <a:r>
              <a:rPr lang="en-US" sz="1400" dirty="0">
                <a:solidFill>
                  <a:prstClr val="black"/>
                </a:solidFill>
                <a:latin typeface="Georgia"/>
                <a:ea typeface="MS PGothic" charset="0"/>
                <a:cs typeface="Georgia"/>
              </a:rPr>
              <a:t>Affordable Care Act approval numbers</a:t>
            </a:r>
          </a:p>
          <a:p>
            <a:pPr marL="285750" indent="-285750" eaLnBrk="1" hangingPunct="1">
              <a:lnSpc>
                <a:spcPct val="150000"/>
              </a:lnSpc>
              <a:spcBef>
                <a:spcPts val="0"/>
              </a:spcBef>
              <a:buClr>
                <a:schemeClr val="tx1"/>
              </a:buClr>
              <a:buFont typeface="Arial"/>
              <a:buChar char="•"/>
              <a:defRPr/>
            </a:pPr>
            <a:endParaRPr lang="en-US" sz="1400" dirty="0">
              <a:solidFill>
                <a:prstClr val="black"/>
              </a:solidFill>
              <a:ea typeface="MS PGothic" charset="0"/>
              <a:cs typeface="Gill Sans MT" charset="0"/>
            </a:endParaRPr>
          </a:p>
          <a:p>
            <a:pPr eaLnBrk="1" hangingPunct="1">
              <a:lnSpc>
                <a:spcPct val="150000"/>
              </a:lnSpc>
              <a:spcBef>
                <a:spcPts val="0"/>
              </a:spcBef>
              <a:buClr>
                <a:schemeClr val="tx1"/>
              </a:buClr>
              <a:defRPr/>
            </a:pPr>
            <a:endParaRPr lang="en-US" sz="1400" dirty="0">
              <a:solidFill>
                <a:prstClr val="black"/>
              </a:solidFill>
              <a:ea typeface="MS PGothic" charset="0"/>
              <a:cs typeface="Gill Sans MT" charset="0"/>
            </a:endParaRPr>
          </a:p>
          <a:p>
            <a:pPr eaLnBrk="1" hangingPunct="1">
              <a:lnSpc>
                <a:spcPct val="150000"/>
              </a:lnSpc>
              <a:spcBef>
                <a:spcPts val="0"/>
              </a:spcBef>
              <a:buClr>
                <a:schemeClr val="tx1"/>
              </a:buClr>
              <a:defRPr/>
            </a:pPr>
            <a:endParaRPr lang="en-US" sz="1400" dirty="0">
              <a:solidFill>
                <a:prstClr val="black"/>
              </a:solidFill>
              <a:latin typeface="+mj-lt"/>
              <a:ea typeface="MS PGothic" charset="0"/>
              <a:cs typeface="Gill Sans MT" charset="0"/>
            </a:endParaRPr>
          </a:p>
        </p:txBody>
      </p:sp>
      <p:sp>
        <p:nvSpPr>
          <p:cNvPr id="13" name="TextBox 12"/>
          <p:cNvSpPr txBox="1">
            <a:spLocks noChangeArrowheads="1"/>
          </p:cNvSpPr>
          <p:nvPr/>
        </p:nvSpPr>
        <p:spPr bwMode="auto">
          <a:xfrm>
            <a:off x="6910817" y="233363"/>
            <a:ext cx="2215721"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HEALTH REFORM AFTER THE AHCA</a:t>
            </a:r>
          </a:p>
        </p:txBody>
      </p:sp>
      <p:sp>
        <p:nvSpPr>
          <p:cNvPr id="11" name="Content Placeholder 2"/>
          <p:cNvSpPr txBox="1">
            <a:spLocks/>
          </p:cNvSpPr>
          <p:nvPr/>
        </p:nvSpPr>
        <p:spPr bwMode="auto">
          <a:xfrm>
            <a:off x="5161445" y="1483996"/>
            <a:ext cx="3823793" cy="2471716"/>
          </a:xfrm>
          <a:prstGeom prst="rect">
            <a:avLst/>
          </a:prstGeom>
          <a:noFill/>
          <a:ln>
            <a:noFill/>
          </a:ln>
        </p:spPr>
        <p:txBody>
          <a:bodyPr wrap="square" lIns="182880" rIns="182880" anchor="t">
            <a:noAutofit/>
          </a:bodyPr>
          <a:lstStyle>
            <a:lvl1pPr>
              <a:defRPr sz="2400">
                <a:solidFill>
                  <a:schemeClr val="tx1"/>
                </a:solidFill>
                <a:latin typeface="Gill Sans MT" charset="0"/>
                <a:ea typeface="ＭＳ Ｐゴシック" charset="0"/>
                <a:cs typeface="ＭＳ Ｐゴシック" charset="0"/>
              </a:defRPr>
            </a:lvl1pPr>
            <a:lvl2pPr marL="742950" indent="-285750">
              <a:defRPr sz="2400">
                <a:solidFill>
                  <a:schemeClr val="tx1"/>
                </a:solidFill>
                <a:latin typeface="Gill Sans MT" charset="0"/>
                <a:ea typeface="ＭＳ Ｐゴシック" charset="0"/>
              </a:defRPr>
            </a:lvl2pPr>
            <a:lvl3pPr marL="1143000" indent="-228600">
              <a:defRPr sz="2400">
                <a:solidFill>
                  <a:schemeClr val="tx1"/>
                </a:solidFill>
                <a:latin typeface="Gill Sans MT" charset="0"/>
                <a:ea typeface="ＭＳ Ｐゴシック" charset="0"/>
              </a:defRPr>
            </a:lvl3pPr>
            <a:lvl4pPr marL="1600200" indent="-228600">
              <a:defRPr sz="2400">
                <a:solidFill>
                  <a:schemeClr val="tx1"/>
                </a:solidFill>
                <a:latin typeface="Gill Sans MT" charset="0"/>
                <a:ea typeface="ＭＳ Ｐゴシック" charset="0"/>
              </a:defRPr>
            </a:lvl4pPr>
            <a:lvl5pPr marL="2057400" indent="-22860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lnSpc>
                <a:spcPct val="150000"/>
              </a:lnSpc>
              <a:spcBef>
                <a:spcPts val="0"/>
              </a:spcBef>
              <a:buClr>
                <a:schemeClr val="tx1"/>
              </a:buClr>
              <a:defRPr/>
            </a:pPr>
            <a:r>
              <a:rPr lang="en-US" sz="1600" dirty="0" smtClean="0">
                <a:solidFill>
                  <a:prstClr val="black"/>
                </a:solidFill>
                <a:latin typeface="+mj-lt"/>
                <a:ea typeface="MS PGothic" charset="0"/>
                <a:cs typeface="Gill Sans MT" charset="0"/>
              </a:rPr>
              <a:t>Status of AHCA negotiations</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How did the House vote on the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Which Republicans voted against the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Who is on the Senate’s working group to write ACA repeal?</a:t>
            </a:r>
          </a:p>
        </p:txBody>
      </p:sp>
    </p:spTree>
    <p:extLst>
      <p:ext uri="{BB962C8B-B14F-4D97-AF65-F5344CB8AC3E}">
        <p14:creationId xmlns:p14="http://schemas.microsoft.com/office/powerpoint/2010/main" val="31053886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228600" y="630238"/>
            <a:ext cx="8747125" cy="854075"/>
          </a:xfrm>
        </p:spPr>
        <p:txBody>
          <a:bodyPr>
            <a:normAutofit fontScale="90000"/>
          </a:bodyPr>
          <a:lstStyle/>
          <a:p>
            <a:r>
              <a:rPr lang="en-US" dirty="0">
                <a:latin typeface="Georgia" charset="0"/>
                <a:ea typeface="MS PGothic" charset="0"/>
              </a:rPr>
              <a:t>Within </a:t>
            </a:r>
            <a:r>
              <a:rPr lang="en-US" dirty="0" smtClean="0">
                <a:latin typeface="Georgia" charset="0"/>
                <a:ea typeface="MS PGothic" charset="0"/>
              </a:rPr>
              <a:t>about a month, </a:t>
            </a:r>
            <a:r>
              <a:rPr lang="en-US" dirty="0">
                <a:latin typeface="Georgia" charset="0"/>
                <a:ea typeface="MS PGothic" charset="0"/>
              </a:rPr>
              <a:t>the House GOP’s </a:t>
            </a:r>
            <a:r>
              <a:rPr lang="en-US" dirty="0" smtClean="0">
                <a:latin typeface="Georgia" charset="0"/>
                <a:ea typeface="MS PGothic" charset="0"/>
              </a:rPr>
              <a:t>ACA replacement </a:t>
            </a:r>
            <a:r>
              <a:rPr lang="en-US" dirty="0">
                <a:latin typeface="Georgia" charset="0"/>
                <a:ea typeface="MS PGothic" charset="0"/>
              </a:rPr>
              <a:t>plan was </a:t>
            </a:r>
            <a:r>
              <a:rPr lang="en-US" dirty="0" smtClean="0">
                <a:latin typeface="Georgia" charset="0"/>
                <a:ea typeface="MS PGothic" charset="0"/>
              </a:rPr>
              <a:t>introduced, withdrawn, amended, and eventually passed</a:t>
            </a:r>
            <a:endParaRPr lang="en-US" dirty="0">
              <a:latin typeface="Georgia" charset="0"/>
              <a:ea typeface="MS PGothic" charset="0"/>
            </a:endParaRPr>
          </a:p>
        </p:txBody>
      </p:sp>
      <p:sp>
        <p:nvSpPr>
          <p:cNvPr id="109" name="TextBox 12"/>
          <p:cNvSpPr txBox="1">
            <a:spLocks noChangeArrowheads="1"/>
          </p:cNvSpPr>
          <p:nvPr/>
        </p:nvSpPr>
        <p:spPr bwMode="auto">
          <a:xfrm>
            <a:off x="8013700" y="233363"/>
            <a:ext cx="1112838"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AHCA TIMELINE</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May 5, 2017  |  Alexander Perry</a:t>
            </a:r>
            <a:endParaRPr lang="en-US" sz="1000" dirty="0">
              <a:solidFill>
                <a:schemeClr val="tx1">
                  <a:lumMod val="65000"/>
                  <a:lumOff val="35000"/>
                </a:schemeClr>
              </a:solidFill>
              <a:latin typeface="+mn-lt"/>
              <a:cs typeface="ＭＳ Ｐゴシック" charset="0"/>
            </a:endParaRPr>
          </a:p>
        </p:txBody>
      </p:sp>
      <p:sp>
        <p:nvSpPr>
          <p:cNvPr id="214" name="Text Placeholder 18"/>
          <p:cNvSpPr txBox="1">
            <a:spLocks/>
          </p:cNvSpPr>
          <p:nvPr/>
        </p:nvSpPr>
        <p:spPr bwMode="auto">
          <a:xfrm>
            <a:off x="0" y="6307138"/>
            <a:ext cx="9144000" cy="26035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a:solidFill>
                  <a:schemeClr val="tx1">
                    <a:lumMod val="65000"/>
                    <a:lumOff val="35000"/>
                  </a:schemeClr>
                </a:solidFill>
                <a:latin typeface="+mn-lt"/>
              </a:rPr>
              <a:t>Sources: </a:t>
            </a:r>
            <a:r>
              <a:rPr lang="en-US" sz="1000" i="1" dirty="0" smtClean="0">
                <a:solidFill>
                  <a:schemeClr val="tx1">
                    <a:lumMod val="65000"/>
                    <a:lumOff val="35000"/>
                  </a:schemeClr>
                </a:solidFill>
                <a:latin typeface="+mn-lt"/>
              </a:rPr>
              <a:t>National Journal research, 2017; David </a:t>
            </a:r>
            <a:r>
              <a:rPr lang="en-US" sz="1000" i="1" dirty="0" err="1" smtClean="0">
                <a:solidFill>
                  <a:schemeClr val="tx1">
                    <a:lumMod val="65000"/>
                    <a:lumOff val="35000"/>
                  </a:schemeClr>
                </a:solidFill>
                <a:latin typeface="+mn-lt"/>
              </a:rPr>
              <a:t>Nather</a:t>
            </a:r>
            <a:r>
              <a:rPr lang="en-US" sz="1000" i="1" dirty="0" smtClean="0">
                <a:solidFill>
                  <a:schemeClr val="tx1">
                    <a:lumMod val="65000"/>
                    <a:lumOff val="35000"/>
                  </a:schemeClr>
                </a:solidFill>
                <a:latin typeface="+mn-lt"/>
              </a:rPr>
              <a:t>,  “</a:t>
            </a:r>
            <a:r>
              <a:rPr lang="en-US" sz="1000" i="1" dirty="0" err="1" smtClean="0">
                <a:solidFill>
                  <a:schemeClr val="tx1">
                    <a:lumMod val="65000"/>
                    <a:lumOff val="35000"/>
                  </a:schemeClr>
                </a:solidFill>
                <a:latin typeface="+mn-lt"/>
              </a:rPr>
              <a:t>Axios</a:t>
            </a:r>
            <a:r>
              <a:rPr lang="en-US" sz="1000" i="1" dirty="0" smtClean="0">
                <a:solidFill>
                  <a:schemeClr val="tx1">
                    <a:lumMod val="65000"/>
                    <a:lumOff val="35000"/>
                  </a:schemeClr>
                </a:solidFill>
                <a:latin typeface="+mn-lt"/>
              </a:rPr>
              <a:t> Vitals” March 6-24, 2017.</a:t>
            </a:r>
            <a:endParaRPr lang="en-US" sz="1000" i="1" dirty="0">
              <a:solidFill>
                <a:schemeClr val="tx1">
                  <a:lumMod val="65000"/>
                  <a:lumOff val="35000"/>
                </a:schemeClr>
              </a:solidFill>
              <a:latin typeface="+mn-lt"/>
            </a:endParaRPr>
          </a:p>
        </p:txBody>
      </p:sp>
      <p:sp>
        <p:nvSpPr>
          <p:cNvPr id="12" name="Freeform 11"/>
          <p:cNvSpPr/>
          <p:nvPr/>
        </p:nvSpPr>
        <p:spPr bwMode="auto">
          <a:xfrm>
            <a:off x="984250" y="1871663"/>
            <a:ext cx="5640388" cy="4491037"/>
          </a:xfrm>
          <a:custGeom>
            <a:avLst/>
            <a:gdLst>
              <a:gd name="connsiteX0" fmla="*/ 0 w 1255762"/>
              <a:gd name="connsiteY0" fmla="*/ 0 h 1878398"/>
              <a:gd name="connsiteX1" fmla="*/ 1255762 w 1255762"/>
              <a:gd name="connsiteY1" fmla="*/ 0 h 1878398"/>
              <a:gd name="connsiteX2" fmla="*/ 1255762 w 1255762"/>
              <a:gd name="connsiteY2" fmla="*/ 1878398 h 1878398"/>
              <a:gd name="connsiteX3" fmla="*/ 0 w 1255762"/>
              <a:gd name="connsiteY3" fmla="*/ 1878398 h 1878398"/>
              <a:gd name="connsiteX4" fmla="*/ 0 w 1255762"/>
              <a:gd name="connsiteY4" fmla="*/ 0 h 187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762" h="1878398">
                <a:moveTo>
                  <a:pt x="0" y="0"/>
                </a:moveTo>
                <a:lnTo>
                  <a:pt x="1255762" y="0"/>
                </a:lnTo>
                <a:lnTo>
                  <a:pt x="1255762" y="1878398"/>
                </a:lnTo>
                <a:lnTo>
                  <a:pt x="0" y="1878398"/>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a:spAutoFit/>
          </a:bodyPr>
          <a:lstStyle/>
          <a:p>
            <a:pPr marL="0" lvl="1" defTabSz="444500" eaLnBrk="1" hangingPunct="1">
              <a:lnSpc>
                <a:spcPct val="90000"/>
              </a:lnSpc>
              <a:spcAft>
                <a:spcPct val="15000"/>
              </a:spcAft>
            </a:pPr>
            <a:r>
              <a:rPr lang="en-US" sz="1200" b="1" dirty="0">
                <a:solidFill>
                  <a:srgbClr val="000000"/>
                </a:solidFill>
                <a:latin typeface="Calibri Light" charset="0"/>
                <a:ea typeface="ＭＳ Ｐゴシック" charset="0"/>
                <a:cs typeface="ＭＳ Ｐゴシック" charset="0"/>
              </a:rPr>
              <a:t>AHCA is introduced  by House Speaker Paul Ryan and fellow Republicans</a:t>
            </a:r>
          </a:p>
          <a:p>
            <a:pPr marL="0" lvl="1" defTabSz="444500" eaLnBrk="1" hangingPunct="1">
              <a:lnSpc>
                <a:spcPct val="90000"/>
              </a:lnSpc>
              <a:spcAft>
                <a:spcPct val="15000"/>
              </a:spcAft>
            </a:pPr>
            <a:endParaRPr lang="en-US" sz="1200" dirty="0">
              <a:solidFill>
                <a:srgbClr val="000000"/>
              </a:solidFill>
              <a:latin typeface="Calibri Light" charset="0"/>
              <a:ea typeface="ＭＳ Ｐゴシック" charset="0"/>
              <a:cs typeface="ＭＳ Ｐゴシック" charset="0"/>
            </a:endParaRPr>
          </a:p>
          <a:p>
            <a:pPr marL="0" lvl="1" defTabSz="444500" eaLnBrk="1" hangingPunct="1">
              <a:lnSpc>
                <a:spcPct val="90000"/>
              </a:lnSpc>
              <a:spcAft>
                <a:spcPct val="15000"/>
              </a:spcAft>
            </a:pPr>
            <a:r>
              <a:rPr lang="en-US" sz="1200" b="1" dirty="0">
                <a:solidFill>
                  <a:srgbClr val="000000"/>
                </a:solidFill>
                <a:latin typeface="Calibri Light" charset="0"/>
                <a:ea typeface="ＭＳ Ｐゴシック" charset="0"/>
                <a:cs typeface="ＭＳ Ｐゴシック" charset="0"/>
              </a:rPr>
              <a:t>Despite lacking a CBO score, AHCA approved by W&amp;M and E&amp;C committees</a:t>
            </a:r>
            <a:endParaRPr lang="en-US" sz="1200" dirty="0">
              <a:solidFill>
                <a:srgbClr val="000000"/>
              </a:solidFill>
              <a:latin typeface="Calibri Light" charset="0"/>
              <a:ea typeface="ＭＳ Ｐゴシック" charset="0"/>
              <a:cs typeface="ＭＳ Ｐゴシック" charset="0"/>
            </a:endParaRPr>
          </a:p>
          <a:p>
            <a:pPr marL="0" lvl="1" defTabSz="444500" eaLnBrk="1" hangingPunct="1">
              <a:lnSpc>
                <a:spcPct val="90000"/>
              </a:lnSpc>
              <a:spcAft>
                <a:spcPct val="15000"/>
              </a:spcAft>
            </a:pPr>
            <a:endParaRPr lang="en-US" sz="1200" b="1" dirty="0">
              <a:solidFill>
                <a:srgbClr val="000000"/>
              </a:solidFill>
              <a:latin typeface="Calibri Light" charset="0"/>
              <a:ea typeface="ＭＳ Ｐゴシック" charset="0"/>
              <a:cs typeface="ＭＳ Ｐゴシック" charset="0"/>
            </a:endParaRPr>
          </a:p>
          <a:p>
            <a:pPr marL="0" lvl="1" defTabSz="444500" eaLnBrk="1" hangingPunct="1">
              <a:lnSpc>
                <a:spcPct val="90000"/>
              </a:lnSpc>
              <a:spcAft>
                <a:spcPct val="15000"/>
              </a:spcAft>
            </a:pPr>
            <a:r>
              <a:rPr lang="en-US" sz="1200" b="1" dirty="0">
                <a:solidFill>
                  <a:srgbClr val="000000"/>
                </a:solidFill>
                <a:latin typeface="Calibri Light" charset="0"/>
                <a:ea typeface="ＭＳ Ｐゴシック" charset="0"/>
                <a:cs typeface="ＭＳ Ｐゴシック" charset="0"/>
              </a:rPr>
              <a:t>Release of CBO report: </a:t>
            </a:r>
            <a:r>
              <a:rPr lang="en-US" sz="1200" dirty="0">
                <a:solidFill>
                  <a:srgbClr val="000000"/>
                </a:solidFill>
                <a:latin typeface="Calibri Light" charset="0"/>
                <a:ea typeface="ＭＳ Ｐゴシック" charset="0"/>
                <a:cs typeface="ＭＳ Ｐゴシック" charset="0"/>
              </a:rPr>
              <a:t>The nonpartisan CBO scores the legislation and predicts that it would cause 24 million people to become uninsured by 2026. Following the release of the report, several moderate House Republicans announced their opposition to the bill</a:t>
            </a:r>
          </a:p>
          <a:p>
            <a:pPr marL="0" lvl="1" defTabSz="444500" eaLnBrk="1" hangingPunct="1">
              <a:lnSpc>
                <a:spcPct val="90000"/>
              </a:lnSpc>
              <a:spcAft>
                <a:spcPct val="15000"/>
              </a:spcAft>
            </a:pPr>
            <a:endParaRPr lang="en-US" sz="1200" dirty="0">
              <a:solidFill>
                <a:srgbClr val="000000"/>
              </a:solidFill>
              <a:latin typeface="Calibri Light" charset="0"/>
              <a:ea typeface="ＭＳ Ｐゴシック" charset="0"/>
              <a:cs typeface="ＭＳ Ｐゴシック" charset="0"/>
            </a:endParaRPr>
          </a:p>
          <a:p>
            <a:pPr marL="0" lvl="1" defTabSz="444500" eaLnBrk="1" hangingPunct="1">
              <a:lnSpc>
                <a:spcPct val="90000"/>
              </a:lnSpc>
              <a:spcAft>
                <a:spcPct val="15000"/>
              </a:spcAft>
            </a:pPr>
            <a:r>
              <a:rPr lang="en-US" sz="1200" b="1" dirty="0">
                <a:solidFill>
                  <a:srgbClr val="000000"/>
                </a:solidFill>
                <a:latin typeface="Calibri Light" charset="0"/>
                <a:ea typeface="ＭＳ Ｐゴシック" charset="0"/>
                <a:cs typeface="ＭＳ Ｐゴシック" charset="0"/>
              </a:rPr>
              <a:t>Bill passes Budget Committee: </a:t>
            </a:r>
            <a:r>
              <a:rPr lang="en-US" sz="1200" dirty="0">
                <a:solidFill>
                  <a:srgbClr val="000000"/>
                </a:solidFill>
                <a:latin typeface="Calibri Light" charset="0"/>
                <a:ea typeface="ＭＳ Ｐゴシック" charset="0"/>
                <a:cs typeface="ＭＳ Ｐゴシック" charset="0"/>
              </a:rPr>
              <a:t>The bill passes the Budget Committee on a 19-17 vote</a:t>
            </a:r>
            <a:endParaRPr lang="en-US" sz="1200" b="1" dirty="0">
              <a:solidFill>
                <a:srgbClr val="000000"/>
              </a:solidFill>
              <a:latin typeface="Calibri Light" charset="0"/>
              <a:ea typeface="ＭＳ Ｐゴシック" charset="0"/>
              <a:cs typeface="ＭＳ Ｐゴシック" charset="0"/>
            </a:endParaRPr>
          </a:p>
          <a:p>
            <a:pPr marL="0" lvl="1" defTabSz="444500" eaLnBrk="1" hangingPunct="1">
              <a:lnSpc>
                <a:spcPct val="90000"/>
              </a:lnSpc>
              <a:spcAft>
                <a:spcPct val="15000"/>
              </a:spcAft>
            </a:pPr>
            <a:r>
              <a:rPr lang="en-US" sz="1200" dirty="0">
                <a:solidFill>
                  <a:srgbClr val="000000"/>
                </a:solidFill>
                <a:latin typeface="Calibri Light" charset="0"/>
                <a:ea typeface="ＭＳ Ｐゴシック" charset="0"/>
                <a:cs typeface="ＭＳ Ｐゴシック" charset="0"/>
              </a:rPr>
              <a:t> </a:t>
            </a:r>
            <a:endParaRPr lang="en-US" sz="1200" b="1" dirty="0">
              <a:solidFill>
                <a:srgbClr val="000000"/>
              </a:solidFill>
              <a:latin typeface="Calibri Light" charset="0"/>
              <a:ea typeface="ＭＳ Ｐゴシック" charset="0"/>
              <a:cs typeface="ＭＳ Ｐゴシック" charset="0"/>
            </a:endParaRPr>
          </a:p>
          <a:p>
            <a:pPr marL="0" lvl="1" defTabSz="444500" eaLnBrk="1" hangingPunct="1">
              <a:lnSpc>
                <a:spcPct val="90000"/>
              </a:lnSpc>
              <a:spcAft>
                <a:spcPct val="15000"/>
              </a:spcAft>
            </a:pPr>
            <a:r>
              <a:rPr lang="en-US" sz="1200" b="1" dirty="0">
                <a:solidFill>
                  <a:srgbClr val="000000"/>
                </a:solidFill>
                <a:latin typeface="Calibri Light" charset="0"/>
                <a:ea typeface="ＭＳ Ｐゴシック" charset="0"/>
                <a:cs typeface="ＭＳ Ｐゴシック" charset="0"/>
              </a:rPr>
              <a:t>Manager’s amendment released to tweak the bill: </a:t>
            </a:r>
            <a:r>
              <a:rPr lang="en-US" sz="1200" dirty="0">
                <a:solidFill>
                  <a:srgbClr val="000000"/>
                </a:solidFill>
                <a:latin typeface="Calibri Light" charset="0"/>
                <a:ea typeface="ＭＳ Ｐゴシック" charset="0"/>
                <a:cs typeface="ＭＳ Ｐゴシック" charset="0"/>
              </a:rPr>
              <a:t>In an attempt to garner more GOP votes, Republicans modified the bill with changes aimed at both hardline conservatives and moderates</a:t>
            </a:r>
          </a:p>
          <a:p>
            <a:pPr marL="0" lvl="1" defTabSz="444500" eaLnBrk="1" hangingPunct="1">
              <a:lnSpc>
                <a:spcPct val="90000"/>
              </a:lnSpc>
              <a:spcAft>
                <a:spcPct val="15000"/>
              </a:spcAft>
            </a:pPr>
            <a:endParaRPr lang="en-US" sz="1200" b="1" dirty="0">
              <a:solidFill>
                <a:srgbClr val="000000"/>
              </a:solidFill>
              <a:latin typeface="Calibri Light" charset="0"/>
              <a:ea typeface="ＭＳ Ｐゴシック" charset="0"/>
              <a:cs typeface="ＭＳ Ｐゴシック" charset="0"/>
            </a:endParaRPr>
          </a:p>
          <a:p>
            <a:pPr marL="0" lvl="1" defTabSz="444500" eaLnBrk="1" hangingPunct="1">
              <a:lnSpc>
                <a:spcPct val="90000"/>
              </a:lnSpc>
              <a:spcAft>
                <a:spcPct val="15000"/>
              </a:spcAft>
            </a:pPr>
            <a:r>
              <a:rPr lang="en-US" sz="1200" b="1" dirty="0">
                <a:solidFill>
                  <a:srgbClr val="000000"/>
                </a:solidFill>
                <a:latin typeface="Calibri Light" charset="0"/>
                <a:ea typeface="ＭＳ Ｐゴシック" charset="0"/>
                <a:cs typeface="ＭＳ Ｐゴシック" charset="0"/>
              </a:rPr>
              <a:t>Full House vote postponed; willingness to repeal essential health benefits: </a:t>
            </a:r>
            <a:r>
              <a:rPr lang="en-US" sz="1200" dirty="0">
                <a:solidFill>
                  <a:srgbClr val="000000"/>
                </a:solidFill>
                <a:latin typeface="Calibri Light" charset="0"/>
                <a:ea typeface="ＭＳ Ｐゴシック" charset="0"/>
                <a:cs typeface="ＭＳ Ｐゴシック" charset="0"/>
              </a:rPr>
              <a:t>Leadership pinpointed the 7-year anniversary of the passing of </a:t>
            </a:r>
            <a:r>
              <a:rPr lang="en-US" sz="1200" dirty="0" err="1" smtClean="0">
                <a:solidFill>
                  <a:srgbClr val="000000"/>
                </a:solidFill>
                <a:latin typeface="Calibri Light" charset="0"/>
                <a:ea typeface="ＭＳ Ｐゴシック" charset="0"/>
                <a:cs typeface="ＭＳ Ｐゴシック" charset="0"/>
              </a:rPr>
              <a:t>Obamacare</a:t>
            </a:r>
            <a:r>
              <a:rPr lang="en-US" sz="1200" dirty="0" smtClean="0">
                <a:solidFill>
                  <a:srgbClr val="000000"/>
                </a:solidFill>
                <a:latin typeface="Calibri Light" charset="0"/>
                <a:ea typeface="ＭＳ Ｐゴシック" charset="0"/>
                <a:cs typeface="ＭＳ Ｐゴシック" charset="0"/>
              </a:rPr>
              <a:t> </a:t>
            </a:r>
            <a:r>
              <a:rPr lang="en-US" sz="1200" dirty="0">
                <a:solidFill>
                  <a:srgbClr val="000000"/>
                </a:solidFill>
                <a:latin typeface="Calibri Light" charset="0"/>
                <a:ea typeface="ＭＳ Ｐゴシック" charset="0"/>
                <a:cs typeface="ＭＳ Ｐゴシック" charset="0"/>
              </a:rPr>
              <a:t>as the day for a vote on the AHCA; however, the bill did not have enough support in the chamber to pass. To try to sway members of the House Freedom Caucus, the White House expressed openness to repealing the ACA’s 10 essential health benefits, which alienated some moderate Republicans</a:t>
            </a:r>
            <a:endParaRPr lang="en-US" sz="1200" b="1" dirty="0">
              <a:solidFill>
                <a:srgbClr val="000000"/>
              </a:solidFill>
              <a:latin typeface="Calibri Light" charset="0"/>
              <a:ea typeface="ＭＳ Ｐゴシック" charset="0"/>
              <a:cs typeface="ＭＳ Ｐゴシック" charset="0"/>
            </a:endParaRPr>
          </a:p>
          <a:p>
            <a:pPr marL="0" lvl="1" defTabSz="444500" eaLnBrk="1" hangingPunct="1">
              <a:lnSpc>
                <a:spcPct val="90000"/>
              </a:lnSpc>
              <a:spcAft>
                <a:spcPct val="15000"/>
              </a:spcAft>
            </a:pPr>
            <a:endParaRPr lang="en-US" sz="1200" b="1" dirty="0">
              <a:solidFill>
                <a:srgbClr val="000000"/>
              </a:solidFill>
              <a:latin typeface="Calibri Light" charset="0"/>
              <a:ea typeface="ＭＳ Ｐゴシック" charset="0"/>
              <a:cs typeface="ＭＳ Ｐゴシック" charset="0"/>
            </a:endParaRPr>
          </a:p>
          <a:p>
            <a:pPr marL="0" lvl="1" defTabSz="444500" eaLnBrk="1" hangingPunct="1">
              <a:lnSpc>
                <a:spcPct val="90000"/>
              </a:lnSpc>
              <a:spcAft>
                <a:spcPct val="15000"/>
              </a:spcAft>
            </a:pPr>
            <a:r>
              <a:rPr lang="en-US" sz="1200" b="1" dirty="0">
                <a:solidFill>
                  <a:srgbClr val="000000"/>
                </a:solidFill>
                <a:latin typeface="Calibri Light" charset="0"/>
                <a:ea typeface="ＭＳ Ｐゴシック" charset="0"/>
                <a:cs typeface="ＭＳ Ｐゴシック" charset="0"/>
              </a:rPr>
              <a:t>House pulls the AHCA: </a:t>
            </a:r>
            <a:r>
              <a:rPr lang="en-US" sz="1200" dirty="0">
                <a:solidFill>
                  <a:srgbClr val="000000"/>
                </a:solidFill>
                <a:latin typeface="Calibri Light" charset="0"/>
                <a:ea typeface="ＭＳ Ｐゴシック" charset="0"/>
                <a:cs typeface="ＭＳ Ｐゴシック" charset="0"/>
              </a:rPr>
              <a:t>In a sharp rebuke to the ACA replacement plan, Republicans decided not to hold a vote</a:t>
            </a:r>
            <a:r>
              <a:rPr lang="en-US" sz="1200" b="1" dirty="0">
                <a:solidFill>
                  <a:srgbClr val="000000"/>
                </a:solidFill>
                <a:latin typeface="Calibri Light" charset="0"/>
                <a:ea typeface="ＭＳ Ｐゴシック" charset="0"/>
                <a:cs typeface="ＭＳ Ｐゴシック" charset="0"/>
              </a:rPr>
              <a:t> </a:t>
            </a:r>
            <a:r>
              <a:rPr lang="en-US" sz="1200" dirty="0">
                <a:solidFill>
                  <a:srgbClr val="000000"/>
                </a:solidFill>
                <a:latin typeface="Calibri Light" charset="0"/>
                <a:ea typeface="ＭＳ Ｐゴシック" charset="0"/>
                <a:cs typeface="ＭＳ Ｐゴシック" charset="0"/>
              </a:rPr>
              <a:t>on the proposal after it became clear that negotiations were not bridging the gap between the moderate and hardline conservative holdouts. Speaker of the House Paul Ryan expressed his dismay in a public statement, while the president voiced his intent to move on to other </a:t>
            </a:r>
            <a:r>
              <a:rPr lang="en-US" sz="1200" dirty="0" smtClean="0">
                <a:solidFill>
                  <a:srgbClr val="000000"/>
                </a:solidFill>
                <a:latin typeface="Calibri Light" charset="0"/>
                <a:ea typeface="ＭＳ Ｐゴシック" charset="0"/>
                <a:cs typeface="ＭＳ Ｐゴシック" charset="0"/>
              </a:rPr>
              <a:t>parts </a:t>
            </a:r>
            <a:r>
              <a:rPr lang="en-US" sz="1200" dirty="0">
                <a:solidFill>
                  <a:srgbClr val="000000"/>
                </a:solidFill>
                <a:latin typeface="Calibri Light" charset="0"/>
                <a:ea typeface="ＭＳ Ｐゴシック" charset="0"/>
                <a:cs typeface="ＭＳ Ｐゴシック" charset="0"/>
              </a:rPr>
              <a:t>of his agenda</a:t>
            </a:r>
            <a:endParaRPr lang="en-US" sz="1200" b="1" dirty="0">
              <a:solidFill>
                <a:srgbClr val="000000"/>
              </a:solidFill>
              <a:latin typeface="Calibri Light" charset="0"/>
              <a:ea typeface="ＭＳ Ｐゴシック" charset="0"/>
              <a:cs typeface="ＭＳ Ｐゴシック" charset="0"/>
            </a:endParaRPr>
          </a:p>
        </p:txBody>
      </p:sp>
      <p:cxnSp>
        <p:nvCxnSpPr>
          <p:cNvPr id="16" name="Straight Arrow Connector 15"/>
          <p:cNvCxnSpPr/>
          <p:nvPr/>
        </p:nvCxnSpPr>
        <p:spPr>
          <a:xfrm>
            <a:off x="838200" y="1935163"/>
            <a:ext cx="0" cy="4443412"/>
          </a:xfrm>
          <a:prstGeom prst="straightConnector1">
            <a:avLst/>
          </a:prstGeom>
          <a:ln w="38100">
            <a:solidFill>
              <a:srgbClr val="70ACE2"/>
            </a:solidFill>
            <a:tailEnd type="triangle"/>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788988" y="1895475"/>
            <a:ext cx="100012" cy="100013"/>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10"/>
          <p:cNvSpPr txBox="1">
            <a:spLocks noChangeArrowheads="1"/>
          </p:cNvSpPr>
          <p:nvPr/>
        </p:nvSpPr>
        <p:spPr bwMode="auto">
          <a:xfrm>
            <a:off x="-12700" y="1822450"/>
            <a:ext cx="854075" cy="246063"/>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1000" dirty="0" smtClean="0">
                <a:latin typeface="+mn-lt"/>
                <a:cs typeface="+mn-cs"/>
              </a:rPr>
              <a:t>Mar 6, 2017 </a:t>
            </a:r>
          </a:p>
        </p:txBody>
      </p:sp>
      <p:sp>
        <p:nvSpPr>
          <p:cNvPr id="6154" name="Rectangle 14"/>
          <p:cNvSpPr>
            <a:spLocks noChangeArrowheads="1"/>
          </p:cNvSpPr>
          <p:nvPr/>
        </p:nvSpPr>
        <p:spPr bwMode="auto">
          <a:xfrm>
            <a:off x="419100" y="1500188"/>
            <a:ext cx="822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11213"/>
            <a:r>
              <a:rPr lang="en-US" sz="1600" b="1" dirty="0">
                <a:solidFill>
                  <a:srgbClr val="7F7F7F"/>
                </a:solidFill>
                <a:latin typeface="Georgia" charset="0"/>
              </a:rPr>
              <a:t>Timeline of actions related to the American Health Care Act (AHCA</a:t>
            </a:r>
            <a:r>
              <a:rPr lang="en-US" sz="1600" b="1" dirty="0" smtClean="0">
                <a:solidFill>
                  <a:srgbClr val="7F7F7F"/>
                </a:solidFill>
                <a:latin typeface="Georgia" charset="0"/>
              </a:rPr>
              <a:t>) (1/2)</a:t>
            </a:r>
            <a:endParaRPr lang="en-US" sz="1600" b="1" dirty="0">
              <a:solidFill>
                <a:srgbClr val="7F7F7F"/>
              </a:solidFill>
              <a:latin typeface="Georgia" charset="0"/>
            </a:endParaRPr>
          </a:p>
        </p:txBody>
      </p:sp>
      <p:pic>
        <p:nvPicPr>
          <p:cNvPr id="6155" name="Picture 2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27"/>
          <p:cNvSpPr/>
          <p:nvPr/>
        </p:nvSpPr>
        <p:spPr>
          <a:xfrm>
            <a:off x="788988" y="2311400"/>
            <a:ext cx="100012" cy="100013"/>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TextBox 10"/>
          <p:cNvSpPr txBox="1">
            <a:spLocks noChangeArrowheads="1"/>
          </p:cNvSpPr>
          <p:nvPr/>
        </p:nvSpPr>
        <p:spPr bwMode="auto">
          <a:xfrm>
            <a:off x="-12700" y="2200275"/>
            <a:ext cx="854075" cy="246063"/>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1000" dirty="0" smtClean="0">
                <a:latin typeface="+mn-lt"/>
                <a:cs typeface="+mn-cs"/>
              </a:rPr>
              <a:t>Mar 9, 2017 </a:t>
            </a:r>
          </a:p>
        </p:txBody>
      </p:sp>
      <p:sp>
        <p:nvSpPr>
          <p:cNvPr id="30" name="Oval 29"/>
          <p:cNvSpPr/>
          <p:nvPr/>
        </p:nvSpPr>
        <p:spPr>
          <a:xfrm>
            <a:off x="785813" y="2687638"/>
            <a:ext cx="100012" cy="10001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TextBox 10"/>
          <p:cNvSpPr txBox="1">
            <a:spLocks noChangeArrowheads="1"/>
          </p:cNvSpPr>
          <p:nvPr/>
        </p:nvSpPr>
        <p:spPr bwMode="auto">
          <a:xfrm>
            <a:off x="-130175" y="2614613"/>
            <a:ext cx="968375" cy="246062"/>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1000" dirty="0" smtClean="0">
                <a:latin typeface="+mn-lt"/>
                <a:cs typeface="+mn-cs"/>
              </a:rPr>
              <a:t>Mar 13, 2017 </a:t>
            </a:r>
          </a:p>
        </p:txBody>
      </p:sp>
      <p:sp>
        <p:nvSpPr>
          <p:cNvPr id="38" name="Oval 37"/>
          <p:cNvSpPr/>
          <p:nvPr/>
        </p:nvSpPr>
        <p:spPr>
          <a:xfrm>
            <a:off x="793750" y="3403600"/>
            <a:ext cx="100013" cy="100013"/>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TextBox 10"/>
          <p:cNvSpPr txBox="1">
            <a:spLocks noChangeArrowheads="1"/>
          </p:cNvSpPr>
          <p:nvPr/>
        </p:nvSpPr>
        <p:spPr bwMode="auto">
          <a:xfrm>
            <a:off x="-122238" y="3330575"/>
            <a:ext cx="968376" cy="247650"/>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1000" dirty="0" smtClean="0">
                <a:latin typeface="+mn-lt"/>
                <a:cs typeface="+mn-cs"/>
              </a:rPr>
              <a:t>Mar 16, 2017 </a:t>
            </a:r>
          </a:p>
        </p:txBody>
      </p:sp>
      <p:sp>
        <p:nvSpPr>
          <p:cNvPr id="40" name="Oval 39"/>
          <p:cNvSpPr/>
          <p:nvPr/>
        </p:nvSpPr>
        <p:spPr>
          <a:xfrm>
            <a:off x="788988" y="3806825"/>
            <a:ext cx="100012" cy="100013"/>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TextBox 10"/>
          <p:cNvSpPr txBox="1">
            <a:spLocks noChangeArrowheads="1"/>
          </p:cNvSpPr>
          <p:nvPr/>
        </p:nvSpPr>
        <p:spPr bwMode="auto">
          <a:xfrm>
            <a:off x="-127000" y="3733800"/>
            <a:ext cx="968375" cy="246063"/>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1000" dirty="0" smtClean="0">
                <a:latin typeface="+mn-lt"/>
                <a:cs typeface="+mn-cs"/>
              </a:rPr>
              <a:t>Mar 20, 2017 </a:t>
            </a:r>
          </a:p>
        </p:txBody>
      </p:sp>
      <p:sp>
        <p:nvSpPr>
          <p:cNvPr id="42" name="Oval 41"/>
          <p:cNvSpPr/>
          <p:nvPr/>
        </p:nvSpPr>
        <p:spPr>
          <a:xfrm>
            <a:off x="785813" y="4518025"/>
            <a:ext cx="100012" cy="1095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TextBox 10"/>
          <p:cNvSpPr txBox="1">
            <a:spLocks noChangeArrowheads="1"/>
          </p:cNvSpPr>
          <p:nvPr/>
        </p:nvSpPr>
        <p:spPr bwMode="auto">
          <a:xfrm>
            <a:off x="-130175" y="4438650"/>
            <a:ext cx="968375" cy="269875"/>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1000" dirty="0" smtClean="0">
                <a:latin typeface="+mn-lt"/>
                <a:cs typeface="+mn-cs"/>
              </a:rPr>
              <a:t>Mar 23, 2017 </a:t>
            </a:r>
          </a:p>
        </p:txBody>
      </p:sp>
      <p:sp>
        <p:nvSpPr>
          <p:cNvPr id="44" name="Oval 43"/>
          <p:cNvSpPr/>
          <p:nvPr/>
        </p:nvSpPr>
        <p:spPr>
          <a:xfrm>
            <a:off x="782638" y="5545138"/>
            <a:ext cx="100012" cy="11112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TextBox 10"/>
          <p:cNvSpPr txBox="1">
            <a:spLocks noChangeArrowheads="1"/>
          </p:cNvSpPr>
          <p:nvPr/>
        </p:nvSpPr>
        <p:spPr bwMode="auto">
          <a:xfrm>
            <a:off x="-133350" y="5465763"/>
            <a:ext cx="968375" cy="246062"/>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1000" dirty="0" smtClean="0">
                <a:latin typeface="+mn-lt"/>
                <a:cs typeface="+mn-cs"/>
              </a:rPr>
              <a:t>Mar 24, 2017 </a:t>
            </a:r>
          </a:p>
        </p:txBody>
      </p:sp>
      <p:sp>
        <p:nvSpPr>
          <p:cNvPr id="4" name="TextBox 3"/>
          <p:cNvSpPr txBox="1"/>
          <p:nvPr/>
        </p:nvSpPr>
        <p:spPr>
          <a:xfrm>
            <a:off x="6691313" y="1962150"/>
            <a:ext cx="2360612" cy="4339649"/>
          </a:xfrm>
          <a:prstGeom prst="rect">
            <a:avLst/>
          </a:prstGeom>
          <a:solidFill>
            <a:srgbClr val="E8DCBC"/>
          </a:solidFill>
        </p:spPr>
        <p:txBody>
          <a:bodyPr>
            <a:spAutoFit/>
          </a:bodyPr>
          <a:lstStyle/>
          <a:p>
            <a:pPr>
              <a:defRPr/>
            </a:pPr>
            <a:r>
              <a:rPr lang="en-US" sz="1200" b="1" dirty="0">
                <a:latin typeface="Georgia"/>
                <a:cs typeface="Georgia"/>
              </a:rPr>
              <a:t>Analysis</a:t>
            </a:r>
          </a:p>
          <a:p>
            <a:pPr marL="171450" indent="-171450">
              <a:buFont typeface="Arial"/>
              <a:buChar char="•"/>
              <a:defRPr/>
            </a:pPr>
            <a:r>
              <a:rPr lang="en-US" sz="1200" dirty="0">
                <a:latin typeface="Calibri Light"/>
                <a:cs typeface="Calibri Light"/>
              </a:rPr>
              <a:t>The House Freedom Caucus, chaired by Rep. Mark Meadows (R-NC), </a:t>
            </a:r>
            <a:r>
              <a:rPr lang="en-US" sz="1200" dirty="0" smtClean="0">
                <a:latin typeface="Calibri Light"/>
                <a:cs typeface="Calibri Light"/>
              </a:rPr>
              <a:t>and </a:t>
            </a:r>
            <a:r>
              <a:rPr lang="en-US" sz="1200" dirty="0">
                <a:latin typeface="Calibri Light"/>
                <a:cs typeface="Calibri Light"/>
              </a:rPr>
              <a:t>moderate Republicans were the two factions of the GOP conference </a:t>
            </a:r>
            <a:r>
              <a:rPr lang="en-US" sz="1200" dirty="0" smtClean="0">
                <a:latin typeface="Calibri Light"/>
                <a:cs typeface="Calibri Light"/>
              </a:rPr>
              <a:t>that initially </a:t>
            </a:r>
            <a:r>
              <a:rPr lang="en-US" sz="1200" dirty="0">
                <a:latin typeface="Calibri Light"/>
                <a:cs typeface="Calibri Light"/>
              </a:rPr>
              <a:t>killed the bill. The former thought it didn't go far </a:t>
            </a:r>
            <a:r>
              <a:rPr lang="en-US" sz="1200" dirty="0" smtClean="0">
                <a:latin typeface="Calibri Light"/>
                <a:cs typeface="Calibri Light"/>
              </a:rPr>
              <a:t>enough in repealing the ACA, </a:t>
            </a:r>
            <a:r>
              <a:rPr lang="en-US" sz="1200" dirty="0">
                <a:latin typeface="Calibri Light"/>
                <a:cs typeface="Calibri Light"/>
              </a:rPr>
              <a:t>while the latter was worried about the political impact of supporting legislation that would cause millions to lose health insurance </a:t>
            </a:r>
            <a:endParaRPr lang="en-US" sz="1200" dirty="0" smtClean="0">
              <a:latin typeface="Calibri Light"/>
              <a:cs typeface="Calibri Light"/>
            </a:endParaRPr>
          </a:p>
          <a:p>
            <a:pPr marL="171450" indent="-171450">
              <a:buFont typeface="Arial"/>
              <a:buChar char="•"/>
              <a:defRPr/>
            </a:pPr>
            <a:r>
              <a:rPr lang="en-US" sz="1200" dirty="0" smtClean="0">
                <a:latin typeface="Calibri Light"/>
                <a:cs typeface="Calibri Light"/>
              </a:rPr>
              <a:t>The eventual compromise that allowed the AHCA to pass included allowing states to apply for waivers that permit them to opt out of certain ACA insurance requirements and increasing the amount of money for programs that deal with people who have pre-existing conditions</a:t>
            </a:r>
          </a:p>
        </p:txBody>
      </p:sp>
      <p:sp>
        <p:nvSpPr>
          <p:cNvPr id="2" name="Slide Number Placeholder 1"/>
          <p:cNvSpPr>
            <a:spLocks noGrp="1"/>
          </p:cNvSpPr>
          <p:nvPr>
            <p:ph type="sldNum" sz="quarter" idx="10"/>
          </p:nvPr>
        </p:nvSpPr>
        <p:spPr/>
        <p:txBody>
          <a:bodyPr/>
          <a:lstStyle/>
          <a:p>
            <a:pPr>
              <a:defRPr/>
            </a:pPr>
            <a:fld id="{CF63D1AA-A191-D249-943C-70548A6C11B9}" type="slidenum">
              <a:rPr lang="en-US" altLang="en-US" smtClean="0"/>
              <a:pPr>
                <a:defRPr/>
              </a:pPr>
              <a:t>5</a:t>
            </a:fld>
            <a:endParaRPr lang="en-US" altLang="en-US"/>
          </a:p>
        </p:txBody>
      </p:sp>
    </p:spTree>
    <p:extLst>
      <p:ext uri="{BB962C8B-B14F-4D97-AF65-F5344CB8AC3E}">
        <p14:creationId xmlns:p14="http://schemas.microsoft.com/office/powerpoint/2010/main" val="18251162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228600" y="630238"/>
            <a:ext cx="8747125" cy="854075"/>
          </a:xfrm>
        </p:spPr>
        <p:txBody>
          <a:bodyPr>
            <a:normAutofit/>
          </a:bodyPr>
          <a:lstStyle/>
          <a:p>
            <a:r>
              <a:rPr lang="en-US" dirty="0" smtClean="0">
                <a:latin typeface="Georgia" charset="0"/>
                <a:ea typeface="MS PGothic" charset="0"/>
              </a:rPr>
              <a:t>MacArthur and Upton amendments revive AHCA negotiations; bill narrowly passes the House</a:t>
            </a:r>
            <a:endParaRPr lang="en-US" dirty="0">
              <a:latin typeface="Georgia" charset="0"/>
              <a:ea typeface="MS PGothic" charset="0"/>
            </a:endParaRPr>
          </a:p>
        </p:txBody>
      </p:sp>
      <p:sp>
        <p:nvSpPr>
          <p:cNvPr id="109" name="TextBox 12"/>
          <p:cNvSpPr txBox="1">
            <a:spLocks noChangeArrowheads="1"/>
          </p:cNvSpPr>
          <p:nvPr/>
        </p:nvSpPr>
        <p:spPr bwMode="auto">
          <a:xfrm>
            <a:off x="8013700" y="233363"/>
            <a:ext cx="1112838"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AHCA TIMELINE</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May 5, 2017  |  Alexander Perry</a:t>
            </a:r>
            <a:endParaRPr lang="en-US" sz="1000" dirty="0">
              <a:solidFill>
                <a:schemeClr val="tx1">
                  <a:lumMod val="65000"/>
                  <a:lumOff val="35000"/>
                </a:schemeClr>
              </a:solidFill>
              <a:latin typeface="+mn-lt"/>
              <a:cs typeface="ＭＳ Ｐゴシック" charset="0"/>
            </a:endParaRPr>
          </a:p>
        </p:txBody>
      </p:sp>
      <p:sp>
        <p:nvSpPr>
          <p:cNvPr id="214" name="Text Placeholder 18"/>
          <p:cNvSpPr txBox="1">
            <a:spLocks/>
          </p:cNvSpPr>
          <p:nvPr/>
        </p:nvSpPr>
        <p:spPr bwMode="auto">
          <a:xfrm>
            <a:off x="0" y="6307138"/>
            <a:ext cx="9144000" cy="26035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a:solidFill>
                  <a:schemeClr val="tx1">
                    <a:lumMod val="65000"/>
                    <a:lumOff val="35000"/>
                  </a:schemeClr>
                </a:solidFill>
                <a:latin typeface="+mn-lt"/>
              </a:rPr>
              <a:t>Sources: </a:t>
            </a:r>
            <a:r>
              <a:rPr lang="en-US" sz="1000" i="1" dirty="0" smtClean="0">
                <a:solidFill>
                  <a:schemeClr val="tx1">
                    <a:lumMod val="65000"/>
                    <a:lumOff val="35000"/>
                  </a:schemeClr>
                </a:solidFill>
                <a:latin typeface="+mn-lt"/>
              </a:rPr>
              <a:t>National Journal research, 2017</a:t>
            </a:r>
            <a:endParaRPr lang="en-US" sz="1000" i="1" dirty="0">
              <a:solidFill>
                <a:schemeClr val="tx1">
                  <a:lumMod val="65000"/>
                  <a:lumOff val="35000"/>
                </a:schemeClr>
              </a:solidFill>
              <a:latin typeface="+mn-lt"/>
            </a:endParaRPr>
          </a:p>
        </p:txBody>
      </p:sp>
      <p:sp>
        <p:nvSpPr>
          <p:cNvPr id="12" name="Freeform 11"/>
          <p:cNvSpPr/>
          <p:nvPr/>
        </p:nvSpPr>
        <p:spPr bwMode="auto">
          <a:xfrm>
            <a:off x="984250" y="1871663"/>
            <a:ext cx="5640388" cy="2385268"/>
          </a:xfrm>
          <a:custGeom>
            <a:avLst/>
            <a:gdLst>
              <a:gd name="connsiteX0" fmla="*/ 0 w 1255762"/>
              <a:gd name="connsiteY0" fmla="*/ 0 h 1878398"/>
              <a:gd name="connsiteX1" fmla="*/ 1255762 w 1255762"/>
              <a:gd name="connsiteY1" fmla="*/ 0 h 1878398"/>
              <a:gd name="connsiteX2" fmla="*/ 1255762 w 1255762"/>
              <a:gd name="connsiteY2" fmla="*/ 1878398 h 1878398"/>
              <a:gd name="connsiteX3" fmla="*/ 0 w 1255762"/>
              <a:gd name="connsiteY3" fmla="*/ 1878398 h 1878398"/>
              <a:gd name="connsiteX4" fmla="*/ 0 w 1255762"/>
              <a:gd name="connsiteY4" fmla="*/ 0 h 187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762" h="1878398">
                <a:moveTo>
                  <a:pt x="0" y="0"/>
                </a:moveTo>
                <a:lnTo>
                  <a:pt x="1255762" y="0"/>
                </a:lnTo>
                <a:lnTo>
                  <a:pt x="1255762" y="1878398"/>
                </a:lnTo>
                <a:lnTo>
                  <a:pt x="0" y="1878398"/>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a:spAutoFit/>
          </a:bodyPr>
          <a:lstStyle/>
          <a:p>
            <a:pPr marL="0" lvl="1" defTabSz="444500" eaLnBrk="1" hangingPunct="1">
              <a:lnSpc>
                <a:spcPct val="90000"/>
              </a:lnSpc>
              <a:spcAft>
                <a:spcPct val="15000"/>
              </a:spcAft>
            </a:pPr>
            <a:r>
              <a:rPr lang="en-US" sz="1200" b="1" dirty="0" smtClean="0">
                <a:solidFill>
                  <a:srgbClr val="000000"/>
                </a:solidFill>
                <a:latin typeface="Calibri Light" charset="0"/>
                <a:ea typeface="ＭＳ Ｐゴシック" charset="0"/>
                <a:cs typeface="ＭＳ Ｐゴシック" charset="0"/>
              </a:rPr>
              <a:t>Freedom Caucus comes out in favor of AHCA, with inclusion of MacArthur amendment: </a:t>
            </a:r>
            <a:r>
              <a:rPr lang="en-US" sz="1200" dirty="0" smtClean="0">
                <a:solidFill>
                  <a:srgbClr val="000000"/>
                </a:solidFill>
                <a:latin typeface="Calibri Light" charset="0"/>
                <a:ea typeface="ＭＳ Ｐゴシック" charset="0"/>
                <a:cs typeface="ＭＳ Ｐゴシック" charset="0"/>
              </a:rPr>
              <a:t>Over Easter recess, co-chair of the moderate Tuesday Group, Rep. Tom MacArthur (R-NJ), and chair of the House Freedom Caucus, Rep. Mark Meadows (R-NC), came to an agreement over an amendment that would allow states to waive some of the ACA’s insurance regulations. The agreement specifically targets community rating and essential health benefits</a:t>
            </a:r>
          </a:p>
          <a:p>
            <a:pPr marL="0" lvl="1" defTabSz="444500" eaLnBrk="1" hangingPunct="1">
              <a:lnSpc>
                <a:spcPct val="90000"/>
              </a:lnSpc>
              <a:spcAft>
                <a:spcPct val="15000"/>
              </a:spcAft>
            </a:pPr>
            <a:endParaRPr lang="en-US" sz="1200" b="1" dirty="0">
              <a:solidFill>
                <a:srgbClr val="000000"/>
              </a:solidFill>
              <a:latin typeface="Calibri Light" charset="0"/>
              <a:ea typeface="ＭＳ Ｐゴシック" charset="0"/>
              <a:cs typeface="ＭＳ Ｐゴシック" charset="0"/>
            </a:endParaRPr>
          </a:p>
          <a:p>
            <a:pPr marL="0" lvl="1" defTabSz="444500" eaLnBrk="1" hangingPunct="1">
              <a:lnSpc>
                <a:spcPct val="90000"/>
              </a:lnSpc>
              <a:spcAft>
                <a:spcPct val="15000"/>
              </a:spcAft>
            </a:pPr>
            <a:r>
              <a:rPr lang="en-US" sz="1200" b="1" dirty="0" smtClean="0">
                <a:solidFill>
                  <a:srgbClr val="000000"/>
                </a:solidFill>
                <a:latin typeface="Calibri Light" charset="0"/>
                <a:ea typeface="ＭＳ Ｐゴシック" charset="0"/>
                <a:cs typeface="ＭＳ Ｐゴシック" charset="0"/>
              </a:rPr>
              <a:t>AHCA narrowly passes the House: </a:t>
            </a:r>
            <a:r>
              <a:rPr lang="en-US" sz="1200" dirty="0" smtClean="0">
                <a:solidFill>
                  <a:srgbClr val="000000"/>
                </a:solidFill>
                <a:latin typeface="Calibri Light" charset="0"/>
                <a:ea typeface="ＭＳ Ｐゴシック" charset="0"/>
                <a:cs typeface="ＭＳ Ｐゴシック" charset="0"/>
              </a:rPr>
              <a:t>In a 217-213 vote, the House passed the AHCA. No Democrats supported the measure, while 20 Republicans voted against it. In the days leading up to the successful vote, Rep. Fred Upton (R-MI) introduced an amendment that added $8 billion over five years to bolster the legislation’s coverage for people with pre-existing conditions. The Upton amendment appeared to sway enough moderate Republicans, who were previously concerned about bill’s protection for those with pre-existing conditions</a:t>
            </a:r>
            <a:endParaRPr lang="en-US" sz="1200" b="1" dirty="0">
              <a:solidFill>
                <a:srgbClr val="000000"/>
              </a:solidFill>
              <a:latin typeface="Calibri Light" charset="0"/>
              <a:ea typeface="ＭＳ Ｐゴシック" charset="0"/>
              <a:cs typeface="ＭＳ Ｐゴシック" charset="0"/>
            </a:endParaRPr>
          </a:p>
        </p:txBody>
      </p:sp>
      <p:cxnSp>
        <p:nvCxnSpPr>
          <p:cNvPr id="16" name="Straight Arrow Connector 15"/>
          <p:cNvCxnSpPr/>
          <p:nvPr/>
        </p:nvCxnSpPr>
        <p:spPr>
          <a:xfrm>
            <a:off x="838200" y="1935163"/>
            <a:ext cx="0" cy="2840796"/>
          </a:xfrm>
          <a:prstGeom prst="straightConnector1">
            <a:avLst/>
          </a:prstGeom>
          <a:ln w="38100">
            <a:solidFill>
              <a:srgbClr val="70ACE2"/>
            </a:solidFill>
            <a:tailEnd type="triangle"/>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788988" y="1895475"/>
            <a:ext cx="100012" cy="100013"/>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10"/>
          <p:cNvSpPr txBox="1">
            <a:spLocks noChangeArrowheads="1"/>
          </p:cNvSpPr>
          <p:nvPr/>
        </p:nvSpPr>
        <p:spPr bwMode="auto">
          <a:xfrm>
            <a:off x="-108856" y="1822450"/>
            <a:ext cx="950232" cy="246221"/>
          </a:xfrm>
          <a:prstGeom prst="rect">
            <a:avLst/>
          </a:prstGeom>
          <a:no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1000" dirty="0" smtClean="0">
                <a:latin typeface="+mn-lt"/>
                <a:cs typeface="+mn-cs"/>
              </a:rPr>
              <a:t>April 26, 2017 </a:t>
            </a:r>
          </a:p>
        </p:txBody>
      </p:sp>
      <p:sp>
        <p:nvSpPr>
          <p:cNvPr id="6154" name="Rectangle 14"/>
          <p:cNvSpPr>
            <a:spLocks noChangeArrowheads="1"/>
          </p:cNvSpPr>
          <p:nvPr/>
        </p:nvSpPr>
        <p:spPr bwMode="auto">
          <a:xfrm>
            <a:off x="419100" y="1500188"/>
            <a:ext cx="822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11213"/>
            <a:r>
              <a:rPr lang="en-US" sz="1600" b="1" dirty="0">
                <a:solidFill>
                  <a:srgbClr val="7F7F7F"/>
                </a:solidFill>
                <a:latin typeface="Georgia" charset="0"/>
              </a:rPr>
              <a:t>Timeline of actions related to the American Health Care Act (AHCA</a:t>
            </a:r>
            <a:r>
              <a:rPr lang="en-US" sz="1600" b="1" dirty="0" smtClean="0">
                <a:solidFill>
                  <a:srgbClr val="7F7F7F"/>
                </a:solidFill>
                <a:latin typeface="Georgia" charset="0"/>
              </a:rPr>
              <a:t>) (2/2)</a:t>
            </a:r>
            <a:endParaRPr lang="en-US" sz="1600" b="1" dirty="0">
              <a:solidFill>
                <a:srgbClr val="7F7F7F"/>
              </a:solidFill>
              <a:latin typeface="Georgia" charset="0"/>
            </a:endParaRPr>
          </a:p>
        </p:txBody>
      </p:sp>
      <p:pic>
        <p:nvPicPr>
          <p:cNvPr id="6155" name="Picture 2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CF63D1AA-A191-D249-943C-70548A6C11B9}" type="slidenum">
              <a:rPr lang="en-US" altLang="en-US" smtClean="0"/>
              <a:pPr>
                <a:defRPr/>
              </a:pPr>
              <a:t>6</a:t>
            </a:fld>
            <a:endParaRPr lang="en-US" altLang="en-US"/>
          </a:p>
        </p:txBody>
      </p:sp>
      <p:sp>
        <p:nvSpPr>
          <p:cNvPr id="15" name="TextBox 14"/>
          <p:cNvSpPr txBox="1"/>
          <p:nvPr/>
        </p:nvSpPr>
        <p:spPr>
          <a:xfrm>
            <a:off x="6691313" y="1962150"/>
            <a:ext cx="2360612" cy="4339649"/>
          </a:xfrm>
          <a:prstGeom prst="rect">
            <a:avLst/>
          </a:prstGeom>
          <a:solidFill>
            <a:srgbClr val="E8DCBC"/>
          </a:solidFill>
        </p:spPr>
        <p:txBody>
          <a:bodyPr>
            <a:spAutoFit/>
          </a:bodyPr>
          <a:lstStyle/>
          <a:p>
            <a:pPr>
              <a:defRPr/>
            </a:pPr>
            <a:r>
              <a:rPr lang="en-US" sz="1200" b="1" dirty="0">
                <a:latin typeface="Georgia"/>
                <a:cs typeface="Georgia"/>
              </a:rPr>
              <a:t>Analysis</a:t>
            </a:r>
          </a:p>
          <a:p>
            <a:pPr marL="171450" indent="-171450">
              <a:buFont typeface="Arial"/>
              <a:buChar char="•"/>
              <a:defRPr/>
            </a:pPr>
            <a:r>
              <a:rPr lang="en-US" sz="1200" dirty="0" smtClean="0">
                <a:latin typeface="Calibri Light"/>
                <a:cs typeface="Calibri Light"/>
              </a:rPr>
              <a:t>The MacArthur amendment swayed the House Freedom Caucus to support the AHCA, while the Upton amendment convinced enough moderate Republicans to pass the measure</a:t>
            </a:r>
          </a:p>
          <a:p>
            <a:pPr marL="171450" indent="-171450">
              <a:buFont typeface="Arial"/>
              <a:buChar char="•"/>
              <a:defRPr/>
            </a:pPr>
            <a:r>
              <a:rPr lang="en-US" sz="1200" dirty="0" smtClean="0">
                <a:latin typeface="Calibri Light"/>
                <a:cs typeface="Calibri Light"/>
              </a:rPr>
              <a:t>The bill will now head to the Senate, where it is likely to be changed significantly </a:t>
            </a:r>
          </a:p>
          <a:p>
            <a:pPr marL="171450" indent="-171450">
              <a:buFont typeface="Arial"/>
              <a:buChar char="•"/>
              <a:defRPr/>
            </a:pPr>
            <a:r>
              <a:rPr lang="en-US" sz="1200" dirty="0">
                <a:latin typeface="Calibri Light"/>
                <a:cs typeface="Calibri Light"/>
              </a:rPr>
              <a:t>A</a:t>
            </a:r>
            <a:r>
              <a:rPr lang="en-US" sz="1200" dirty="0" smtClean="0">
                <a:latin typeface="Calibri Light"/>
                <a:cs typeface="Calibri Light"/>
              </a:rPr>
              <a:t> number of Republicans senators already oppose the measure, for a variety of reasons, including its defunding of Planned Parenthood and potential impact on the opioid epidemic</a:t>
            </a:r>
          </a:p>
          <a:p>
            <a:pPr marL="171450" indent="-171450">
              <a:buFont typeface="Arial"/>
              <a:buChar char="•"/>
              <a:defRPr/>
            </a:pPr>
            <a:r>
              <a:rPr lang="en-US" sz="1200" dirty="0" smtClean="0">
                <a:latin typeface="Calibri Light"/>
                <a:cs typeface="Calibri Light"/>
              </a:rPr>
              <a:t>Given the inevitable changes </a:t>
            </a:r>
            <a:r>
              <a:rPr lang="en-US" sz="1200" dirty="0">
                <a:latin typeface="Calibri Light"/>
                <a:cs typeface="Calibri Light"/>
              </a:rPr>
              <a:t>to the AHCA</a:t>
            </a:r>
            <a:r>
              <a:rPr lang="en-US" sz="1200" dirty="0" smtClean="0">
                <a:latin typeface="Calibri Light"/>
                <a:cs typeface="Calibri Light"/>
              </a:rPr>
              <a:t> that will be made in the Senate, it is unclear how different GOP factions in the House might approach a conference committee</a:t>
            </a:r>
          </a:p>
        </p:txBody>
      </p:sp>
      <p:sp>
        <p:nvSpPr>
          <p:cNvPr id="19" name="Oval 18"/>
          <p:cNvSpPr/>
          <p:nvPr/>
        </p:nvSpPr>
        <p:spPr>
          <a:xfrm>
            <a:off x="788988" y="3112256"/>
            <a:ext cx="100012" cy="100013"/>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0"/>
          <p:cNvSpPr txBox="1">
            <a:spLocks noChangeArrowheads="1"/>
          </p:cNvSpPr>
          <p:nvPr/>
        </p:nvSpPr>
        <p:spPr bwMode="auto">
          <a:xfrm>
            <a:off x="-108856" y="3039231"/>
            <a:ext cx="950232" cy="246221"/>
          </a:xfrm>
          <a:prstGeom prst="rect">
            <a:avLst/>
          </a:prstGeom>
          <a:no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1000" dirty="0" smtClean="0">
                <a:latin typeface="+mn-lt"/>
                <a:cs typeface="+mn-cs"/>
              </a:rPr>
              <a:t>May 4, 2017 </a:t>
            </a:r>
          </a:p>
        </p:txBody>
      </p:sp>
    </p:spTree>
    <p:extLst>
      <p:ext uri="{BB962C8B-B14F-4D97-AF65-F5344CB8AC3E}">
        <p14:creationId xmlns:p14="http://schemas.microsoft.com/office/powerpoint/2010/main" val="38680793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12"/>
          <p:cNvSpPr txBox="1">
            <a:spLocks noChangeArrowheads="1"/>
          </p:cNvSpPr>
          <p:nvPr/>
        </p:nvSpPr>
        <p:spPr bwMode="auto">
          <a:xfrm>
            <a:off x="7877478" y="233363"/>
            <a:ext cx="1249060"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POLITICS OF AHCA</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8" name="Title 1"/>
          <p:cNvSpPr>
            <a:spLocks noGrp="1"/>
          </p:cNvSpPr>
          <p:nvPr>
            <p:ph type="title"/>
          </p:nvPr>
        </p:nvSpPr>
        <p:spPr/>
        <p:txBody>
          <a:bodyPr/>
          <a:lstStyle/>
          <a:p>
            <a:r>
              <a:rPr lang="en-US" altLang="en-US" dirty="0" smtClean="0">
                <a:latin typeface="Georgia" charset="0"/>
                <a:ea typeface="ＭＳ Ｐゴシック" charset="-128"/>
                <a:cs typeface="MS PGothic" charset="-128"/>
              </a:rPr>
              <a:t>Failure of AHCA might be evidence of a degree of political fragmentation that extends to other policy areas</a:t>
            </a:r>
            <a:endParaRPr lang="en-US" altLang="en-US" dirty="0">
              <a:latin typeface="Georgia" charset="0"/>
              <a:ea typeface="ＭＳ Ｐゴシック" charset="-128"/>
              <a:cs typeface="MS PGothic" charset="-128"/>
            </a:endParaRPr>
          </a:p>
        </p:txBody>
      </p:sp>
      <p:sp>
        <p:nvSpPr>
          <p:cNvPr id="77" name="Rectangle 14"/>
          <p:cNvSpPr>
            <a:spLocks noChangeArrowheads="1"/>
          </p:cNvSpPr>
          <p:nvPr/>
        </p:nvSpPr>
        <p:spPr bwMode="auto">
          <a:xfrm>
            <a:off x="419100" y="1500188"/>
            <a:ext cx="8229600" cy="338554"/>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mn-cs"/>
              </a:rPr>
              <a:t>Lessons learned from the legislative process of the AHCA</a:t>
            </a:r>
          </a:p>
        </p:txBody>
      </p:sp>
      <p:sp>
        <p:nvSpPr>
          <p:cNvPr id="15" name="Content Placeholder 17"/>
          <p:cNvSpPr txBox="1">
            <a:spLocks/>
          </p:cNvSpPr>
          <p:nvPr/>
        </p:nvSpPr>
        <p:spPr bwMode="auto">
          <a:xfrm>
            <a:off x="0" y="6626225"/>
            <a:ext cx="4572000" cy="231775"/>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dirty="0" smtClean="0">
                <a:solidFill>
                  <a:schemeClr val="tx1">
                    <a:lumMod val="65000"/>
                    <a:lumOff val="35000"/>
                  </a:schemeClr>
                </a:solidFill>
                <a:latin typeface="+mn-lt"/>
                <a:ea typeface="MS PGothic" panose="020B0600070205080204" pitchFamily="34" charset="-128"/>
              </a:rPr>
              <a:t>March 27, 2017  |  Alexander Perry</a:t>
            </a:r>
            <a:endParaRPr lang="en-US" sz="1000" dirty="0">
              <a:solidFill>
                <a:schemeClr val="tx1">
                  <a:lumMod val="65000"/>
                  <a:lumOff val="35000"/>
                </a:schemeClr>
              </a:solidFill>
              <a:latin typeface="+mn-lt"/>
              <a:ea typeface="MS PGothic" panose="020B0600070205080204" pitchFamily="34" charset="-128"/>
            </a:endParaRPr>
          </a:p>
        </p:txBody>
      </p:sp>
      <p:pic>
        <p:nvPicPr>
          <p:cNvPr id="11277"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18"/>
          <p:cNvSpPr txBox="1">
            <a:spLocks/>
          </p:cNvSpPr>
          <p:nvPr/>
        </p:nvSpPr>
        <p:spPr bwMode="auto">
          <a:xfrm>
            <a:off x="0" y="6207125"/>
            <a:ext cx="9144000" cy="374650"/>
          </a:xfrm>
          <a:prstGeom prst="rect">
            <a:avLst/>
          </a:prstGeom>
          <a:noFill/>
          <a:ln>
            <a:noFill/>
          </a:ln>
          <a:extLst/>
        </p:spPr>
        <p:txBody>
          <a:bodyPr anchor="b"/>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Sources: Richard </a:t>
            </a:r>
            <a:r>
              <a:rPr lang="en-US" sz="1000" i="1" dirty="0" err="1" smtClean="0">
                <a:solidFill>
                  <a:schemeClr val="tx1">
                    <a:lumMod val="65000"/>
                    <a:lumOff val="35000"/>
                  </a:schemeClr>
                </a:solidFill>
                <a:latin typeface="+mn-lt"/>
              </a:rPr>
              <a:t>Pildes</a:t>
            </a:r>
            <a:r>
              <a:rPr lang="en-US" sz="1000" i="1" dirty="0" smtClean="0">
                <a:solidFill>
                  <a:schemeClr val="tx1">
                    <a:lumMod val="65000"/>
                    <a:lumOff val="35000"/>
                  </a:schemeClr>
                </a:solidFill>
                <a:latin typeface="+mn-lt"/>
              </a:rPr>
              <a:t>, “The GOP’s health-care failure is no one-off event. Welcome to our fragmented politics,” Washington Post, March 26, 2017; </a:t>
            </a:r>
            <a:endParaRPr lang="en-US" sz="1000" i="1" dirty="0">
              <a:solidFill>
                <a:schemeClr val="tx1">
                  <a:lumMod val="65000"/>
                  <a:lumOff val="35000"/>
                </a:schemeClr>
              </a:solidFill>
              <a:latin typeface="+mn-lt"/>
            </a:endParaRPr>
          </a:p>
        </p:txBody>
      </p:sp>
      <p:sp>
        <p:nvSpPr>
          <p:cNvPr id="2" name="TextBox 1"/>
          <p:cNvSpPr txBox="1"/>
          <p:nvPr/>
        </p:nvSpPr>
        <p:spPr>
          <a:xfrm>
            <a:off x="978594" y="1937598"/>
            <a:ext cx="7186813" cy="738664"/>
          </a:xfrm>
          <a:prstGeom prst="rect">
            <a:avLst/>
          </a:prstGeom>
          <a:solidFill>
            <a:srgbClr val="E0A39E"/>
          </a:solidFill>
        </p:spPr>
        <p:txBody>
          <a:bodyPr wrap="square" rtlCol="0">
            <a:spAutoFit/>
          </a:bodyPr>
          <a:lstStyle/>
          <a:p>
            <a:pPr algn="ctr"/>
            <a:r>
              <a:rPr lang="en-US" sz="1400" b="1" i="1" dirty="0" smtClean="0">
                <a:latin typeface="Georgia"/>
                <a:cs typeface="Georgia"/>
              </a:rPr>
              <a:t>A unified Republican government, including a GOP president </a:t>
            </a:r>
            <a:r>
              <a:rPr lang="en-US" sz="1400" b="1" i="1" dirty="0">
                <a:latin typeface="Georgia"/>
                <a:cs typeface="Georgia"/>
              </a:rPr>
              <a:t>and </a:t>
            </a:r>
            <a:r>
              <a:rPr lang="en-US" sz="1400" b="1" i="1" dirty="0" smtClean="0">
                <a:latin typeface="Georgia"/>
                <a:cs typeface="Georgia"/>
              </a:rPr>
              <a:t>House majority, </a:t>
            </a:r>
            <a:r>
              <a:rPr lang="en-US" sz="1400" b="1" i="1" dirty="0">
                <a:latin typeface="Georgia"/>
                <a:cs typeface="Georgia"/>
              </a:rPr>
              <a:t>could not force enough GOP lawmakers to support the </a:t>
            </a:r>
            <a:r>
              <a:rPr lang="en-US" sz="1400" b="1" i="1" dirty="0" smtClean="0">
                <a:latin typeface="Georgia"/>
                <a:cs typeface="Georgia"/>
              </a:rPr>
              <a:t>AHCA. </a:t>
            </a:r>
            <a:r>
              <a:rPr lang="en-US" sz="1400" b="1" i="1" dirty="0">
                <a:latin typeface="Georgia"/>
                <a:cs typeface="Georgia"/>
              </a:rPr>
              <a:t>W</a:t>
            </a:r>
            <a:r>
              <a:rPr lang="en-US" sz="1400" b="1" i="1" dirty="0" smtClean="0">
                <a:latin typeface="Georgia"/>
                <a:cs typeface="Georgia"/>
              </a:rPr>
              <a:t>hat caused this lack of coherence in pursuing a major party initiative?</a:t>
            </a:r>
            <a:endParaRPr lang="en-US" sz="1400" b="1" i="1" dirty="0">
              <a:latin typeface="Georgia"/>
              <a:cs typeface="Georgia"/>
            </a:endParaRPr>
          </a:p>
        </p:txBody>
      </p:sp>
      <p:sp>
        <p:nvSpPr>
          <p:cNvPr id="3" name="Oval 2"/>
          <p:cNvSpPr/>
          <p:nvPr/>
        </p:nvSpPr>
        <p:spPr>
          <a:xfrm>
            <a:off x="379544" y="2860567"/>
            <a:ext cx="365760" cy="36576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Georgia"/>
                <a:cs typeface="Georgia"/>
              </a:rPr>
              <a:t>1</a:t>
            </a:r>
            <a:endParaRPr lang="en-US" dirty="0">
              <a:solidFill>
                <a:schemeClr val="bg1"/>
              </a:solidFill>
              <a:latin typeface="Georgia"/>
              <a:cs typeface="Georgia"/>
            </a:endParaRPr>
          </a:p>
        </p:txBody>
      </p:sp>
      <p:sp>
        <p:nvSpPr>
          <p:cNvPr id="4" name="TextBox 3"/>
          <p:cNvSpPr txBox="1"/>
          <p:nvPr/>
        </p:nvSpPr>
        <p:spPr>
          <a:xfrm>
            <a:off x="753857" y="2860567"/>
            <a:ext cx="3687427" cy="830997"/>
          </a:xfrm>
          <a:prstGeom prst="rect">
            <a:avLst/>
          </a:prstGeom>
          <a:noFill/>
        </p:spPr>
        <p:txBody>
          <a:bodyPr wrap="square" rtlCol="0">
            <a:spAutoFit/>
          </a:bodyPr>
          <a:lstStyle/>
          <a:p>
            <a:r>
              <a:rPr lang="en-US" sz="1200" b="1" dirty="0" smtClean="0">
                <a:latin typeface="Georgia"/>
                <a:cs typeface="Georgia"/>
              </a:rPr>
              <a:t>Independence of individual members of Congress</a:t>
            </a:r>
          </a:p>
          <a:p>
            <a:r>
              <a:rPr lang="en-US" sz="1200" dirty="0" smtClean="0"/>
              <a:t>Individual members of Congress have become more willing to act independently of their party’s leadership</a:t>
            </a:r>
            <a:endParaRPr lang="en-US" sz="1200" dirty="0"/>
          </a:p>
        </p:txBody>
      </p:sp>
      <p:sp>
        <p:nvSpPr>
          <p:cNvPr id="80" name="Oval 79"/>
          <p:cNvSpPr/>
          <p:nvPr/>
        </p:nvSpPr>
        <p:spPr>
          <a:xfrm>
            <a:off x="384891" y="3931936"/>
            <a:ext cx="365760" cy="36576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eorgia"/>
                <a:cs typeface="Georgia"/>
              </a:rPr>
              <a:t>2</a:t>
            </a:r>
          </a:p>
        </p:txBody>
      </p:sp>
      <p:sp>
        <p:nvSpPr>
          <p:cNvPr id="82" name="TextBox 81"/>
          <p:cNvSpPr txBox="1"/>
          <p:nvPr/>
        </p:nvSpPr>
        <p:spPr>
          <a:xfrm>
            <a:off x="759204" y="3931936"/>
            <a:ext cx="3687427" cy="1200329"/>
          </a:xfrm>
          <a:prstGeom prst="rect">
            <a:avLst/>
          </a:prstGeom>
          <a:noFill/>
        </p:spPr>
        <p:txBody>
          <a:bodyPr wrap="square" rtlCol="0">
            <a:spAutoFit/>
          </a:bodyPr>
          <a:lstStyle/>
          <a:p>
            <a:r>
              <a:rPr lang="en-US" sz="1200" b="1" dirty="0" smtClean="0">
                <a:latin typeface="Georgia"/>
                <a:cs typeface="Georgia"/>
              </a:rPr>
              <a:t>Heightened influence of well-funded outside groups</a:t>
            </a:r>
          </a:p>
          <a:p>
            <a:r>
              <a:rPr lang="en-US" sz="1200" dirty="0" smtClean="0"/>
              <a:t>There has been a transfer </a:t>
            </a:r>
            <a:r>
              <a:rPr lang="en-US" sz="1200" dirty="0"/>
              <a:t>of influence from political parties to well-funded outside </a:t>
            </a:r>
            <a:r>
              <a:rPr lang="en-US" sz="1200" dirty="0" smtClean="0"/>
              <a:t>groups that are willing to support Republican representatives who take stances on issues that align with the group</a:t>
            </a:r>
            <a:endParaRPr lang="en-US" sz="1200" dirty="0"/>
          </a:p>
        </p:txBody>
      </p:sp>
      <p:sp>
        <p:nvSpPr>
          <p:cNvPr id="84" name="Oval 83"/>
          <p:cNvSpPr/>
          <p:nvPr/>
        </p:nvSpPr>
        <p:spPr>
          <a:xfrm>
            <a:off x="376871" y="5259696"/>
            <a:ext cx="365760" cy="36576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Georgia"/>
                <a:cs typeface="Georgia"/>
              </a:rPr>
              <a:t>3</a:t>
            </a:r>
            <a:endParaRPr lang="en-US" dirty="0">
              <a:solidFill>
                <a:schemeClr val="bg1"/>
              </a:solidFill>
              <a:latin typeface="Georgia"/>
              <a:cs typeface="Georgia"/>
            </a:endParaRPr>
          </a:p>
        </p:txBody>
      </p:sp>
      <p:sp>
        <p:nvSpPr>
          <p:cNvPr id="86" name="TextBox 85"/>
          <p:cNvSpPr txBox="1"/>
          <p:nvPr/>
        </p:nvSpPr>
        <p:spPr>
          <a:xfrm>
            <a:off x="751184" y="5259696"/>
            <a:ext cx="3687427" cy="1015663"/>
          </a:xfrm>
          <a:prstGeom prst="rect">
            <a:avLst/>
          </a:prstGeom>
          <a:noFill/>
        </p:spPr>
        <p:txBody>
          <a:bodyPr wrap="square" rtlCol="0">
            <a:spAutoFit/>
          </a:bodyPr>
          <a:lstStyle/>
          <a:p>
            <a:r>
              <a:rPr lang="en-US" sz="1200" b="1" dirty="0" smtClean="0">
                <a:latin typeface="Georgia"/>
                <a:cs typeface="Georgia"/>
              </a:rPr>
              <a:t>Less reliance on party infrastructure</a:t>
            </a:r>
          </a:p>
          <a:p>
            <a:r>
              <a:rPr lang="en-US" sz="1200" dirty="0" smtClean="0"/>
              <a:t>Many members </a:t>
            </a:r>
            <a:r>
              <a:rPr lang="en-US" sz="1200" dirty="0"/>
              <a:t>of Congress </a:t>
            </a:r>
            <a:r>
              <a:rPr lang="en-US" sz="1200" dirty="0" smtClean="0"/>
              <a:t>now depend </a:t>
            </a:r>
            <a:r>
              <a:rPr lang="en-US" sz="1200" dirty="0"/>
              <a:t>less on </a:t>
            </a:r>
            <a:r>
              <a:rPr lang="en-US" sz="1200" dirty="0" smtClean="0"/>
              <a:t>the party’s </a:t>
            </a:r>
            <a:r>
              <a:rPr lang="en-US" sz="1200" dirty="0"/>
              <a:t>financial assistance and </a:t>
            </a:r>
            <a:r>
              <a:rPr lang="en-US" sz="1200" dirty="0" smtClean="0"/>
              <a:t>support. An example of this was the Koch network’s willingness to support those who </a:t>
            </a:r>
            <a:r>
              <a:rPr lang="en-US" sz="1200" dirty="0"/>
              <a:t>buck party </a:t>
            </a:r>
            <a:r>
              <a:rPr lang="en-US" sz="1200" dirty="0" smtClean="0"/>
              <a:t>leadership</a:t>
            </a:r>
            <a:endParaRPr lang="en-US" sz="1200" dirty="0"/>
          </a:p>
        </p:txBody>
      </p:sp>
      <p:sp>
        <p:nvSpPr>
          <p:cNvPr id="87" name="Oval 86"/>
          <p:cNvSpPr/>
          <p:nvPr/>
        </p:nvSpPr>
        <p:spPr>
          <a:xfrm>
            <a:off x="4562172" y="3931936"/>
            <a:ext cx="365760" cy="36576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eorgia"/>
                <a:cs typeface="Georgia"/>
              </a:rPr>
              <a:t>5</a:t>
            </a:r>
          </a:p>
        </p:txBody>
      </p:sp>
      <p:sp>
        <p:nvSpPr>
          <p:cNvPr id="88" name="TextBox 87"/>
          <p:cNvSpPr txBox="1"/>
          <p:nvPr/>
        </p:nvSpPr>
        <p:spPr>
          <a:xfrm>
            <a:off x="4936485" y="3931936"/>
            <a:ext cx="3981195" cy="1015663"/>
          </a:xfrm>
          <a:prstGeom prst="rect">
            <a:avLst/>
          </a:prstGeom>
          <a:noFill/>
        </p:spPr>
        <p:txBody>
          <a:bodyPr wrap="square" rtlCol="0">
            <a:spAutoFit/>
          </a:bodyPr>
          <a:lstStyle/>
          <a:p>
            <a:r>
              <a:rPr lang="en-US" sz="1200" b="1" dirty="0" smtClean="0">
                <a:latin typeface="Georgia"/>
                <a:cs typeface="Georgia"/>
              </a:rPr>
              <a:t>Reduced importance of congressional committee assignments</a:t>
            </a:r>
          </a:p>
          <a:p>
            <a:r>
              <a:rPr lang="en-US" sz="1200" dirty="0" smtClean="0"/>
              <a:t>Committees did not play a central role in crafting the AHCA. Now, committee assignments are less necessary for PR and fundraising purposes, meaning less leverage for leadership</a:t>
            </a:r>
            <a:endParaRPr lang="en-US" sz="1200" dirty="0"/>
          </a:p>
        </p:txBody>
      </p:sp>
      <p:sp>
        <p:nvSpPr>
          <p:cNvPr id="89" name="Oval 88"/>
          <p:cNvSpPr/>
          <p:nvPr/>
        </p:nvSpPr>
        <p:spPr>
          <a:xfrm>
            <a:off x="4554151" y="5259696"/>
            <a:ext cx="365760" cy="36576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eorgia"/>
                <a:cs typeface="Georgia"/>
              </a:rPr>
              <a:t>6</a:t>
            </a:r>
          </a:p>
        </p:txBody>
      </p:sp>
      <p:sp>
        <p:nvSpPr>
          <p:cNvPr id="90" name="TextBox 89"/>
          <p:cNvSpPr txBox="1"/>
          <p:nvPr/>
        </p:nvSpPr>
        <p:spPr>
          <a:xfrm>
            <a:off x="4928464" y="5259696"/>
            <a:ext cx="3913637" cy="830997"/>
          </a:xfrm>
          <a:prstGeom prst="rect">
            <a:avLst/>
          </a:prstGeom>
          <a:noFill/>
        </p:spPr>
        <p:txBody>
          <a:bodyPr wrap="square" rtlCol="0">
            <a:spAutoFit/>
          </a:bodyPr>
          <a:lstStyle/>
          <a:p>
            <a:r>
              <a:rPr lang="en-US" sz="1200" b="1" dirty="0" smtClean="0">
                <a:latin typeface="Georgia"/>
                <a:cs typeface="Georgia"/>
              </a:rPr>
              <a:t>Impact of elimination of earmarks</a:t>
            </a:r>
          </a:p>
          <a:p>
            <a:pPr>
              <a:defRPr/>
            </a:pPr>
            <a:r>
              <a:rPr lang="en-US" sz="1200" dirty="0" smtClean="0"/>
              <a:t>The elimination of </a:t>
            </a:r>
            <a:r>
              <a:rPr lang="en-US" sz="1200" dirty="0"/>
              <a:t>earmarks has stripped a tool that party leaders could have used to entice members to support certain </a:t>
            </a:r>
            <a:r>
              <a:rPr lang="en-US" sz="1200" dirty="0" smtClean="0"/>
              <a:t>legislation</a:t>
            </a:r>
            <a:endParaRPr lang="en-US" sz="1200" dirty="0"/>
          </a:p>
        </p:txBody>
      </p:sp>
      <p:sp>
        <p:nvSpPr>
          <p:cNvPr id="91" name="Oval 90"/>
          <p:cNvSpPr/>
          <p:nvPr/>
        </p:nvSpPr>
        <p:spPr>
          <a:xfrm>
            <a:off x="4570546" y="2860567"/>
            <a:ext cx="365760" cy="36576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eorgia"/>
                <a:cs typeface="Georgia"/>
              </a:rPr>
              <a:t>4</a:t>
            </a:r>
          </a:p>
        </p:txBody>
      </p:sp>
      <p:sp>
        <p:nvSpPr>
          <p:cNvPr id="92" name="TextBox 91"/>
          <p:cNvSpPr txBox="1"/>
          <p:nvPr/>
        </p:nvSpPr>
        <p:spPr>
          <a:xfrm>
            <a:off x="4944859" y="2860567"/>
            <a:ext cx="3959309" cy="1015663"/>
          </a:xfrm>
          <a:prstGeom prst="rect">
            <a:avLst/>
          </a:prstGeom>
          <a:noFill/>
        </p:spPr>
        <p:txBody>
          <a:bodyPr wrap="square" rtlCol="0">
            <a:spAutoFit/>
          </a:bodyPr>
          <a:lstStyle/>
          <a:p>
            <a:r>
              <a:rPr lang="en-US" sz="1200" b="1" dirty="0" smtClean="0">
                <a:latin typeface="Georgia"/>
                <a:cs typeface="Georgia"/>
              </a:rPr>
              <a:t>Polarized sources of money in politics</a:t>
            </a:r>
          </a:p>
          <a:p>
            <a:r>
              <a:rPr lang="en-US" sz="1200" dirty="0" smtClean="0"/>
              <a:t>It is now easier than ever for members of Congress to connect with small donors throughout the country. Small and individual donors tend to be the most ideologically polarized, which further empowers extreme wings of the parties</a:t>
            </a:r>
            <a:endParaRPr lang="en-US" sz="1200" dirty="0"/>
          </a:p>
        </p:txBody>
      </p:sp>
      <p:sp>
        <p:nvSpPr>
          <p:cNvPr id="5" name="Slide Number Placeholder 4"/>
          <p:cNvSpPr>
            <a:spLocks noGrp="1"/>
          </p:cNvSpPr>
          <p:nvPr>
            <p:ph type="sldNum" sz="quarter" idx="10"/>
          </p:nvPr>
        </p:nvSpPr>
        <p:spPr/>
        <p:txBody>
          <a:bodyPr/>
          <a:lstStyle/>
          <a:p>
            <a:pPr>
              <a:defRPr/>
            </a:pPr>
            <a:fld id="{F671F28E-843E-7D4B-9DCA-A8233BC4298C}" type="slidenum">
              <a:rPr lang="en-US" altLang="en-US" smtClean="0"/>
              <a:pPr>
                <a:defRPr/>
              </a:pPr>
              <a:t>7</a:t>
            </a:fld>
            <a:endParaRPr lang="en-US" altLang="en-US"/>
          </a:p>
        </p:txBody>
      </p:sp>
    </p:spTree>
    <p:extLst>
      <p:ext uri="{BB962C8B-B14F-4D97-AF65-F5344CB8AC3E}">
        <p14:creationId xmlns:p14="http://schemas.microsoft.com/office/powerpoint/2010/main" val="14522580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12"/>
          <p:cNvSpPr txBox="1">
            <a:spLocks noChangeArrowheads="1"/>
          </p:cNvSpPr>
          <p:nvPr/>
        </p:nvSpPr>
        <p:spPr bwMode="auto">
          <a:xfrm>
            <a:off x="6629400" y="233363"/>
            <a:ext cx="2497138"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900" dirty="0" smtClean="0">
                <a:solidFill>
                  <a:schemeClr val="bg2">
                    <a:lumMod val="25000"/>
                  </a:schemeClr>
                </a:solidFill>
                <a:cs typeface="+mn-cs"/>
              </a:rPr>
              <a:t>TOM PRICE AND DISMANTLING THE ACA</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6147" name="Title 1"/>
          <p:cNvSpPr>
            <a:spLocks noGrp="1"/>
          </p:cNvSpPr>
          <p:nvPr>
            <p:ph type="title"/>
          </p:nvPr>
        </p:nvSpPr>
        <p:spPr/>
        <p:txBody>
          <a:bodyPr/>
          <a:lstStyle/>
          <a:p>
            <a:r>
              <a:rPr lang="en-US">
                <a:latin typeface="Georgia" charset="0"/>
                <a:ea typeface="ＭＳ Ｐゴシック" charset="0"/>
              </a:rPr>
              <a:t>HHS Secretary Tom Price has many options to unilaterally act on dismantling the Affordable Care Act  </a:t>
            </a:r>
          </a:p>
        </p:txBody>
      </p:sp>
      <p:sp>
        <p:nvSpPr>
          <p:cNvPr id="77" name="Rectangle 14"/>
          <p:cNvSpPr>
            <a:spLocks noChangeArrowheads="1"/>
          </p:cNvSpPr>
          <p:nvPr/>
        </p:nvSpPr>
        <p:spPr bwMode="auto">
          <a:xfrm>
            <a:off x="419100" y="1500188"/>
            <a:ext cx="8229600" cy="338137"/>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eaLnBrk="0" hangingPunct="0">
              <a:lnSpc>
                <a:spcPct val="100000"/>
              </a:lnSpc>
              <a:spcBef>
                <a:spcPct val="0"/>
              </a:spcBef>
              <a:buFontTx/>
              <a:buNone/>
              <a:defRPr/>
            </a:pPr>
            <a:r>
              <a:rPr lang="en-US" altLang="en-US" sz="1600" b="1" dirty="0" smtClean="0">
                <a:solidFill>
                  <a:srgbClr val="7F7F7F"/>
                </a:solidFill>
                <a:latin typeface="+mj-lt"/>
                <a:cs typeface="+mn-cs"/>
              </a:rPr>
              <a:t>Possible ways for HHS Secretary Tom Price to begin dismantling the ACA:</a:t>
            </a:r>
          </a:p>
        </p:txBody>
      </p:sp>
      <p:sp>
        <p:nvSpPr>
          <p:cNvPr id="78" name="Rectangle 77"/>
          <p:cNvSpPr/>
          <p:nvPr/>
        </p:nvSpPr>
        <p:spPr>
          <a:xfrm>
            <a:off x="720725" y="2085975"/>
            <a:ext cx="3727450" cy="776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spcAft>
                <a:spcPts val="50"/>
              </a:spcAft>
              <a:defRPr/>
            </a:pPr>
            <a:r>
              <a:rPr lang="en-US" sz="1100" b="1" dirty="0">
                <a:solidFill>
                  <a:schemeClr val="tx1"/>
                </a:solidFill>
                <a:latin typeface="+mj-lt"/>
              </a:rPr>
              <a:t>Stop enforcing the individual mandate:</a:t>
            </a:r>
          </a:p>
          <a:p>
            <a:pPr eaLnBrk="0" hangingPunct="0">
              <a:spcAft>
                <a:spcPts val="50"/>
              </a:spcAft>
              <a:defRPr/>
            </a:pPr>
            <a:r>
              <a:rPr lang="en-US" sz="1100" dirty="0">
                <a:solidFill>
                  <a:schemeClr val="tx1"/>
                </a:solidFill>
                <a:latin typeface="Calibri Light"/>
                <a:cs typeface="Calibri Light"/>
              </a:rPr>
              <a:t>In coordination with Treasury, Secy. Price could limit collection of the ACA’s penalty for those without health insurance, or stop collecting the penalty altogether</a:t>
            </a:r>
          </a:p>
        </p:txBody>
      </p:sp>
      <p:sp>
        <p:nvSpPr>
          <p:cNvPr id="15" name="Content Placeholder 17"/>
          <p:cNvSpPr txBox="1">
            <a:spLocks/>
          </p:cNvSpPr>
          <p:nvPr/>
        </p:nvSpPr>
        <p:spPr bwMode="auto">
          <a:xfrm>
            <a:off x="0" y="6626225"/>
            <a:ext cx="4572000" cy="231775"/>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dirty="0" smtClean="0">
                <a:solidFill>
                  <a:schemeClr val="tx1">
                    <a:lumMod val="65000"/>
                    <a:lumOff val="35000"/>
                  </a:schemeClr>
                </a:solidFill>
                <a:latin typeface="+mn-lt"/>
                <a:ea typeface="MS PGothic" panose="020B0600070205080204" pitchFamily="34" charset="-128"/>
              </a:rPr>
              <a:t>February 13, 2017  |  Alexander Perry</a:t>
            </a:r>
            <a:endParaRPr lang="en-US" sz="1000" dirty="0">
              <a:solidFill>
                <a:schemeClr val="tx1">
                  <a:lumMod val="65000"/>
                  <a:lumOff val="35000"/>
                </a:schemeClr>
              </a:solidFill>
              <a:latin typeface="+mn-lt"/>
              <a:ea typeface="MS PGothic" panose="020B0600070205080204" pitchFamily="34" charset="-128"/>
            </a:endParaRPr>
          </a:p>
        </p:txBody>
      </p:sp>
      <p:pic>
        <p:nvPicPr>
          <p:cNvPr id="6151"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8"/>
          <p:cNvSpPr txBox="1">
            <a:spLocks/>
          </p:cNvSpPr>
          <p:nvPr/>
        </p:nvSpPr>
        <p:spPr bwMode="auto">
          <a:xfrm>
            <a:off x="0" y="6207125"/>
            <a:ext cx="9144000" cy="37465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Sources: Sarah </a:t>
            </a:r>
            <a:r>
              <a:rPr lang="en-US" sz="1000" i="1" dirty="0" err="1" smtClean="0">
                <a:solidFill>
                  <a:schemeClr val="tx1">
                    <a:lumMod val="65000"/>
                    <a:lumOff val="35000"/>
                  </a:schemeClr>
                </a:solidFill>
                <a:latin typeface="+mn-lt"/>
              </a:rPr>
              <a:t>Kliff</a:t>
            </a:r>
            <a:r>
              <a:rPr lang="en-US" sz="1000" i="1" dirty="0" smtClean="0">
                <a:solidFill>
                  <a:schemeClr val="tx1">
                    <a:lumMod val="65000"/>
                    <a:lumOff val="35000"/>
                  </a:schemeClr>
                </a:solidFill>
                <a:latin typeface="+mn-lt"/>
              </a:rPr>
              <a:t>, “Today in </a:t>
            </a:r>
            <a:r>
              <a:rPr lang="en-US" sz="1000" i="1" dirty="0" err="1" smtClean="0">
                <a:solidFill>
                  <a:schemeClr val="tx1">
                    <a:lumMod val="65000"/>
                    <a:lumOff val="35000"/>
                  </a:schemeClr>
                </a:solidFill>
                <a:latin typeface="+mn-lt"/>
              </a:rPr>
              <a:t>Obamacare</a:t>
            </a:r>
            <a:r>
              <a:rPr lang="en-US" sz="1000" i="1" dirty="0" smtClean="0">
                <a:solidFill>
                  <a:schemeClr val="tx1">
                    <a:lumMod val="65000"/>
                    <a:lumOff val="35000"/>
                  </a:schemeClr>
                </a:solidFill>
                <a:latin typeface="+mn-lt"/>
              </a:rPr>
              <a:t>: 17 ways Tom Price can start dismantling the ACA,” </a:t>
            </a:r>
            <a:r>
              <a:rPr lang="en-US" sz="1000" i="1" dirty="0" err="1" smtClean="0">
                <a:solidFill>
                  <a:schemeClr val="tx1">
                    <a:lumMod val="65000"/>
                    <a:lumOff val="35000"/>
                  </a:schemeClr>
                </a:solidFill>
                <a:latin typeface="+mn-lt"/>
              </a:rPr>
              <a:t>Vox</a:t>
            </a:r>
            <a:r>
              <a:rPr lang="en-US" sz="1000" i="1" dirty="0" smtClean="0">
                <a:solidFill>
                  <a:schemeClr val="tx1">
                    <a:lumMod val="65000"/>
                    <a:lumOff val="35000"/>
                  </a:schemeClr>
                </a:solidFill>
                <a:latin typeface="+mn-lt"/>
              </a:rPr>
              <a:t>, February 10, 2017; Nicholas Bagley and Adrianna McIntyre, “Executive actions Trump could take to change the ACA,” The Incidental Economist, January 23, 2017. </a:t>
            </a:r>
            <a:endParaRPr lang="en-US" sz="1000" i="1" dirty="0">
              <a:solidFill>
                <a:schemeClr val="tx1">
                  <a:lumMod val="65000"/>
                  <a:lumOff val="35000"/>
                </a:schemeClr>
              </a:solidFill>
              <a:latin typeface="+mn-lt"/>
            </a:endParaRPr>
          </a:p>
        </p:txBody>
      </p:sp>
      <p:grpSp>
        <p:nvGrpSpPr>
          <p:cNvPr id="6153" name="Group 3"/>
          <p:cNvGrpSpPr>
            <a:grpSpLocks/>
          </p:cNvGrpSpPr>
          <p:nvPr/>
        </p:nvGrpSpPr>
        <p:grpSpPr bwMode="auto">
          <a:xfrm>
            <a:off x="398463" y="2085975"/>
            <a:ext cx="284162" cy="369888"/>
            <a:chOff x="625926" y="1950358"/>
            <a:chExt cx="283855" cy="369332"/>
          </a:xfrm>
        </p:grpSpPr>
        <p:sp>
          <p:nvSpPr>
            <p:cNvPr id="2" name="Oval 1"/>
            <p:cNvSpPr/>
            <p:nvPr/>
          </p:nvSpPr>
          <p:spPr>
            <a:xfrm>
              <a:off x="625926" y="2023273"/>
              <a:ext cx="272755" cy="27264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92" name="TextBox 2"/>
            <p:cNvSpPr txBox="1">
              <a:spLocks noChangeArrowheads="1"/>
            </p:cNvSpPr>
            <p:nvPr/>
          </p:nvSpPr>
          <p:spPr bwMode="auto">
            <a:xfrm>
              <a:off x="625929" y="1950358"/>
              <a:ext cx="2838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r>
                <a:rPr lang="en-US" sz="1800">
                  <a:solidFill>
                    <a:schemeClr val="bg1"/>
                  </a:solidFill>
                  <a:latin typeface="Georgia" charset="0"/>
                  <a:cs typeface="Georgia" charset="0"/>
                </a:rPr>
                <a:t>1</a:t>
              </a:r>
            </a:p>
          </p:txBody>
        </p:sp>
      </p:grpSp>
      <p:sp>
        <p:nvSpPr>
          <p:cNvPr id="51" name="Rectangle 50"/>
          <p:cNvSpPr/>
          <p:nvPr/>
        </p:nvSpPr>
        <p:spPr>
          <a:xfrm>
            <a:off x="719138" y="2882900"/>
            <a:ext cx="3727450" cy="776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spcAft>
                <a:spcPts val="50"/>
              </a:spcAft>
              <a:defRPr/>
            </a:pPr>
            <a:r>
              <a:rPr lang="en-US" sz="1100" b="1" dirty="0">
                <a:solidFill>
                  <a:schemeClr val="tx1"/>
                </a:solidFill>
                <a:latin typeface="+mj-lt"/>
              </a:rPr>
              <a:t>Tweak hardship waivers:</a:t>
            </a:r>
          </a:p>
          <a:p>
            <a:pPr eaLnBrk="0" hangingPunct="0">
              <a:spcAft>
                <a:spcPts val="50"/>
              </a:spcAft>
              <a:defRPr/>
            </a:pPr>
            <a:r>
              <a:rPr lang="en-US" sz="1100" dirty="0">
                <a:solidFill>
                  <a:schemeClr val="tx1"/>
                </a:solidFill>
                <a:latin typeface="Calibri Light"/>
                <a:cs typeface="Calibri Light"/>
              </a:rPr>
              <a:t>The HHS secretary has significant leeway to define what constitutes “hardship” when granting exemption to the ACA’s individual mandate penalty</a:t>
            </a:r>
          </a:p>
        </p:txBody>
      </p:sp>
      <p:grpSp>
        <p:nvGrpSpPr>
          <p:cNvPr id="6155" name="Group 51"/>
          <p:cNvGrpSpPr>
            <a:grpSpLocks/>
          </p:cNvGrpSpPr>
          <p:nvPr/>
        </p:nvGrpSpPr>
        <p:grpSpPr bwMode="auto">
          <a:xfrm>
            <a:off x="388938" y="2882900"/>
            <a:ext cx="312737" cy="369888"/>
            <a:chOff x="616858" y="1950358"/>
            <a:chExt cx="313607" cy="369332"/>
          </a:xfrm>
        </p:grpSpPr>
        <p:sp>
          <p:nvSpPr>
            <p:cNvPr id="53" name="Oval 52"/>
            <p:cNvSpPr/>
            <p:nvPr/>
          </p:nvSpPr>
          <p:spPr>
            <a:xfrm>
              <a:off x="626409" y="2023273"/>
              <a:ext cx="272217" cy="27264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90" name="TextBox 53"/>
            <p:cNvSpPr txBox="1">
              <a:spLocks noChangeArrowheads="1"/>
            </p:cNvSpPr>
            <p:nvPr/>
          </p:nvSpPr>
          <p:spPr bwMode="auto">
            <a:xfrm>
              <a:off x="616858" y="1950358"/>
              <a:ext cx="3136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r>
                <a:rPr lang="en-US" sz="1800">
                  <a:solidFill>
                    <a:schemeClr val="bg1"/>
                  </a:solidFill>
                  <a:latin typeface="Georgia" charset="0"/>
                  <a:cs typeface="Georgia" charset="0"/>
                </a:rPr>
                <a:t>2</a:t>
              </a:r>
            </a:p>
          </p:txBody>
        </p:sp>
      </p:grpSp>
      <p:sp>
        <p:nvSpPr>
          <p:cNvPr id="55" name="Rectangle 54"/>
          <p:cNvSpPr/>
          <p:nvPr/>
        </p:nvSpPr>
        <p:spPr>
          <a:xfrm>
            <a:off x="715963" y="3716338"/>
            <a:ext cx="3729037"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spcAft>
                <a:spcPts val="50"/>
              </a:spcAft>
              <a:defRPr/>
            </a:pPr>
            <a:r>
              <a:rPr lang="en-US" sz="1100" b="1" dirty="0">
                <a:solidFill>
                  <a:schemeClr val="tx1"/>
                </a:solidFill>
                <a:latin typeface="+mj-lt"/>
              </a:rPr>
              <a:t>Limit or eliminate women’s preventive services:</a:t>
            </a:r>
          </a:p>
          <a:p>
            <a:pPr eaLnBrk="0" hangingPunct="0">
              <a:spcAft>
                <a:spcPts val="50"/>
              </a:spcAft>
              <a:defRPr/>
            </a:pPr>
            <a:r>
              <a:rPr lang="en-US" sz="1100" dirty="0">
                <a:solidFill>
                  <a:schemeClr val="tx1"/>
                </a:solidFill>
                <a:latin typeface="Calibri Light"/>
                <a:cs typeface="Calibri Light"/>
              </a:rPr>
              <a:t>The HHS secretary can exclude contraception from the list of women’s preventive services, or entirely eliminate coverage of women’s preventive services under the law</a:t>
            </a:r>
          </a:p>
        </p:txBody>
      </p:sp>
      <p:grpSp>
        <p:nvGrpSpPr>
          <p:cNvPr id="6157" name="Group 55"/>
          <p:cNvGrpSpPr>
            <a:grpSpLocks/>
          </p:cNvGrpSpPr>
          <p:nvPr/>
        </p:nvGrpSpPr>
        <p:grpSpPr bwMode="auto">
          <a:xfrm>
            <a:off x="385763" y="3716338"/>
            <a:ext cx="312737" cy="368300"/>
            <a:chOff x="616858" y="1941287"/>
            <a:chExt cx="312030" cy="369332"/>
          </a:xfrm>
        </p:grpSpPr>
        <p:sp>
          <p:nvSpPr>
            <p:cNvPr id="57" name="Oval 56"/>
            <p:cNvSpPr/>
            <p:nvPr/>
          </p:nvSpPr>
          <p:spPr>
            <a:xfrm>
              <a:off x="626361" y="2022476"/>
              <a:ext cx="272433" cy="272224"/>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88" name="TextBox 57"/>
            <p:cNvSpPr txBox="1">
              <a:spLocks noChangeArrowheads="1"/>
            </p:cNvSpPr>
            <p:nvPr/>
          </p:nvSpPr>
          <p:spPr bwMode="auto">
            <a:xfrm>
              <a:off x="616858" y="1941287"/>
              <a:ext cx="312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r>
                <a:rPr lang="en-US" sz="1800">
                  <a:solidFill>
                    <a:schemeClr val="bg1"/>
                  </a:solidFill>
                  <a:latin typeface="Georgia" charset="0"/>
                  <a:cs typeface="Georgia" charset="0"/>
                </a:rPr>
                <a:t>3</a:t>
              </a:r>
            </a:p>
          </p:txBody>
        </p:sp>
      </p:grpSp>
      <p:sp>
        <p:nvSpPr>
          <p:cNvPr id="59" name="Rectangle 58"/>
          <p:cNvSpPr/>
          <p:nvPr/>
        </p:nvSpPr>
        <p:spPr>
          <a:xfrm>
            <a:off x="723900" y="4548188"/>
            <a:ext cx="3729038" cy="776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spcAft>
                <a:spcPts val="50"/>
              </a:spcAft>
              <a:defRPr/>
            </a:pPr>
            <a:r>
              <a:rPr lang="en-US" sz="1100" b="1" dirty="0">
                <a:solidFill>
                  <a:schemeClr val="tx1"/>
                </a:solidFill>
                <a:latin typeface="+mj-lt"/>
              </a:rPr>
              <a:t>Expand Hobby Lobby exemption:</a:t>
            </a:r>
          </a:p>
          <a:p>
            <a:pPr eaLnBrk="0" hangingPunct="0">
              <a:spcAft>
                <a:spcPts val="50"/>
              </a:spcAft>
              <a:defRPr/>
            </a:pPr>
            <a:r>
              <a:rPr lang="en-US" sz="1100" dirty="0">
                <a:solidFill>
                  <a:schemeClr val="tx1"/>
                </a:solidFill>
                <a:latin typeface="Calibri Light"/>
                <a:cs typeface="Calibri Light"/>
              </a:rPr>
              <a:t>Currently, the contraceptive mandate accommodation is available to religious nonprofits and closely-held for profit corporations. Secy. Price can expand this exemption</a:t>
            </a:r>
          </a:p>
        </p:txBody>
      </p:sp>
      <p:grpSp>
        <p:nvGrpSpPr>
          <p:cNvPr id="6159" name="Group 59"/>
          <p:cNvGrpSpPr>
            <a:grpSpLocks/>
          </p:cNvGrpSpPr>
          <p:nvPr/>
        </p:nvGrpSpPr>
        <p:grpSpPr bwMode="auto">
          <a:xfrm>
            <a:off x="393700" y="4548188"/>
            <a:ext cx="314325" cy="369887"/>
            <a:chOff x="616858" y="1941287"/>
            <a:chExt cx="315073" cy="369332"/>
          </a:xfrm>
        </p:grpSpPr>
        <p:sp>
          <p:nvSpPr>
            <p:cNvPr id="61" name="Oval 60"/>
            <p:cNvSpPr/>
            <p:nvPr/>
          </p:nvSpPr>
          <p:spPr>
            <a:xfrm>
              <a:off x="626406" y="2023713"/>
              <a:ext cx="272109" cy="271055"/>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86" name="TextBox 61"/>
            <p:cNvSpPr txBox="1">
              <a:spLocks noChangeArrowheads="1"/>
            </p:cNvSpPr>
            <p:nvPr/>
          </p:nvSpPr>
          <p:spPr bwMode="auto">
            <a:xfrm>
              <a:off x="616858" y="1941287"/>
              <a:ext cx="315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r>
                <a:rPr lang="en-US" sz="1800">
                  <a:solidFill>
                    <a:schemeClr val="bg1"/>
                  </a:solidFill>
                  <a:latin typeface="Georgia" charset="0"/>
                  <a:cs typeface="Georgia" charset="0"/>
                </a:rPr>
                <a:t>4</a:t>
              </a:r>
            </a:p>
          </p:txBody>
        </p:sp>
      </p:grpSp>
      <p:sp>
        <p:nvSpPr>
          <p:cNvPr id="63" name="Rectangle 62"/>
          <p:cNvSpPr/>
          <p:nvPr/>
        </p:nvSpPr>
        <p:spPr>
          <a:xfrm>
            <a:off x="703263" y="5324475"/>
            <a:ext cx="3729037" cy="776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spcAft>
                <a:spcPts val="50"/>
              </a:spcAft>
              <a:defRPr/>
            </a:pPr>
            <a:r>
              <a:rPr lang="en-US" sz="1100" b="1" dirty="0">
                <a:solidFill>
                  <a:schemeClr val="tx1"/>
                </a:solidFill>
                <a:latin typeface="+mj-lt"/>
              </a:rPr>
              <a:t>Narrow regulations on essential health benefits:</a:t>
            </a:r>
          </a:p>
          <a:p>
            <a:pPr eaLnBrk="0" hangingPunct="0">
              <a:spcAft>
                <a:spcPts val="50"/>
              </a:spcAft>
              <a:defRPr/>
            </a:pPr>
            <a:r>
              <a:rPr lang="en-US" sz="1100" dirty="0">
                <a:solidFill>
                  <a:schemeClr val="tx1"/>
                </a:solidFill>
                <a:latin typeface="Calibri Light"/>
                <a:cs typeface="Calibri Light"/>
              </a:rPr>
              <a:t>While the 10 essential benefit categories are codified in the law, Price can issue regulations that would permit insurers to more narrowly define what it means to cover the categories</a:t>
            </a:r>
          </a:p>
        </p:txBody>
      </p:sp>
      <p:grpSp>
        <p:nvGrpSpPr>
          <p:cNvPr id="6161" name="Group 63"/>
          <p:cNvGrpSpPr>
            <a:grpSpLocks/>
          </p:cNvGrpSpPr>
          <p:nvPr/>
        </p:nvGrpSpPr>
        <p:grpSpPr bwMode="auto">
          <a:xfrm>
            <a:off x="373063" y="5324475"/>
            <a:ext cx="307975" cy="369888"/>
            <a:chOff x="616858" y="1932216"/>
            <a:chExt cx="306619" cy="369332"/>
          </a:xfrm>
        </p:grpSpPr>
        <p:sp>
          <p:nvSpPr>
            <p:cNvPr id="65" name="Oval 64"/>
            <p:cNvSpPr/>
            <p:nvPr/>
          </p:nvSpPr>
          <p:spPr>
            <a:xfrm>
              <a:off x="626341" y="2022568"/>
              <a:ext cx="271848" cy="27264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84" name="TextBox 65"/>
            <p:cNvSpPr txBox="1">
              <a:spLocks noChangeArrowheads="1"/>
            </p:cNvSpPr>
            <p:nvPr/>
          </p:nvSpPr>
          <p:spPr bwMode="auto">
            <a:xfrm>
              <a:off x="616858" y="1932216"/>
              <a:ext cx="3066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r>
                <a:rPr lang="en-US" sz="1800">
                  <a:solidFill>
                    <a:schemeClr val="bg1"/>
                  </a:solidFill>
                  <a:latin typeface="Georgia" charset="0"/>
                  <a:cs typeface="Georgia" charset="0"/>
                </a:rPr>
                <a:t>5</a:t>
              </a:r>
            </a:p>
          </p:txBody>
        </p:sp>
      </p:grpSp>
      <p:sp>
        <p:nvSpPr>
          <p:cNvPr id="67" name="Rectangle 66"/>
          <p:cNvSpPr/>
          <p:nvPr/>
        </p:nvSpPr>
        <p:spPr>
          <a:xfrm>
            <a:off x="4918075" y="2085975"/>
            <a:ext cx="3729038" cy="776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spcAft>
                <a:spcPts val="50"/>
              </a:spcAft>
              <a:defRPr/>
            </a:pPr>
            <a:r>
              <a:rPr lang="en-US" sz="1100" b="1" dirty="0">
                <a:solidFill>
                  <a:schemeClr val="tx1"/>
                </a:solidFill>
                <a:latin typeface="+mj-lt"/>
              </a:rPr>
              <a:t>Restrict special enrollment periods:</a:t>
            </a:r>
          </a:p>
          <a:p>
            <a:pPr eaLnBrk="0" hangingPunct="0">
              <a:spcAft>
                <a:spcPts val="50"/>
              </a:spcAft>
              <a:defRPr/>
            </a:pPr>
            <a:r>
              <a:rPr lang="en-US" sz="1100" dirty="0">
                <a:solidFill>
                  <a:schemeClr val="tx1"/>
                </a:solidFill>
                <a:latin typeface="Calibri Light"/>
                <a:cs typeface="Calibri Light"/>
              </a:rPr>
              <a:t>The Trump administration can require people who are trying to sign up outside of the open enrollment period to provide more documentation</a:t>
            </a:r>
          </a:p>
        </p:txBody>
      </p:sp>
      <p:grpSp>
        <p:nvGrpSpPr>
          <p:cNvPr id="6163" name="Group 67"/>
          <p:cNvGrpSpPr>
            <a:grpSpLocks/>
          </p:cNvGrpSpPr>
          <p:nvPr/>
        </p:nvGrpSpPr>
        <p:grpSpPr bwMode="auto">
          <a:xfrm>
            <a:off x="4579938" y="2085975"/>
            <a:ext cx="314325" cy="369888"/>
            <a:chOff x="607787" y="1959429"/>
            <a:chExt cx="315298" cy="369332"/>
          </a:xfrm>
        </p:grpSpPr>
        <p:sp>
          <p:nvSpPr>
            <p:cNvPr id="69" name="Oval 68"/>
            <p:cNvSpPr/>
            <p:nvPr/>
          </p:nvSpPr>
          <p:spPr>
            <a:xfrm>
              <a:off x="625303" y="2022834"/>
              <a:ext cx="273895" cy="27264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82" name="TextBox 69"/>
            <p:cNvSpPr txBox="1">
              <a:spLocks noChangeArrowheads="1"/>
            </p:cNvSpPr>
            <p:nvPr/>
          </p:nvSpPr>
          <p:spPr bwMode="auto">
            <a:xfrm>
              <a:off x="607787" y="1959429"/>
              <a:ext cx="315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r>
                <a:rPr lang="en-US" sz="1800">
                  <a:solidFill>
                    <a:schemeClr val="bg1"/>
                  </a:solidFill>
                  <a:latin typeface="Georgia" charset="0"/>
                  <a:cs typeface="Georgia" charset="0"/>
                </a:rPr>
                <a:t>6</a:t>
              </a:r>
            </a:p>
          </p:txBody>
        </p:sp>
      </p:grpSp>
      <p:sp>
        <p:nvSpPr>
          <p:cNvPr id="71" name="Rectangle 70"/>
          <p:cNvSpPr/>
          <p:nvPr/>
        </p:nvSpPr>
        <p:spPr>
          <a:xfrm>
            <a:off x="4872038" y="2882900"/>
            <a:ext cx="3727450" cy="944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spcAft>
                <a:spcPts val="50"/>
              </a:spcAft>
              <a:defRPr/>
            </a:pPr>
            <a:r>
              <a:rPr lang="en-US" sz="1100" b="1" dirty="0">
                <a:solidFill>
                  <a:schemeClr val="tx1"/>
                </a:solidFill>
                <a:latin typeface="+mj-lt"/>
              </a:rPr>
              <a:t>Tweak the “like it, keep it” rule</a:t>
            </a:r>
          </a:p>
          <a:p>
            <a:pPr eaLnBrk="0" hangingPunct="0">
              <a:spcAft>
                <a:spcPts val="50"/>
              </a:spcAft>
              <a:defRPr/>
            </a:pPr>
            <a:r>
              <a:rPr lang="en-US" sz="1100" dirty="0">
                <a:solidFill>
                  <a:schemeClr val="tx1"/>
                </a:solidFill>
                <a:latin typeface="Calibri Light"/>
                <a:cs typeface="Calibri Light"/>
              </a:rPr>
              <a:t>This administrative fix was put in place by the Obama administration in 2013, and allowed people to keep certain non-ACA-compliant insurance plans. Secy. Price can decide whether to end the fix or expand it</a:t>
            </a:r>
          </a:p>
        </p:txBody>
      </p:sp>
      <p:grpSp>
        <p:nvGrpSpPr>
          <p:cNvPr id="6165" name="Group 71"/>
          <p:cNvGrpSpPr>
            <a:grpSpLocks/>
          </p:cNvGrpSpPr>
          <p:nvPr/>
        </p:nvGrpSpPr>
        <p:grpSpPr bwMode="auto">
          <a:xfrm>
            <a:off x="4541838" y="2882900"/>
            <a:ext cx="300037" cy="369888"/>
            <a:chOff x="616858" y="1941287"/>
            <a:chExt cx="300646" cy="369332"/>
          </a:xfrm>
        </p:grpSpPr>
        <p:sp>
          <p:nvSpPr>
            <p:cNvPr id="73" name="Oval 72"/>
            <p:cNvSpPr/>
            <p:nvPr/>
          </p:nvSpPr>
          <p:spPr>
            <a:xfrm>
              <a:off x="626402" y="2023713"/>
              <a:ext cx="272013" cy="271055"/>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80" name="TextBox 73"/>
            <p:cNvSpPr txBox="1">
              <a:spLocks noChangeArrowheads="1"/>
            </p:cNvSpPr>
            <p:nvPr/>
          </p:nvSpPr>
          <p:spPr bwMode="auto">
            <a:xfrm>
              <a:off x="616858" y="1941287"/>
              <a:ext cx="3006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r>
                <a:rPr lang="en-US" sz="1800">
                  <a:solidFill>
                    <a:schemeClr val="bg1"/>
                  </a:solidFill>
                  <a:latin typeface="Georgia" charset="0"/>
                  <a:cs typeface="Georgia" charset="0"/>
                </a:rPr>
                <a:t>7</a:t>
              </a:r>
            </a:p>
          </p:txBody>
        </p:sp>
      </p:grpSp>
      <p:sp>
        <p:nvSpPr>
          <p:cNvPr id="75" name="Rectangle 74"/>
          <p:cNvSpPr/>
          <p:nvPr/>
        </p:nvSpPr>
        <p:spPr>
          <a:xfrm>
            <a:off x="4887913" y="3833813"/>
            <a:ext cx="3727450" cy="776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spcAft>
                <a:spcPts val="50"/>
              </a:spcAft>
              <a:defRPr/>
            </a:pPr>
            <a:r>
              <a:rPr lang="en-US" sz="1100" b="1" dirty="0">
                <a:solidFill>
                  <a:schemeClr val="tx1"/>
                </a:solidFill>
                <a:latin typeface="+mj-lt"/>
              </a:rPr>
              <a:t>Approve different 1115 waivers for Medicaid</a:t>
            </a:r>
          </a:p>
          <a:p>
            <a:pPr eaLnBrk="0" hangingPunct="0">
              <a:spcAft>
                <a:spcPts val="50"/>
              </a:spcAft>
              <a:defRPr/>
            </a:pPr>
            <a:r>
              <a:rPr lang="en-US" sz="1100" dirty="0">
                <a:solidFill>
                  <a:schemeClr val="tx1"/>
                </a:solidFill>
                <a:latin typeface="Calibri Light"/>
                <a:cs typeface="Calibri Light"/>
              </a:rPr>
              <a:t>States can propose Medicaid experiments through 1115 waivers — Trump’s CMS will likely approve different Medicaid experiments than the ones approved by Obama’s CMS</a:t>
            </a:r>
          </a:p>
        </p:txBody>
      </p:sp>
      <p:grpSp>
        <p:nvGrpSpPr>
          <p:cNvPr id="6167" name="Group 75"/>
          <p:cNvGrpSpPr>
            <a:grpSpLocks/>
          </p:cNvGrpSpPr>
          <p:nvPr/>
        </p:nvGrpSpPr>
        <p:grpSpPr bwMode="auto">
          <a:xfrm>
            <a:off x="4548188" y="3833813"/>
            <a:ext cx="322262" cy="369887"/>
            <a:chOff x="607787" y="1959429"/>
            <a:chExt cx="322286" cy="369332"/>
          </a:xfrm>
        </p:grpSpPr>
        <p:sp>
          <p:nvSpPr>
            <p:cNvPr id="79" name="Oval 78"/>
            <p:cNvSpPr/>
            <p:nvPr/>
          </p:nvSpPr>
          <p:spPr>
            <a:xfrm>
              <a:off x="625250" y="2022834"/>
              <a:ext cx="273070" cy="27264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78" name="TextBox 79"/>
            <p:cNvSpPr txBox="1">
              <a:spLocks noChangeArrowheads="1"/>
            </p:cNvSpPr>
            <p:nvPr/>
          </p:nvSpPr>
          <p:spPr bwMode="auto">
            <a:xfrm>
              <a:off x="607787" y="1959429"/>
              <a:ext cx="322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r>
                <a:rPr lang="en-US" sz="1800">
                  <a:solidFill>
                    <a:schemeClr val="bg1"/>
                  </a:solidFill>
                  <a:latin typeface="Georgia" charset="0"/>
                  <a:cs typeface="Georgia" charset="0"/>
                </a:rPr>
                <a:t>8</a:t>
              </a:r>
            </a:p>
          </p:txBody>
        </p:sp>
      </p:grpSp>
      <p:sp>
        <p:nvSpPr>
          <p:cNvPr id="82" name="Rectangle 81"/>
          <p:cNvSpPr/>
          <p:nvPr/>
        </p:nvSpPr>
        <p:spPr>
          <a:xfrm>
            <a:off x="4830763" y="4665663"/>
            <a:ext cx="3729037" cy="608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spcAft>
                <a:spcPts val="50"/>
              </a:spcAft>
              <a:defRPr/>
            </a:pPr>
            <a:r>
              <a:rPr lang="en-US" sz="1100" b="1" dirty="0">
                <a:solidFill>
                  <a:schemeClr val="tx1"/>
                </a:solidFill>
                <a:latin typeface="+mj-lt"/>
              </a:rPr>
              <a:t>Further delay the Cadillac tax</a:t>
            </a:r>
          </a:p>
          <a:p>
            <a:pPr eaLnBrk="0" hangingPunct="0">
              <a:spcAft>
                <a:spcPts val="50"/>
              </a:spcAft>
              <a:defRPr/>
            </a:pPr>
            <a:r>
              <a:rPr lang="en-US" sz="1100" dirty="0">
                <a:solidFill>
                  <a:schemeClr val="tx1"/>
                </a:solidFill>
                <a:latin typeface="Calibri Light"/>
                <a:cs typeface="Calibri Light"/>
              </a:rPr>
              <a:t>The Trump administration can choose to delay the tax again in 2020, when it is currently set to go into effect</a:t>
            </a:r>
          </a:p>
        </p:txBody>
      </p:sp>
      <p:grpSp>
        <p:nvGrpSpPr>
          <p:cNvPr id="6169" name="Group 83"/>
          <p:cNvGrpSpPr>
            <a:grpSpLocks/>
          </p:cNvGrpSpPr>
          <p:nvPr/>
        </p:nvGrpSpPr>
        <p:grpSpPr bwMode="auto">
          <a:xfrm>
            <a:off x="4500563" y="4665663"/>
            <a:ext cx="322262" cy="369887"/>
            <a:chOff x="616858" y="1941287"/>
            <a:chExt cx="322286" cy="369332"/>
          </a:xfrm>
        </p:grpSpPr>
        <p:sp>
          <p:nvSpPr>
            <p:cNvPr id="86" name="Oval 85"/>
            <p:cNvSpPr/>
            <p:nvPr/>
          </p:nvSpPr>
          <p:spPr>
            <a:xfrm>
              <a:off x="626384" y="2023713"/>
              <a:ext cx="271482" cy="271055"/>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76" name="TextBox 86"/>
            <p:cNvSpPr txBox="1">
              <a:spLocks noChangeArrowheads="1"/>
            </p:cNvSpPr>
            <p:nvPr/>
          </p:nvSpPr>
          <p:spPr bwMode="auto">
            <a:xfrm>
              <a:off x="616858" y="1941287"/>
              <a:ext cx="322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r>
                <a:rPr lang="en-US" sz="1800">
                  <a:solidFill>
                    <a:schemeClr val="bg1"/>
                  </a:solidFill>
                  <a:latin typeface="Georgia" charset="0"/>
                  <a:cs typeface="Georgia" charset="0"/>
                </a:rPr>
                <a:t>9</a:t>
              </a:r>
            </a:p>
          </p:txBody>
        </p:sp>
      </p:grpSp>
      <p:sp>
        <p:nvSpPr>
          <p:cNvPr id="88" name="Rectangle 87"/>
          <p:cNvSpPr/>
          <p:nvPr/>
        </p:nvSpPr>
        <p:spPr>
          <a:xfrm>
            <a:off x="4829175" y="5360988"/>
            <a:ext cx="3729038" cy="776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spcAft>
                <a:spcPts val="50"/>
              </a:spcAft>
              <a:defRPr/>
            </a:pPr>
            <a:r>
              <a:rPr lang="en-US" sz="1100" b="1" dirty="0">
                <a:solidFill>
                  <a:schemeClr val="tx1"/>
                </a:solidFill>
                <a:latin typeface="+mj-lt"/>
              </a:rPr>
              <a:t>Adjust parameters for 1332 waivers</a:t>
            </a:r>
          </a:p>
          <a:p>
            <a:pPr eaLnBrk="0" hangingPunct="0">
              <a:spcAft>
                <a:spcPts val="50"/>
              </a:spcAft>
              <a:defRPr/>
            </a:pPr>
            <a:r>
              <a:rPr lang="en-US" sz="1100" dirty="0">
                <a:solidFill>
                  <a:schemeClr val="tx1"/>
                </a:solidFill>
                <a:latin typeface="Calibri Light"/>
                <a:cs typeface="Calibri Light"/>
              </a:rPr>
              <a:t>These waivers permit states to adopt innovative structures for health insurance, as long as the coverage retains the basic protections of the ACA </a:t>
            </a:r>
          </a:p>
        </p:txBody>
      </p:sp>
      <p:grpSp>
        <p:nvGrpSpPr>
          <p:cNvPr id="6171" name="Group 88"/>
          <p:cNvGrpSpPr>
            <a:grpSpLocks/>
          </p:cNvGrpSpPr>
          <p:nvPr/>
        </p:nvGrpSpPr>
        <p:grpSpPr bwMode="auto">
          <a:xfrm>
            <a:off x="4445000" y="5360988"/>
            <a:ext cx="425450" cy="369887"/>
            <a:chOff x="562432" y="1950358"/>
            <a:chExt cx="425530" cy="369332"/>
          </a:xfrm>
        </p:grpSpPr>
        <p:sp>
          <p:nvSpPr>
            <p:cNvPr id="90" name="Oval 89"/>
            <p:cNvSpPr/>
            <p:nvPr/>
          </p:nvSpPr>
          <p:spPr>
            <a:xfrm>
              <a:off x="625944" y="2023273"/>
              <a:ext cx="273101" cy="272640"/>
            </a:xfrm>
            <a:prstGeom prst="ellipse">
              <a:avLst/>
            </a:prstGeom>
            <a:solidFill>
              <a:srgbClr val="8E74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74" name="TextBox 90"/>
            <p:cNvSpPr txBox="1">
              <a:spLocks noChangeArrowheads="1"/>
            </p:cNvSpPr>
            <p:nvPr/>
          </p:nvSpPr>
          <p:spPr bwMode="auto">
            <a:xfrm>
              <a:off x="562432" y="1950358"/>
              <a:ext cx="4255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Light" charset="0"/>
                  <a:ea typeface="ＭＳ Ｐゴシック" charset="0"/>
                  <a:cs typeface="ＭＳ Ｐゴシック" charset="0"/>
                </a:defRPr>
              </a:lvl1pPr>
              <a:lvl2pPr marL="742950" indent="-285750" eaLnBrk="0" hangingPunct="0">
                <a:defRPr sz="2400">
                  <a:solidFill>
                    <a:schemeClr val="tx1"/>
                  </a:solidFill>
                  <a:latin typeface="Calibri Light" charset="0"/>
                  <a:ea typeface="ＭＳ Ｐゴシック" charset="0"/>
                </a:defRPr>
              </a:lvl2pPr>
              <a:lvl3pPr marL="1143000" indent="-228600" eaLnBrk="0" hangingPunct="0">
                <a:defRPr sz="2400">
                  <a:solidFill>
                    <a:schemeClr val="tx1"/>
                  </a:solidFill>
                  <a:latin typeface="Calibri Light" charset="0"/>
                  <a:ea typeface="ＭＳ Ｐゴシック" charset="0"/>
                </a:defRPr>
              </a:lvl3pPr>
              <a:lvl4pPr marL="1600200" indent="-228600" eaLnBrk="0" hangingPunct="0">
                <a:defRPr sz="2400">
                  <a:solidFill>
                    <a:schemeClr val="tx1"/>
                  </a:solidFill>
                  <a:latin typeface="Calibri Light" charset="0"/>
                  <a:ea typeface="ＭＳ Ｐゴシック" charset="0"/>
                </a:defRPr>
              </a:lvl4pPr>
              <a:lvl5pPr marL="2057400" indent="-228600" eaLnBrk="0" hangingPunct="0">
                <a:defRPr sz="2400">
                  <a:solidFill>
                    <a:schemeClr val="tx1"/>
                  </a:solidFill>
                  <a:latin typeface="Calibri Light" charset="0"/>
                  <a:ea typeface="ＭＳ Ｐゴシック" charset="0"/>
                </a:defRPr>
              </a:lvl5pPr>
              <a:lvl6pPr marL="2514600" indent="-228600" eaLnBrk="0" fontAlgn="base" hangingPunct="0">
                <a:spcBef>
                  <a:spcPct val="0"/>
                </a:spcBef>
                <a:spcAft>
                  <a:spcPct val="0"/>
                </a:spcAft>
                <a:defRPr sz="2400">
                  <a:solidFill>
                    <a:schemeClr val="tx1"/>
                  </a:solidFill>
                  <a:latin typeface="Calibri Light" charset="0"/>
                  <a:ea typeface="ＭＳ Ｐゴシック" charset="0"/>
                </a:defRPr>
              </a:lvl6pPr>
              <a:lvl7pPr marL="2971800" indent="-228600" eaLnBrk="0" fontAlgn="base" hangingPunct="0">
                <a:spcBef>
                  <a:spcPct val="0"/>
                </a:spcBef>
                <a:spcAft>
                  <a:spcPct val="0"/>
                </a:spcAft>
                <a:defRPr sz="2400">
                  <a:solidFill>
                    <a:schemeClr val="tx1"/>
                  </a:solidFill>
                  <a:latin typeface="Calibri Light" charset="0"/>
                  <a:ea typeface="ＭＳ Ｐゴシック" charset="0"/>
                </a:defRPr>
              </a:lvl7pPr>
              <a:lvl8pPr marL="3429000" indent="-228600" eaLnBrk="0" fontAlgn="base" hangingPunct="0">
                <a:spcBef>
                  <a:spcPct val="0"/>
                </a:spcBef>
                <a:spcAft>
                  <a:spcPct val="0"/>
                </a:spcAft>
                <a:defRPr sz="2400">
                  <a:solidFill>
                    <a:schemeClr val="tx1"/>
                  </a:solidFill>
                  <a:latin typeface="Calibri Light" charset="0"/>
                  <a:ea typeface="ＭＳ Ｐゴシック" charset="0"/>
                </a:defRPr>
              </a:lvl8pPr>
              <a:lvl9pPr marL="3886200" indent="-228600" eaLnBrk="0" fontAlgn="base" hangingPunct="0">
                <a:spcBef>
                  <a:spcPct val="0"/>
                </a:spcBef>
                <a:spcAft>
                  <a:spcPct val="0"/>
                </a:spcAft>
                <a:defRPr sz="2400">
                  <a:solidFill>
                    <a:schemeClr val="tx1"/>
                  </a:solidFill>
                  <a:latin typeface="Calibri Light" charset="0"/>
                  <a:ea typeface="ＭＳ Ｐゴシック" charset="0"/>
                </a:defRPr>
              </a:lvl9pPr>
            </a:lstStyle>
            <a:p>
              <a:pPr eaLnBrk="1" hangingPunct="1"/>
              <a:r>
                <a:rPr lang="en-US" sz="1800">
                  <a:solidFill>
                    <a:schemeClr val="bg1"/>
                  </a:solidFill>
                  <a:latin typeface="Georgia" charset="0"/>
                  <a:cs typeface="Georgia" charset="0"/>
                </a:rPr>
                <a:t>10</a:t>
              </a:r>
            </a:p>
          </p:txBody>
        </p:sp>
      </p:grpSp>
      <p:sp>
        <p:nvSpPr>
          <p:cNvPr id="5" name="TextBox 4"/>
          <p:cNvSpPr txBox="1"/>
          <p:nvPr/>
        </p:nvSpPr>
        <p:spPr>
          <a:xfrm>
            <a:off x="517525" y="1768475"/>
            <a:ext cx="7832725" cy="261938"/>
          </a:xfrm>
          <a:prstGeom prst="rect">
            <a:avLst/>
          </a:prstGeom>
          <a:noFill/>
        </p:spPr>
        <p:txBody>
          <a:bodyPr wrap="none">
            <a:spAutoFit/>
          </a:bodyPr>
          <a:lstStyle/>
          <a:p>
            <a:pPr>
              <a:defRPr/>
            </a:pPr>
            <a:r>
              <a:rPr lang="en-US" sz="1100" i="1" dirty="0">
                <a:solidFill>
                  <a:schemeClr val="bg1">
                    <a:lumMod val="50000"/>
                  </a:schemeClr>
                </a:solidFill>
              </a:rPr>
              <a:t>*This list is not comprehensive and HHS Secretary Tom Price may pursue different courses of action in implementing healthcare reform</a:t>
            </a:r>
          </a:p>
        </p:txBody>
      </p:sp>
    </p:spTree>
    <p:extLst>
      <p:ext uri="{BB962C8B-B14F-4D97-AF65-F5344CB8AC3E}">
        <p14:creationId xmlns:p14="http://schemas.microsoft.com/office/powerpoint/2010/main" val="9581320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31"/>
          <p:cNvSpPr txBox="1">
            <a:spLocks noChangeArrowheads="1"/>
          </p:cNvSpPr>
          <p:nvPr/>
        </p:nvSpPr>
        <p:spPr bwMode="auto">
          <a:xfrm rot="-5400000">
            <a:off x="2225198" y="2700458"/>
            <a:ext cx="288069" cy="3840480"/>
          </a:xfrm>
          <a:prstGeom prst="rect">
            <a:avLst/>
          </a:prstGeom>
          <a:solidFill>
            <a:srgbClr val="E8DC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Georgia" charset="0"/>
                <a:ea typeface="MS PGothic" charset="0"/>
                <a:cs typeface="ＭＳ Ｐゴシック" charset="0"/>
              </a:defRPr>
            </a:lvl1pPr>
            <a:lvl2pPr marL="742950" indent="-285750">
              <a:defRPr sz="2400">
                <a:solidFill>
                  <a:schemeClr val="tx1"/>
                </a:solidFill>
                <a:latin typeface="Georgia" charset="0"/>
                <a:ea typeface="MS PGothic" charset="0"/>
              </a:defRPr>
            </a:lvl2pPr>
            <a:lvl3pPr>
              <a:defRPr sz="2000">
                <a:solidFill>
                  <a:schemeClr val="tx1"/>
                </a:solidFill>
                <a:latin typeface="Georgia" charset="0"/>
                <a:ea typeface="MS PGothic" charset="0"/>
              </a:defRPr>
            </a:lvl3pPr>
            <a:lvl4pPr>
              <a:defRPr>
                <a:solidFill>
                  <a:schemeClr val="tx1"/>
                </a:solidFill>
                <a:latin typeface="Georgia" charset="0"/>
                <a:ea typeface="MS PGothic" charset="0"/>
              </a:defRPr>
            </a:lvl4pPr>
            <a:lvl5pPr>
              <a:defRPr>
                <a:solidFill>
                  <a:schemeClr val="tx1"/>
                </a:solidFill>
                <a:latin typeface="Georgia" charset="0"/>
                <a:ea typeface="MS PGothic" charset="0"/>
              </a:defRPr>
            </a:lvl5pPr>
            <a:lvl6pPr eaLnBrk="0" fontAlgn="base" hangingPunct="0">
              <a:spcAft>
                <a:spcPct val="0"/>
              </a:spcAft>
              <a:buFont typeface="Arial" charset="0"/>
              <a:defRPr>
                <a:solidFill>
                  <a:schemeClr val="tx1"/>
                </a:solidFill>
                <a:latin typeface="Georgia" charset="0"/>
                <a:ea typeface="MS PGothic" charset="0"/>
              </a:defRPr>
            </a:lvl6pPr>
            <a:lvl7pPr eaLnBrk="0" fontAlgn="base" hangingPunct="0">
              <a:spcAft>
                <a:spcPct val="0"/>
              </a:spcAft>
              <a:buFont typeface="Arial" charset="0"/>
              <a:defRPr>
                <a:solidFill>
                  <a:schemeClr val="tx1"/>
                </a:solidFill>
                <a:latin typeface="Georgia" charset="0"/>
                <a:ea typeface="MS PGothic" charset="0"/>
              </a:defRPr>
            </a:lvl7pPr>
            <a:lvl8pPr eaLnBrk="0" fontAlgn="base" hangingPunct="0">
              <a:spcAft>
                <a:spcPct val="0"/>
              </a:spcAft>
              <a:buFont typeface="Arial" charset="0"/>
              <a:defRPr>
                <a:solidFill>
                  <a:schemeClr val="tx1"/>
                </a:solidFill>
                <a:latin typeface="Georgia" charset="0"/>
                <a:ea typeface="MS PGothic" charset="0"/>
              </a:defRPr>
            </a:lvl8pPr>
            <a:lvl9pPr eaLnBrk="0" fontAlgn="base" hangingPunct="0">
              <a:spcAft>
                <a:spcPct val="0"/>
              </a:spcAft>
              <a:buFont typeface="Arial" charset="0"/>
              <a:defRPr>
                <a:solidFill>
                  <a:schemeClr val="tx1"/>
                </a:solidFill>
                <a:latin typeface="Georgia" charset="0"/>
                <a:ea typeface="MS PGothic" charset="0"/>
              </a:defRPr>
            </a:lvl9pPr>
          </a:lstStyle>
          <a:p>
            <a:pPr algn="ctr"/>
            <a:endParaRPr lang="en-US" sz="1400">
              <a:solidFill>
                <a:schemeClr val="bg1"/>
              </a:solidFill>
              <a:ea typeface="ＭＳ Ｐゴシック" charset="0"/>
            </a:endParaRPr>
          </a:p>
        </p:txBody>
      </p:sp>
      <p:sp>
        <p:nvSpPr>
          <p:cNvPr id="8195" name="Title 1"/>
          <p:cNvSpPr>
            <a:spLocks noGrp="1"/>
          </p:cNvSpPr>
          <p:nvPr>
            <p:ph type="title"/>
          </p:nvPr>
        </p:nvSpPr>
        <p:spPr/>
        <p:txBody>
          <a:bodyPr/>
          <a:lstStyle/>
          <a:p>
            <a:r>
              <a:rPr lang="en-US" dirty="0">
                <a:latin typeface="Georgia" charset="0"/>
                <a:ea typeface="ＭＳ Ｐゴシック" charset="0"/>
              </a:rPr>
              <a:t>Roadmap</a:t>
            </a: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endParaRPr lang="en-US" b="1">
              <a:solidFill>
                <a:schemeClr val="bg1"/>
              </a:solidFill>
              <a:latin typeface="FreightSans Pro Book" charset="0"/>
              <a:ea typeface="MS PGothic" charset="0"/>
              <a:cs typeface="MS PGothic" charset="0"/>
            </a:endParaRPr>
          </a:p>
        </p:txBody>
      </p:sp>
      <p:pic>
        <p:nvPicPr>
          <p:cNvPr id="8198" name="Picture 1"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Georgia" charset="0"/>
                <a:ea typeface="MS PGothic" charset="0"/>
                <a:cs typeface="ＭＳ Ｐゴシック" charset="0"/>
              </a:defRPr>
            </a:lvl1pPr>
            <a:lvl2pPr marL="742950" indent="-285750">
              <a:defRPr sz="2400">
                <a:solidFill>
                  <a:schemeClr val="tx1"/>
                </a:solidFill>
                <a:latin typeface="Georgia" charset="0"/>
                <a:ea typeface="MS PGothic" charset="0"/>
              </a:defRPr>
            </a:lvl2pPr>
            <a:lvl3pPr>
              <a:defRPr sz="2000">
                <a:solidFill>
                  <a:schemeClr val="tx1"/>
                </a:solidFill>
                <a:latin typeface="Georgia" charset="0"/>
                <a:ea typeface="MS PGothic" charset="0"/>
              </a:defRPr>
            </a:lvl3pPr>
            <a:lvl4pPr>
              <a:defRPr>
                <a:solidFill>
                  <a:schemeClr val="tx1"/>
                </a:solidFill>
                <a:latin typeface="Georgia" charset="0"/>
                <a:ea typeface="MS PGothic" charset="0"/>
              </a:defRPr>
            </a:lvl4pPr>
            <a:lvl5pPr>
              <a:defRPr>
                <a:solidFill>
                  <a:schemeClr val="tx1"/>
                </a:solidFill>
                <a:latin typeface="Georgia" charset="0"/>
                <a:ea typeface="MS PGothic" charset="0"/>
              </a:defRPr>
            </a:lvl5pPr>
            <a:lvl6pPr eaLnBrk="0" fontAlgn="base" hangingPunct="0">
              <a:spcAft>
                <a:spcPct val="0"/>
              </a:spcAft>
              <a:buFont typeface="Arial" charset="0"/>
              <a:defRPr>
                <a:solidFill>
                  <a:schemeClr val="tx1"/>
                </a:solidFill>
                <a:latin typeface="Georgia" charset="0"/>
                <a:ea typeface="MS PGothic" charset="0"/>
              </a:defRPr>
            </a:lvl6pPr>
            <a:lvl7pPr eaLnBrk="0" fontAlgn="base" hangingPunct="0">
              <a:spcAft>
                <a:spcPct val="0"/>
              </a:spcAft>
              <a:buFont typeface="Arial" charset="0"/>
              <a:defRPr>
                <a:solidFill>
                  <a:schemeClr val="tx1"/>
                </a:solidFill>
                <a:latin typeface="Georgia" charset="0"/>
                <a:ea typeface="MS PGothic" charset="0"/>
              </a:defRPr>
            </a:lvl7pPr>
            <a:lvl8pPr eaLnBrk="0" fontAlgn="base" hangingPunct="0">
              <a:spcAft>
                <a:spcPct val="0"/>
              </a:spcAft>
              <a:buFont typeface="Arial" charset="0"/>
              <a:defRPr>
                <a:solidFill>
                  <a:schemeClr val="tx1"/>
                </a:solidFill>
                <a:latin typeface="Georgia" charset="0"/>
                <a:ea typeface="MS PGothic" charset="0"/>
              </a:defRPr>
            </a:lvl8pPr>
            <a:lvl9pPr eaLnBrk="0" fontAlgn="base" hangingPunct="0">
              <a:spcAft>
                <a:spcPct val="0"/>
              </a:spcAft>
              <a:buFont typeface="Arial" charset="0"/>
              <a:defRPr>
                <a:solidFill>
                  <a:schemeClr val="tx1"/>
                </a:solidFill>
                <a:latin typeface="Georgia" charset="0"/>
                <a:ea typeface="MS PGothic" charset="0"/>
              </a:defRPr>
            </a:lvl9pPr>
          </a:lstStyle>
          <a:p>
            <a:fld id="{ACF2B82C-EEEC-2B47-87B7-E10C2AC0B5E4}" type="slidenum">
              <a:rPr lang="en-US" sz="1000">
                <a:solidFill>
                  <a:srgbClr val="3B3838"/>
                </a:solidFill>
                <a:latin typeface="Calibri Light" charset="0"/>
                <a:ea typeface="ＭＳ Ｐゴシック" charset="0"/>
              </a:rPr>
              <a:pPr/>
              <a:t>9</a:t>
            </a:fld>
            <a:endParaRPr lang="en-US" sz="1000">
              <a:solidFill>
                <a:srgbClr val="3B3838"/>
              </a:solidFill>
              <a:latin typeface="Calibri Light" charset="0"/>
              <a:ea typeface="ＭＳ Ｐゴシック" charset="0"/>
            </a:endParaRPr>
          </a:p>
        </p:txBody>
      </p:sp>
      <p:sp>
        <p:nvSpPr>
          <p:cNvPr id="14" name="Content Placeholder 2"/>
          <p:cNvSpPr txBox="1">
            <a:spLocks/>
          </p:cNvSpPr>
          <p:nvPr/>
        </p:nvSpPr>
        <p:spPr bwMode="auto">
          <a:xfrm>
            <a:off x="787497" y="1335721"/>
            <a:ext cx="4427995" cy="4797807"/>
          </a:xfrm>
          <a:prstGeom prst="rect">
            <a:avLst/>
          </a:prstGeom>
          <a:noFill/>
          <a:ln>
            <a:noFill/>
          </a:ln>
        </p:spPr>
        <p:txBody>
          <a:bodyPr wrap="square" lIns="182880" rIns="182880" anchor="t">
            <a:noAutofit/>
          </a:bodyPr>
          <a:lstStyle>
            <a:lvl1pPr>
              <a:defRPr sz="2400">
                <a:solidFill>
                  <a:schemeClr val="tx1"/>
                </a:solidFill>
                <a:latin typeface="Gill Sans MT" charset="0"/>
                <a:ea typeface="ＭＳ Ｐゴシック" charset="0"/>
                <a:cs typeface="ＭＳ Ｐゴシック" charset="0"/>
              </a:defRPr>
            </a:lvl1pPr>
            <a:lvl2pPr marL="742950" indent="-285750">
              <a:defRPr sz="2400">
                <a:solidFill>
                  <a:schemeClr val="tx1"/>
                </a:solidFill>
                <a:latin typeface="Gill Sans MT" charset="0"/>
                <a:ea typeface="ＭＳ Ｐゴシック" charset="0"/>
              </a:defRPr>
            </a:lvl2pPr>
            <a:lvl3pPr marL="1143000" indent="-228600">
              <a:defRPr sz="2400">
                <a:solidFill>
                  <a:schemeClr val="tx1"/>
                </a:solidFill>
                <a:latin typeface="Gill Sans MT" charset="0"/>
                <a:ea typeface="ＭＳ Ｐゴシック" charset="0"/>
              </a:defRPr>
            </a:lvl3pPr>
            <a:lvl4pPr marL="1600200" indent="-228600">
              <a:defRPr sz="2400">
                <a:solidFill>
                  <a:schemeClr val="tx1"/>
                </a:solidFill>
                <a:latin typeface="Gill Sans MT" charset="0"/>
                <a:ea typeface="ＭＳ Ｐゴシック" charset="0"/>
              </a:defRPr>
            </a:lvl4pPr>
            <a:lvl5pPr marL="2057400" indent="-22860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lnSpc>
                <a:spcPct val="150000"/>
              </a:lnSpc>
              <a:spcBef>
                <a:spcPts val="600"/>
              </a:spcBef>
              <a:buClr>
                <a:schemeClr val="tx1"/>
              </a:buClr>
              <a:defRPr/>
            </a:pPr>
            <a:r>
              <a:rPr lang="en-US" sz="1600" dirty="0" smtClean="0">
                <a:solidFill>
                  <a:prstClr val="black"/>
                </a:solidFill>
                <a:latin typeface="+mj-lt"/>
                <a:ea typeface="MS PGothic" charset="0"/>
                <a:cs typeface="Gill Sans MT" charset="0"/>
              </a:rPr>
              <a:t>Looking forward</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What’s next for health </a:t>
            </a:r>
            <a:r>
              <a:rPr lang="en-US" sz="1400" dirty="0">
                <a:solidFill>
                  <a:prstClr val="black"/>
                </a:solidFill>
                <a:latin typeface="+mj-lt"/>
                <a:ea typeface="MS PGothic" charset="0"/>
                <a:cs typeface="Gill Sans MT" charset="0"/>
              </a:rPr>
              <a:t>c</a:t>
            </a:r>
            <a:r>
              <a:rPr lang="en-US" sz="1400" dirty="0" smtClean="0">
                <a:solidFill>
                  <a:prstClr val="black"/>
                </a:solidFill>
                <a:latin typeface="+mj-lt"/>
                <a:ea typeface="MS PGothic" charset="0"/>
                <a:cs typeface="Gill Sans MT" charset="0"/>
              </a:rPr>
              <a:t>are?</a:t>
            </a:r>
          </a:p>
          <a:p>
            <a:pPr eaLnBrk="1" hangingPunct="1">
              <a:lnSpc>
                <a:spcPct val="150000"/>
              </a:lnSpc>
              <a:spcBef>
                <a:spcPts val="0"/>
              </a:spcBef>
              <a:buClr>
                <a:schemeClr val="tx1"/>
              </a:buClr>
              <a:defRPr/>
            </a:pPr>
            <a:endParaRPr lang="en-US" sz="1600" dirty="0" smtClean="0">
              <a:solidFill>
                <a:prstClr val="black"/>
              </a:solidFill>
              <a:latin typeface="+mj-lt"/>
              <a:ea typeface="MS PGothic" charset="0"/>
              <a:cs typeface="Gill Sans MT" charset="0"/>
            </a:endParaRPr>
          </a:p>
          <a:p>
            <a:pPr eaLnBrk="1" hangingPunct="1">
              <a:lnSpc>
                <a:spcPct val="150000"/>
              </a:lnSpc>
              <a:spcBef>
                <a:spcPts val="0"/>
              </a:spcBef>
              <a:buClr>
                <a:schemeClr val="tx1"/>
              </a:buClr>
              <a:defRPr/>
            </a:pPr>
            <a:r>
              <a:rPr lang="en-US" sz="1600" dirty="0" smtClean="0">
                <a:solidFill>
                  <a:prstClr val="black"/>
                </a:solidFill>
                <a:latin typeface="+mj-lt"/>
                <a:ea typeface="MS PGothic" charset="0"/>
                <a:cs typeface="Gill Sans MT" charset="0"/>
              </a:rPr>
              <a:t>Politics &amp; policy</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Timeline of the AHCA legislative process</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Lessons learned from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How the HHS Secretary can begin to unilaterally dismantle the ACA</a:t>
            </a:r>
          </a:p>
          <a:p>
            <a:pPr marL="285750" indent="-285750" eaLnBrk="1" hangingPunct="1">
              <a:lnSpc>
                <a:spcPct val="150000"/>
              </a:lnSpc>
              <a:spcBef>
                <a:spcPts val="0"/>
              </a:spcBef>
              <a:buClr>
                <a:schemeClr val="tx1"/>
              </a:buClr>
              <a:buFont typeface="Arial"/>
              <a:buChar char="•"/>
              <a:defRPr/>
            </a:pPr>
            <a:endParaRPr lang="en-US" sz="1400" dirty="0">
              <a:solidFill>
                <a:prstClr val="black"/>
              </a:solidFill>
              <a:latin typeface="+mj-lt"/>
              <a:ea typeface="MS PGothic" charset="0"/>
              <a:cs typeface="Gill Sans MT" charset="0"/>
            </a:endParaRPr>
          </a:p>
          <a:p>
            <a:pPr eaLnBrk="1" hangingPunct="1">
              <a:lnSpc>
                <a:spcPct val="150000"/>
              </a:lnSpc>
              <a:spcBef>
                <a:spcPts val="0"/>
              </a:spcBef>
              <a:buClr>
                <a:schemeClr val="tx1"/>
              </a:buClr>
              <a:defRPr/>
            </a:pPr>
            <a:r>
              <a:rPr lang="en-US" sz="1600" dirty="0">
                <a:solidFill>
                  <a:prstClr val="black"/>
                </a:solidFill>
                <a:latin typeface="Georgia"/>
                <a:ea typeface="MS PGothic" charset="0"/>
                <a:cs typeface="Georgia"/>
              </a:rPr>
              <a:t>Status of the Affordable Care Act </a:t>
            </a:r>
          </a:p>
          <a:p>
            <a:pPr marL="285750" indent="-285750" eaLnBrk="1" hangingPunct="1">
              <a:lnSpc>
                <a:spcPct val="150000"/>
              </a:lnSpc>
              <a:spcBef>
                <a:spcPts val="0"/>
              </a:spcBef>
              <a:buClr>
                <a:schemeClr val="tx1"/>
              </a:buClr>
              <a:buFont typeface="Arial"/>
              <a:buChar char="•"/>
              <a:defRPr/>
            </a:pPr>
            <a:r>
              <a:rPr lang="en-US" sz="1400" dirty="0">
                <a:solidFill>
                  <a:prstClr val="black"/>
                </a:solidFill>
                <a:latin typeface="Georgia"/>
                <a:ea typeface="MS PGothic" charset="0"/>
                <a:cs typeface="Georgia"/>
              </a:rPr>
              <a:t>States with only one marketplace insurer</a:t>
            </a:r>
          </a:p>
          <a:p>
            <a:pPr marL="285750" indent="-285750" eaLnBrk="1" hangingPunct="1">
              <a:lnSpc>
                <a:spcPct val="150000"/>
              </a:lnSpc>
              <a:spcBef>
                <a:spcPts val="0"/>
              </a:spcBef>
              <a:buClr>
                <a:schemeClr val="tx1"/>
              </a:buClr>
              <a:buFont typeface="Arial"/>
              <a:buChar char="•"/>
              <a:defRPr/>
            </a:pPr>
            <a:r>
              <a:rPr lang="en-US" sz="1400" dirty="0">
                <a:solidFill>
                  <a:prstClr val="black"/>
                </a:solidFill>
                <a:latin typeface="Georgia"/>
                <a:ea typeface="MS PGothic" charset="0"/>
                <a:cs typeface="Georgia"/>
              </a:rPr>
              <a:t>Affordable Care Act approval numbers</a:t>
            </a:r>
          </a:p>
          <a:p>
            <a:pPr marL="285750" indent="-285750" eaLnBrk="1" hangingPunct="1">
              <a:lnSpc>
                <a:spcPct val="150000"/>
              </a:lnSpc>
              <a:spcBef>
                <a:spcPts val="0"/>
              </a:spcBef>
              <a:buClr>
                <a:schemeClr val="tx1"/>
              </a:buClr>
              <a:buFont typeface="Arial"/>
              <a:buChar char="•"/>
              <a:defRPr/>
            </a:pPr>
            <a:endParaRPr lang="en-US" sz="1400" dirty="0">
              <a:solidFill>
                <a:prstClr val="black"/>
              </a:solidFill>
              <a:ea typeface="MS PGothic" charset="0"/>
              <a:cs typeface="Gill Sans MT" charset="0"/>
            </a:endParaRPr>
          </a:p>
          <a:p>
            <a:pPr eaLnBrk="1" hangingPunct="1">
              <a:lnSpc>
                <a:spcPct val="150000"/>
              </a:lnSpc>
              <a:spcBef>
                <a:spcPts val="0"/>
              </a:spcBef>
              <a:buClr>
                <a:schemeClr val="tx1"/>
              </a:buClr>
              <a:defRPr/>
            </a:pPr>
            <a:endParaRPr lang="en-US" sz="1400" dirty="0">
              <a:solidFill>
                <a:prstClr val="black"/>
              </a:solidFill>
              <a:ea typeface="MS PGothic" charset="0"/>
              <a:cs typeface="Gill Sans MT" charset="0"/>
            </a:endParaRPr>
          </a:p>
          <a:p>
            <a:pPr eaLnBrk="1" hangingPunct="1">
              <a:lnSpc>
                <a:spcPct val="150000"/>
              </a:lnSpc>
              <a:spcBef>
                <a:spcPts val="0"/>
              </a:spcBef>
              <a:buClr>
                <a:schemeClr val="tx1"/>
              </a:buClr>
              <a:defRPr/>
            </a:pPr>
            <a:endParaRPr lang="en-US" sz="1400" dirty="0">
              <a:solidFill>
                <a:prstClr val="black"/>
              </a:solidFill>
              <a:latin typeface="+mj-lt"/>
              <a:ea typeface="MS PGothic" charset="0"/>
              <a:cs typeface="Gill Sans MT" charset="0"/>
            </a:endParaRPr>
          </a:p>
        </p:txBody>
      </p:sp>
      <p:sp>
        <p:nvSpPr>
          <p:cNvPr id="13" name="TextBox 12"/>
          <p:cNvSpPr txBox="1">
            <a:spLocks noChangeArrowheads="1"/>
          </p:cNvSpPr>
          <p:nvPr/>
        </p:nvSpPr>
        <p:spPr bwMode="auto">
          <a:xfrm>
            <a:off x="6910817" y="233363"/>
            <a:ext cx="2215721"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cs typeface="+mn-cs"/>
              </a:rPr>
              <a:t>HEALTH REFORM AFTER THE AHCA</a:t>
            </a:r>
          </a:p>
        </p:txBody>
      </p:sp>
      <p:sp>
        <p:nvSpPr>
          <p:cNvPr id="15" name="Content Placeholder 2"/>
          <p:cNvSpPr txBox="1">
            <a:spLocks/>
          </p:cNvSpPr>
          <p:nvPr/>
        </p:nvSpPr>
        <p:spPr bwMode="auto">
          <a:xfrm>
            <a:off x="5161445" y="1483996"/>
            <a:ext cx="3823793" cy="2471716"/>
          </a:xfrm>
          <a:prstGeom prst="rect">
            <a:avLst/>
          </a:prstGeom>
          <a:noFill/>
          <a:ln>
            <a:noFill/>
          </a:ln>
        </p:spPr>
        <p:txBody>
          <a:bodyPr wrap="square" lIns="182880" rIns="182880" anchor="t">
            <a:noAutofit/>
          </a:bodyPr>
          <a:lstStyle>
            <a:lvl1pPr>
              <a:defRPr sz="2400">
                <a:solidFill>
                  <a:schemeClr val="tx1"/>
                </a:solidFill>
                <a:latin typeface="Gill Sans MT" charset="0"/>
                <a:ea typeface="ＭＳ Ｐゴシック" charset="0"/>
                <a:cs typeface="ＭＳ Ｐゴシック" charset="0"/>
              </a:defRPr>
            </a:lvl1pPr>
            <a:lvl2pPr marL="742950" indent="-285750">
              <a:defRPr sz="2400">
                <a:solidFill>
                  <a:schemeClr val="tx1"/>
                </a:solidFill>
                <a:latin typeface="Gill Sans MT" charset="0"/>
                <a:ea typeface="ＭＳ Ｐゴシック" charset="0"/>
              </a:defRPr>
            </a:lvl2pPr>
            <a:lvl3pPr marL="1143000" indent="-228600">
              <a:defRPr sz="2400">
                <a:solidFill>
                  <a:schemeClr val="tx1"/>
                </a:solidFill>
                <a:latin typeface="Gill Sans MT" charset="0"/>
                <a:ea typeface="ＭＳ Ｐゴシック" charset="0"/>
              </a:defRPr>
            </a:lvl3pPr>
            <a:lvl4pPr marL="1600200" indent="-228600">
              <a:defRPr sz="2400">
                <a:solidFill>
                  <a:schemeClr val="tx1"/>
                </a:solidFill>
                <a:latin typeface="Gill Sans MT" charset="0"/>
                <a:ea typeface="ＭＳ Ｐゴシック" charset="0"/>
              </a:defRPr>
            </a:lvl4pPr>
            <a:lvl5pPr marL="2057400" indent="-22860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lnSpc>
                <a:spcPct val="150000"/>
              </a:lnSpc>
              <a:spcBef>
                <a:spcPts val="0"/>
              </a:spcBef>
              <a:buClr>
                <a:schemeClr val="tx1"/>
              </a:buClr>
              <a:defRPr/>
            </a:pPr>
            <a:r>
              <a:rPr lang="en-US" sz="1600" dirty="0" smtClean="0">
                <a:solidFill>
                  <a:prstClr val="black"/>
                </a:solidFill>
                <a:latin typeface="+mj-lt"/>
                <a:ea typeface="MS PGothic" charset="0"/>
                <a:cs typeface="Gill Sans MT" charset="0"/>
              </a:rPr>
              <a:t>Status of AHCA negotiations</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How did the House vote on the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Which Republicans voted against the AHCA?</a:t>
            </a:r>
          </a:p>
          <a:p>
            <a:pPr marL="285750" indent="-285750" eaLnBrk="1" hangingPunct="1">
              <a:lnSpc>
                <a:spcPct val="150000"/>
              </a:lnSpc>
              <a:spcBef>
                <a:spcPts val="0"/>
              </a:spcBef>
              <a:buClr>
                <a:schemeClr val="tx1"/>
              </a:buClr>
              <a:buFont typeface="Arial"/>
              <a:buChar char="•"/>
              <a:defRPr/>
            </a:pPr>
            <a:r>
              <a:rPr lang="en-US" sz="1400" dirty="0" smtClean="0">
                <a:solidFill>
                  <a:prstClr val="black"/>
                </a:solidFill>
                <a:latin typeface="+mj-lt"/>
                <a:ea typeface="MS PGothic" charset="0"/>
                <a:cs typeface="Gill Sans MT" charset="0"/>
              </a:rPr>
              <a:t>Who is on the Senate’s working group to write ACA repeal?</a:t>
            </a:r>
          </a:p>
        </p:txBody>
      </p:sp>
    </p:spTree>
    <p:extLst>
      <p:ext uri="{BB962C8B-B14F-4D97-AF65-F5344CB8AC3E}">
        <p14:creationId xmlns:p14="http://schemas.microsoft.com/office/powerpoint/2010/main" val="7841245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JPC 2015">
      <a:majorFont>
        <a:latin typeface="Georgia"/>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emplate - Sept 2015.potx [Last saved by user]" id="{05A0779B-6B4A-4FB5-AF38-380C9E86D1DC}" vid="{9EDD7FE6-55FD-4C46-8B44-3BEC13B573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 - Sept 2015</Template>
  <TotalTime>12988</TotalTime>
  <Words>3186</Words>
  <Application>Microsoft Macintosh PowerPoint</Application>
  <PresentationFormat>On-screen Show (4:3)</PresentationFormat>
  <Paragraphs>392</Paragraphs>
  <Slides>15</Slides>
  <Notes>13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Prospects for health reform and the American Health Care Act (AHCA)</vt:lpstr>
      <vt:lpstr>Roadmap</vt:lpstr>
      <vt:lpstr>What’s next for health care?</vt:lpstr>
      <vt:lpstr>Roadmap</vt:lpstr>
      <vt:lpstr>Within about a month, the House GOP’s ACA replacement plan was introduced, withdrawn, amended, and eventually passed</vt:lpstr>
      <vt:lpstr>MacArthur and Upton amendments revive AHCA negotiations; bill narrowly passes the House</vt:lpstr>
      <vt:lpstr>Failure of AHCA might be evidence of a degree of political fragmentation that extends to other policy areas</vt:lpstr>
      <vt:lpstr>HHS Secretary Tom Price has many options to unilaterally act on dismantling the Affordable Care Act  </vt:lpstr>
      <vt:lpstr>Roadmap</vt:lpstr>
      <vt:lpstr>Analysis Finds that in 2017, Seven States Will Have Only One Carrier Per ACA Exchange Market Rating Region</vt:lpstr>
      <vt:lpstr>Affordable Care Act’s approval numbers spike amidst GOP’s attempts to repeal the law</vt:lpstr>
      <vt:lpstr>Roadmap</vt:lpstr>
      <vt:lpstr>House passes AHCA along party lines with 20 Republican defections</vt:lpstr>
      <vt:lpstr>Which Republicans voted against the AHCA?</vt:lpstr>
      <vt:lpstr>McConnell convenes health reform working group to write ACA replacement </vt:lpstr>
    </vt:vector>
  </TitlesOfParts>
  <Company>Atlantic Media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Center</dc:title>
  <dc:creator>Bari, Afzal</dc:creator>
  <cp:lastModifiedBy>Alexander Perry</cp:lastModifiedBy>
  <cp:revision>355</cp:revision>
  <cp:lastPrinted>2015-11-18T15:13:09Z</cp:lastPrinted>
  <dcterms:created xsi:type="dcterms:W3CDTF">2015-09-24T14:51:57Z</dcterms:created>
  <dcterms:modified xsi:type="dcterms:W3CDTF">2017-05-10T15:52:07Z</dcterms:modified>
</cp:coreProperties>
</file>