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672"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3AC"/>
    <a:srgbClr val="FAF1D5"/>
    <a:srgbClr val="E6B92E"/>
    <a:srgbClr val="C9C1C5"/>
    <a:srgbClr val="F6F3EF"/>
    <a:srgbClr val="F0EBE3"/>
    <a:srgbClr val="04070C"/>
    <a:srgbClr val="FCFBFA"/>
    <a:srgbClr val="FDF3F1"/>
    <a:srgbClr val="F8D8D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7" autoAdjust="0"/>
    <p:restoredTop sz="96731"/>
  </p:normalViewPr>
  <p:slideViewPr>
    <p:cSldViewPr snapToGrid="0" snapToObjects="1">
      <p:cViewPr varScale="1">
        <p:scale>
          <a:sx n="111" d="100"/>
          <a:sy n="111" d="100"/>
        </p:scale>
        <p:origin x="1206" y="11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8" d="100"/>
          <a:sy n="118" d="100"/>
        </p:scale>
        <p:origin x="383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8/24/2018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8/24/2018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8/24/2018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National Journal Almanac, 2018</a:t>
            </a:r>
            <a:endParaRPr lang="en-US" sz="700" dirty="0">
              <a:solidFill>
                <a:schemeClr val="tx1">
                  <a:lumMod val="50000"/>
                  <a:lumOff val="50000"/>
                </a:schemeClr>
              </a:solidFill>
              <a:latin typeface="Georgia"/>
              <a:cs typeface="Georgia"/>
            </a:endParaRPr>
          </a:p>
        </p:txBody>
      </p:sp>
      <p:sp>
        <p:nvSpPr>
          <p:cNvPr id="9" name="Slide Number Placeholder 8"/>
          <p:cNvSpPr>
            <a:spLocks noGrp="1"/>
          </p:cNvSpPr>
          <p:nvPr>
            <p:ph type="sldNum" sz="quarter" idx="12"/>
          </p:nvPr>
        </p:nvSpPr>
        <p:spPr/>
        <p:txBody>
          <a:bodyPr/>
          <a:lstStyle/>
          <a:p>
            <a:fld id="{BEFBC90E-502A-A54D-9BAE-6F74229062B0}" type="slidenum">
              <a:rPr lang="en-US" smtClean="0"/>
              <a:pPr/>
              <a:t>1</a:t>
            </a:fld>
            <a:endParaRPr lang="en-US" dirty="0"/>
          </a:p>
        </p:txBody>
      </p:sp>
      <p:sp>
        <p:nvSpPr>
          <p:cNvPr id="19" name="Text Placeholder 18" title="SlideDate"/>
          <p:cNvSpPr txBox="1">
            <a:spLocks/>
          </p:cNvSpPr>
          <p:nvPr/>
        </p:nvSpPr>
        <p:spPr bwMode="auto">
          <a:xfrm>
            <a:off x="392421"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smtClean="0">
                <a:latin typeface="Georgia"/>
                <a:cs typeface="Georgia"/>
              </a:rPr>
              <a:t>Slide updated: August 24, 2018</a:t>
            </a:r>
            <a:endParaRPr lang="en-US" sz="700" dirty="0">
              <a:latin typeface="Georgia"/>
              <a:cs typeface="Georgia"/>
            </a:endParaRPr>
          </a:p>
        </p:txBody>
      </p:sp>
      <p:graphicFrame>
        <p:nvGraphicFramePr>
          <p:cNvPr id="31" name="Table 30" descr="BackgroundText" title="BackgroundText"/>
          <p:cNvGraphicFramePr>
            <a:graphicFrameLocks noGrp="1"/>
          </p:cNvGraphicFramePr>
          <p:nvPr>
            <p:extLst>
              <p:ext uri="{D42A27DB-BD31-4B8C-83A1-F6EECF244321}">
                <p14:modId xmlns:p14="http://schemas.microsoft.com/office/powerpoint/2010/main" val="4208624635"/>
              </p:ext>
            </p:extLst>
          </p:nvPr>
        </p:nvGraphicFramePr>
        <p:xfrm>
          <a:off x="2286000" y="1097280"/>
          <a:ext cx="6553200" cy="2286000"/>
        </p:xfrm>
        <a:graphic>
          <a:graphicData uri="http://schemas.openxmlformats.org/drawingml/2006/table">
            <a:tbl>
              <a:tblPr/>
              <a:tblGrid>
                <a:gridCol w="6553200">
                  <a:extLst>
                    <a:ext uri="{9D8B030D-6E8A-4147-A177-3AD203B41FA5}">
                      <a16:colId xmlns:a16="http://schemas.microsoft.com/office/drawing/2014/main" val="20000"/>
                    </a:ext>
                  </a:extLst>
                </a:gridCol>
              </a:tblGrid>
              <a:tr h="275806">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bg1"/>
                          </a:solidFill>
                          <a:effectLst/>
                          <a:latin typeface="+mj-lt"/>
                          <a:ea typeface="MS PGothic" panose="020B0600070205080204" pitchFamily="34" charset="-128"/>
                        </a:rPr>
                        <a:t>Background</a:t>
                      </a:r>
                      <a:endParaRPr kumimoji="0" lang="en-US" altLang="en-US" sz="1200" b="0" i="0" u="none" strike="noStrike" cap="none" normalizeH="0" baseline="0" dirty="0" smtClean="0">
                        <a:ln>
                          <a:noFill/>
                        </a:ln>
                        <a:solidFill>
                          <a:schemeClr val="bg1"/>
                        </a:solidFill>
                        <a:effectLst/>
                        <a:latin typeface="+mj-lt"/>
                        <a:ea typeface="MS PGothic" panose="020B0600070205080204" pitchFamily="34" charset="-128"/>
                      </a:endParaRPr>
                    </a:p>
                  </a:txBody>
                  <a:tcPr marL="91430" marR="91430" marT="45760" marB="45760" anchor="ctr" horzOverflow="overflow">
                    <a:lnL>
                      <a:noFill/>
                    </a:lnL>
                    <a:lnR>
                      <a:noFill/>
                    </a:lnR>
                    <a:lnT>
                      <a:noFill/>
                    </a:lnT>
                    <a:lnB>
                      <a:noFill/>
                    </a:lnB>
                    <a:lnTlToBr>
                      <a:noFill/>
                    </a:lnTlToBr>
                    <a:lnBlToTr>
                      <a:noFill/>
                    </a:lnBlToTr>
                    <a:solidFill>
                      <a:srgbClr val="284D81"/>
                    </a:solidFill>
                  </a:tcPr>
                </a:tc>
                <a:extLst>
                  <a:ext uri="{0D108BD9-81ED-4DB2-BD59-A6C34878D82A}">
                    <a16:rowId xmlns:a16="http://schemas.microsoft.com/office/drawing/2014/main" val="10000"/>
                  </a:ext>
                </a:extLst>
              </a:tr>
              <a:tr h="2010194">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r>
                        <a:rPr lang="en-US" sz="1000" kern="1200" smtClean="0">
                          <a:solidFill>
                            <a:schemeClr val="tx1"/>
                          </a:solidFill>
                          <a:effectLst/>
                          <a:latin typeface="+mj-lt"/>
                          <a:ea typeface="MS PGothic" panose="020B0600070205080204" pitchFamily="34" charset="-128"/>
                          <a:cs typeface="+mn-cs"/>
                        </a:rPr>
                        <a:t>Democrat Robert Brady, elected in 1998, is the personification of Philadelphia’s old-fashioned urban politics, and is one of the few remaining white ethnic party bosses in big-city America. He depicts himself as a roll-up-your-sleeves guy who represents working-class voters, and says he’s proud to be the boss of what he calls the nation’s largest big-city machine, referring to his chairmanship of the Philadelphia Democratic Party, which he has held since 1986. Brady has a liberal voting record and keeps a low profile in Washington. For “the most powerful man in Philadelphia,” Philadelphia magazine once wrote, “Washington gas-bagging is not his thing.” He boasts of once refusing to take a phone call from President Bill Clinton because he was busy dealing with a woman asking if he could send someone to fix her toilet. His loyalty to unions led him to buck environmentalists and most Democrats to vote for drilling in the Arctic National Wildlife Refuge.</a:t>
                      </a:r>
                      <a:endParaRPr lang="en-US" sz="1200" kern="1200" dirty="0" smtClean="0">
                        <a:solidFill>
                          <a:schemeClr val="tx1"/>
                        </a:solidFill>
                        <a:effectLst/>
                        <a:latin typeface="+mj-lt"/>
                        <a:ea typeface="MS PGothic" panose="020B0600070205080204" pitchFamily="34" charset="-128"/>
                        <a:cs typeface="+mn-cs"/>
                      </a:endParaRPr>
                    </a:p>
                  </a:txBody>
                  <a:tcPr marL="91430" marR="91430" marT="45760" marB="4576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2" name="Title 2" title="SlideTitle"/>
          <p:cNvSpPr txBox="1">
            <a:spLocks/>
          </p:cNvSpPr>
          <p:nvPr/>
        </p:nvSpPr>
        <p:spPr bwMode="auto">
          <a:xfrm>
            <a:off x="485546" y="630238"/>
            <a:ext cx="8429853" cy="4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MS PGothic"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MS PGothic"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MS PGothic"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MS PGothic"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MS PGothic"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altLang="en-US" sz="2200" b="1" i="0" u="none" strike="noStrike" kern="1200" cap="none" spc="0" normalizeH="0" baseline="0" noProof="0" smtClean="0">
                <a:ln>
                  <a:noFill/>
                </a:ln>
                <a:solidFill>
                  <a:sysClr val="windowText" lastClr="000000"/>
                </a:solidFill>
                <a:effectLst/>
                <a:uLnTx/>
                <a:uFillTx/>
                <a:latin typeface="Georgia" panose="02040502050405020303" pitchFamily="18" charset="0"/>
                <a:ea typeface="MS PGothic" panose="020B0600070205080204" pitchFamily="34" charset="-128"/>
              </a:rPr>
              <a:t>Rep. Robert Brady (D-PA-1)</a:t>
            </a:r>
            <a:endParaRPr kumimoji="0" lang="en-US" altLang="en-US" sz="2200" b="1" i="0" u="none" strike="noStrike" kern="1200" cap="none" spc="0" normalizeH="0" baseline="0" noProof="0" dirty="0" smtClean="0">
              <a:ln>
                <a:noFill/>
              </a:ln>
              <a:solidFill>
                <a:sysClr val="windowText" lastClr="000000"/>
              </a:solidFill>
              <a:effectLst/>
              <a:uLnTx/>
              <a:uFillTx/>
              <a:latin typeface="Georgia" panose="02040502050405020303" pitchFamily="18" charset="0"/>
              <a:ea typeface="MS PGothic" panose="020B0600070205080204" pitchFamily="34" charset="-128"/>
            </a:endParaRPr>
          </a:p>
        </p:txBody>
      </p:sp>
      <p:graphicFrame>
        <p:nvGraphicFramePr>
          <p:cNvPr id="33" name="Table 32" title="Biography"/>
          <p:cNvGraphicFramePr>
            <a:graphicFrameLocks noGrp="1"/>
          </p:cNvGraphicFramePr>
          <p:nvPr>
            <p:extLst>
              <p:ext uri="{D42A27DB-BD31-4B8C-83A1-F6EECF244321}">
                <p14:modId xmlns:p14="http://schemas.microsoft.com/office/powerpoint/2010/main" val="1252098190"/>
              </p:ext>
            </p:extLst>
          </p:nvPr>
        </p:nvGraphicFramePr>
        <p:xfrm>
          <a:off x="2286000" y="3429000"/>
          <a:ext cx="3079214" cy="2392176"/>
        </p:xfrm>
        <a:graphic>
          <a:graphicData uri="http://schemas.openxmlformats.org/drawingml/2006/table">
            <a:tbl>
              <a:tblPr/>
              <a:tblGrid>
                <a:gridCol w="3079214">
                  <a:extLst>
                    <a:ext uri="{9D8B030D-6E8A-4147-A177-3AD203B41FA5}">
                      <a16:colId xmlns:a16="http://schemas.microsoft.com/office/drawing/2014/main" val="20000"/>
                    </a:ext>
                  </a:extLst>
                </a:gridCol>
              </a:tblGrid>
              <a:tr h="18288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bg1"/>
                          </a:solidFill>
                          <a:effectLst/>
                          <a:latin typeface="+mj-lt"/>
                          <a:ea typeface="MS PGothic" panose="020B0600070205080204" pitchFamily="34" charset="-128"/>
                        </a:rPr>
                        <a:t>Biography</a:t>
                      </a:r>
                    </a:p>
                  </a:txBody>
                  <a:tcPr marL="91485" marR="91485" marT="45678" marB="45678"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284D81"/>
                    </a:solidFill>
                  </a:tcPr>
                </a:tc>
                <a:extLst>
                  <a:ext uri="{0D108BD9-81ED-4DB2-BD59-A6C34878D82A}">
                    <a16:rowId xmlns:a16="http://schemas.microsoft.com/office/drawing/2014/main" val="10000"/>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First Elected: 1998</a:t>
                      </a:r>
                      <a:endParaRPr kumimoji="0" lang="en-US" altLang="en-US" sz="1000" b="0" i="0" u="none" strike="noStrike" cap="none" normalizeH="0" baseline="0" dirty="0" smtClean="0">
                        <a:ln>
                          <a:noFill/>
                        </a:ln>
                        <a:solidFill>
                          <a:srgbClr val="000000"/>
                        </a:solidFill>
                        <a:effectLst/>
                        <a:latin typeface="+mj-lt"/>
                        <a:ea typeface="MS PGothic" panose="020B0600070205080204" pitchFamily="34" charset="-128"/>
                      </a:endParaRPr>
                    </a:p>
                  </a:txBody>
                  <a:tcPr marL="91485" marR="91485" marT="45678" marB="45678" horzOverflow="overflow">
                    <a:lnL>
                      <a:noFill/>
                    </a:lnL>
                    <a:lnR>
                      <a:noFill/>
                    </a:lnR>
                    <a:lnT w="12700" cap="flat" cmpd="sng" algn="ctr">
                      <a:noFill/>
                      <a:prstDash val="solid"/>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Education:
St. Thomas More H.S.</a:t>
                      </a:r>
                      <a:endParaRPr kumimoji="0" lang="en-US" altLang="en-US" sz="1000" b="0" i="0" u="none" strike="noStrike" cap="none" normalizeH="0" baseline="0" dirty="0" smtClean="0">
                        <a:ln>
                          <a:noFill/>
                        </a:ln>
                        <a:solidFill>
                          <a:srgbClr val="000000"/>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Religion: Roman Catholic</a:t>
                      </a:r>
                      <a:endParaRPr kumimoji="0" lang="en-US" altLang="en-US" sz="1000" b="0" i="0" u="none" strike="noStrike" cap="none" normalizeH="0" baseline="0" dirty="0" smtClean="0">
                        <a:ln>
                          <a:noFill/>
                        </a:ln>
                        <a:solidFill>
                          <a:srgbClr val="000000"/>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Family: 
Marital Status: Married, Spouse: Debra, 2 children</a:t>
                      </a:r>
                      <a:endParaRPr kumimoji="0" lang="en-US" altLang="en-US" sz="1000" b="0" i="0" u="none" strike="noStrike" cap="none" normalizeH="0" baseline="0" dirty="0" smtClean="0">
                        <a:ln>
                          <a:noFill/>
                        </a:ln>
                        <a:solidFill>
                          <a:srgbClr val="000000"/>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580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Contact Info:
RHOB- Rayburn House Office Building, 50 Independence Avenue, SW, Room 2004, Washington, DC, 20515-3801</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(202) 225-4731</a:t>
                      </a:r>
                      <a:endParaRPr kumimoji="0" lang="en-US" altLang="en-US" sz="1000" b="0" i="0" u="none" strike="noStrike" cap="none" normalizeH="0" baseline="0" dirty="0" smtClean="0">
                        <a:ln>
                          <a:noFill/>
                        </a:ln>
                        <a:solidFill>
                          <a:srgbClr val="000000"/>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35" name="Table 34" title="Election Results"/>
          <p:cNvGraphicFramePr>
            <a:graphicFrameLocks noGrp="1"/>
          </p:cNvGraphicFramePr>
          <p:nvPr>
            <p:extLst>
              <p:ext uri="{D42A27DB-BD31-4B8C-83A1-F6EECF244321}">
                <p14:modId xmlns:p14="http://schemas.microsoft.com/office/powerpoint/2010/main" val="3960998972"/>
              </p:ext>
            </p:extLst>
          </p:nvPr>
        </p:nvGraphicFramePr>
        <p:xfrm>
          <a:off x="5465446" y="3429001"/>
          <a:ext cx="3383280" cy="1234730"/>
        </p:xfrm>
        <a:graphic>
          <a:graphicData uri="http://schemas.openxmlformats.org/drawingml/2006/table">
            <a:tbl>
              <a:tblPr/>
              <a:tblGrid>
                <a:gridCol w="1822045">
                  <a:extLst>
                    <a:ext uri="{9D8B030D-6E8A-4147-A177-3AD203B41FA5}">
                      <a16:colId xmlns:a16="http://schemas.microsoft.com/office/drawing/2014/main" val="20000"/>
                    </a:ext>
                  </a:extLst>
                </a:gridCol>
                <a:gridCol w="1011382">
                  <a:extLst>
                    <a:ext uri="{9D8B030D-6E8A-4147-A177-3AD203B41FA5}">
                      <a16:colId xmlns:a16="http://schemas.microsoft.com/office/drawing/2014/main" val="20001"/>
                    </a:ext>
                  </a:extLst>
                </a:gridCol>
                <a:gridCol w="549853">
                  <a:extLst>
                    <a:ext uri="{9D8B030D-6E8A-4147-A177-3AD203B41FA5}">
                      <a16:colId xmlns:a16="http://schemas.microsoft.com/office/drawing/2014/main" val="20002"/>
                    </a:ext>
                  </a:extLst>
                </a:gridCol>
              </a:tblGrid>
              <a:tr h="0">
                <a:tc gridSpan="3">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mj-lt"/>
                          <a:ea typeface="MS PGothic" charset="0"/>
                          <a:cs typeface="MS PGothic" charset="0"/>
                        </a:rPr>
                        <a:t>Election Results</a:t>
                      </a:r>
                      <a:endParaRPr kumimoji="0" lang="en-US" sz="1100" b="0" i="0" u="none" strike="noStrike" cap="none" normalizeH="0" baseline="0" dirty="0">
                        <a:ln>
                          <a:noFill/>
                        </a:ln>
                        <a:solidFill>
                          <a:schemeClr val="bg1"/>
                        </a:solidFill>
                        <a:effectLst/>
                        <a:latin typeface="+mj-lt"/>
                        <a:ea typeface="MS PGothic" charset="0"/>
                        <a:cs typeface="MS PGothic" charset="0"/>
                      </a:endParaRPr>
                    </a:p>
                  </a:txBody>
                  <a:tcPr marL="91432" marR="91432" marT="45749" marB="45749" anchor="ctr" horzOverflow="overflow">
                    <a:lnL>
                      <a:noFill/>
                    </a:lnL>
                    <a:lnR w="12700" cap="flat" cmpd="sng" algn="ctr">
                      <a:noFill/>
                      <a:prstDash val="solid"/>
                      <a:round/>
                      <a:headEnd type="none" w="med" len="med"/>
                      <a:tailEnd type="none" w="med" len="med"/>
                    </a:lnR>
                    <a:lnT>
                      <a:noFill/>
                    </a:lnT>
                    <a:lnB>
                      <a:noFill/>
                    </a:lnB>
                    <a:lnTlToBr>
                      <a:noFill/>
                    </a:lnTlToBr>
                    <a:lnBlToTr>
                      <a:noFill/>
                    </a:lnBlToTr>
                    <a:solidFill>
                      <a:srgbClr val="284D81"/>
                    </a:solidFill>
                  </a:tcPr>
                </a:tc>
                <a:tc hMerge="1">
                  <a:txBody>
                    <a:bodyPr/>
                    <a:lstStyle/>
                    <a:p>
                      <a:endParaRPr lang="en-US"/>
                    </a:p>
                  </a:txBody>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bg1"/>
                        </a:solidFill>
                        <a:effectLst/>
                        <a:latin typeface="+mn-lt"/>
                        <a:ea typeface="MS PGothic" charset="0"/>
                        <a:cs typeface="MS PGothic" charset="0"/>
                      </a:endParaRPr>
                    </a:p>
                  </a:txBody>
                  <a:tcPr marL="91435" marR="91435" marT="45740" marB="45740" anchor="ct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AB0200"/>
                    </a:solidFill>
                  </a:tcPr>
                </a:tc>
                <a:extLst>
                  <a:ext uri="{0D108BD9-81ED-4DB2-BD59-A6C34878D82A}">
                    <a16:rowId xmlns:a16="http://schemas.microsoft.com/office/drawing/2014/main" val="10000"/>
                  </a:ext>
                </a:extLst>
              </a:tr>
              <a:tr h="117101">
                <a:tc gridSpan="3">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2016 General</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a:noFill/>
                    </a:lnL>
                    <a:lnR w="12700" cap="flat" cmpd="sng" algn="ctr">
                      <a:noFill/>
                      <a:prstDash val="solid"/>
                      <a:round/>
                      <a:headEnd type="none" w="med" len="med"/>
                      <a:tailEnd type="none" w="med" len="med"/>
                    </a:lnR>
                    <a:lnT>
                      <a:noFill/>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endParaRPr kumimoji="0" lang="en-US" sz="1000" b="0" i="0" u="none" strike="noStrike" cap="none" normalizeH="0" baseline="0" dirty="0">
                        <a:ln>
                          <a:noFill/>
                        </a:ln>
                        <a:solidFill>
                          <a:srgbClr val="000000"/>
                        </a:solidFill>
                        <a:effectLst/>
                        <a:latin typeface="+mn-lt"/>
                        <a:ea typeface="MS PGothic" charset="0"/>
                        <a:cs typeface="MS PGothic" charset="0"/>
                      </a:endParaRPr>
                    </a:p>
                  </a:txBody>
                  <a:tcPr marL="91435" marR="91435" marT="45740" marB="45740" horzOverflow="overflow">
                    <a:lnL w="12700" cap="flat" cmpd="sng" algn="ctr">
                      <a:solidFill>
                        <a:schemeClr val="bg1"/>
                      </a:solidFill>
                      <a:prstDash val="solid"/>
                      <a:round/>
                      <a:headEnd type="none" w="med" len="med"/>
                      <a:tailEnd type="none" w="med" len="med"/>
                    </a:lnL>
                    <a:lnR>
                      <a:noFill/>
                    </a:lnR>
                    <a:lnT>
                      <a:noFill/>
                    </a:lnT>
                    <a:lnB w="952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0581">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Robert Brady (D)</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a:noFill/>
                    </a:lnL>
                    <a:lnR w="12700" cap="flat" cmpd="sng" algn="ctr">
                      <a:solidFill>
                        <a:sysClr val="window" lastClr="FFFFFF"/>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245,791</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82%</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0581">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Deborah Williams  (R)</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a:noFill/>
                    </a:lnL>
                    <a:lnR w="12700" cap="flat" cmpd="sng" algn="ctr">
                      <a:solidFill>
                        <a:sysClr val="window" lastClr="FFFFFF"/>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53,219</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18%</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762426267"/>
                  </a:ext>
                </a:extLst>
              </a:tr>
              <a:tr h="230581">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a:noFill/>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 typeface="Arial" charset="0"/>
                        <a:buNone/>
                        <a:tabLst/>
                      </a:pP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no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4" name="Table 13" title="Committees"/>
          <p:cNvGraphicFramePr>
            <a:graphicFrameLocks noGrp="1"/>
          </p:cNvGraphicFramePr>
          <p:nvPr>
            <p:extLst>
              <p:ext uri="{D42A27DB-BD31-4B8C-83A1-F6EECF244321}">
                <p14:modId xmlns:p14="http://schemas.microsoft.com/office/powerpoint/2010/main" val="54313459"/>
              </p:ext>
            </p:extLst>
          </p:nvPr>
        </p:nvGraphicFramePr>
        <p:xfrm>
          <a:off x="485546" y="3429000"/>
          <a:ext cx="1709013" cy="655020"/>
        </p:xfrm>
        <a:graphic>
          <a:graphicData uri="http://schemas.openxmlformats.org/drawingml/2006/table">
            <a:tbl>
              <a:tblPr/>
              <a:tblGrid>
                <a:gridCol w="1709013">
                  <a:extLst>
                    <a:ext uri="{9D8B030D-6E8A-4147-A177-3AD203B41FA5}">
                      <a16:colId xmlns:a16="http://schemas.microsoft.com/office/drawing/2014/main" val="20000"/>
                    </a:ext>
                  </a:extLst>
                </a:gridCol>
              </a:tblGrid>
              <a:tr h="130156">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bg1"/>
                          </a:solidFill>
                          <a:effectLst/>
                          <a:latin typeface="+mj-lt"/>
                          <a:ea typeface="MS PGothic" charset="0"/>
                          <a:cs typeface="MS PGothic" charset="0"/>
                        </a:rPr>
                        <a:t>Committees</a:t>
                      </a:r>
                    </a:p>
                  </a:txBody>
                  <a:tcPr marL="91410" marR="91410" marT="45645" marB="45645" anchor="ctr" horzOverflow="overflow">
                    <a:lnL>
                      <a:noFill/>
                    </a:lnL>
                    <a:lnR>
                      <a:noFill/>
                    </a:lnR>
                    <a:lnT>
                      <a:noFill/>
                    </a:lnT>
                    <a:lnB>
                      <a:noFill/>
                    </a:lnB>
                    <a:lnTlToBr>
                      <a:noFill/>
                    </a:lnTlToBr>
                    <a:lnBlToTr>
                      <a:noFill/>
                    </a:lnBlToTr>
                    <a:solidFill>
                      <a:srgbClr val="284D81"/>
                    </a:solidFill>
                  </a:tcPr>
                </a:tc>
                <a:extLst>
                  <a:ext uri="{0D108BD9-81ED-4DB2-BD59-A6C34878D82A}">
                    <a16:rowId xmlns:a16="http://schemas.microsoft.com/office/drawing/2014/main" val="10000"/>
                  </a:ext>
                </a:extLst>
              </a:tr>
              <a:tr h="149562">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000" b="0" i="0" u="none" strike="noStrike" cap="none" normalizeH="0" baseline="0" smtClean="0">
                          <a:ln>
                            <a:noFill/>
                          </a:ln>
                          <a:solidFill>
                            <a:schemeClr val="tx1"/>
                          </a:solidFill>
                          <a:effectLst/>
                          <a:latin typeface="+mj-lt"/>
                          <a:ea typeface="MS PGothic" charset="0"/>
                          <a:cs typeface="MS PGothic" charset="0"/>
                        </a:rPr>
                        <a:t>Armed Services</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000" b="0" i="0" u="none" strike="noStrike" cap="none" normalizeH="0" baseline="0" smtClean="0">
                          <a:ln>
                            <a:noFill/>
                          </a:ln>
                          <a:solidFill>
                            <a:schemeClr val="tx1"/>
                          </a:solidFill>
                          <a:effectLst/>
                          <a:latin typeface="+mj-lt"/>
                          <a:ea typeface="MS PGothic" charset="0"/>
                          <a:cs typeface="MS PGothic" charset="0"/>
                        </a:rPr>
                        <a:t>House Administration</a:t>
                      </a:r>
                      <a:endParaRPr kumimoji="0" lang="en-US" sz="1000" b="0" i="0" u="none" strike="noStrike" cap="none" normalizeH="0" baseline="0" dirty="0" smtClean="0">
                        <a:ln>
                          <a:noFill/>
                        </a:ln>
                        <a:solidFill>
                          <a:schemeClr val="tx1"/>
                        </a:solidFill>
                        <a:effectLst/>
                        <a:latin typeface="+mj-lt"/>
                        <a:ea typeface="MS PGothic" charset="0"/>
                        <a:cs typeface="MS PGothic" charset="0"/>
                      </a:endParaRPr>
                    </a:p>
                  </a:txBody>
                  <a:tcPr marL="91410" marR="91410" marT="45645" marB="45645"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11" name="Table 10" title="OnlineInfo"/>
          <p:cNvGraphicFramePr>
            <a:graphicFrameLocks noGrp="1"/>
          </p:cNvGraphicFramePr>
          <p:nvPr>
            <p:extLst>
              <p:ext uri="{D42A27DB-BD31-4B8C-83A1-F6EECF244321}">
                <p14:modId xmlns:p14="http://schemas.microsoft.com/office/powerpoint/2010/main" val="220366648"/>
              </p:ext>
            </p:extLst>
          </p:nvPr>
        </p:nvGraphicFramePr>
        <p:xfrm>
          <a:off x="5465446" y="4824795"/>
          <a:ext cx="3373754" cy="990832"/>
        </p:xfrm>
        <a:graphic>
          <a:graphicData uri="http://schemas.openxmlformats.org/drawingml/2006/table">
            <a:tbl>
              <a:tblPr/>
              <a:tblGrid>
                <a:gridCol w="3373754">
                  <a:extLst>
                    <a:ext uri="{9D8B030D-6E8A-4147-A177-3AD203B41FA5}">
                      <a16:colId xmlns:a16="http://schemas.microsoft.com/office/drawing/2014/main" val="20002"/>
                    </a:ext>
                  </a:extLst>
                </a:gridCol>
              </a:tblGrid>
              <a:tr h="0">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mj-lt"/>
                          <a:ea typeface="MS PGothic" charset="0"/>
                          <a:cs typeface="MS PGothic" charset="0"/>
                        </a:rPr>
                        <a:t>Online Info</a:t>
                      </a:r>
                      <a:endParaRPr kumimoji="0" lang="en-US" sz="1100" b="0" i="0" u="none" strike="noStrike" cap="none" normalizeH="0" baseline="0" dirty="0">
                        <a:ln>
                          <a:noFill/>
                        </a:ln>
                        <a:solidFill>
                          <a:schemeClr val="bg1"/>
                        </a:solidFill>
                        <a:effectLst/>
                        <a:latin typeface="+mj-lt"/>
                        <a:ea typeface="MS PGothic" charset="0"/>
                        <a:cs typeface="MS PGothic" charset="0"/>
                      </a:endParaRPr>
                    </a:p>
                  </a:txBody>
                  <a:tcPr marL="91432" marR="91432" marT="45749" marB="45749" anchor="ctr" horzOverflow="overflow">
                    <a:lnL>
                      <a:noFill/>
                    </a:lnL>
                    <a:lnR w="12700" cap="flat" cmpd="sng" algn="ctr">
                      <a:noFill/>
                      <a:prstDash val="solid"/>
                      <a:round/>
                      <a:headEnd type="none" w="med" len="med"/>
                      <a:tailEnd type="none" w="med" len="med"/>
                    </a:lnR>
                    <a:lnT>
                      <a:noFill/>
                    </a:lnT>
                    <a:lnB w="6350" cap="flat" cmpd="sng" algn="ctr">
                      <a:solidFill>
                        <a:schemeClr val="tx1"/>
                      </a:solidFill>
                      <a:prstDash val="sysDot"/>
                      <a:round/>
                      <a:headEnd type="none" w="med" len="med"/>
                      <a:tailEnd type="none" w="med" len="med"/>
                    </a:lnB>
                    <a:lnTlToBr>
                      <a:noFill/>
                    </a:lnTlToBr>
                    <a:lnBlToTr>
                      <a:noFill/>
                    </a:lnBlToTr>
                    <a:solidFill>
                      <a:srgbClr val="284D81"/>
                    </a:solidFill>
                  </a:tcPr>
                </a:tc>
                <a:extLst>
                  <a:ext uri="{0D108BD9-81ED-4DB2-BD59-A6C34878D82A}">
                    <a16:rowId xmlns:a16="http://schemas.microsoft.com/office/drawing/2014/main" val="10000"/>
                  </a:ext>
                </a:extLst>
              </a:tr>
              <a:tr h="230581">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http://www.facebook.com/RepRobertBrady</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http://instagram.com/repbrady</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762426267"/>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no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496" y="1097280"/>
            <a:ext cx="1460754" cy="1947672"/>
          </a:xfrm>
          <a:prstGeom prst="rect">
            <a:avLst/>
          </a:prstGeom>
        </p:spPr>
      </p:pic>
    </p:spTree>
    <p:extLst>
      <p:ext uri="{BB962C8B-B14F-4D97-AF65-F5344CB8AC3E}">
        <p14:creationId xmlns:p14="http://schemas.microsoft.com/office/powerpoint/2010/main" val="1653553796"/>
      </p:ext>
    </p:extLst>
  </p:cSld>
  <p:clrMapOvr>
    <a:masterClrMapping/>
  </p:clrMapOvr>
</p:sld>
</file>

<file path=ppt/theme/theme1.xml><?xml version="1.0" encoding="utf-8"?>
<a:theme xmlns:a="http://schemas.openxmlformats.org/drawingml/2006/main" name="Office Theme">
  <a:themeElements>
    <a:clrScheme name="NJ v8">
      <a:dk1>
        <a:srgbClr val="000000"/>
      </a:dk1>
      <a:lt1>
        <a:srgbClr val="FFFFFF"/>
      </a:lt1>
      <a:dk2>
        <a:srgbClr val="A02C1C"/>
      </a:dk2>
      <a:lt2>
        <a:srgbClr val="284D81"/>
      </a:lt2>
      <a:accent1>
        <a:srgbClr val="8B724A"/>
      </a:accent1>
      <a:accent2>
        <a:srgbClr val="55527A"/>
      </a:accent2>
      <a:accent3>
        <a:srgbClr val="477367"/>
      </a:accent3>
      <a:accent4>
        <a:srgbClr val="734761"/>
      </a:accent4>
      <a:accent5>
        <a:srgbClr val="769DA3"/>
      </a:accent5>
      <a:accent6>
        <a:srgbClr val="8A806E"/>
      </a:accent6>
      <a:hlink>
        <a:srgbClr val="8A714A"/>
      </a:hlink>
      <a:folHlink>
        <a:srgbClr val="B0966B"/>
      </a:folHlink>
    </a:clrScheme>
    <a:fontScheme name="National Journal">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0EAE3"/>
        </a:solidFill>
        <a:ln>
          <a:noFill/>
        </a:ln>
        <a:effectLst/>
      </a:spPr>
      <a:bodyPr lIns="91440" tIns="91440" rIns="91440" bIns="91440"/>
      <a:lstStyle>
        <a:defPPr>
          <a:spcAft>
            <a:spcPts val="400"/>
          </a:spcAft>
          <a:defRPr sz="1200" b="1" dirty="0">
            <a:solidFill>
              <a:schemeClr val="tx1">
                <a:lumMod val="95000"/>
                <a:lumOff val="5000"/>
              </a:schemeClr>
            </a:solidFill>
            <a:latin typeface="Georgia"/>
            <a:cs typeface="Georgia"/>
          </a:defRPr>
        </a:defPPr>
      </a:lstStyle>
      <a:style>
        <a:lnRef idx="2">
          <a:schemeClr val="accent1">
            <a:shade val="50000"/>
          </a:schemeClr>
        </a:lnRef>
        <a:fillRef idx="1">
          <a:schemeClr val="accent1"/>
        </a:fillRef>
        <a:effectRef idx="0">
          <a:schemeClr val="accent1"/>
        </a:effectRef>
        <a:fontRef idx="minor">
          <a:schemeClr val="lt1"/>
        </a:fontRef>
      </a:style>
    </a:spDef>
    <a:lnDef>
      <a:spPr>
        <a:ln>
          <a:tailEnd type="triangle"/>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spcAft>
            <a:spcPts val="400"/>
          </a:spcAft>
          <a:defRPr sz="1200" b="1" dirty="0" smtClean="0">
            <a:solidFill>
              <a:srgbClr val="71B2C7"/>
            </a:solidFill>
            <a:latin typeface="Georgia"/>
            <a:cs typeface="Georgia"/>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6118</TotalTime>
  <Words>243</Words>
  <Application>Microsoft Office PowerPoint</Application>
  <PresentationFormat>On-screen Show (4:3)</PresentationFormat>
  <Paragraphs>27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Arial</vt:lpstr>
      <vt:lpstr>Calibri</vt:lpstr>
      <vt:lpstr>Georgia</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Stublen, Daniel</cp:lastModifiedBy>
  <cp:revision>259</cp:revision>
  <dcterms:created xsi:type="dcterms:W3CDTF">2017-06-26T14:07:23Z</dcterms:created>
  <dcterms:modified xsi:type="dcterms:W3CDTF">2018-08-24T17:09:30Z</dcterms:modified>
</cp:coreProperties>
</file>