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handoutMasterIdLst>
    <p:handoutMasterId r:id="rId4"/>
  </p:handoutMasterIdLst>
  <p:sldIdLst>
    <p:sldId id="349" r:id="rId2"/>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ED0EE"/>
    <a:srgbClr val="D88C86"/>
    <a:srgbClr val="E0A39E"/>
    <a:srgbClr val="EDC2C4"/>
    <a:srgbClr val="8CA9B6"/>
    <a:srgbClr val="3E6F80"/>
    <a:srgbClr val="D9D9D9"/>
    <a:srgbClr val="87A69E"/>
    <a:srgbClr val="B0C3BC"/>
    <a:srgbClr val="70AC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74"/>
    <p:restoredTop sz="94689"/>
  </p:normalViewPr>
  <p:slideViewPr>
    <p:cSldViewPr snapToGrid="0">
      <p:cViewPr varScale="1">
        <p:scale>
          <a:sx n="69" d="100"/>
          <a:sy n="69" d="100"/>
        </p:scale>
        <p:origin x="810" y="72"/>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4/4/2017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4/4/2017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cs typeface="MS PGothic" charset="-128"/>
            </a:endParaRPr>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ＭＳ Ｐゴシック" charset="-128"/>
                <a:cs typeface="ＭＳ Ｐゴシック" charset="-128"/>
              </a:defRPr>
            </a:lvl1pPr>
            <a:lvl2pPr marL="742950" indent="-285750">
              <a:defRPr>
                <a:solidFill>
                  <a:schemeClr val="tx1"/>
                </a:solidFill>
                <a:latin typeface="Calibri Light" charset="0"/>
                <a:ea typeface="ＭＳ Ｐゴシック" charset="-128"/>
                <a:cs typeface="ＭＳ Ｐゴシック" charset="-128"/>
              </a:defRPr>
            </a:lvl2pPr>
            <a:lvl3pPr marL="1143000" indent="-228600">
              <a:defRPr>
                <a:solidFill>
                  <a:schemeClr val="tx1"/>
                </a:solidFill>
                <a:latin typeface="Calibri Light" charset="0"/>
                <a:ea typeface="ＭＳ Ｐゴシック" charset="-128"/>
                <a:cs typeface="ＭＳ Ｐゴシック" charset="-128"/>
              </a:defRPr>
            </a:lvl3pPr>
            <a:lvl4pPr marL="1600200" indent="-228600">
              <a:defRPr>
                <a:solidFill>
                  <a:schemeClr val="tx1"/>
                </a:solidFill>
                <a:latin typeface="Calibri Light" charset="0"/>
                <a:ea typeface="ＭＳ Ｐゴシック" charset="-128"/>
                <a:cs typeface="ＭＳ Ｐゴシック" charset="-128"/>
              </a:defRPr>
            </a:lvl4pPr>
            <a:lvl5pPr marL="2057400" indent="-228600">
              <a:defRPr>
                <a:solidFill>
                  <a:schemeClr val="tx1"/>
                </a:solidFill>
                <a:latin typeface="Calibri Light" charset="0"/>
                <a:ea typeface="ＭＳ Ｐゴシック" charset="-128"/>
                <a:cs typeface="ＭＳ Ｐゴシック" charset="-128"/>
              </a:defRPr>
            </a:lvl5pPr>
            <a:lvl6pPr marL="25146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6pPr>
            <a:lvl7pPr marL="29718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7pPr>
            <a:lvl8pPr marL="34290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8pPr>
            <a:lvl9pPr marL="3886200" indent="-228600" eaLnBrk="0" fontAlgn="base" hangingPunct="0">
              <a:spcBef>
                <a:spcPct val="0"/>
              </a:spcBef>
              <a:spcAft>
                <a:spcPct val="0"/>
              </a:spcAft>
              <a:defRPr>
                <a:solidFill>
                  <a:schemeClr val="tx1"/>
                </a:solidFill>
                <a:latin typeface="Calibri Light" charset="0"/>
                <a:ea typeface="ＭＳ Ｐゴシック" charset="-128"/>
                <a:cs typeface="ＭＳ Ｐゴシック" charset="-128"/>
              </a:defRPr>
            </a:lvl9pPr>
          </a:lstStyle>
          <a:p>
            <a:fld id="{88C87FCC-277B-DB4B-A730-CE00B0F68DBA}" type="slidenum">
              <a:rPr lang="en-US" altLang="en-US">
                <a:latin typeface="Calibri" charset="0"/>
              </a:rPr>
              <a:pPr/>
              <a:t>0</a:t>
            </a:fld>
            <a:endParaRPr lang="en-US" altLang="en-US">
              <a:latin typeface="Calibri" charset="0"/>
            </a:endParaRPr>
          </a:p>
        </p:txBody>
      </p:sp>
    </p:spTree>
    <p:extLst>
      <p:ext uri="{BB962C8B-B14F-4D97-AF65-F5344CB8AC3E}">
        <p14:creationId xmlns:p14="http://schemas.microsoft.com/office/powerpoint/2010/main" val="95442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292382" y="233363"/>
            <a:ext cx="1834156"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cs typeface="+mn-cs"/>
              </a:rPr>
              <a:t>S.J.RES 34 PASSES CONGRESS</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11268" name="Title 1"/>
          <p:cNvSpPr>
            <a:spLocks noGrp="1"/>
          </p:cNvSpPr>
          <p:nvPr>
            <p:ph type="title"/>
          </p:nvPr>
        </p:nvSpPr>
        <p:spPr/>
        <p:txBody>
          <a:bodyPr/>
          <a:lstStyle/>
          <a:p>
            <a:r>
              <a:rPr lang="en-US" altLang="en-US" dirty="0" smtClean="0">
                <a:latin typeface="Georgia" charset="0"/>
                <a:ea typeface="ＭＳ Ｐゴシック" charset="-128"/>
                <a:cs typeface="MS PGothic" charset="-128"/>
              </a:rPr>
              <a:t>FCC’s privacy protection rules repealed under </a:t>
            </a:r>
            <a:r>
              <a:rPr lang="en-US" altLang="en-US" dirty="0" smtClean="0">
                <a:latin typeface="Georgia" charset="0"/>
                <a:ea typeface="ＭＳ Ｐゴシック" charset="-128"/>
                <a:cs typeface="MS PGothic" charset="-128"/>
              </a:rPr>
              <a:t>S.J.Res.34</a:t>
            </a:r>
            <a:r>
              <a:rPr lang="en-US" altLang="en-US" dirty="0">
                <a:latin typeface="Georgia" charset="0"/>
                <a:ea typeface="ＭＳ Ｐゴシック" charset="-128"/>
                <a:cs typeface="MS PGothic" charset="-128"/>
              </a:rPr>
              <a:t/>
            </a:r>
            <a:br>
              <a:rPr lang="en-US" altLang="en-US" dirty="0">
                <a:latin typeface="Georgia" charset="0"/>
                <a:ea typeface="ＭＳ Ｐゴシック" charset="-128"/>
                <a:cs typeface="MS PGothic" charset="-128"/>
              </a:rPr>
            </a:br>
            <a:endParaRPr lang="en-US" altLang="en-US" dirty="0">
              <a:latin typeface="Georgia" charset="0"/>
              <a:ea typeface="ＭＳ Ｐゴシック" charset="-128"/>
              <a:cs typeface="MS PGothic" charset="-128"/>
            </a:endParaRPr>
          </a:p>
        </p:txBody>
      </p:sp>
      <p:sp>
        <p:nvSpPr>
          <p:cNvPr id="77" name="Rectangle 14"/>
          <p:cNvSpPr>
            <a:spLocks noChangeArrowheads="1"/>
          </p:cNvSpPr>
          <p:nvPr/>
        </p:nvSpPr>
        <p:spPr bwMode="auto">
          <a:xfrm>
            <a:off x="400050" y="1528763"/>
            <a:ext cx="8229600" cy="339725"/>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600" b="1" dirty="0" smtClean="0">
                <a:solidFill>
                  <a:srgbClr val="7F7F7F"/>
                </a:solidFill>
                <a:latin typeface="+mj-lt"/>
                <a:cs typeface="+mn-cs"/>
              </a:rPr>
              <a:t>Details on the effort and who</a:t>
            </a:r>
            <a:r>
              <a:rPr lang="en-US" altLang="en-US" sz="1600" b="1" dirty="0">
                <a:solidFill>
                  <a:srgbClr val="7F7F7F"/>
                </a:solidFill>
                <a:latin typeface="+mj-lt"/>
                <a:cs typeface="+mn-cs"/>
              </a:rPr>
              <a:t> </a:t>
            </a:r>
            <a:r>
              <a:rPr lang="en-US" altLang="en-US" sz="1600" b="1" dirty="0" smtClean="0">
                <a:solidFill>
                  <a:srgbClr val="7F7F7F"/>
                </a:solidFill>
                <a:latin typeface="+mj-lt"/>
                <a:cs typeface="+mn-cs"/>
              </a:rPr>
              <a:t>was involved</a:t>
            </a:r>
          </a:p>
        </p:txBody>
      </p:sp>
      <p:sp>
        <p:nvSpPr>
          <p:cNvPr id="78" name="Rectangle 77"/>
          <p:cNvSpPr/>
          <p:nvPr/>
        </p:nvSpPr>
        <p:spPr>
          <a:xfrm>
            <a:off x="1995055" y="1968928"/>
            <a:ext cx="6920345" cy="1103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What does the resolution say?</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Using the Congressional Review Act, the resolution would reverse FCC Internet privacy rules put in place when Tom Wheeler was FCC chairman, and prohibit the FCC from passing anything similar to them in the future</a:t>
            </a:r>
          </a:p>
          <a:p>
            <a:pPr marL="171450" indent="-171450">
              <a:buFont typeface="Arial" panose="020B0604020202020204" pitchFamily="34" charset="0"/>
              <a:buChar char="•"/>
              <a:defRPr/>
            </a:pPr>
            <a:r>
              <a:rPr lang="en-US" sz="1100" dirty="0" smtClean="0">
                <a:solidFill>
                  <a:schemeClr val="tx1"/>
                </a:solidFill>
              </a:rPr>
              <a:t>The privacy rules delineated that the FCC was to take over privacy protection enforcement from the FTC. The rules included requirements for broadband providers to obtain permission from their consumers to sell their browsing activity to advertisers</a:t>
            </a:r>
          </a:p>
          <a:p>
            <a:pPr marL="171450" indent="-171450">
              <a:buFont typeface="Arial" panose="020B0604020202020204" pitchFamily="34" charset="0"/>
              <a:buChar char="•"/>
              <a:defRPr/>
            </a:pPr>
            <a:r>
              <a:rPr lang="en-US" sz="1100" dirty="0" smtClean="0">
                <a:solidFill>
                  <a:schemeClr val="tx1"/>
                </a:solidFill>
              </a:rPr>
              <a:t>On March 23, 2017, the Senate voted 50-48 to repeal the FCC privacy rules and on March 28, 2017, the House voted 215-205 to repeal the rules</a:t>
            </a:r>
          </a:p>
          <a:p>
            <a:pPr marL="171450" indent="-171450">
              <a:buFont typeface="Arial" panose="020B0604020202020204" pitchFamily="34" charset="0"/>
              <a:buChar char="•"/>
              <a:defRPr/>
            </a:pPr>
            <a:r>
              <a:rPr lang="en-US" sz="1100" dirty="0" smtClean="0">
                <a:solidFill>
                  <a:schemeClr val="tx1"/>
                </a:solidFill>
              </a:rPr>
              <a:t>The measure </a:t>
            </a:r>
            <a:r>
              <a:rPr lang="en-US" sz="1100" dirty="0" smtClean="0">
                <a:solidFill>
                  <a:schemeClr val="tx1"/>
                </a:solidFill>
              </a:rPr>
              <a:t>was </a:t>
            </a:r>
            <a:r>
              <a:rPr lang="en-US" sz="1100" dirty="0" smtClean="0">
                <a:solidFill>
                  <a:schemeClr val="tx1"/>
                </a:solidFill>
              </a:rPr>
              <a:t>be sent to the president to sign. The White </a:t>
            </a:r>
            <a:r>
              <a:rPr lang="en-US" sz="1100" dirty="0" smtClean="0">
                <a:solidFill>
                  <a:schemeClr val="tx1"/>
                </a:solidFill>
              </a:rPr>
              <a:t>House </a:t>
            </a:r>
            <a:r>
              <a:rPr lang="en-US" sz="1100" dirty="0" smtClean="0">
                <a:solidFill>
                  <a:schemeClr val="tx1"/>
                </a:solidFill>
              </a:rPr>
              <a:t>indicated its support of the repeal </a:t>
            </a:r>
            <a:r>
              <a:rPr lang="en-US" sz="1100" dirty="0" smtClean="0">
                <a:solidFill>
                  <a:schemeClr val="tx1"/>
                </a:solidFill>
              </a:rPr>
              <a:t>beforehand, and President Trump signed the resolution on April 3, 2017</a:t>
            </a:r>
            <a:endParaRPr lang="en-US" sz="1100" dirty="0">
              <a:solidFill>
                <a:schemeClr val="tx1"/>
              </a:solidFill>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April 4, </a:t>
            </a:r>
            <a:r>
              <a:rPr lang="en-US" sz="1000" dirty="0" smtClean="0">
                <a:solidFill>
                  <a:schemeClr val="tx1">
                    <a:lumMod val="65000"/>
                    <a:lumOff val="35000"/>
                  </a:schemeClr>
                </a:solidFill>
                <a:latin typeface="+mn-lt"/>
                <a:ea typeface="MS PGothic" panose="020B0600070205080204" pitchFamily="34" charset="-128"/>
              </a:rPr>
              <a:t>2017  |  Yanni Chen</a:t>
            </a:r>
            <a:endParaRPr lang="en-US" sz="1000" dirty="0">
              <a:solidFill>
                <a:schemeClr val="tx1">
                  <a:lumMod val="65000"/>
                  <a:lumOff val="35000"/>
                </a:schemeClr>
              </a:solidFill>
              <a:latin typeface="+mn-lt"/>
              <a:ea typeface="MS PGothic" panose="020B0600070205080204" pitchFamily="34" charset="-128"/>
            </a:endParaRPr>
          </a:p>
        </p:txBody>
      </p:sp>
      <p:pic>
        <p:nvPicPr>
          <p:cNvPr id="11277"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18"/>
          <p:cNvSpPr txBox="1">
            <a:spLocks/>
          </p:cNvSpPr>
          <p:nvPr/>
        </p:nvSpPr>
        <p:spPr bwMode="auto">
          <a:xfrm>
            <a:off x="0" y="6149213"/>
            <a:ext cx="9144000" cy="432561"/>
          </a:xfrm>
          <a:prstGeom prst="rect">
            <a:avLst/>
          </a:prstGeom>
          <a:solidFill>
            <a:schemeClr val="bg1"/>
          </a:solid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US" sz="800" i="1" dirty="0" smtClean="0">
                <a:solidFill>
                  <a:schemeClr val="tx1">
                    <a:lumMod val="65000"/>
                    <a:lumOff val="35000"/>
                  </a:schemeClr>
                </a:solidFill>
                <a:latin typeface="+mn-lt"/>
              </a:rPr>
              <a:t>Sources: Harper </a:t>
            </a:r>
            <a:r>
              <a:rPr lang="en-US" sz="800" i="1" dirty="0" err="1" smtClean="0">
                <a:solidFill>
                  <a:schemeClr val="tx1">
                    <a:lumMod val="65000"/>
                    <a:lumOff val="35000"/>
                  </a:schemeClr>
                </a:solidFill>
                <a:latin typeface="+mn-lt"/>
              </a:rPr>
              <a:t>Nedig</a:t>
            </a:r>
            <a:r>
              <a:rPr lang="en-US" sz="800" i="1" dirty="0" smtClean="0">
                <a:solidFill>
                  <a:schemeClr val="tx1">
                    <a:lumMod val="65000"/>
                    <a:lumOff val="35000"/>
                  </a:schemeClr>
                </a:solidFill>
                <a:latin typeface="+mn-lt"/>
              </a:rPr>
              <a:t>, “Blackburn bill would roll back broadband privacy regulations,” The Hill, March 8, 2017; Jacob </a:t>
            </a:r>
            <a:r>
              <a:rPr lang="en-US" sz="800" i="1" dirty="0" err="1" smtClean="0">
                <a:solidFill>
                  <a:schemeClr val="tx1">
                    <a:lumMod val="65000"/>
                    <a:lumOff val="35000"/>
                  </a:schemeClr>
                </a:solidFill>
                <a:latin typeface="+mn-lt"/>
              </a:rPr>
              <a:t>Kastrenakes</a:t>
            </a:r>
            <a:r>
              <a:rPr lang="en-US" sz="800" i="1" dirty="0" smtClean="0">
                <a:solidFill>
                  <a:schemeClr val="tx1">
                    <a:lumMod val="65000"/>
                    <a:lumOff val="35000"/>
                  </a:schemeClr>
                </a:solidFill>
                <a:latin typeface="+mn-lt"/>
              </a:rPr>
              <a:t>, “Republicans introduce resolution to kill FCC’s internet privacy rules,” The Verge, March 7, 2017; Jeff Flake US Senator, 2017; </a:t>
            </a:r>
            <a:r>
              <a:rPr lang="en-US" sz="800" i="1" dirty="0" err="1" smtClean="0">
                <a:solidFill>
                  <a:schemeClr val="tx1">
                    <a:lumMod val="65000"/>
                    <a:lumOff val="35000"/>
                  </a:schemeClr>
                </a:solidFill>
                <a:latin typeface="+mn-lt"/>
              </a:rPr>
              <a:t>Klint</a:t>
            </a:r>
            <a:r>
              <a:rPr lang="en-US" sz="800" i="1" dirty="0" smtClean="0">
                <a:solidFill>
                  <a:schemeClr val="tx1">
                    <a:lumMod val="65000"/>
                    <a:lumOff val="35000"/>
                  </a:schemeClr>
                </a:solidFill>
                <a:latin typeface="+mn-lt"/>
              </a:rPr>
              <a:t> Finley, “The FCC seems unlikely to stop Internet providers from selling your data,” WIRED, March 1, 2017; Jon </a:t>
            </a:r>
            <a:r>
              <a:rPr lang="en-US" sz="800" i="1" dirty="0" err="1" smtClean="0">
                <a:solidFill>
                  <a:schemeClr val="tx1">
                    <a:lumMod val="65000"/>
                    <a:lumOff val="35000"/>
                  </a:schemeClr>
                </a:solidFill>
                <a:latin typeface="+mn-lt"/>
              </a:rPr>
              <a:t>Brodkin</a:t>
            </a:r>
            <a:r>
              <a:rPr lang="en-US" sz="800" i="1" dirty="0" smtClean="0">
                <a:solidFill>
                  <a:schemeClr val="tx1">
                    <a:lumMod val="65000"/>
                    <a:lumOff val="35000"/>
                  </a:schemeClr>
                </a:solidFill>
                <a:latin typeface="+mn-lt"/>
              </a:rPr>
              <a:t>, “AT&amp;T’s common carrier status helps it defeat data throttling lawsuit,” </a:t>
            </a:r>
            <a:r>
              <a:rPr lang="en-US" sz="800" i="1" dirty="0" err="1" smtClean="0">
                <a:solidFill>
                  <a:schemeClr val="tx1">
                    <a:lumMod val="65000"/>
                    <a:lumOff val="35000"/>
                  </a:schemeClr>
                </a:solidFill>
                <a:latin typeface="+mn-lt"/>
              </a:rPr>
              <a:t>ArsTechnica</a:t>
            </a:r>
            <a:r>
              <a:rPr lang="en-US" sz="800" i="1" dirty="0" smtClean="0">
                <a:solidFill>
                  <a:schemeClr val="tx1">
                    <a:lumMod val="65000"/>
                    <a:lumOff val="35000"/>
                  </a:schemeClr>
                </a:solidFill>
                <a:latin typeface="+mn-lt"/>
              </a:rPr>
              <a:t>, August 29, 2016; Noun Project, 2017.</a:t>
            </a:r>
            <a:endParaRPr lang="en-US" sz="800" i="1" dirty="0">
              <a:solidFill>
                <a:schemeClr val="tx1">
                  <a:lumMod val="65000"/>
                  <a:lumOff val="35000"/>
                </a:schemeClr>
              </a:solidFill>
              <a:latin typeface="+mn-lt"/>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 y="1759886"/>
            <a:ext cx="1456211" cy="145621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050" y="3435305"/>
            <a:ext cx="1542474" cy="1542474"/>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1892" y="4957146"/>
            <a:ext cx="1190625" cy="1190625"/>
          </a:xfrm>
          <a:prstGeom prst="rect">
            <a:avLst/>
          </a:prstGeom>
        </p:spPr>
      </p:pic>
      <p:sp>
        <p:nvSpPr>
          <p:cNvPr id="19" name="Rectangle 18"/>
          <p:cNvSpPr/>
          <p:nvPr/>
        </p:nvSpPr>
        <p:spPr>
          <a:xfrm>
            <a:off x="1995055" y="3807135"/>
            <a:ext cx="6920345" cy="865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Difference between FTC and FCC enforcement</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For the most part, the privacy frameworks of the FTC and FCC match up; however, the FCC has greater scope to enforce its rules  and requires ISPs to protect browsing history </a:t>
            </a:r>
          </a:p>
          <a:p>
            <a:pPr marL="171450" indent="-171450">
              <a:buFont typeface="Arial" panose="020B0604020202020204" pitchFamily="34" charset="0"/>
              <a:buChar char="•"/>
              <a:defRPr/>
            </a:pPr>
            <a:r>
              <a:rPr lang="en-US" sz="1100" dirty="0" smtClean="0">
                <a:solidFill>
                  <a:schemeClr val="tx1"/>
                </a:solidFill>
              </a:rPr>
              <a:t>The Ninth Circuit appeals court decided that AT&amp;T was a common carrier in </a:t>
            </a:r>
            <a:r>
              <a:rPr lang="en-US" sz="1100" i="1" dirty="0" smtClean="0">
                <a:solidFill>
                  <a:schemeClr val="tx1"/>
                </a:solidFill>
              </a:rPr>
              <a:t>FTC v. AT&amp;T </a:t>
            </a:r>
            <a:r>
              <a:rPr lang="en-US" sz="1100" dirty="0" smtClean="0">
                <a:solidFill>
                  <a:schemeClr val="tx1"/>
                </a:solidFill>
              </a:rPr>
              <a:t>(2016). Under this federal ruling, the FTC does not have authority to regulate how ISPs manage privacy. If the FCC privacy rules are repealed, the federal ruling could directly conflict with an FTC takeover of privacy protection enforcement and create a regulatory gap</a:t>
            </a:r>
          </a:p>
          <a:p>
            <a:pPr>
              <a:defRPr/>
            </a:pPr>
            <a:endParaRPr lang="en-US" sz="1100" dirty="0">
              <a:solidFill>
                <a:schemeClr val="tx1"/>
              </a:solidFill>
            </a:endParaRPr>
          </a:p>
        </p:txBody>
      </p:sp>
      <p:sp>
        <p:nvSpPr>
          <p:cNvPr id="20" name="Rectangle 19"/>
          <p:cNvSpPr/>
          <p:nvPr/>
        </p:nvSpPr>
        <p:spPr>
          <a:xfrm>
            <a:off x="1995055" y="5170660"/>
            <a:ext cx="6386945" cy="977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50"/>
              </a:spcAft>
              <a:defRPr/>
            </a:pPr>
            <a:r>
              <a:rPr lang="en-US" sz="1100" b="1" dirty="0" smtClean="0">
                <a:solidFill>
                  <a:schemeClr val="tx1"/>
                </a:solidFill>
                <a:latin typeface="+mj-lt"/>
              </a:rPr>
              <a:t>Who is involved with the resolution?</a:t>
            </a:r>
            <a:endParaRPr lang="en-US" sz="1100" b="1" dirty="0">
              <a:solidFill>
                <a:schemeClr val="tx1"/>
              </a:solidFill>
              <a:latin typeface="+mj-lt"/>
            </a:endParaRPr>
          </a:p>
          <a:p>
            <a:pPr marL="171450" indent="-171450">
              <a:buFont typeface="Arial" panose="020B0604020202020204" pitchFamily="34" charset="0"/>
              <a:buChar char="•"/>
              <a:defRPr/>
            </a:pPr>
            <a:r>
              <a:rPr lang="en-US" sz="1100" dirty="0" smtClean="0">
                <a:solidFill>
                  <a:schemeClr val="tx1"/>
                </a:solidFill>
              </a:rPr>
              <a:t>Senator Jeff Flake (R-AZ) introduced the resolution on the Senate side, which is sponsored by 22 Republican senators including Senator Flake</a:t>
            </a:r>
          </a:p>
          <a:p>
            <a:pPr marL="171450" indent="-171450">
              <a:buFont typeface="Arial" panose="020B0604020202020204" pitchFamily="34" charset="0"/>
              <a:buChar char="•"/>
              <a:defRPr/>
            </a:pPr>
            <a:r>
              <a:rPr lang="en-US" sz="1100" dirty="0" smtClean="0">
                <a:solidFill>
                  <a:schemeClr val="tx1"/>
                </a:solidFill>
              </a:rPr>
              <a:t>Representative Marsha Blackburn introduced the resolution’s companion in the House</a:t>
            </a:r>
            <a:endParaRPr lang="en-US" sz="11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15291</TotalTime>
  <Words>421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MS PGothic</vt:lpstr>
      <vt:lpstr>Arial</vt:lpstr>
      <vt:lpstr>Calibri</vt:lpstr>
      <vt:lpstr>Calibri Light</vt:lpstr>
      <vt:lpstr>FreightSans Pro Book</vt:lpstr>
      <vt:lpstr>Georgia</vt:lpstr>
      <vt:lpstr>Office Theme</vt:lpstr>
      <vt:lpstr>FCC’s privacy protection rules repealed under S.J.Res.34 </vt:lpstr>
    </vt:vector>
  </TitlesOfParts>
  <Company>Atlantic Media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Chen, Yanni</cp:lastModifiedBy>
  <cp:revision>345</cp:revision>
  <cp:lastPrinted>2015-11-18T15:13:09Z</cp:lastPrinted>
  <dcterms:created xsi:type="dcterms:W3CDTF">2015-09-24T14:51:57Z</dcterms:created>
  <dcterms:modified xsi:type="dcterms:W3CDTF">2017-04-04T15:51:49Z</dcterms:modified>
</cp:coreProperties>
</file>