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347" r:id="rId2"/>
  </p:sldIdLst>
  <p:sldSz cx="9144000" cy="6858000" type="screen4x3"/>
  <p:notesSz cx="7010400" cy="9223375"/>
  <p:defaultTextStyle>
    <a:defPPr>
      <a:defRPr lang="en-US"/>
    </a:defPPr>
    <a:lvl1pPr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1pPr>
    <a:lvl2pPr marL="4572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2pPr>
    <a:lvl3pPr marL="9144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3pPr>
    <a:lvl4pPr marL="13716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4pPr>
    <a:lvl5pPr marL="18288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5pPr>
    <a:lvl6pPr marL="2286000" algn="l" defTabSz="914400" rtl="0" eaLnBrk="1" latinLnBrk="0" hangingPunct="1">
      <a:defRPr kern="1200">
        <a:solidFill>
          <a:schemeClr val="tx1"/>
        </a:solidFill>
        <a:latin typeface="Calibri Light" charset="0"/>
        <a:ea typeface="ＭＳ Ｐゴシック" charset="-128"/>
        <a:cs typeface="ＭＳ Ｐゴシック" charset="-128"/>
      </a:defRPr>
    </a:lvl6pPr>
    <a:lvl7pPr marL="2743200" algn="l" defTabSz="914400" rtl="0" eaLnBrk="1" latinLnBrk="0" hangingPunct="1">
      <a:defRPr kern="1200">
        <a:solidFill>
          <a:schemeClr val="tx1"/>
        </a:solidFill>
        <a:latin typeface="Calibri Light" charset="0"/>
        <a:ea typeface="ＭＳ Ｐゴシック" charset="-128"/>
        <a:cs typeface="ＭＳ Ｐゴシック" charset="-128"/>
      </a:defRPr>
    </a:lvl7pPr>
    <a:lvl8pPr marL="3200400" algn="l" defTabSz="914400" rtl="0" eaLnBrk="1" latinLnBrk="0" hangingPunct="1">
      <a:defRPr kern="1200">
        <a:solidFill>
          <a:schemeClr val="tx1"/>
        </a:solidFill>
        <a:latin typeface="Calibri Light" charset="0"/>
        <a:ea typeface="ＭＳ Ｐゴシック" charset="-128"/>
        <a:cs typeface="ＭＳ Ｐゴシック" charset="-128"/>
      </a:defRPr>
    </a:lvl8pPr>
    <a:lvl9pPr marL="3657600" algn="l" defTabSz="914400" rtl="0" eaLnBrk="1" latinLnBrk="0" hangingPunct="1">
      <a:defRPr kern="1200">
        <a:solidFill>
          <a:schemeClr val="tx1"/>
        </a:solidFill>
        <a:latin typeface="Calibri Light"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guide id="3" pos="144">
          <p15:clr>
            <a:srgbClr val="A4A3A4"/>
          </p15:clr>
        </p15:guide>
        <p15:guide id="4" pos="56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787162"/>
    <a:srgbClr val="E8DCBC"/>
    <a:srgbClr val="D27770"/>
    <a:srgbClr val="A0B277"/>
    <a:srgbClr val="70ACE2"/>
    <a:srgbClr val="F9B53D"/>
    <a:srgbClr val="CA84CA"/>
    <a:srgbClr val="E0A39E"/>
    <a:srgbClr val="6391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43"/>
    <p:restoredTop sz="93741"/>
  </p:normalViewPr>
  <p:slideViewPr>
    <p:cSldViewPr snapToGrid="0">
      <p:cViewPr>
        <p:scale>
          <a:sx n="120" d="100"/>
          <a:sy n="120" d="100"/>
        </p:scale>
        <p:origin x="1216" y="-56"/>
      </p:cViewPr>
      <p:guideLst>
        <p:guide orient="horz" pos="2208"/>
        <p:guide pos="2880"/>
        <p:guide pos="144"/>
        <p:guide pos="5616"/>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0983" tIns="45491" rIns="90983" bIns="45491"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1963"/>
          </a:xfrm>
          <a:prstGeom prst="rect">
            <a:avLst/>
          </a:prstGeom>
        </p:spPr>
        <p:txBody>
          <a:bodyPr vert="horz" wrap="square" lIns="90983" tIns="45491" rIns="90983" bIns="45491"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4FD1821E-889E-E141-952B-12B9074CEFF3}" type="datetimeFigureOut">
              <a:rPr lang="en-US" altLang="en-US"/>
              <a:pPr>
                <a:defRPr/>
              </a:pPr>
              <a:t>3/27/17</a:t>
            </a:fld>
            <a:endParaRPr lang="en-US" altLang="en-US"/>
          </a:p>
        </p:txBody>
      </p:sp>
      <p:sp>
        <p:nvSpPr>
          <p:cNvPr id="4" name="Footer Placeholder 3"/>
          <p:cNvSpPr>
            <a:spLocks noGrp="1"/>
          </p:cNvSpPr>
          <p:nvPr>
            <p:ph type="ftr" sz="quarter" idx="2"/>
          </p:nvPr>
        </p:nvSpPr>
        <p:spPr>
          <a:xfrm>
            <a:off x="0" y="8759825"/>
            <a:ext cx="3038475" cy="461963"/>
          </a:xfrm>
          <a:prstGeom prst="rect">
            <a:avLst/>
          </a:prstGeom>
        </p:spPr>
        <p:txBody>
          <a:bodyPr vert="horz" lIns="90983" tIns="45491" rIns="90983" bIns="45491"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759825"/>
            <a:ext cx="3038475" cy="461963"/>
          </a:xfrm>
          <a:prstGeom prst="rect">
            <a:avLst/>
          </a:prstGeom>
        </p:spPr>
        <p:txBody>
          <a:bodyPr vert="horz" wrap="square" lIns="90983" tIns="45491" rIns="90983" bIns="45491"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4C077032-4E82-8245-8B2D-5E771903E478}" type="slidenum">
              <a:rPr lang="en-US" altLang="en-US"/>
              <a:pPr>
                <a:defRPr/>
              </a:pPr>
              <a:t>‹#›</a:t>
            </a:fld>
            <a:endParaRPr lang="en-US" altLang="en-US"/>
          </a:p>
        </p:txBody>
      </p:sp>
    </p:spTree>
    <p:extLst>
      <p:ext uri="{BB962C8B-B14F-4D97-AF65-F5344CB8AC3E}">
        <p14:creationId xmlns:p14="http://schemas.microsoft.com/office/powerpoint/2010/main" val="8914021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0983" tIns="45491" rIns="90983" bIns="45491"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3550"/>
          </a:xfrm>
          <a:prstGeom prst="rect">
            <a:avLst/>
          </a:prstGeom>
        </p:spPr>
        <p:txBody>
          <a:bodyPr vert="horz" wrap="square" lIns="90983" tIns="45491" rIns="90983" bIns="45491"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E2D88C6A-A8BF-CC42-9FD0-167A24D7D76B}" type="datetimeFigureOut">
              <a:rPr lang="en-US" altLang="en-US"/>
              <a:pPr>
                <a:defRPr/>
              </a:pPr>
              <a:t>3/27/17</a:t>
            </a:fld>
            <a:endParaRPr lang="en-US" altLang="en-US"/>
          </a:p>
        </p:txBody>
      </p:sp>
      <p:sp>
        <p:nvSpPr>
          <p:cNvPr id="4" name="Slide Image Placeholder 3"/>
          <p:cNvSpPr>
            <a:spLocks noGrp="1" noRot="1" noChangeAspect="1"/>
          </p:cNvSpPr>
          <p:nvPr>
            <p:ph type="sldImg" idx="2"/>
          </p:nvPr>
        </p:nvSpPr>
        <p:spPr>
          <a:xfrm>
            <a:off x="1430338" y="1152525"/>
            <a:ext cx="4149725" cy="3113088"/>
          </a:xfrm>
          <a:prstGeom prst="rect">
            <a:avLst/>
          </a:prstGeom>
          <a:noFill/>
          <a:ln w="12700">
            <a:solidFill>
              <a:prstClr val="black"/>
            </a:solidFill>
          </a:ln>
        </p:spPr>
        <p:txBody>
          <a:bodyPr vert="horz" lIns="90983" tIns="45491" rIns="90983" bIns="45491" rtlCol="0" anchor="ctr"/>
          <a:lstStyle/>
          <a:p>
            <a:pPr lvl="0"/>
            <a:endParaRPr lang="en-US" noProof="0"/>
          </a:p>
        </p:txBody>
      </p:sp>
      <p:sp>
        <p:nvSpPr>
          <p:cNvPr id="5" name="Notes Placeholder 4"/>
          <p:cNvSpPr>
            <a:spLocks noGrp="1"/>
          </p:cNvSpPr>
          <p:nvPr>
            <p:ph type="body" sz="quarter" idx="3"/>
          </p:nvPr>
        </p:nvSpPr>
        <p:spPr>
          <a:xfrm>
            <a:off x="701675" y="4438650"/>
            <a:ext cx="5607050" cy="3632200"/>
          </a:xfrm>
          <a:prstGeom prst="rect">
            <a:avLst/>
          </a:prstGeom>
        </p:spPr>
        <p:txBody>
          <a:bodyPr vert="horz" lIns="90983" tIns="45491" rIns="90983" bIns="4549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59825"/>
            <a:ext cx="3038475" cy="463550"/>
          </a:xfrm>
          <a:prstGeom prst="rect">
            <a:avLst/>
          </a:prstGeom>
        </p:spPr>
        <p:txBody>
          <a:bodyPr vert="horz" lIns="90983" tIns="45491" rIns="90983" bIns="45491"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759825"/>
            <a:ext cx="3038475" cy="463550"/>
          </a:xfrm>
          <a:prstGeom prst="rect">
            <a:avLst/>
          </a:prstGeom>
        </p:spPr>
        <p:txBody>
          <a:bodyPr vert="horz" wrap="square" lIns="90983" tIns="45491" rIns="90983" bIns="45491"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D3B8DE00-D8FE-394A-A2E7-6435EE5C1BA4}" type="slidenum">
              <a:rPr lang="en-US" altLang="en-US"/>
              <a:pPr>
                <a:defRPr/>
              </a:pPr>
              <a:t>‹#›</a:t>
            </a:fld>
            <a:endParaRPr lang="en-US" altLang="en-US"/>
          </a:p>
        </p:txBody>
      </p:sp>
    </p:spTree>
    <p:extLst>
      <p:ext uri="{BB962C8B-B14F-4D97-AF65-F5344CB8AC3E}">
        <p14:creationId xmlns:p14="http://schemas.microsoft.com/office/powerpoint/2010/main" val="995883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3B8DE00-D8FE-394A-A2E7-6435EE5C1BA4}" type="slidenum">
              <a:rPr lang="en-US" altLang="en-US" smtClean="0"/>
              <a:pPr>
                <a:defRPr/>
              </a:pPr>
              <a:t>1</a:t>
            </a:fld>
            <a:endParaRPr lang="en-US" altLang="en-US"/>
          </a:p>
        </p:txBody>
      </p:sp>
    </p:spTree>
    <p:extLst>
      <p:ext uri="{BB962C8B-B14F-4D97-AF65-F5344CB8AC3E}">
        <p14:creationId xmlns:p14="http://schemas.microsoft.com/office/powerpoint/2010/main" val="1105313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 y="1122363"/>
            <a:ext cx="8595360" cy="1115228"/>
          </a:xfrm>
        </p:spPr>
        <p:txBody>
          <a:bodyPr anchor="b">
            <a:normAutofit/>
          </a:bodyPr>
          <a:lstStyle>
            <a:lvl1pPr algn="l">
              <a:defRPr sz="3600" b="1" baseline="0">
                <a:solidFill>
                  <a:srgbClr val="77603D"/>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320" y="2259107"/>
            <a:ext cx="8595360" cy="1169893"/>
          </a:xfrm>
        </p:spPr>
        <p:txBody>
          <a:bodyPr/>
          <a:lstStyle>
            <a:lvl1pPr marL="0" indent="0" algn="l">
              <a:spcBef>
                <a:spcPts val="0"/>
              </a:spcBef>
              <a:buNone/>
              <a:defRPr sz="2400">
                <a:solidFill>
                  <a:schemeClr val="bg2">
                    <a:lumMod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3" name="Text Placeholder 12"/>
          <p:cNvSpPr>
            <a:spLocks noGrp="1"/>
          </p:cNvSpPr>
          <p:nvPr>
            <p:ph type="body" sz="quarter" idx="13"/>
          </p:nvPr>
        </p:nvSpPr>
        <p:spPr>
          <a:xfrm>
            <a:off x="4572000" y="4464049"/>
            <a:ext cx="4297680" cy="1431141"/>
          </a:xfrm>
        </p:spPr>
        <p:txBody>
          <a:bodyPr>
            <a:normAutofit/>
          </a:bodyPr>
          <a:lstStyle>
            <a:lvl1pPr marL="0" indent="0" algn="r">
              <a:spcBef>
                <a:spcPts val="0"/>
              </a:spcBef>
              <a:buNone/>
              <a:defRPr sz="1800">
                <a:solidFill>
                  <a:schemeClr val="bg2">
                    <a:lumMod val="25000"/>
                  </a:schemeClr>
                </a:solidFill>
                <a:latin typeface="+mj-lt"/>
              </a:defRPr>
            </a:lvl1pPr>
            <a:lvl2pPr algn="r">
              <a:defRPr sz="1200">
                <a:solidFill>
                  <a:schemeClr val="tx1">
                    <a:lumMod val="85000"/>
                    <a:lumOff val="15000"/>
                  </a:schemeClr>
                </a:solidFill>
                <a:latin typeface="+mn-lt"/>
              </a:defRPr>
            </a:lvl2pPr>
            <a:lvl3pPr algn="r">
              <a:defRPr sz="1200">
                <a:solidFill>
                  <a:schemeClr val="tx1">
                    <a:lumMod val="85000"/>
                    <a:lumOff val="15000"/>
                  </a:schemeClr>
                </a:solidFill>
                <a:latin typeface="+mn-lt"/>
              </a:defRPr>
            </a:lvl3pPr>
            <a:lvl4pPr algn="r">
              <a:defRPr sz="1200">
                <a:solidFill>
                  <a:schemeClr val="tx1">
                    <a:lumMod val="85000"/>
                    <a:lumOff val="15000"/>
                  </a:schemeClr>
                </a:solidFill>
                <a:latin typeface="+mn-lt"/>
              </a:defRPr>
            </a:lvl4pPr>
            <a:lvl5pPr algn="r">
              <a:defRPr sz="1200">
                <a:solidFill>
                  <a:schemeClr val="tx1">
                    <a:lumMod val="85000"/>
                    <a:lumOff val="15000"/>
                  </a:schemeClr>
                </a:solidFill>
                <a:latin typeface="+mn-lt"/>
              </a:defRPr>
            </a:lvl5pPr>
          </a:lstStyle>
          <a:p>
            <a:pPr lvl="0"/>
            <a:r>
              <a:rPr lang="en-US" dirty="0" smtClean="0"/>
              <a:t>Click to edit Master text styles</a:t>
            </a:r>
          </a:p>
        </p:txBody>
      </p:sp>
    </p:spTree>
    <p:extLst>
      <p:ext uri="{BB962C8B-B14F-4D97-AF65-F5344CB8AC3E}">
        <p14:creationId xmlns:p14="http://schemas.microsoft.com/office/powerpoint/2010/main" val="3936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6581775"/>
            <a:ext cx="9144000" cy="46038"/>
          </a:xfrm>
          <a:prstGeom prst="rect">
            <a:avLst/>
          </a:prstGeom>
          <a:solidFill>
            <a:srgbClr val="7F7F7F"/>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2" name="Title 1"/>
          <p:cNvSpPr>
            <a:spLocks noGrp="1"/>
          </p:cNvSpPr>
          <p:nvPr>
            <p:ph type="title"/>
          </p:nvPr>
        </p:nvSpPr>
        <p:spPr/>
        <p:txBody>
          <a:bodyPr anchor="t">
            <a:normAutofit/>
          </a:bodyPr>
          <a:lstStyle>
            <a:lvl1pPr>
              <a:defRPr sz="2200"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825625"/>
            <a:ext cx="8686800" cy="43038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6"/>
          <p:cNvSpPr>
            <a:spLocks noGrp="1"/>
          </p:cNvSpPr>
          <p:nvPr>
            <p:ph type="sldNum" sz="quarter" idx="10"/>
          </p:nvPr>
        </p:nvSpPr>
        <p:spPr>
          <a:xfrm>
            <a:off x="8382000" y="6610350"/>
            <a:ext cx="533400" cy="247650"/>
          </a:xfrm>
        </p:spPr>
        <p:txBody>
          <a:bodyPr/>
          <a:lstStyle>
            <a:lvl1pPr>
              <a:defRPr>
                <a:solidFill>
                  <a:srgbClr val="3B3838"/>
                </a:solidFill>
              </a:defRPr>
            </a:lvl1pPr>
          </a:lstStyle>
          <a:p>
            <a:pPr>
              <a:defRPr/>
            </a:pPr>
            <a:fld id="{CF63D1AA-A191-D249-943C-70548A6C11B9}" type="slidenum">
              <a:rPr lang="en-US" altLang="en-US"/>
              <a:pPr>
                <a:defRPr/>
              </a:pPr>
              <a:t>‹#›</a:t>
            </a:fld>
            <a:endParaRPr lang="en-US" altLang="en-US"/>
          </a:p>
        </p:txBody>
      </p:sp>
    </p:spTree>
    <p:extLst>
      <p:ext uri="{BB962C8B-B14F-4D97-AF65-F5344CB8AC3E}">
        <p14:creationId xmlns:p14="http://schemas.microsoft.com/office/powerpoint/2010/main" val="99985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Rectangle 2"/>
          <p:cNvSpPr/>
          <p:nvPr userDrawn="1"/>
        </p:nvSpPr>
        <p:spPr>
          <a:xfrm>
            <a:off x="0" y="6581775"/>
            <a:ext cx="9144000" cy="46038"/>
          </a:xfrm>
          <a:prstGeom prst="rect">
            <a:avLst/>
          </a:prstGeom>
          <a:solidFill>
            <a:srgbClr val="7F7F7F"/>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2" name="Title 1"/>
          <p:cNvSpPr>
            <a:spLocks noGrp="1"/>
          </p:cNvSpPr>
          <p:nvPr>
            <p:ph type="title"/>
          </p:nvPr>
        </p:nvSpPr>
        <p:spPr/>
        <p:txBody>
          <a:bodyPr anchor="t"/>
          <a:lstStyle>
            <a:lvl1pPr>
              <a:defRPr sz="2200" b="1"/>
            </a:lvl1pPr>
          </a:lstStyle>
          <a:p>
            <a:r>
              <a:rPr lang="en-US" dirty="0" smtClean="0"/>
              <a:t>Click to edit Master title style</a:t>
            </a:r>
            <a:endParaRPr lang="en-US" dirty="0"/>
          </a:p>
        </p:txBody>
      </p:sp>
      <p:sp>
        <p:nvSpPr>
          <p:cNvPr id="4" name="Slide Number Placeholder 6"/>
          <p:cNvSpPr>
            <a:spLocks noGrp="1"/>
          </p:cNvSpPr>
          <p:nvPr>
            <p:ph type="sldNum" sz="quarter" idx="10"/>
          </p:nvPr>
        </p:nvSpPr>
        <p:spPr>
          <a:xfrm>
            <a:off x="8382000" y="6610350"/>
            <a:ext cx="533400" cy="247650"/>
          </a:xfrm>
        </p:spPr>
        <p:txBody>
          <a:bodyPr/>
          <a:lstStyle>
            <a:lvl1pPr>
              <a:defRPr>
                <a:solidFill>
                  <a:srgbClr val="3B3838"/>
                </a:solidFill>
              </a:defRPr>
            </a:lvl1pPr>
          </a:lstStyle>
          <a:p>
            <a:pPr>
              <a:defRPr/>
            </a:pPr>
            <a:fld id="{F671F28E-843E-7D4B-9DCA-A8233BC4298C}" type="slidenum">
              <a:rPr lang="en-US" altLang="en-US"/>
              <a:pPr>
                <a:defRPr/>
              </a:pPr>
              <a:t>‹#›</a:t>
            </a:fld>
            <a:endParaRPr lang="en-US" altLang="en-US"/>
          </a:p>
        </p:txBody>
      </p:sp>
    </p:spTree>
    <p:extLst>
      <p:ext uri="{BB962C8B-B14F-4D97-AF65-F5344CB8AC3E}">
        <p14:creationId xmlns:p14="http://schemas.microsoft.com/office/powerpoint/2010/main" val="1121044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8600" y="630238"/>
            <a:ext cx="86868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228600" y="1825625"/>
            <a:ext cx="86868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Slide Number Placeholder 1"/>
          <p:cNvSpPr>
            <a:spLocks noGrp="1"/>
          </p:cNvSpPr>
          <p:nvPr>
            <p:ph type="sldNum" sz="quarter" idx="4"/>
          </p:nvPr>
        </p:nvSpPr>
        <p:spPr>
          <a:xfrm>
            <a:off x="6858000" y="6627813"/>
            <a:ext cx="2057400" cy="207962"/>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Calibri Light" panose="020F0302020204030204" pitchFamily="34" charset="0"/>
                <a:ea typeface="MS PGothic" panose="020B0600070205080204" pitchFamily="34" charset="-128"/>
                <a:cs typeface="+mn-cs"/>
              </a:defRPr>
            </a:lvl1pPr>
          </a:lstStyle>
          <a:p>
            <a:pPr>
              <a:defRPr/>
            </a:pPr>
            <a:fld id="{DA9EFAAE-E521-4E4E-86AD-283A07B4F292}" type="slidenum">
              <a:rPr lang="en-US" altLang="en-US"/>
              <a:pPr>
                <a:defRPr/>
              </a:pPr>
              <a:t>‹#›</a:t>
            </a:fld>
            <a:endParaRPr lang="en-US" altLang="en-US"/>
          </a:p>
        </p:txBody>
      </p:sp>
      <p:sp>
        <p:nvSpPr>
          <p:cNvPr id="7" name="Rectangle 6"/>
          <p:cNvSpPr/>
          <p:nvPr userDrawn="1"/>
        </p:nvSpPr>
        <p:spPr>
          <a:xfrm>
            <a:off x="0" y="6581775"/>
            <a:ext cx="9144000" cy="46038"/>
          </a:xfrm>
          <a:prstGeom prst="rect">
            <a:avLst/>
          </a:prstGeom>
          <a:solidFill>
            <a:srgbClr val="7F7F7F"/>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Tree>
  </p:cSld>
  <p:clrMap bg1="lt1" tx1="dk1" bg2="lt2" tx2="dk2" accent1="accent1" accent2="accent2" accent3="accent3" accent4="accent4" accent5="accent5" accent6="accent6" hlink="hlink" folHlink="folHlink"/>
  <p:sldLayoutIdLst>
    <p:sldLayoutId id="2147483993" r:id="rId1"/>
    <p:sldLayoutId id="2147483994" r:id="rId2"/>
    <p:sldLayoutId id="2147483995" r:id="rId3"/>
  </p:sldLayoutIdLst>
  <p:hf hdr="0" ftr="0" dt="0"/>
  <p:txStyles>
    <p:titleStyle>
      <a:lvl1pPr algn="l" rtl="0" eaLnBrk="0" fontAlgn="base" hangingPunct="0">
        <a:lnSpc>
          <a:spcPct val="90000"/>
        </a:lnSpc>
        <a:spcBef>
          <a:spcPct val="0"/>
        </a:spcBef>
        <a:spcAft>
          <a:spcPct val="0"/>
        </a:spcAft>
        <a:defRPr sz="3000"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Georgia" panose="02040502050405020303" pitchFamily="18" charset="0"/>
          <a:ea typeface="ＭＳ Ｐゴシック" panose="020B0600070205080204" pitchFamily="34" charset="-128"/>
          <a:cs typeface="MS PGothic" charset="0"/>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Georgia" panose="02040502050405020303" pitchFamily="18" charset="0"/>
          <a:ea typeface="ＭＳ Ｐゴシック" panose="020B0600070205080204" pitchFamily="34" charset="-128"/>
          <a:cs typeface="MS PGothic" charset="0"/>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Georgia" panose="02040502050405020303" pitchFamily="18" charset="0"/>
          <a:ea typeface="ＭＳ Ｐゴシック" panose="020B0600070205080204" pitchFamily="34" charset="-128"/>
          <a:cs typeface="MS PGothic" charset="0"/>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Georgia" panose="02040502050405020303" pitchFamily="18" charset="0"/>
          <a:ea typeface="ＭＳ Ｐゴシック" panose="020B0600070205080204" pitchFamily="34" charset="-128"/>
          <a:cs typeface="MS PGothic" charset="0"/>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Georgia" panose="02040502050405020303" pitchFamily="18" charset="0"/>
          <a:ea typeface="ＭＳ Ｐゴシック" panose="020B0600070205080204" pitchFamily="34" charset="-128"/>
          <a:cs typeface="MS PGothic"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8" name="Table 117"/>
          <p:cNvGraphicFramePr>
            <a:graphicFrameLocks noGrp="1"/>
          </p:cNvGraphicFramePr>
          <p:nvPr>
            <p:extLst>
              <p:ext uri="{D42A27DB-BD31-4B8C-83A1-F6EECF244321}">
                <p14:modId xmlns:p14="http://schemas.microsoft.com/office/powerpoint/2010/main" val="510295831"/>
              </p:ext>
            </p:extLst>
          </p:nvPr>
        </p:nvGraphicFramePr>
        <p:xfrm>
          <a:off x="300989" y="2203441"/>
          <a:ext cx="8563877" cy="3368020"/>
        </p:xfrm>
        <a:graphic>
          <a:graphicData uri="http://schemas.openxmlformats.org/drawingml/2006/table">
            <a:tbl>
              <a:tblPr/>
              <a:tblGrid>
                <a:gridCol w="1721695">
                  <a:extLst>
                    <a:ext uri="{9D8B030D-6E8A-4147-A177-3AD203B41FA5}">
                      <a16:colId xmlns="" xmlns:a16="http://schemas.microsoft.com/office/drawing/2014/main" val="20000"/>
                    </a:ext>
                  </a:extLst>
                </a:gridCol>
                <a:gridCol w="6842182">
                  <a:extLst>
                    <a:ext uri="{9D8B030D-6E8A-4147-A177-3AD203B41FA5}">
                      <a16:colId xmlns="" xmlns:a16="http://schemas.microsoft.com/office/drawing/2014/main" val="20001"/>
                    </a:ext>
                  </a:extLst>
                </a:gridCol>
              </a:tblGrid>
              <a:tr h="241034">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FFFFFF"/>
                          </a:solidFill>
                          <a:effectLst/>
                          <a:latin typeface="Calibri Light" panose="020F0302020204030204" pitchFamily="34" charset="0"/>
                          <a:ea typeface="ＭＳ Ｐゴシック" panose="020B0600070205080204" pitchFamily="34" charset="-128"/>
                        </a:rPr>
                        <a:t>Date</a:t>
                      </a:r>
                    </a:p>
                  </a:txBody>
                  <a:tcPr marL="91453" marR="91453"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D27770"/>
                    </a:solidFill>
                  </a:tcPr>
                </a:tc>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FFFFFF"/>
                          </a:solidFill>
                          <a:effectLst/>
                          <a:latin typeface="Calibri Light" panose="020F0302020204030204" pitchFamily="34" charset="0"/>
                          <a:ea typeface="ＭＳ Ｐゴシック" panose="020B0600070205080204" pitchFamily="34" charset="-128"/>
                        </a:rPr>
                        <a:t>What happened</a:t>
                      </a:r>
                    </a:p>
                  </a:txBody>
                  <a:tcPr marL="91453" marR="91453"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D27770"/>
                    </a:solidFill>
                  </a:tcPr>
                </a:tc>
                <a:extLst>
                  <a:ext uri="{0D108BD9-81ED-4DB2-BD59-A6C34878D82A}">
                    <a16:rowId xmlns="" xmlns:a16="http://schemas.microsoft.com/office/drawing/2014/main" val="10000"/>
                  </a:ext>
                </a:extLst>
              </a:tr>
              <a:tr h="652215">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Monday, March 20: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1"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Gorsuch’s opening remarks to the Senate Judiciary Committee</a:t>
                      </a:r>
                    </a:p>
                  </a:txBody>
                  <a:tcPr marL="91453" marR="91453" marT="45718" marB="45718" horzOverflow="overflow">
                    <a:lnL>
                      <a:noFill/>
                    </a:lnL>
                    <a:lnR>
                      <a:noFill/>
                    </a:lnR>
                    <a:lnT>
                      <a:noFill/>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On the opening day, before Gorsuch had a chance to speak, Democrats made use of their speaking time to remind the public that Republicans refused to consider a hearing for Merrick Garland, President Obama’s nominee last year. Gorsuch gave a rehearsed 16-minute speech during which he portrayed himself as a nonpartisan judge. He also appeared to brace for critics who claim that his rulings favor corporate interests, and presented himself as a modest westerner who enjoys fly-fishing.</a:t>
                      </a:r>
                    </a:p>
                  </a:txBody>
                  <a:tcPr marL="91453" marR="91453" marT="45718" marB="45718" horzOverflow="overflow">
                    <a:lnL>
                      <a:noFill/>
                    </a:lnL>
                    <a:lnR>
                      <a:noFill/>
                    </a:lnR>
                    <a:lnT>
                      <a:noFill/>
                    </a:lnT>
                    <a:lnB w="12700" cap="flat" cmpd="sng" algn="ctr">
                      <a:solidFill>
                        <a:schemeClr val="tx1"/>
                      </a:solidFill>
                      <a:prstDash val="dot"/>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7940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Tuesday, March 21: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1"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Gorsuch declines to offer many opinions</a:t>
                      </a:r>
                    </a:p>
                  </a:txBody>
                  <a:tcPr marL="91453" marR="91453" marT="45718" marB="45718"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On day two, Democrats were unable to get Gorsuch to reveal his views on issues that could be heard by the Supreme Court. Gorsuch called </a:t>
                      </a:r>
                      <a:r>
                        <a:rPr kumimoji="0" lang="en-US" altLang="en-US" sz="1000" b="0" i="1"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Roe v. Wade </a:t>
                      </a:r>
                      <a:r>
                        <a:rPr kumimoji="0" lang="en-US" altLang="en-US" sz="10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precedent of the Supreme Court without offering any interpretation, and called the </a:t>
                      </a:r>
                      <a:r>
                        <a:rPr kumimoji="0" lang="en-US" altLang="en-US" sz="1000" b="0" i="1"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Obergefell v. Hodges </a:t>
                      </a:r>
                      <a:r>
                        <a:rPr kumimoji="0" lang="en-US" altLang="en-US" sz="10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case (which upheld the right to same-sex marriage nationwide) “absolutely settled law,” without indicating whether he agreed with the decision. When asked about torture, Gorsuch listed precedent of cases that banned torture. He also denied claims by a former student that he made sexist remarks as a law professor.</a:t>
                      </a:r>
                    </a:p>
                  </a:txBody>
                  <a:tcPr marL="91453" marR="91453" marT="45718" marB="45718"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r>
              <a:tr h="935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Wednesday, March 22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1"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Gorsuch continues to avoid taking stances</a:t>
                      </a:r>
                    </a:p>
                  </a:txBody>
                  <a:tcPr marL="91453" marR="91453" marT="45718" marB="45718"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Democrats appeared frustrated on the third day as Gorsuch continued to avoid taking stances on most issues. Senator Grassley asked Gorsuch about the idea of allowing cameras into Supreme Court hearings, but Gorsuch made no comment. When Senator Feinstein criticized Gorsuch’s originalist interpretation of the Constitution, he countered that it “matters not a whit” whether those who wrote the Constitution were racist and sexist, all that matters is “what the words on the page mean.” Referencing a book Gorsuch wrote in opposition to assisted suicide, Senator Feinstein gave personal anecdotes about times when it was the only humane option.</a:t>
                      </a:r>
                    </a:p>
                  </a:txBody>
                  <a:tcPr marL="91453" marR="91453" marT="45718" marB="45718" horzOverflow="overflow">
                    <a:lnL>
                      <a:noFill/>
                    </a:lnL>
                    <a:lnR>
                      <a:noFill/>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r>
              <a:tr h="53639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Thursday, March 23</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1"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Testimonies on behalf of and in opposition to Gorsuch</a:t>
                      </a:r>
                    </a:p>
                  </a:txBody>
                  <a:tcPr marL="91453" marR="91453" marT="45718" marB="45718" horzOverflow="overflow">
                    <a:lnL>
                      <a:noFill/>
                    </a:lnL>
                    <a:lnR>
                      <a:noFill/>
                    </a:lnR>
                    <a:lnT w="12700" cap="flat" cmpd="sng" algn="ctr">
                      <a:solidFill>
                        <a:schemeClr val="tx1"/>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Calibri Light" panose="020F0302020204030204" pitchFamily="34" charset="0"/>
                          <a:ea typeface="ＭＳ Ｐゴシック" panose="020B0600070205080204" pitchFamily="34" charset="-128"/>
                        </a:rPr>
                        <a:t>Former clerks and colleagues testified to praise Gorsuch as fair, kind and empathetic while representatives from progressive groups cast him as a judge who rules against workers and the little guy. Senate Minority Leader Chuck Schumer (D-NY) declared that he will attempt to filibuster the nomination, citing Gorsuch’s “deep-seated conservative ideology.” </a:t>
                      </a:r>
                    </a:p>
                  </a:txBody>
                  <a:tcPr marL="91453" marR="91453" marT="45718" marB="45718" horzOverflow="overflow">
                    <a:lnL>
                      <a:noFill/>
                    </a:lnL>
                    <a:lnR>
                      <a:noFill/>
                    </a:lnR>
                    <a:lnT w="12700" cap="flat" cmpd="sng" algn="ctr">
                      <a:solidFill>
                        <a:schemeClr val="tx1"/>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noFill/>
                  </a:tcPr>
                </a:tc>
              </a:tr>
            </a:tbl>
          </a:graphicData>
        </a:graphic>
      </p:graphicFrame>
      <p:sp>
        <p:nvSpPr>
          <p:cNvPr id="19457" name="Title 1"/>
          <p:cNvSpPr>
            <a:spLocks noGrp="1"/>
          </p:cNvSpPr>
          <p:nvPr>
            <p:ph type="title"/>
          </p:nvPr>
        </p:nvSpPr>
        <p:spPr>
          <a:xfrm>
            <a:off x="228600" y="630238"/>
            <a:ext cx="8420100" cy="854075"/>
          </a:xfrm>
        </p:spPr>
        <p:txBody>
          <a:bodyPr>
            <a:normAutofit/>
          </a:bodyPr>
          <a:lstStyle/>
          <a:p>
            <a:r>
              <a:rPr lang="en-US" altLang="en-US" dirty="0" smtClean="0">
                <a:latin typeface="Georgia" charset="0"/>
                <a:ea typeface="ＭＳ Ｐゴシック" charset="-128"/>
                <a:cs typeface="MS PGothic" charset="-128"/>
              </a:rPr>
              <a:t>Democrats grow frustrated as Gorsuch continues to avoid taking stances on judicial issues</a:t>
            </a:r>
            <a:endParaRPr lang="en-US" altLang="en-US" dirty="0">
              <a:latin typeface="Georgia" charset="0"/>
              <a:ea typeface="ＭＳ Ｐゴシック" charset="-128"/>
              <a:cs typeface="MS PGothic" charset="-128"/>
            </a:endParaRPr>
          </a:p>
        </p:txBody>
      </p:sp>
      <p:sp>
        <p:nvSpPr>
          <p:cNvPr id="109" name="TextBox 12"/>
          <p:cNvSpPr txBox="1">
            <a:spLocks noChangeArrowheads="1"/>
          </p:cNvSpPr>
          <p:nvPr/>
        </p:nvSpPr>
        <p:spPr bwMode="auto">
          <a:xfrm>
            <a:off x="6652784" y="233363"/>
            <a:ext cx="2473754" cy="230832"/>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solidFill>
                  <a:schemeClr val="bg2">
                    <a:lumMod val="25000"/>
                  </a:schemeClr>
                </a:solidFill>
                <a:cs typeface="+mn-cs"/>
              </a:rPr>
              <a:t>CONFIRMATION HEARINGS TAKEAWAYS</a:t>
            </a:r>
          </a:p>
        </p:txBody>
      </p:sp>
      <p:sp>
        <p:nvSpPr>
          <p:cNvPr id="111" name="Rectangle 110"/>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113" name="Content Placeholder 17"/>
          <p:cNvSpPr>
            <a:spLocks noGrp="1"/>
          </p:cNvSpPr>
          <p:nvPr>
            <p:ph sz="quarter" idx="4294967295"/>
          </p:nvPr>
        </p:nvSpPr>
        <p:spPr>
          <a:xfrm>
            <a:off x="0" y="6626225"/>
            <a:ext cx="4572000" cy="231775"/>
          </a:xfrm>
        </p:spPr>
        <p:txBody>
          <a:body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cs typeface="ＭＳ Ｐゴシック" charset="0"/>
              </a:rPr>
              <a:t>March 24, 2017 | </a:t>
            </a:r>
            <a:r>
              <a:rPr lang="en-US" sz="1000" dirty="0">
                <a:solidFill>
                  <a:schemeClr val="tx1">
                    <a:lumMod val="65000"/>
                    <a:lumOff val="35000"/>
                  </a:schemeClr>
                </a:solidFill>
                <a:latin typeface="+mn-lt"/>
                <a:ea typeface="MS PGothic" panose="020B0600070205080204" pitchFamily="34" charset="-128"/>
                <a:cs typeface="ＭＳ Ｐゴシック" charset="0"/>
              </a:rPr>
              <a:t> </a:t>
            </a:r>
            <a:r>
              <a:rPr lang="en-US" sz="1000" dirty="0" smtClean="0">
                <a:solidFill>
                  <a:schemeClr val="tx1">
                    <a:lumMod val="65000"/>
                    <a:lumOff val="35000"/>
                  </a:schemeClr>
                </a:solidFill>
                <a:latin typeface="+mn-lt"/>
                <a:ea typeface="MS PGothic" panose="020B0600070205080204" pitchFamily="34" charset="-128"/>
                <a:cs typeface="ＭＳ Ｐゴシック" charset="0"/>
              </a:rPr>
              <a:t>Owen Minott</a:t>
            </a:r>
            <a:endParaRPr lang="en-US" sz="1000" dirty="0">
              <a:solidFill>
                <a:schemeClr val="tx1">
                  <a:lumMod val="65000"/>
                  <a:lumOff val="35000"/>
                </a:schemeClr>
              </a:solidFill>
              <a:latin typeface="+mn-lt"/>
              <a:ea typeface="MS PGothic" panose="020B0600070205080204" pitchFamily="34" charset="-128"/>
              <a:cs typeface="ＭＳ Ｐゴシック" charset="0"/>
            </a:endParaRPr>
          </a:p>
        </p:txBody>
      </p:sp>
      <p:sp>
        <p:nvSpPr>
          <p:cNvPr id="19486" name="Rectangle 14"/>
          <p:cNvSpPr>
            <a:spLocks noChangeArrowheads="1"/>
          </p:cNvSpPr>
          <p:nvPr/>
        </p:nvSpPr>
        <p:spPr bwMode="auto">
          <a:xfrm>
            <a:off x="419100" y="1500188"/>
            <a:ext cx="8229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11213">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defTabSz="811213">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defTabSz="811213">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defTabSz="811213">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defTabSz="811213">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FontTx/>
              <a:buNone/>
            </a:pPr>
            <a:r>
              <a:rPr lang="en-US" altLang="en-US" sz="1600" b="1" dirty="0" smtClean="0">
                <a:solidFill>
                  <a:srgbClr val="7F7F7F"/>
                </a:solidFill>
              </a:rPr>
              <a:t>Key takeaways from SCOTUS confirmation hearings</a:t>
            </a:r>
            <a:endParaRPr lang="en-US" altLang="en-US" sz="1600" b="1" dirty="0">
              <a:solidFill>
                <a:srgbClr val="7F7F7F"/>
              </a:solidFill>
            </a:endParaRPr>
          </a:p>
        </p:txBody>
      </p:sp>
      <p:pic>
        <p:nvPicPr>
          <p:cNvPr id="19488" name="Picture 12" descr="NationalJournal_LC (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18"/>
          <p:cNvSpPr txBox="1">
            <a:spLocks/>
          </p:cNvSpPr>
          <p:nvPr/>
        </p:nvSpPr>
        <p:spPr bwMode="auto">
          <a:xfrm>
            <a:off x="0" y="6051885"/>
            <a:ext cx="9144000" cy="501015"/>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US" sz="800" i="1" dirty="0" smtClean="0">
                <a:solidFill>
                  <a:schemeClr val="tx1">
                    <a:lumMod val="65000"/>
                    <a:lumOff val="35000"/>
                  </a:schemeClr>
                </a:solidFill>
                <a:latin typeface="+mn-lt"/>
              </a:rPr>
              <a:t>Sources: Matt Ford, “What does Judge Gorsuch believe?” The Atlantic, March 21, 2017; Ashley Killough and Ariane de Vogue, “Gorsuch grilled on Trump: ‘No man is above the law,’” CNN, March 21, 2017; Matt </a:t>
            </a:r>
            <a:r>
              <a:rPr lang="en-US" sz="800" i="1" dirty="0" err="1" smtClean="0">
                <a:solidFill>
                  <a:schemeClr val="tx1">
                    <a:lumMod val="65000"/>
                    <a:lumOff val="35000"/>
                  </a:schemeClr>
                </a:solidFill>
                <a:latin typeface="+mn-lt"/>
              </a:rPr>
              <a:t>Flegenheimer</a:t>
            </a:r>
            <a:r>
              <a:rPr lang="en-US" sz="800" i="1" dirty="0" smtClean="0">
                <a:solidFill>
                  <a:schemeClr val="tx1">
                    <a:lumMod val="65000"/>
                    <a:lumOff val="35000"/>
                  </a:schemeClr>
                </a:solidFill>
                <a:latin typeface="+mn-lt"/>
              </a:rPr>
              <a:t>, “Gorsuch tries to put himself above politics in confirmation hearing,” The New York Times, March 20, 2017; Mariam Khan, “Neil Gorsuch </a:t>
            </a:r>
            <a:r>
              <a:rPr lang="en-US" sz="800" i="1" dirty="0" smtClean="0">
                <a:solidFill>
                  <a:schemeClr val="tx1">
                    <a:lumMod val="65000"/>
                    <a:lumOff val="35000"/>
                  </a:schemeClr>
                </a:solidFill>
                <a:latin typeface="+mn-lt"/>
              </a:rPr>
              <a:t>emotional </a:t>
            </a:r>
            <a:r>
              <a:rPr lang="en-US" sz="800" i="1" dirty="0" smtClean="0">
                <a:solidFill>
                  <a:schemeClr val="tx1">
                    <a:lumMod val="65000"/>
                    <a:lumOff val="35000"/>
                  </a:schemeClr>
                </a:solidFill>
                <a:latin typeface="+mn-lt"/>
              </a:rPr>
              <a:t>about right-to-die questions in Supreme Court confirmation hearings,” ABC News, March 22, 2017; Ariane de Vogue, “Gorsuch steers around Democrats’ sharp questions at hearing day 3,” CNN, March 22, 2017</a:t>
            </a:r>
            <a:r>
              <a:rPr lang="en-US" sz="800" i="1" dirty="0">
                <a:solidFill>
                  <a:schemeClr val="tx1">
                    <a:lumMod val="65000"/>
                    <a:lumOff val="35000"/>
                  </a:schemeClr>
                </a:solidFill>
                <a:latin typeface="+mn-lt"/>
              </a:rPr>
              <a:t>; “Neil Gorsuch confirmation hearing for Supreme Court, day </a:t>
            </a:r>
            <a:r>
              <a:rPr lang="en-US" sz="800" i="1" dirty="0" smtClean="0">
                <a:solidFill>
                  <a:schemeClr val="tx1">
                    <a:lumMod val="65000"/>
                    <a:lumOff val="35000"/>
                  </a:schemeClr>
                </a:solidFill>
                <a:latin typeface="+mn-lt"/>
              </a:rPr>
              <a:t>3,” CBS News, March 22, 2017.</a:t>
            </a:r>
            <a:endParaRPr lang="en-US" sz="800" i="1" dirty="0">
              <a:solidFill>
                <a:schemeClr val="tx1">
                  <a:lumMod val="65000"/>
                  <a:lumOff val="35000"/>
                </a:schemeClr>
              </a:solidFill>
              <a:latin typeface="+mn-lt"/>
            </a:endParaRPr>
          </a:p>
        </p:txBody>
      </p:sp>
      <p:sp>
        <p:nvSpPr>
          <p:cNvPr id="11" name="Rectangle 14"/>
          <p:cNvSpPr>
            <a:spLocks noChangeArrowheads="1"/>
          </p:cNvSpPr>
          <p:nvPr/>
        </p:nvSpPr>
        <p:spPr bwMode="auto">
          <a:xfrm>
            <a:off x="419100" y="1804988"/>
            <a:ext cx="8229600" cy="306387"/>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400" i="1" dirty="0" smtClean="0">
                <a:solidFill>
                  <a:srgbClr val="7F7F7F"/>
                </a:solidFill>
                <a:latin typeface="+mn-lt"/>
              </a:rPr>
              <a:t>Nominee: Neil Gorsuch</a:t>
            </a:r>
            <a:endParaRPr lang="en-US" altLang="en-US" sz="1400" i="1" dirty="0">
              <a:solidFill>
                <a:srgbClr val="7F7F7F"/>
              </a:solidFill>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NJPC 2015">
      <a:majorFont>
        <a:latin typeface="Georgia"/>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 Sept 2015.potx [Last saved by user]" id="{05A0779B-6B4A-4FB5-AF38-380C9E86D1DC}" vid="{9EDD7FE6-55FD-4C46-8B44-3BEC13B5737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 - Sept 2015</Template>
  <TotalTime>20786</TotalTime>
  <Words>582</Words>
  <Application>Microsoft Macintosh PowerPoint</Application>
  <PresentationFormat>On-screen Show (4:3)</PresentationFormat>
  <Paragraphs>21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Calibri</vt:lpstr>
      <vt:lpstr>Calibri Light</vt:lpstr>
      <vt:lpstr>FreightSans Pro Book</vt:lpstr>
      <vt:lpstr>Georgia</vt:lpstr>
      <vt:lpstr>MS PGothic</vt:lpstr>
      <vt:lpstr>ＭＳ Ｐゴシック</vt:lpstr>
      <vt:lpstr>Arial</vt:lpstr>
      <vt:lpstr>Office Theme</vt:lpstr>
      <vt:lpstr>Democrats grow frustrated as Gorsuch continues to avoid taking stances on judicial issues</vt:lpstr>
    </vt:vector>
  </TitlesOfParts>
  <Company>Atlantic Media</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Center</dc:title>
  <dc:creator>Bari, Afzal</dc:creator>
  <cp:lastModifiedBy>Microsoft Office User</cp:lastModifiedBy>
  <cp:revision>580</cp:revision>
  <cp:lastPrinted>2017-03-22T16:02:57Z</cp:lastPrinted>
  <dcterms:created xsi:type="dcterms:W3CDTF">2015-09-24T14:51:57Z</dcterms:created>
  <dcterms:modified xsi:type="dcterms:W3CDTF">2017-03-27T15:01:44Z</dcterms:modified>
</cp:coreProperties>
</file>