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67" r:id="rId2"/>
  </p:sldIdLst>
  <p:sldSz cx="9144000" cy="6858000" type="screen4x3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277"/>
    <a:srgbClr val="FEE791"/>
    <a:srgbClr val="F9B53D"/>
    <a:srgbClr val="D27770"/>
    <a:srgbClr val="70ACE2"/>
    <a:srgbClr val="E8DCBC"/>
    <a:srgbClr val="CA84CA"/>
    <a:srgbClr val="E0A39E"/>
    <a:srgbClr val="639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/>
    <p:restoredTop sz="94689"/>
  </p:normalViewPr>
  <p:slideViewPr>
    <p:cSldViewPr snapToGrid="0">
      <p:cViewPr>
        <p:scale>
          <a:sx n="122" d="100"/>
          <a:sy n="122" d="100"/>
        </p:scale>
        <p:origin x="1208" y="-400"/>
      </p:cViewPr>
      <p:guideLst>
        <p:guide orient="horz" pos="2208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FD1821E-889E-E141-952B-12B9074CEFF3}" type="datetimeFigureOut">
              <a:rPr lang="en-US" altLang="en-US"/>
              <a:pPr>
                <a:defRPr/>
              </a:pPr>
              <a:t>3/13/17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C077032-4E82-8245-8B2D-5E771903E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402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E2D88C6A-A8BF-CC42-9FD0-167A24D7D76B}" type="datetimeFigureOut">
              <a:rPr lang="en-US" altLang="en-US"/>
              <a:pPr>
                <a:defRPr/>
              </a:pPr>
              <a:t>3/13/17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3550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3550"/>
          </a:xfrm>
          <a:prstGeom prst="rect">
            <a:avLst/>
          </a:prstGeom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D3B8DE00-D8FE-394A-A2E7-6435EE5C1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8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charset="0"/>
                <a:ea typeface="MS PGothic" charset="-128"/>
              </a:defRPr>
            </a:lvl9pPr>
          </a:lstStyle>
          <a:p>
            <a:fld id="{11442F81-7593-FB44-8A80-4EA5BD1D1CFE}" type="slidenum">
              <a:rPr lang="en-US" altLang="en-US">
                <a:latin typeface="Calibri" charset="0"/>
              </a:rPr>
              <a:pPr/>
              <a:t>0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8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1122363"/>
            <a:ext cx="8595360" cy="1115228"/>
          </a:xfr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77603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" y="2259107"/>
            <a:ext cx="8595360" cy="116989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0" y="4464049"/>
            <a:ext cx="4297680" cy="1431141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81775"/>
            <a:ext cx="9144000" cy="46038"/>
          </a:xfrm>
          <a:prstGeom prst="rect">
            <a:avLst/>
          </a:prstGeom>
          <a:solidFill>
            <a:srgbClr val="7F7F7F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5"/>
            <a:ext cx="8686800" cy="43038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10350"/>
            <a:ext cx="533400" cy="247650"/>
          </a:xfrm>
        </p:spPr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pPr>
              <a:defRPr/>
            </a:pPr>
            <a:fld id="{CF63D1AA-A191-D249-943C-70548A6C1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581775"/>
            <a:ext cx="9144000" cy="46038"/>
          </a:xfrm>
          <a:prstGeom prst="rect">
            <a:avLst/>
          </a:prstGeom>
          <a:solidFill>
            <a:srgbClr val="7F7F7F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10350"/>
            <a:ext cx="533400" cy="247650"/>
          </a:xfrm>
        </p:spPr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pPr>
              <a:defRPr/>
            </a:pPr>
            <a:fld id="{F671F28E-843E-7D4B-9DCA-A8233BC42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04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30238"/>
            <a:ext cx="868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5625"/>
            <a:ext cx="86868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6627813"/>
            <a:ext cx="2057400" cy="207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DA9EFAAE-E521-4E4E-86AD-283A07B4F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81775"/>
            <a:ext cx="9144000" cy="46038"/>
          </a:xfrm>
          <a:prstGeom prst="rect">
            <a:avLst/>
          </a:prstGeom>
          <a:solidFill>
            <a:srgbClr val="7F7F7F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FreightSans Pro Book" pitchFamily="5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2"/>
          <p:cNvSpPr txBox="1">
            <a:spLocks noChangeArrowheads="1"/>
          </p:cNvSpPr>
          <p:nvPr/>
        </p:nvSpPr>
        <p:spPr bwMode="auto">
          <a:xfrm>
            <a:off x="7468712" y="233363"/>
            <a:ext cx="1657826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dirty="0" smtClean="0">
                <a:solidFill>
                  <a:schemeClr val="bg2">
                    <a:lumMod val="25000"/>
                  </a:schemeClr>
                </a:solidFill>
              </a:rPr>
              <a:t>DEFENSE: FIRST 100 DAYS</a:t>
            </a:r>
            <a:endParaRPr lang="en-US" alt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57200"/>
            <a:ext cx="9144000" cy="4603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b="1" smtClean="0">
              <a:solidFill>
                <a:schemeClr val="bg1"/>
              </a:solidFill>
              <a:latin typeface="FreightSans Pro Book" panose="02000606030000020004" pitchFamily="50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28600" y="630238"/>
            <a:ext cx="8748713" cy="854075"/>
          </a:xfrm>
        </p:spPr>
        <p:txBody>
          <a:bodyPr/>
          <a:lstStyle/>
          <a:p>
            <a:r>
              <a:rPr lang="en-US" altLang="en-US" sz="2000" dirty="0" smtClean="0">
                <a:latin typeface="Georgia" charset="0"/>
                <a:ea typeface="MS PGothic" charset="-128"/>
                <a:cs typeface="ＭＳ Ｐゴシック" charset="-128"/>
              </a:rPr>
              <a:t>On March 16, Trump will release a budget proposing a $54 billion spending increase for “public safety and national security”</a:t>
            </a:r>
            <a:endParaRPr lang="en-US" altLang="en-US" sz="2000" dirty="0">
              <a:latin typeface="Georgia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76" name="Rectangle 14"/>
          <p:cNvSpPr>
            <a:spLocks noChangeArrowheads="1"/>
          </p:cNvSpPr>
          <p:nvPr/>
        </p:nvSpPr>
        <p:spPr bwMode="auto">
          <a:xfrm>
            <a:off x="419100" y="1500188"/>
            <a:ext cx="79629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rgbClr val="7F7F7F"/>
                </a:solidFill>
                <a:latin typeface="+mj-lt"/>
              </a:rPr>
              <a:t>Where Trump’s national security priorities stand</a:t>
            </a:r>
          </a:p>
        </p:txBody>
      </p:sp>
      <p:sp>
        <p:nvSpPr>
          <p:cNvPr id="78" name="Text Placeholder 18"/>
          <p:cNvSpPr txBox="1">
            <a:spLocks/>
          </p:cNvSpPr>
          <p:nvPr/>
        </p:nvSpPr>
        <p:spPr bwMode="auto">
          <a:xfrm>
            <a:off x="0" y="6205538"/>
            <a:ext cx="9144000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Sources: “Peace through strength,” Donald Trump’s speech on national security,” September 7, 2016; Abby Phillip and Kelsey Snell, “Trump to propose 10 percent spike in defense spending, major cuts to other agencies,” February 27, 2017.  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 bwMode="auto">
          <a:xfrm>
            <a:off x="0" y="6626225"/>
            <a:ext cx="3670300" cy="231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March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13,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rPr>
              <a:t>2017  |  Libbie Wilcox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6151" name="Picture 1" descr="NationalJournal_LC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5900"/>
            <a:ext cx="3448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1063563" y="2716494"/>
            <a:ext cx="17970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ea typeface="Georgia" charset="0"/>
                <a:cs typeface="Georgia" charset="0"/>
              </a:rPr>
              <a:t>1. Expand capabilities  </a:t>
            </a:r>
            <a:endParaRPr lang="en-US" altLang="en-US" sz="1100" b="1" dirty="0">
              <a:ea typeface="Georgia" charset="0"/>
              <a:cs typeface="Georgia" charset="0"/>
            </a:endParaRP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3469376" y="2235628"/>
            <a:ext cx="245725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latin typeface="Calibri Light" charset="0"/>
              </a:rPr>
              <a:t>Expand</a:t>
            </a:r>
            <a:r>
              <a:rPr lang="en-US" altLang="en-US" sz="1100" dirty="0" smtClean="0">
                <a:latin typeface="Calibri Light" charset="0"/>
              </a:rPr>
              <a:t> the Army to 540,000 active duty soldiers, the Navy to 350 ships, the Air Force to 1,200 fighters, the Marines to 36 battalions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500" dirty="0" smtClean="0"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latin typeface="Calibri Light" charset="0"/>
              </a:rPr>
              <a:t>Modernize</a:t>
            </a:r>
            <a:r>
              <a:rPr lang="en-US" altLang="en-US" sz="1100" dirty="0" smtClean="0">
                <a:latin typeface="Calibri Light" charset="0"/>
              </a:rPr>
              <a:t> the nuclear arsenal and the ballistic missile defense system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1F28E-843E-7D4B-9DCA-A8233BC4298C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207" t="6769" r="12363" b="19907"/>
          <a:stretch/>
        </p:blipFill>
        <p:spPr>
          <a:xfrm>
            <a:off x="403000" y="5153025"/>
            <a:ext cx="549160" cy="540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556" r="8649" b="16287"/>
          <a:stretch/>
        </p:blipFill>
        <p:spPr>
          <a:xfrm>
            <a:off x="358027" y="3837385"/>
            <a:ext cx="568166" cy="554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2869" t="25581" r="13038" b="36760"/>
          <a:stretch/>
        </p:blipFill>
        <p:spPr>
          <a:xfrm>
            <a:off x="290425" y="2653268"/>
            <a:ext cx="690618" cy="351024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63561" y="3977999"/>
            <a:ext cx="179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ea typeface="Georgia" charset="0"/>
                <a:cs typeface="Georgia" charset="0"/>
              </a:rPr>
              <a:t>2. Defeat ISIL  </a:t>
            </a:r>
            <a:endParaRPr lang="en-US" altLang="en-US" sz="1100" b="1" dirty="0">
              <a:ea typeface="Georgia" charset="0"/>
              <a:cs typeface="Georgia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51986" y="5260325"/>
            <a:ext cx="179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smtClean="0">
                <a:ea typeface="Georgia" charset="0"/>
                <a:cs typeface="Georgia" charset="0"/>
              </a:rPr>
              <a:t>3. </a:t>
            </a:r>
            <a:r>
              <a:rPr lang="en-US" altLang="en-US" sz="1100" b="1" dirty="0" smtClean="0">
                <a:ea typeface="Georgia" charset="0"/>
                <a:cs typeface="Georgia" charset="0"/>
              </a:rPr>
              <a:t>Increase spending </a:t>
            </a:r>
            <a:endParaRPr lang="en-US" altLang="en-US" sz="1100" b="1" dirty="0">
              <a:ea typeface="Georgia" charset="0"/>
              <a:cs typeface="Georgia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87087" y="2561563"/>
            <a:ext cx="578735" cy="285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75507" y="2848957"/>
            <a:ext cx="578738" cy="258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3469376" y="3518454"/>
            <a:ext cx="245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latin typeface="Calibri Light" charset="0"/>
              </a:rPr>
              <a:t>Present </a:t>
            </a:r>
            <a:r>
              <a:rPr lang="en-US" altLang="en-US" sz="1100" dirty="0" smtClean="0">
                <a:latin typeface="Calibri Light" charset="0"/>
              </a:rPr>
              <a:t>a plan to defeat and destroy ISIL within 30 days of entering office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100" dirty="0" smtClean="0"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100" dirty="0"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latin typeface="Calibri Light" charset="0"/>
              </a:rPr>
              <a:t>Reassess </a:t>
            </a:r>
            <a:r>
              <a:rPr lang="en-US" altLang="en-US" sz="1100" dirty="0" smtClean="0">
                <a:latin typeface="Calibri Light" charset="0"/>
              </a:rPr>
              <a:t>relationship with Russia in Syria the fight against terrorism </a:t>
            </a:r>
            <a:endParaRPr lang="en-US" altLang="en-US" sz="1100" b="1" dirty="0" smtClean="0">
              <a:latin typeface="Calibri Light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787084" y="3772886"/>
            <a:ext cx="598130" cy="318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87084" y="4090964"/>
            <a:ext cx="598130" cy="337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3462187" y="4825396"/>
            <a:ext cx="245725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latin typeface="Calibri Light" charset="0"/>
              </a:rPr>
              <a:t>Eliminate </a:t>
            </a:r>
            <a:r>
              <a:rPr lang="en-US" altLang="en-US" sz="1100" dirty="0" smtClean="0">
                <a:latin typeface="Calibri Light" charset="0"/>
              </a:rPr>
              <a:t>all unnecessary bureaucratic spending in the Pentagon</a:t>
            </a:r>
            <a:endParaRPr lang="en-US" altLang="en-US" sz="1100" b="1" dirty="0" smtClean="0"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100" b="1" dirty="0">
              <a:latin typeface="Calibri Light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latin typeface="Calibri Light" charset="0"/>
              </a:rPr>
              <a:t>Request </a:t>
            </a:r>
            <a:r>
              <a:rPr lang="en-US" altLang="en-US" sz="1100" dirty="0" smtClean="0">
                <a:latin typeface="Calibri Light" charset="0"/>
              </a:rPr>
              <a:t>the repeal of the defense sequester and a 10% increase in defense spending coupled with cuts to domestic programs and foreign aid </a:t>
            </a:r>
            <a:endParaRPr lang="en-US" altLang="en-US" sz="1100" b="1" dirty="0" smtClean="0">
              <a:latin typeface="Calibri Light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775507" y="5088239"/>
            <a:ext cx="609707" cy="31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75507" y="5406148"/>
            <a:ext cx="590315" cy="287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223997" y="1918107"/>
            <a:ext cx="9700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ea typeface="Georgia" charset="0"/>
                <a:cs typeface="Georgia" charset="0"/>
              </a:rPr>
              <a:t>Progress</a:t>
            </a:r>
            <a:endParaRPr lang="en-US" altLang="en-US" sz="1100" b="1" dirty="0">
              <a:ea typeface="Georgia" charset="0"/>
              <a:cs typeface="Georgia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535368" y="2233699"/>
            <a:ext cx="2441945" cy="769441"/>
          </a:xfrm>
          <a:prstGeom prst="rect">
            <a:avLst/>
          </a:prstGeom>
          <a:noFill/>
          <a:ln w="9525">
            <a:solidFill>
              <a:srgbClr val="FEE7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+mn-lt"/>
                <a:ea typeface="Georgia" charset="0"/>
                <a:cs typeface="Georgia" charset="0"/>
              </a:rPr>
              <a:t>The House will vote on a $578 billion defense appropriations bill that provides for $21.1 billion for 13 new Navy ships </a:t>
            </a:r>
            <a:endParaRPr lang="en-US" altLang="en-US" sz="1100" dirty="0">
              <a:latin typeface="+mn-lt"/>
              <a:ea typeface="Georgia" charset="0"/>
              <a:cs typeface="Georg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6457" y="3049478"/>
            <a:ext cx="507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TBD</a:t>
            </a:r>
            <a:endParaRPr lang="en-US" sz="900" dirty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535368" y="3237309"/>
            <a:ext cx="2441945" cy="600164"/>
          </a:xfrm>
          <a:prstGeom prst="rect">
            <a:avLst/>
          </a:prstGeom>
          <a:noFill/>
          <a:ln w="9525">
            <a:solidFill>
              <a:srgbClr val="A0B2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+mn-lt"/>
                <a:ea typeface="Georgia" charset="0"/>
                <a:cs typeface="Georgia" charset="0"/>
              </a:rPr>
              <a:t>Trump signed an executive order directing Secretary </a:t>
            </a:r>
            <a:r>
              <a:rPr lang="en-US" altLang="en-US" sz="1100" dirty="0" err="1" smtClean="0">
                <a:latin typeface="+mn-lt"/>
                <a:ea typeface="Georgia" charset="0"/>
                <a:cs typeface="Georgia" charset="0"/>
              </a:rPr>
              <a:t>Mattis</a:t>
            </a:r>
            <a:r>
              <a:rPr lang="en-US" altLang="en-US" sz="1100" dirty="0" smtClean="0">
                <a:latin typeface="+mn-lt"/>
                <a:ea typeface="Georgia" charset="0"/>
                <a:cs typeface="Georgia" charset="0"/>
              </a:rPr>
              <a:t> to submit a strategy within 30 days to defeat ISIL</a:t>
            </a:r>
            <a:endParaRPr lang="en-US" altLang="en-US" sz="1100" dirty="0">
              <a:latin typeface="+mn-lt"/>
              <a:ea typeface="Georgia" charset="0"/>
              <a:cs typeface="Georgia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6087856" y="2374522"/>
            <a:ext cx="192763" cy="350976"/>
          </a:xfrm>
          <a:prstGeom prst="downArrow">
            <a:avLst/>
          </a:prstGeom>
          <a:solidFill>
            <a:srgbClr val="FEE791"/>
          </a:solidFill>
          <a:ln>
            <a:solidFill>
              <a:srgbClr val="FEE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6200000">
            <a:off x="6073172" y="2988556"/>
            <a:ext cx="222131" cy="350976"/>
          </a:xfrm>
          <a:prstGeom prst="downArrow">
            <a:avLst/>
          </a:prstGeom>
          <a:noFill/>
          <a:ln>
            <a:solidFill>
              <a:srgbClr val="E8D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rot="16200000">
            <a:off x="6075311" y="3523775"/>
            <a:ext cx="243510" cy="350976"/>
          </a:xfrm>
          <a:prstGeom prst="downArrow">
            <a:avLst/>
          </a:prstGeom>
          <a:solidFill>
            <a:srgbClr val="A0B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535368" y="4743260"/>
            <a:ext cx="2441946" cy="769441"/>
          </a:xfrm>
          <a:prstGeom prst="rect">
            <a:avLst/>
          </a:prstGeom>
          <a:noFill/>
          <a:ln w="9525">
            <a:solidFill>
              <a:srgbClr val="D277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+mn-lt"/>
                <a:ea typeface="Georgia" charset="0"/>
                <a:cs typeface="Georgia" charset="0"/>
              </a:rPr>
              <a:t>T</a:t>
            </a:r>
            <a:r>
              <a:rPr lang="en-US" altLang="en-US" sz="1100" dirty="0" smtClean="0">
                <a:latin typeface="+mn-lt"/>
                <a:ea typeface="Georgia" charset="0"/>
                <a:cs typeface="Georgia" charset="0"/>
              </a:rPr>
              <a:t>he </a:t>
            </a:r>
            <a:r>
              <a:rPr lang="en-US" altLang="en-US" sz="1100" dirty="0">
                <a:latin typeface="+mn-lt"/>
                <a:ea typeface="Georgia" charset="0"/>
                <a:cs typeface="Georgia" charset="0"/>
              </a:rPr>
              <a:t>Pentagon has never been effectively audited and solutions to eliminating </a:t>
            </a:r>
            <a:r>
              <a:rPr lang="en-US" altLang="en-US" sz="1100" dirty="0" smtClean="0">
                <a:latin typeface="+mn-lt"/>
                <a:ea typeface="Georgia" charset="0"/>
                <a:cs typeface="Georgia" charset="0"/>
              </a:rPr>
              <a:t>excess </a:t>
            </a:r>
            <a:r>
              <a:rPr lang="en-US" altLang="en-US" sz="1100" dirty="0">
                <a:latin typeface="+mn-lt"/>
                <a:ea typeface="Georgia" charset="0"/>
                <a:cs typeface="Georgia" charset="0"/>
              </a:rPr>
              <a:t>spending have yet to be put forward</a:t>
            </a:r>
          </a:p>
        </p:txBody>
      </p:sp>
      <p:sp>
        <p:nvSpPr>
          <p:cNvPr id="64" name="Down Arrow 63"/>
          <p:cNvSpPr/>
          <p:nvPr/>
        </p:nvSpPr>
        <p:spPr>
          <a:xfrm rot="16200000">
            <a:off x="6073354" y="5681451"/>
            <a:ext cx="200644" cy="350976"/>
          </a:xfrm>
          <a:prstGeom prst="downArrow">
            <a:avLst/>
          </a:prstGeom>
          <a:solidFill>
            <a:srgbClr val="A0B277"/>
          </a:solidFill>
          <a:ln>
            <a:solidFill>
              <a:srgbClr val="A0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535368" y="5577593"/>
            <a:ext cx="2441946" cy="600164"/>
          </a:xfrm>
          <a:prstGeom prst="rect">
            <a:avLst/>
          </a:prstGeom>
          <a:noFill/>
          <a:ln w="9525">
            <a:solidFill>
              <a:srgbClr val="A0B2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+mn-lt"/>
                <a:ea typeface="Georgia" charset="0"/>
                <a:cs typeface="Georgia" charset="0"/>
              </a:rPr>
              <a:t>Trump said his budget will propose record increases in spending to improve the country’s ”depleted military”</a:t>
            </a:r>
            <a:endParaRPr lang="en-US" altLang="en-US" sz="1100" dirty="0">
              <a:latin typeface="+mn-lt"/>
              <a:ea typeface="Georgia" charset="0"/>
              <a:cs typeface="Georgia" charset="0"/>
            </a:endParaRPr>
          </a:p>
        </p:txBody>
      </p:sp>
      <p:sp>
        <p:nvSpPr>
          <p:cNvPr id="66" name="Down Arrow 65"/>
          <p:cNvSpPr/>
          <p:nvPr/>
        </p:nvSpPr>
        <p:spPr>
          <a:xfrm rot="16200000">
            <a:off x="6073354" y="4969438"/>
            <a:ext cx="200644" cy="350976"/>
          </a:xfrm>
          <a:prstGeom prst="downArrow">
            <a:avLst/>
          </a:prstGeom>
          <a:solidFill>
            <a:srgbClr val="D27770"/>
          </a:solidFill>
          <a:ln>
            <a:solidFill>
              <a:srgbClr val="D27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 rot="16200000">
            <a:off x="6073354" y="4227429"/>
            <a:ext cx="200644" cy="350976"/>
          </a:xfrm>
          <a:prstGeom prst="downArrow">
            <a:avLst/>
          </a:prstGeom>
          <a:solidFill>
            <a:srgbClr val="D27770"/>
          </a:solidFill>
          <a:ln>
            <a:solidFill>
              <a:srgbClr val="D27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13"/>
          <p:cNvSpPr txBox="1">
            <a:spLocks noChangeArrowheads="1"/>
          </p:cNvSpPr>
          <p:nvPr/>
        </p:nvSpPr>
        <p:spPr bwMode="auto">
          <a:xfrm>
            <a:off x="457200" y="2055813"/>
            <a:ext cx="26725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A0B277"/>
                </a:solidFill>
                <a:latin typeface="Calibri Light" panose="020F0302020204030204" pitchFamily="34" charset="0"/>
              </a:rPr>
              <a:t>■</a:t>
            </a:r>
            <a:r>
              <a:rPr lang="en-US" altLang="en-US" sz="1100" b="1" dirty="0">
                <a:latin typeface="Calibri Light" panose="020F0302020204030204" pitchFamily="34" charset="0"/>
              </a:rPr>
              <a:t> </a:t>
            </a:r>
            <a:r>
              <a:rPr lang="en-US" altLang="en-US" sz="1100" dirty="0" smtClean="0">
                <a:latin typeface="Calibri Light" panose="020F0302020204030204" pitchFamily="34" charset="0"/>
              </a:rPr>
              <a:t>Going ahead      </a:t>
            </a:r>
            <a:r>
              <a:rPr lang="en-US" altLang="en-US" sz="1100" b="1" dirty="0" smtClean="0">
                <a:solidFill>
                  <a:srgbClr val="FEE791"/>
                </a:solidFill>
                <a:latin typeface="Calibri Light" panose="020F0302020204030204" pitchFamily="34" charset="0"/>
              </a:rPr>
              <a:t>■ </a:t>
            </a:r>
            <a:r>
              <a:rPr lang="en-US" altLang="en-US" sz="1100" dirty="0" smtClean="0">
                <a:latin typeface="Calibri Light" panose="020F0302020204030204" pitchFamily="34" charset="0"/>
              </a:rPr>
              <a:t>Partial       </a:t>
            </a:r>
            <a:r>
              <a:rPr lang="en-US" altLang="en-US" sz="1100" b="1" dirty="0" smtClean="0">
                <a:solidFill>
                  <a:srgbClr val="D27770"/>
                </a:solidFill>
                <a:latin typeface="Calibri Light" panose="020F0302020204030204" pitchFamily="34" charset="0"/>
              </a:rPr>
              <a:t>■</a:t>
            </a:r>
            <a:r>
              <a:rPr lang="en-US" altLang="en-US" sz="1100" dirty="0" smtClean="0">
                <a:latin typeface="Calibri Light" panose="020F0302020204030204" pitchFamily="34" charset="0"/>
              </a:rPr>
              <a:t> </a:t>
            </a:r>
            <a:r>
              <a:rPr lang="en-US" altLang="en-US" sz="1100" dirty="0">
                <a:latin typeface="Calibri Light" panose="020F0302020204030204" pitchFamily="34" charset="0"/>
              </a:rPr>
              <a:t>U</a:t>
            </a:r>
            <a:r>
              <a:rPr lang="en-US" altLang="en-US" sz="1100" dirty="0" smtClean="0">
                <a:latin typeface="Calibri Light" panose="020F0302020204030204" pitchFamily="34" charset="0"/>
              </a:rPr>
              <a:t>nlikely </a:t>
            </a:r>
            <a:endParaRPr lang="en-US" altLang="en-US" sz="1100" dirty="0">
              <a:latin typeface="Calibri Light" panose="020F0302020204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535368" y="3911516"/>
            <a:ext cx="2441945" cy="769441"/>
          </a:xfrm>
          <a:prstGeom prst="rect">
            <a:avLst/>
          </a:prstGeom>
          <a:noFill/>
          <a:ln w="9525">
            <a:solidFill>
              <a:srgbClr val="D277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+mn-lt"/>
                <a:ea typeface="Georgia" charset="0"/>
                <a:cs typeface="Georgia" charset="0"/>
              </a:rPr>
              <a:t>Trump’s national security team is no longer considering increasing cooperation with Russia against ISIL in Syria </a:t>
            </a:r>
            <a:endParaRPr lang="en-US" altLang="en-US" sz="1100" dirty="0">
              <a:latin typeface="+mn-lt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"/>
    </mc:Choice>
    <mc:Fallback xmlns="">
      <p:transition spd="slow" advTm="226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JPC 2015">
      <a:majorFont>
        <a:latin typeface="Georgia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Sept 2015.potx [Last saved by user]" id="{05A0779B-6B4A-4FB5-AF38-380C9E86D1DC}" vid="{9EDD7FE6-55FD-4C46-8B44-3BEC13B573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Sept 2015</Template>
  <TotalTime>12940</TotalTime>
  <Words>299</Words>
  <Application>Microsoft Macintosh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Calibri Light</vt:lpstr>
      <vt:lpstr>FreightSans Pro Book</vt:lpstr>
      <vt:lpstr>Georgia</vt:lpstr>
      <vt:lpstr>MS PGothic</vt:lpstr>
      <vt:lpstr>ＭＳ Ｐゴシック</vt:lpstr>
      <vt:lpstr>Arial</vt:lpstr>
      <vt:lpstr>Office Theme</vt:lpstr>
      <vt:lpstr>On March 16, Trump will release a budget proposing a $54 billion spending increase for “public safety and national security”</vt:lpstr>
    </vt:vector>
  </TitlesOfParts>
  <Company>Atlantic Media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Center</dc:title>
  <dc:creator>Bari, Afzal</dc:creator>
  <cp:lastModifiedBy>Microsoft Office User</cp:lastModifiedBy>
  <cp:revision>326</cp:revision>
  <cp:lastPrinted>2015-11-18T15:13:09Z</cp:lastPrinted>
  <dcterms:created xsi:type="dcterms:W3CDTF">2015-09-24T14:51:57Z</dcterms:created>
  <dcterms:modified xsi:type="dcterms:W3CDTF">2017-03-13T17:46:15Z</dcterms:modified>
</cp:coreProperties>
</file>