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67" r:id="rId2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91"/>
    <a:srgbClr val="70ACE2"/>
    <a:srgbClr val="D27770"/>
    <a:srgbClr val="A0B277"/>
    <a:srgbClr val="E8DCBC"/>
    <a:srgbClr val="F9B53D"/>
    <a:srgbClr val="CA84CA"/>
    <a:srgbClr val="E0A39E"/>
    <a:srgbClr val="639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592"/>
    <p:restoredTop sz="94689"/>
  </p:normalViewPr>
  <p:slideViewPr>
    <p:cSldViewPr snapToGrid="0">
      <p:cViewPr varScale="1">
        <p:scale>
          <a:sx n="75" d="100"/>
          <a:sy n="75" d="100"/>
        </p:scale>
        <p:origin x="630" y="54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FD1821E-889E-E141-952B-12B9074CEFF3}" type="datetimeFigureOut">
              <a:rPr lang="en-US" altLang="en-US"/>
              <a:pPr>
                <a:defRPr/>
              </a:pPr>
              <a:t>3/10/2017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C077032-4E82-8245-8B2D-5E771903E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0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E2D88C6A-A8BF-CC42-9FD0-167A24D7D76B}" type="datetimeFigureOut">
              <a:rPr lang="en-US" altLang="en-US"/>
              <a:pPr>
                <a:defRPr/>
              </a:pPr>
              <a:t>3/10/2017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3B8DE00-D8FE-394A-A2E7-6435EE5C1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8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1136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 Light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 Light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 Light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 Light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 Light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 Light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 Light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 Light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 Light" charset="0"/>
                <a:ea typeface="MS PGothic" charset="0"/>
                <a:cs typeface="MS PGothic" charset="0"/>
              </a:defRPr>
            </a:lvl9pPr>
          </a:lstStyle>
          <a:p>
            <a:fld id="{765C078D-DBDE-5549-B51D-4C3426DC6BB0}" type="slidenum">
              <a:rPr lang="en-US" sz="1200">
                <a:latin typeface="Calibri" charset="0"/>
              </a:rPr>
              <a:pPr/>
              <a:t>0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542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CF63D1AA-A191-D249-943C-70548A6C1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F671F28E-843E-7D4B-9DCA-A8233BC42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04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A9EFAAE-E521-4E4E-86AD-283A07B4F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1955799" y="5424118"/>
            <a:ext cx="4733099" cy="962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  <a:spcAft>
                <a:spcPts val="50"/>
              </a:spcAft>
            </a:pPr>
            <a:r>
              <a:rPr lang="en-US" sz="1100" b="1" dirty="0" smtClean="0">
                <a:solidFill>
                  <a:schemeClr val="tx1"/>
                </a:solidFill>
                <a:latin typeface="Georgia" charset="0"/>
                <a:ea typeface="MS PGothic" charset="0"/>
                <a:cs typeface="MS PGothic" charset="0"/>
              </a:rPr>
              <a:t>Infrastructure </a:t>
            </a:r>
          </a:p>
          <a:p>
            <a:pPr marL="171450" indent="-171450"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Border wall </a:t>
            </a:r>
            <a:r>
              <a:rPr lang="en-US" sz="1100" b="1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– </a:t>
            </a:r>
            <a:r>
              <a:rPr lang="en-US" sz="1100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Trump will likely push Congress to approve spending for a border wall. Republicans may tie funding for the wall to broader government spending </a:t>
            </a:r>
            <a:r>
              <a:rPr lang="en-US" sz="1100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measures and military spending  </a:t>
            </a:r>
            <a:r>
              <a:rPr lang="en-US" sz="1100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to undercut Democratic opposition</a:t>
            </a:r>
            <a:endParaRPr lang="en-US" sz="1100" b="1" dirty="0" smtClean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>
              <a:lnSpc>
                <a:spcPct val="150000"/>
              </a:lnSpc>
              <a:spcAft>
                <a:spcPts val="50"/>
              </a:spcAft>
            </a:pPr>
            <a:endParaRPr lang="en-US" sz="1100" b="1" dirty="0">
              <a:solidFill>
                <a:schemeClr val="tx1"/>
              </a:solidFill>
              <a:latin typeface="Georgia" charset="0"/>
              <a:ea typeface="MS PGothic" charset="0"/>
              <a:cs typeface="MS PGothic" charset="0"/>
            </a:endParaRPr>
          </a:p>
          <a:p>
            <a:pPr>
              <a:spcAft>
                <a:spcPts val="50"/>
              </a:spcAft>
            </a:pPr>
            <a:endParaRPr lang="en-US" sz="800" dirty="0">
              <a:solidFill>
                <a:schemeClr val="tx1"/>
              </a:solidFill>
              <a:latin typeface="Calibri Light" charset="0"/>
              <a:ea typeface="MS PGothic" charset="0"/>
              <a:cs typeface="MS PGothic" charset="0"/>
            </a:endParaRPr>
          </a:p>
        </p:txBody>
      </p:sp>
      <p:sp>
        <p:nvSpPr>
          <p:cNvPr id="112641" name="TextBox 12"/>
          <p:cNvSpPr txBox="1">
            <a:spLocks noChangeArrowheads="1"/>
          </p:cNvSpPr>
          <p:nvPr/>
        </p:nvSpPr>
        <p:spPr bwMode="auto">
          <a:xfrm>
            <a:off x="6429966" y="233363"/>
            <a:ext cx="269657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Georgia" charset="0"/>
                <a:ea typeface="MS PGothic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charset="0"/>
                <a:ea typeface="MS PGothic" charset="0"/>
              </a:defRPr>
            </a:lvl2pPr>
            <a:lvl3pPr>
              <a:defRPr sz="2000">
                <a:solidFill>
                  <a:schemeClr val="tx1"/>
                </a:solidFill>
                <a:latin typeface="Georgia" charset="0"/>
                <a:ea typeface="MS PGothic" charset="0"/>
              </a:defRPr>
            </a:lvl3pPr>
            <a:lvl4pPr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4pPr>
            <a:lvl5pPr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9pPr>
          </a:lstStyle>
          <a:p>
            <a:pPr algn="r" eaLnBrk="1" hangingPunct="1"/>
            <a:r>
              <a:rPr lang="en-US" sz="900" dirty="0">
                <a:solidFill>
                  <a:srgbClr val="3B3838"/>
                </a:solidFill>
              </a:rPr>
              <a:t>TAX, ECONOMY AND </a:t>
            </a:r>
            <a:r>
              <a:rPr lang="en-US" sz="900" dirty="0" smtClean="0">
                <a:solidFill>
                  <a:srgbClr val="3B3838"/>
                </a:solidFill>
              </a:rPr>
              <a:t>LABOR: FIRST 100 DAYS</a:t>
            </a:r>
            <a:endParaRPr lang="en-US" sz="900" dirty="0">
              <a:solidFill>
                <a:srgbClr val="3B3838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/>
            <a:endParaRPr lang="en-US" b="1">
              <a:solidFill>
                <a:schemeClr val="bg1"/>
              </a:solidFill>
              <a:latin typeface="FreightSans Pro Book" charset="0"/>
              <a:ea typeface="MS PGothic" charset="0"/>
              <a:cs typeface="MS PGothic" charset="0"/>
            </a:endParaRPr>
          </a:p>
        </p:txBody>
      </p:sp>
      <p:sp>
        <p:nvSpPr>
          <p:cNvPr id="112643" name="Title 1"/>
          <p:cNvSpPr>
            <a:spLocks noGrp="1"/>
          </p:cNvSpPr>
          <p:nvPr>
            <p:ph type="title"/>
          </p:nvPr>
        </p:nvSpPr>
        <p:spPr>
          <a:xfrm>
            <a:off x="228600" y="630238"/>
            <a:ext cx="7940675" cy="854075"/>
          </a:xfrm>
        </p:spPr>
        <p:txBody>
          <a:bodyPr/>
          <a:lstStyle/>
          <a:p>
            <a:r>
              <a:rPr lang="en-US" dirty="0" smtClean="0">
                <a:latin typeface="Georgia" charset="0"/>
                <a:ea typeface="MS PGothic" charset="0"/>
              </a:rPr>
              <a:t>Tax, </a:t>
            </a:r>
            <a:r>
              <a:rPr lang="en-US" dirty="0">
                <a:latin typeface="Georgia" charset="0"/>
                <a:ea typeface="MS PGothic" charset="0"/>
              </a:rPr>
              <a:t>economy and labor: What will Trump do? </a:t>
            </a:r>
          </a:p>
        </p:txBody>
      </p:sp>
      <p:sp>
        <p:nvSpPr>
          <p:cNvPr id="77" name="Rectangle 14"/>
          <p:cNvSpPr>
            <a:spLocks noChangeArrowheads="1"/>
          </p:cNvSpPr>
          <p:nvPr/>
        </p:nvSpPr>
        <p:spPr bwMode="auto">
          <a:xfrm>
            <a:off x="419100" y="1500188"/>
            <a:ext cx="8229600" cy="33855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 smtClean="0">
                <a:solidFill>
                  <a:srgbClr val="7F7F7F"/>
                </a:solidFill>
                <a:latin typeface="+mj-lt"/>
                <a:cs typeface="+mn-cs"/>
              </a:rPr>
              <a:t>Tax, labor and economic policy </a:t>
            </a:r>
            <a:r>
              <a:rPr lang="en-US" altLang="en-US" sz="1600" b="1" dirty="0" smtClean="0">
                <a:solidFill>
                  <a:srgbClr val="7F7F7F"/>
                </a:solidFill>
                <a:latin typeface="+mj-lt"/>
                <a:cs typeface="+mn-cs"/>
              </a:rPr>
              <a:t>halfway through Trump’s first </a:t>
            </a:r>
            <a:r>
              <a:rPr lang="en-US" altLang="en-US" sz="1600" b="1" dirty="0" smtClean="0">
                <a:solidFill>
                  <a:srgbClr val="7F7F7F"/>
                </a:solidFill>
                <a:latin typeface="+mj-lt"/>
                <a:cs typeface="+mn-cs"/>
              </a:rPr>
              <a:t>100 days</a:t>
            </a:r>
          </a:p>
        </p:txBody>
      </p:sp>
      <p:sp>
        <p:nvSpPr>
          <p:cNvPr id="15" name="Content Placeholder 17"/>
          <p:cNvSpPr txBox="1">
            <a:spLocks/>
          </p:cNvSpPr>
          <p:nvPr/>
        </p:nvSpPr>
        <p:spPr bwMode="auto">
          <a:xfrm>
            <a:off x="0" y="6626225"/>
            <a:ext cx="4572000" cy="2317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March 10,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2017  |  Christine Yan &amp; Francis Torres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112646" name="Text Placeholder 18"/>
          <p:cNvSpPr txBox="1">
            <a:spLocks/>
          </p:cNvSpPr>
          <p:nvPr/>
        </p:nvSpPr>
        <p:spPr bwMode="auto">
          <a:xfrm>
            <a:off x="0" y="6520275"/>
            <a:ext cx="9144000" cy="4571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800">
                <a:solidFill>
                  <a:schemeClr val="tx1"/>
                </a:solidFill>
                <a:latin typeface="Georgia" charset="0"/>
                <a:ea typeface="MS PGothic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charset="0"/>
                <a:ea typeface="MS PGothic" charset="0"/>
              </a:defRPr>
            </a:lvl2pPr>
            <a:lvl3pPr>
              <a:defRPr sz="2000">
                <a:solidFill>
                  <a:schemeClr val="tx1"/>
                </a:solidFill>
                <a:latin typeface="Georgia" charset="0"/>
                <a:ea typeface="MS PGothic" charset="0"/>
              </a:defRPr>
            </a:lvl3pPr>
            <a:lvl4pPr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4pPr>
            <a:lvl5pPr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9pPr>
          </a:lstStyle>
          <a:p>
            <a:pPr>
              <a:buFont typeface="Arial" charset="0"/>
              <a:buNone/>
            </a:pPr>
            <a:r>
              <a:rPr lang="en-US" sz="800" i="1" dirty="0">
                <a:solidFill>
                  <a:srgbClr val="595959"/>
                </a:solidFill>
                <a:latin typeface="Calibri Light" charset="0"/>
              </a:rPr>
              <a:t>Source: Adam </a:t>
            </a:r>
            <a:r>
              <a:rPr lang="en-US" sz="800" i="1" dirty="0" err="1">
                <a:solidFill>
                  <a:srgbClr val="595959"/>
                </a:solidFill>
                <a:latin typeface="Calibri Light" charset="0"/>
              </a:rPr>
              <a:t>Behsudi</a:t>
            </a:r>
            <a:r>
              <a:rPr lang="en-US" sz="800" i="1" dirty="0">
                <a:solidFill>
                  <a:srgbClr val="595959"/>
                </a:solidFill>
                <a:latin typeface="Calibri Light" charset="0"/>
              </a:rPr>
              <a:t> and Nancy Cook, “Trump will quit TPP in first days,” Politico, November 10, 2016; Tami </a:t>
            </a:r>
            <a:r>
              <a:rPr lang="en-US" sz="800" i="1" dirty="0" err="1">
                <a:solidFill>
                  <a:srgbClr val="595959"/>
                </a:solidFill>
                <a:latin typeface="Calibri Light" charset="0"/>
              </a:rPr>
              <a:t>Luhby</a:t>
            </a:r>
            <a:r>
              <a:rPr lang="en-US" sz="800" i="1" dirty="0">
                <a:solidFill>
                  <a:srgbClr val="595959"/>
                </a:solidFill>
                <a:latin typeface="Calibri Light" charset="0"/>
              </a:rPr>
              <a:t>, “Yes, President Trump really could kill NAFTA – but it wouldn’t be pretty,” CNN, November 15, 2016; Jay </a:t>
            </a:r>
            <a:r>
              <a:rPr lang="en-US" sz="800" i="1" dirty="0" err="1">
                <a:solidFill>
                  <a:srgbClr val="595959"/>
                </a:solidFill>
                <a:latin typeface="Calibri Light" charset="0"/>
              </a:rPr>
              <a:t>Yarow</a:t>
            </a:r>
            <a:r>
              <a:rPr lang="en-US" sz="800" i="1" dirty="0">
                <a:solidFill>
                  <a:srgbClr val="595959"/>
                </a:solidFill>
                <a:latin typeface="Calibri Light" charset="0"/>
              </a:rPr>
              <a:t> and Jeff Cox, “Donald Trump can be very good for the US economy,” CNBC, November 9, 2016.</a:t>
            </a:r>
          </a:p>
        </p:txBody>
      </p:sp>
      <p:pic>
        <p:nvPicPr>
          <p:cNvPr id="112647" name="Picture 16" descr="NationalJournal_LC (1)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Placeholder 18"/>
          <p:cNvSpPr txBox="1">
            <a:spLocks/>
          </p:cNvSpPr>
          <p:nvPr/>
        </p:nvSpPr>
        <p:spPr bwMode="auto">
          <a:xfrm>
            <a:off x="169863" y="1727200"/>
            <a:ext cx="955675" cy="374650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Will it pass?</a:t>
            </a:r>
            <a:endParaRPr lang="en-US" sz="12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955799" y="1938946"/>
            <a:ext cx="4801249" cy="784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5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Georgia" charset="0"/>
                <a:ea typeface="MS PGothic" charset="0"/>
                <a:cs typeface="MS PGothic" charset="0"/>
              </a:rPr>
              <a:t>Tax </a:t>
            </a:r>
            <a:r>
              <a:rPr lang="en-US" sz="1100" b="1" dirty="0" smtClean="0">
                <a:solidFill>
                  <a:schemeClr val="tx1"/>
                </a:solidFill>
                <a:latin typeface="Georgia" charset="0"/>
                <a:ea typeface="MS PGothic" charset="0"/>
                <a:cs typeface="MS PGothic" charset="0"/>
              </a:rPr>
              <a:t>reform</a:t>
            </a:r>
            <a:endParaRPr lang="en-US" sz="1100" b="1" dirty="0">
              <a:solidFill>
                <a:schemeClr val="tx1"/>
              </a:solidFill>
              <a:latin typeface="Georgia" charset="0"/>
              <a:ea typeface="MS PGothic" charset="0"/>
              <a:cs typeface="MS PGothic" charset="0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ea typeface="MS PGothic" charset="0"/>
                <a:cs typeface="MS PGothic" charset="0"/>
              </a:rPr>
              <a:t>Trump has proposed across-the-board tax cuts for individuals </a:t>
            </a:r>
            <a:r>
              <a:rPr lang="en-US" sz="11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as </a:t>
            </a:r>
            <a:r>
              <a:rPr lang="en-US" sz="1100" dirty="0">
                <a:solidFill>
                  <a:schemeClr val="tx1"/>
                </a:solidFill>
                <a:ea typeface="MS PGothic" charset="0"/>
                <a:cs typeface="MS PGothic" charset="0"/>
              </a:rPr>
              <a:t>well as a significant cut in the corporate tax </a:t>
            </a:r>
            <a:r>
              <a:rPr lang="en-US" sz="11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rate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However, the administration has not supported the border-adjusted tax included in House GOP’s tax reform blueprint, complicating the prospects for a revenue-neutral tax reform</a:t>
            </a:r>
            <a:endParaRPr lang="en-US" sz="1100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12650" name="TextBox 2"/>
          <p:cNvSpPr txBox="1">
            <a:spLocks noChangeArrowheads="1"/>
          </p:cNvSpPr>
          <p:nvPr/>
        </p:nvSpPr>
        <p:spPr bwMode="auto">
          <a:xfrm>
            <a:off x="1139825" y="2146300"/>
            <a:ext cx="746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eorgia" charset="0"/>
                <a:ea typeface="MS PGothic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charset="0"/>
                <a:ea typeface="MS PGothic" charset="0"/>
              </a:defRPr>
            </a:lvl2pPr>
            <a:lvl3pPr>
              <a:defRPr sz="2000">
                <a:solidFill>
                  <a:schemeClr val="tx1"/>
                </a:solidFill>
                <a:latin typeface="Georgia" charset="0"/>
                <a:ea typeface="MS PGothic" charset="0"/>
              </a:defRPr>
            </a:lvl3pPr>
            <a:lvl4pPr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4pPr>
            <a:lvl5pPr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Georgia" charset="0"/>
                <a:ea typeface="MS PGothic" charset="0"/>
              </a:defRPr>
            </a:lvl9pPr>
          </a:lstStyle>
          <a:p>
            <a:pPr algn="ctr"/>
            <a:r>
              <a:rPr lang="en-US" sz="2000">
                <a:solidFill>
                  <a:schemeClr val="bg1"/>
                </a:solidFill>
                <a:latin typeface="Calibri Light" charset="0"/>
              </a:rPr>
              <a:t>STOP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482600" y="2173288"/>
            <a:ext cx="225425" cy="228600"/>
          </a:xfrm>
          <a:prstGeom prst="ellipse">
            <a:avLst/>
          </a:prstGeom>
          <a:solidFill>
            <a:srgbClr val="FFE7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E791"/>
              </a:solidFill>
              <a:latin typeface="Calibri Light" charset="0"/>
              <a:ea typeface="MS PGothic" charset="0"/>
              <a:cs typeface="MS PGothic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959043" y="3039149"/>
            <a:ext cx="4729855" cy="846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50"/>
              </a:spcAft>
            </a:pPr>
            <a:r>
              <a:rPr lang="en-US" sz="1100" b="1" dirty="0">
                <a:solidFill>
                  <a:schemeClr val="tx1"/>
                </a:solidFill>
                <a:latin typeface="Georgia" charset="0"/>
                <a:ea typeface="MS PGothic" charset="0"/>
                <a:cs typeface="ＭＳ Ｐゴシック" charset="0"/>
              </a:rPr>
              <a:t>Trade agreements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TPP – </a:t>
            </a:r>
            <a:r>
              <a:rPr lang="en-US" sz="1100" dirty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Trump </a:t>
            </a:r>
            <a:r>
              <a:rPr lang="en-US" sz="1100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withdrew from the TPP with an executive order issued on January 23</a:t>
            </a:r>
            <a:r>
              <a:rPr lang="en-US" sz="1100" baseline="30000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rd</a:t>
            </a:r>
            <a:r>
              <a:rPr lang="en-US" sz="1100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 </a:t>
            </a:r>
            <a:endParaRPr lang="en-US" sz="1100" dirty="0">
              <a:solidFill>
                <a:schemeClr val="tx1"/>
              </a:solidFill>
              <a:latin typeface="Calibri Light" charset="0"/>
              <a:ea typeface="MS PGothic" charset="0"/>
              <a:cs typeface="ＭＳ Ｐゴシック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TTIP – </a:t>
            </a:r>
            <a:r>
              <a:rPr lang="en-US" sz="1100" dirty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Trump has also criticized </a:t>
            </a:r>
            <a:r>
              <a:rPr lang="en-US" sz="1100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TTIP, though the administration has not put forth its official position on the trade deal with the EU </a:t>
            </a:r>
            <a:endParaRPr lang="en-US" sz="1100" dirty="0">
              <a:solidFill>
                <a:schemeClr val="tx1"/>
              </a:solidFill>
              <a:latin typeface="Calibri Light" charset="0"/>
              <a:ea typeface="MS PGothic" charset="0"/>
              <a:cs typeface="ＭＳ Ｐゴシック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NAFTA </a:t>
            </a:r>
            <a:r>
              <a:rPr lang="en-US" sz="1100" dirty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– </a:t>
            </a:r>
            <a:r>
              <a:rPr lang="en-US" sz="1100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Trump has committed to renegotiating the deal with Canada and Mexico. Commerce Secretary Wilbur Ross and National Trade Council advisor Peter Navarro head the administration’s renegotiation team </a:t>
            </a:r>
            <a:endParaRPr lang="en-US" sz="1100" dirty="0">
              <a:solidFill>
                <a:schemeClr val="tx1"/>
              </a:solidFill>
              <a:latin typeface="Calibri Light" charset="0"/>
              <a:ea typeface="MS PGothic" charset="0"/>
              <a:cs typeface="ＭＳ Ｐゴシック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955800" y="4451481"/>
            <a:ext cx="4733099" cy="962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  <a:spcAft>
                <a:spcPts val="50"/>
              </a:spcAft>
            </a:pPr>
            <a:r>
              <a:rPr lang="en-US" sz="1100" b="1" dirty="0" smtClean="0">
                <a:solidFill>
                  <a:schemeClr val="tx1"/>
                </a:solidFill>
                <a:latin typeface="Georgia" charset="0"/>
                <a:ea typeface="MS PGothic" charset="0"/>
                <a:cs typeface="MS PGothic" charset="0"/>
              </a:rPr>
              <a:t>Department rule rollbacks</a:t>
            </a:r>
          </a:p>
          <a:p>
            <a:pPr marL="171450" indent="-171450"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Overtime rule</a:t>
            </a:r>
            <a:r>
              <a:rPr lang="en-US" sz="1100" b="1" dirty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– </a:t>
            </a:r>
            <a:r>
              <a:rPr lang="en-US" sz="1100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With the Department of Labor’s overtime rule temporarily blocked by a federal judge, </a:t>
            </a:r>
            <a:r>
              <a:rPr lang="en-US" sz="1100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Trump is expected to drop </a:t>
            </a:r>
            <a:r>
              <a:rPr lang="en-US" sz="1100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the </a:t>
            </a:r>
            <a:r>
              <a:rPr lang="en-US" sz="1100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regulation - either by not defending it in court, issuing a more modest rule or calling for a full withdrawal </a:t>
            </a:r>
            <a:endParaRPr lang="en-US" sz="1100" b="1" dirty="0" smtClean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>
              <a:lnSpc>
                <a:spcPct val="150000"/>
              </a:lnSpc>
              <a:spcAft>
                <a:spcPts val="50"/>
              </a:spcAft>
            </a:pPr>
            <a:endParaRPr lang="en-US" sz="1100" b="1" dirty="0">
              <a:solidFill>
                <a:schemeClr val="tx1"/>
              </a:solidFill>
              <a:latin typeface="Georgia" charset="0"/>
              <a:ea typeface="MS PGothic" charset="0"/>
              <a:cs typeface="MS PGothic" charset="0"/>
            </a:endParaRPr>
          </a:p>
          <a:p>
            <a:pPr>
              <a:spcAft>
                <a:spcPts val="50"/>
              </a:spcAft>
            </a:pPr>
            <a:endParaRPr lang="en-US" sz="800" dirty="0">
              <a:solidFill>
                <a:schemeClr val="tx1"/>
              </a:solidFill>
              <a:latin typeface="Calibri Light" charset="0"/>
              <a:ea typeface="MS PGothic" charset="0"/>
              <a:cs typeface="MS PGothic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485775" y="4795578"/>
            <a:ext cx="225425" cy="228600"/>
          </a:xfrm>
          <a:prstGeom prst="ellipse">
            <a:avLst/>
          </a:prstGeom>
          <a:solidFill>
            <a:srgbClr val="A0B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 Light" charset="0"/>
              <a:ea typeface="MS PGothic" charset="0"/>
              <a:cs typeface="MS PGothic" charset="0"/>
            </a:endParaRPr>
          </a:p>
        </p:txBody>
      </p:sp>
      <p:grpSp>
        <p:nvGrpSpPr>
          <p:cNvPr id="112655" name="Group 2"/>
          <p:cNvGrpSpPr>
            <a:grpSpLocks/>
          </p:cNvGrpSpPr>
          <p:nvPr/>
        </p:nvGrpSpPr>
        <p:grpSpPr bwMode="auto">
          <a:xfrm>
            <a:off x="465138" y="3397755"/>
            <a:ext cx="236537" cy="239712"/>
            <a:chOff x="465668" y="3662409"/>
            <a:chExt cx="236620" cy="239139"/>
          </a:xfrm>
        </p:grpSpPr>
        <p:sp>
          <p:nvSpPr>
            <p:cNvPr id="33" name="Oval 32"/>
            <p:cNvSpPr/>
            <p:nvPr/>
          </p:nvSpPr>
          <p:spPr bwMode="auto">
            <a:xfrm>
              <a:off x="473608" y="3673494"/>
              <a:ext cx="225504" cy="228054"/>
            </a:xfrm>
            <a:prstGeom prst="ellipse">
              <a:avLst/>
            </a:prstGeom>
            <a:solidFill>
              <a:srgbClr val="D2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 Light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" name="Chord 1"/>
            <p:cNvSpPr/>
            <p:nvPr/>
          </p:nvSpPr>
          <p:spPr>
            <a:xfrm>
              <a:off x="465668" y="3662409"/>
              <a:ext cx="236620" cy="228054"/>
            </a:xfrm>
            <a:prstGeom prst="chord">
              <a:avLst>
                <a:gd name="adj1" fmla="val 5514493"/>
                <a:gd name="adj2" fmla="val 16011343"/>
              </a:avLst>
            </a:prstGeom>
            <a:solidFill>
              <a:srgbClr val="FFE79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6769100" y="2090738"/>
            <a:ext cx="2120900" cy="3205162"/>
          </a:xfrm>
          <a:prstGeom prst="rect">
            <a:avLst/>
          </a:prstGeom>
          <a:solidFill>
            <a:srgbClr val="E8D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50"/>
              </a:spcAft>
            </a:pPr>
            <a:r>
              <a:rPr lang="en-US" sz="1100" b="1" dirty="0">
                <a:solidFill>
                  <a:schemeClr val="tx1"/>
                </a:solidFill>
                <a:latin typeface="Georgia" charset="0"/>
                <a:ea typeface="MS PGothic" charset="0"/>
                <a:cs typeface="ＭＳ Ｐゴシック" charset="0"/>
              </a:rPr>
              <a:t>Overview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Trump’s advisors claim that he can achieve his economic goals in </a:t>
            </a:r>
            <a:r>
              <a:rPr lang="en-US" sz="1100" dirty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a revenue-neutral way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However, some economists have estimated that Trump’s proposed infrastructure spending stimulus combined with tax cuts could increase the national debt by </a:t>
            </a:r>
            <a:r>
              <a:rPr lang="en-US" sz="1100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$6 </a:t>
            </a:r>
            <a:r>
              <a:rPr lang="en-US" sz="1100" dirty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trillion or more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Some also believe that Trump’s attitude towards trade deals along with his rhetoric about tariffs and currency manipulation could spark a trade </a:t>
            </a:r>
            <a:r>
              <a:rPr lang="en-US" sz="1100" dirty="0" smtClean="0">
                <a:solidFill>
                  <a:schemeClr val="tx1"/>
                </a:solidFill>
                <a:latin typeface="Calibri Light" charset="0"/>
                <a:ea typeface="MS PGothic" charset="0"/>
                <a:cs typeface="ＭＳ Ｐゴシック" charset="0"/>
              </a:rPr>
              <a:t>war – particularly with Mexico and China</a:t>
            </a:r>
            <a:endParaRPr lang="en-US" sz="1100" dirty="0">
              <a:solidFill>
                <a:schemeClr val="tx1"/>
              </a:solidFill>
              <a:latin typeface="Calibri Light" charset="0"/>
              <a:ea typeface="MS PGothic" charset="0"/>
              <a:cs typeface="ＭＳ Ｐゴシック" charset="0"/>
            </a:endParaRPr>
          </a:p>
          <a:p>
            <a:pPr>
              <a:buFont typeface="Arial" charset="0"/>
              <a:buChar char="•"/>
            </a:pPr>
            <a:endParaRPr lang="en-US" sz="1100" dirty="0">
              <a:solidFill>
                <a:schemeClr val="tx1"/>
              </a:solidFill>
              <a:latin typeface="Calibri Light" charset="0"/>
              <a:ea typeface="MS PGothic" charset="0"/>
              <a:cs typeface="ＭＳ Ｐゴシック" charset="0"/>
            </a:endParaRPr>
          </a:p>
        </p:txBody>
      </p:sp>
      <p:pic>
        <p:nvPicPr>
          <p:cNvPr id="112657" name="Picture 3" descr="noun_76231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5420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58" name="Picture 4" descr="noun_686718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3202488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Oval 25"/>
          <p:cNvSpPr/>
          <p:nvPr/>
        </p:nvSpPr>
        <p:spPr bwMode="auto">
          <a:xfrm>
            <a:off x="487863" y="5812272"/>
            <a:ext cx="225425" cy="228600"/>
          </a:xfrm>
          <a:prstGeom prst="ellipse">
            <a:avLst/>
          </a:prstGeom>
          <a:solidFill>
            <a:srgbClr val="FFE7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 Light" charset="0"/>
              <a:ea typeface="MS PGothic" charset="0"/>
              <a:cs typeface="MS PGothic" charset="0"/>
            </a:endParaRPr>
          </a:p>
        </p:txBody>
      </p:sp>
      <p:pic>
        <p:nvPicPr>
          <p:cNvPr id="9218" name="Picture 2" descr="https://d30y9cdsu7xlg0.cloudfront.net/png/66239-200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37" y="5479183"/>
            <a:ext cx="888696" cy="88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s://d30y9cdsu7xlg0.cloudfront.net/png/792711-200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039" y="4603668"/>
            <a:ext cx="667690" cy="6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7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12939</TotalTime>
  <Words>396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MS PGothic</vt:lpstr>
      <vt:lpstr>Arial</vt:lpstr>
      <vt:lpstr>Calibri</vt:lpstr>
      <vt:lpstr>Calibri Light</vt:lpstr>
      <vt:lpstr>FreightSans Pro Book</vt:lpstr>
      <vt:lpstr>Georgia</vt:lpstr>
      <vt:lpstr>Office Theme</vt:lpstr>
      <vt:lpstr>Tax, economy and labor: What will Trump do? </vt:lpstr>
    </vt:vector>
  </TitlesOfParts>
  <Company>Atlantic 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Bari, Afzal</dc:creator>
  <cp:lastModifiedBy>Torres, Francis</cp:lastModifiedBy>
  <cp:revision>323</cp:revision>
  <cp:lastPrinted>2015-11-18T15:13:09Z</cp:lastPrinted>
  <dcterms:created xsi:type="dcterms:W3CDTF">2015-09-24T14:51:57Z</dcterms:created>
  <dcterms:modified xsi:type="dcterms:W3CDTF">2017-03-10T20:14:01Z</dcterms:modified>
</cp:coreProperties>
</file>