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550" autoAdjust="0"/>
    <p:restoredTop sz="94689"/>
  </p:normalViewPr>
  <p:slideViewPr>
    <p:cSldViewPr snapToGrid="0">
      <p:cViewPr varScale="1">
        <p:scale>
          <a:sx n="69" d="100"/>
          <a:sy n="69" d="100"/>
        </p:scale>
        <p:origin x="306" y="5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3/6/2017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3/6/2017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9pPr>
          </a:lstStyle>
          <a:p>
            <a:fld id="{48E1C2DE-F143-C647-867B-412DA92CD220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1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201010" y="233363"/>
            <a:ext cx="1925528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CLIMATE CHANGE &amp; THE GRID</a:t>
            </a:r>
            <a:endParaRPr lang="en-US" alt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6147" name="Slide Number Placeholder 716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A667F-31E1-5642-9F3F-E1BBFD0643D9}" type="slidenum">
              <a:rPr lang="en-US" altLang="en-US" sz="1000">
                <a:solidFill>
                  <a:srgbClr val="3B3838"/>
                </a:solidFill>
                <a:latin typeface="Calibri Light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000">
              <a:solidFill>
                <a:srgbClr val="3B3838"/>
              </a:solidFill>
              <a:latin typeface="Calibri Light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228600" y="630239"/>
            <a:ext cx="8686800" cy="496888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MS PGothic" charset="-128"/>
              </a:rPr>
              <a:t>National Academy of Sciences analyzes the effects of climate change on the U.S</a:t>
            </a:r>
            <a:r>
              <a:rPr lang="en-US" altLang="en-US" dirty="0" smtClean="0">
                <a:latin typeface="Georgia" charset="0"/>
                <a:ea typeface="MS PGothic" charset="-128"/>
              </a:rPr>
              <a:t>. </a:t>
            </a:r>
            <a:r>
              <a:rPr lang="en-US" altLang="en-US" dirty="0" smtClean="0">
                <a:latin typeface="Georgia" charset="0"/>
                <a:ea typeface="MS PGothic" charset="-128"/>
              </a:rPr>
              <a:t>electrical grid</a:t>
            </a:r>
            <a:endParaRPr lang="en-US" altLang="en-US" dirty="0">
              <a:latin typeface="Georgia" charset="0"/>
              <a:ea typeface="MS PGothic" charset="-128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March 6, 2017  |  Claire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Garney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6152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 bwMode="auto">
          <a:xfrm>
            <a:off x="5951042" y="3307676"/>
            <a:ext cx="2904539" cy="2910464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rgbClr val="E8DC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en-US" sz="1100" b="1" dirty="0" smtClean="0">
                <a:solidFill>
                  <a:schemeClr val="tx1"/>
                </a:solidFill>
                <a:latin typeface="+mj-lt"/>
              </a:rPr>
              <a:t>More extreme scenarios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NAS also put forward more </a:t>
            </a:r>
            <a:r>
              <a:rPr lang="en-US" sz="1100" dirty="0">
                <a:solidFill>
                  <a:srgbClr val="000000"/>
                </a:solidFill>
              </a:rPr>
              <a:t>extreme scenarios </a:t>
            </a:r>
            <a:r>
              <a:rPr lang="en-US" sz="1100" dirty="0" smtClean="0">
                <a:solidFill>
                  <a:srgbClr val="000000"/>
                </a:solidFill>
              </a:rPr>
              <a:t>with </a:t>
            </a:r>
            <a:r>
              <a:rPr lang="en-US" sz="1100" dirty="0">
                <a:solidFill>
                  <a:srgbClr val="000000"/>
                </a:solidFill>
              </a:rPr>
              <a:t>the demand at 7.2% to 18% </a:t>
            </a:r>
            <a:r>
              <a:rPr lang="en-US" sz="1100" dirty="0" smtClean="0">
                <a:solidFill>
                  <a:srgbClr val="000000"/>
                </a:solidFill>
              </a:rPr>
              <a:t>higher than current levels. </a:t>
            </a:r>
            <a:endParaRPr lang="en-US" sz="1100" dirty="0"/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Extreme scenarios also saw peak loads at 153% to 289% of current peaks. 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An increase </a:t>
            </a:r>
            <a:r>
              <a:rPr lang="en-US" sz="1100" dirty="0" smtClean="0">
                <a:solidFill>
                  <a:srgbClr val="000000"/>
                </a:solidFill>
              </a:rPr>
              <a:t>in </a:t>
            </a:r>
            <a:r>
              <a:rPr lang="en-US" sz="1100" dirty="0" smtClean="0">
                <a:solidFill>
                  <a:srgbClr val="000000"/>
                </a:solidFill>
              </a:rPr>
              <a:t>peak </a:t>
            </a:r>
            <a:r>
              <a:rPr lang="en-US" sz="1100" dirty="0" smtClean="0">
                <a:solidFill>
                  <a:srgbClr val="000000"/>
                </a:solidFill>
              </a:rPr>
              <a:t>load </a:t>
            </a:r>
            <a:r>
              <a:rPr lang="en-US" sz="1100" dirty="0" smtClean="0">
                <a:solidFill>
                  <a:srgbClr val="000000"/>
                </a:solidFill>
              </a:rPr>
              <a:t>of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7.2% would </a:t>
            </a:r>
            <a:r>
              <a:rPr lang="en-US" sz="1100" dirty="0" smtClean="0">
                <a:solidFill>
                  <a:srgbClr val="000000"/>
                </a:solidFill>
              </a:rPr>
              <a:t>require investing </a:t>
            </a:r>
            <a:r>
              <a:rPr lang="en-US" sz="1100" dirty="0" smtClean="0">
                <a:solidFill>
                  <a:srgbClr val="000000"/>
                </a:solidFill>
              </a:rPr>
              <a:t>$70 </a:t>
            </a:r>
            <a:r>
              <a:rPr lang="en-US" sz="1100" dirty="0" smtClean="0">
                <a:solidFill>
                  <a:srgbClr val="000000"/>
                </a:solidFill>
              </a:rPr>
              <a:t>billion </a:t>
            </a:r>
            <a:r>
              <a:rPr lang="en-US" sz="1100" dirty="0" smtClean="0">
                <a:solidFill>
                  <a:srgbClr val="000000"/>
                </a:solidFill>
              </a:rPr>
              <a:t>in new generation capacity. 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An </a:t>
            </a:r>
            <a:r>
              <a:rPr lang="en-US" sz="1100" dirty="0" smtClean="0">
                <a:solidFill>
                  <a:srgbClr val="000000"/>
                </a:solidFill>
              </a:rPr>
              <a:t>18</a:t>
            </a:r>
            <a:r>
              <a:rPr lang="en-US" sz="1100" dirty="0" smtClean="0">
                <a:solidFill>
                  <a:srgbClr val="000000"/>
                </a:solidFill>
              </a:rPr>
              <a:t>% </a:t>
            </a:r>
            <a:r>
              <a:rPr lang="en-US" sz="1100" dirty="0" smtClean="0">
                <a:solidFill>
                  <a:srgbClr val="000000"/>
                </a:solidFill>
              </a:rPr>
              <a:t> increase would require investment of </a:t>
            </a:r>
            <a:r>
              <a:rPr lang="en-US" sz="1100" dirty="0" smtClean="0">
                <a:solidFill>
                  <a:srgbClr val="000000"/>
                </a:solidFill>
              </a:rPr>
              <a:t>$180 </a:t>
            </a:r>
            <a:r>
              <a:rPr lang="en-US" sz="1100" dirty="0" smtClean="0">
                <a:solidFill>
                  <a:srgbClr val="000000"/>
                </a:solidFill>
              </a:rPr>
              <a:t>billion.</a:t>
            </a:r>
            <a:endParaRPr lang="en-US" sz="1100" dirty="0" smtClean="0">
              <a:solidFill>
                <a:srgbClr val="000000"/>
              </a:solidFill>
            </a:endParaRP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The study planned for historical patterns and forecasts of population growth and GDP increases. In reality, grid operators need to also keep in mind unpredictable shocks like </a:t>
            </a:r>
            <a:r>
              <a:rPr lang="en-US" sz="1100" dirty="0" err="1" smtClean="0">
                <a:solidFill>
                  <a:srgbClr val="000000"/>
                </a:solidFill>
              </a:rPr>
              <a:t>superstorms</a:t>
            </a:r>
            <a:r>
              <a:rPr lang="en-US" sz="1100" dirty="0" smtClean="0">
                <a:solidFill>
                  <a:srgbClr val="000000"/>
                </a:solidFill>
              </a:rPr>
              <a:t>. 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Uncertainties in the system are increasing, and it is often customers who pay the costs due to shocks. </a:t>
            </a:r>
            <a:endParaRPr lang="en-US" sz="1100" dirty="0"/>
          </a:p>
        </p:txBody>
      </p:sp>
      <p:sp>
        <p:nvSpPr>
          <p:cNvPr id="63" name="Freeform 62"/>
          <p:cNvSpPr/>
          <p:nvPr/>
        </p:nvSpPr>
        <p:spPr bwMode="auto">
          <a:xfrm>
            <a:off x="1225526" y="1351531"/>
            <a:ext cx="4729738" cy="2107500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en-US" sz="1100" b="1" dirty="0" smtClean="0">
                <a:solidFill>
                  <a:srgbClr val="000000"/>
                </a:solidFill>
                <a:latin typeface="+mj-lt"/>
              </a:rPr>
              <a:t>Trends in energy demand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The nation’s electrical systems operators are already seeing the effects from climate change and are preparing for the future.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As average temperatures 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rise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grid operators are reexamining their capacity to meet higher power demand and sharper spikes.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Demand is likely to increase in southwestern and southeastern states, as well as Texas. Northwestern states could see a load decrease.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NAS predicts that by 2100, the average electricity demand will rise by 2.8% across the U.S., and 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during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peak summer months the average is expected to rise by 3.5%. </a:t>
            </a:r>
          </a:p>
          <a:p>
            <a:pPr marL="171450" lvl="1" indent="-17145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  <a:latin typeface="+mn-lt"/>
              </a:rPr>
              <a:t>Peak loads would become more common even without changes in population or income. Texas would likely see 65 days a year with a peak load at or above its current four highest load days.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64915" y="3436757"/>
            <a:ext cx="4790349" cy="17851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j-lt"/>
                <a:ea typeface="MS PGothic" panose="020B0600070205080204" pitchFamily="34" charset="-128"/>
              </a:rPr>
              <a:t>Co-optimization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NAS recommends that grid operators focus on co-optimization, or adapting generation and transmission plans at the same time, in order to identify the best uses of renewables, demand responses, distributed generation and energy storage.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On a national scale, co-optimization could reduce total generation and transmission costs by 10% (compared to generation-only planning).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sz="1100" dirty="0" smtClean="0"/>
              <a:t>Co-optimization would need an incremental transmission investment of $60 billion, but would save $150 billion </a:t>
            </a:r>
            <a:r>
              <a:rPr lang="en-US" altLang="en-US" sz="1100" dirty="0" smtClean="0"/>
              <a:t>within 40 years compared to </a:t>
            </a:r>
            <a:r>
              <a:rPr lang="en-US" altLang="en-US" sz="1100" dirty="0" smtClean="0"/>
              <a:t>a plan that would focus on </a:t>
            </a:r>
            <a:r>
              <a:rPr lang="en-US" altLang="en-US" sz="1100" dirty="0" smtClean="0"/>
              <a:t>boosting generation </a:t>
            </a:r>
            <a:r>
              <a:rPr lang="en-US" altLang="en-US" sz="1100" dirty="0" smtClean="0"/>
              <a:t>before </a:t>
            </a:r>
            <a:r>
              <a:rPr lang="en-US" altLang="en-US" sz="1100" dirty="0" smtClean="0"/>
              <a:t>improving transmission.</a:t>
            </a:r>
            <a:endParaRPr lang="en-US" alt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1172664" y="5206942"/>
            <a:ext cx="468048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j-lt"/>
                <a:ea typeface="MS PGothic" panose="020B0600070205080204" pitchFamily="34" charset="-128"/>
              </a:rPr>
              <a:t>Looking forward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If the Trump 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administration keeps its promise 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of 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allocating $100 million from its infrastructure plan for transmission, 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this could be a big opportunity for utility planners to think about grid modernization.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Spikes in demand for air conditioning could lead to better, more efficient air conditioning technology or battery storage. </a:t>
            </a:r>
            <a:endParaRPr lang="en-US" sz="1100" dirty="0"/>
          </a:p>
        </p:txBody>
      </p:sp>
      <p:sp>
        <p:nvSpPr>
          <p:cNvPr id="94" name="Text Placeholder 18"/>
          <p:cNvSpPr txBox="1">
            <a:spLocks/>
          </p:cNvSpPr>
          <p:nvPr/>
        </p:nvSpPr>
        <p:spPr bwMode="auto">
          <a:xfrm>
            <a:off x="-4763" y="6369880"/>
            <a:ext cx="9144001" cy="214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Herman K. </a:t>
            </a:r>
            <a:r>
              <a:rPr lang="en-US" sz="9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Trabish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“How climate change will stress the grid and what ISOs are doing about it, “</a:t>
            </a:r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Utility Dive, March 6, 2017. 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77683" y="1346438"/>
            <a:ext cx="2492888" cy="1361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100" dirty="0" smtClean="0"/>
              <a:t>The best way to deal with climate change is to prevent it. There will likely be enormous stresses on the electrical system. A resilient, flexible and fully integrated grid is a good bet long term.”</a:t>
            </a:r>
            <a:endParaRPr lang="en-US" sz="1100" b="1" dirty="0">
              <a:latin typeface="+mn-lt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097660" y="1333984"/>
            <a:ext cx="327025" cy="360362"/>
          </a:xfrm>
          <a:prstGeom prst="ellipse">
            <a:avLst/>
          </a:prstGeom>
          <a:solidFill>
            <a:srgbClr val="E8DCBC"/>
          </a:solidFill>
          <a:ln>
            <a:solidFill>
              <a:srgbClr val="A491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4505" y="1297126"/>
            <a:ext cx="25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j-lt"/>
              </a:rPr>
              <a:t>“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2981" y="2680882"/>
            <a:ext cx="22447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-- </a:t>
            </a:r>
            <a:r>
              <a:rPr lang="en-US" sz="1300" b="1" dirty="0" smtClean="0">
                <a:solidFill>
                  <a:srgbClr val="A49178"/>
                </a:solidFill>
              </a:rPr>
              <a:t>James </a:t>
            </a:r>
            <a:r>
              <a:rPr lang="en-US" sz="1300" b="1" dirty="0" err="1" smtClean="0">
                <a:solidFill>
                  <a:srgbClr val="A49178"/>
                </a:solidFill>
              </a:rPr>
              <a:t>Hoecker</a:t>
            </a:r>
            <a:r>
              <a:rPr lang="en-US" sz="1300" b="1" dirty="0" smtClean="0">
                <a:solidFill>
                  <a:srgbClr val="A49178"/>
                </a:solidFill>
              </a:rPr>
              <a:t>, former chairman of FERC</a:t>
            </a:r>
            <a:endParaRPr lang="en-US" sz="1300" b="1" dirty="0">
              <a:solidFill>
                <a:srgbClr val="A49178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22" y="5303740"/>
            <a:ext cx="1077435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40" y="1843151"/>
            <a:ext cx="1017639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62" y="3797159"/>
            <a:ext cx="100297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12873</TotalTime>
  <Words>522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National Academy of Sciences analyzes the effects of climate change on the U.S. electrical grid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Windows User</cp:lastModifiedBy>
  <cp:revision>331</cp:revision>
  <cp:lastPrinted>2015-11-18T15:13:09Z</cp:lastPrinted>
  <dcterms:created xsi:type="dcterms:W3CDTF">2015-09-24T14:51:57Z</dcterms:created>
  <dcterms:modified xsi:type="dcterms:W3CDTF">2017-03-06T20:20:22Z</dcterms:modified>
</cp:coreProperties>
</file>