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7"/>
  </p:notesMasterIdLst>
  <p:handoutMasterIdLst>
    <p:handoutMasterId r:id="rId8"/>
  </p:handoutMasterIdLst>
  <p:sldIdLst>
    <p:sldId id="339" r:id="rId2"/>
    <p:sldId id="351" r:id="rId3"/>
    <p:sldId id="359" r:id="rId4"/>
    <p:sldId id="360" r:id="rId5"/>
    <p:sldId id="358" r:id="rId6"/>
  </p:sldIdLst>
  <p:sldSz cx="9144000" cy="6858000" type="screen4x3"/>
  <p:notesSz cx="7010400" cy="9223375"/>
  <p:defaultTextStyle>
    <a:defPPr>
      <a:defRPr lang="en-US"/>
    </a:defPPr>
    <a:lvl1pPr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1pPr>
    <a:lvl2pPr marL="4572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2pPr>
    <a:lvl3pPr marL="9144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3pPr>
    <a:lvl4pPr marL="13716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4pPr>
    <a:lvl5pPr marL="18288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5pPr>
    <a:lvl6pPr marL="2286000" algn="l" defTabSz="914400" rtl="0" eaLnBrk="1" latinLnBrk="0" hangingPunct="1">
      <a:defRPr kern="1200">
        <a:solidFill>
          <a:schemeClr val="tx1"/>
        </a:solidFill>
        <a:latin typeface="Calibri Light" charset="0"/>
        <a:ea typeface="ＭＳ Ｐゴシック" charset="-128"/>
        <a:cs typeface="ＭＳ Ｐゴシック" charset="-128"/>
      </a:defRPr>
    </a:lvl6pPr>
    <a:lvl7pPr marL="2743200" algn="l" defTabSz="914400" rtl="0" eaLnBrk="1" latinLnBrk="0" hangingPunct="1">
      <a:defRPr kern="1200">
        <a:solidFill>
          <a:schemeClr val="tx1"/>
        </a:solidFill>
        <a:latin typeface="Calibri Light" charset="0"/>
        <a:ea typeface="ＭＳ Ｐゴシック" charset="-128"/>
        <a:cs typeface="ＭＳ Ｐゴシック" charset="-128"/>
      </a:defRPr>
    </a:lvl7pPr>
    <a:lvl8pPr marL="3200400" algn="l" defTabSz="914400" rtl="0" eaLnBrk="1" latinLnBrk="0" hangingPunct="1">
      <a:defRPr kern="1200">
        <a:solidFill>
          <a:schemeClr val="tx1"/>
        </a:solidFill>
        <a:latin typeface="Calibri Light" charset="0"/>
        <a:ea typeface="ＭＳ Ｐゴシック" charset="-128"/>
        <a:cs typeface="ＭＳ Ｐゴシック" charset="-128"/>
      </a:defRPr>
    </a:lvl8pPr>
    <a:lvl9pPr marL="3657600" algn="l" defTabSz="914400" rtl="0" eaLnBrk="1" latinLnBrk="0" hangingPunct="1">
      <a:defRPr kern="1200">
        <a:solidFill>
          <a:schemeClr val="tx1"/>
        </a:solidFill>
        <a:latin typeface="Calibri Light"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guide id="3" pos="144">
          <p15:clr>
            <a:srgbClr val="A4A3A4"/>
          </p15:clr>
        </p15:guide>
        <p15:guide id="4" pos="56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E8DCBC"/>
    <a:srgbClr val="D27770"/>
    <a:srgbClr val="A0B277"/>
    <a:srgbClr val="70ACE2"/>
    <a:srgbClr val="F9B53D"/>
    <a:srgbClr val="CA84CA"/>
    <a:srgbClr val="E0A39E"/>
    <a:srgbClr val="6391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9037" autoAdjust="0"/>
    <p:restoredTop sz="94689"/>
  </p:normalViewPr>
  <p:slideViewPr>
    <p:cSldViewPr snapToGrid="0">
      <p:cViewPr varScale="1">
        <p:scale>
          <a:sx n="62" d="100"/>
          <a:sy n="62" d="100"/>
        </p:scale>
        <p:origin x="90" y="222"/>
      </p:cViewPr>
      <p:guideLst>
        <p:guide orient="horz" pos="2208"/>
        <p:guide pos="2880"/>
        <p:guide pos="144"/>
        <p:guide pos="5616"/>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0983" tIns="45491" rIns="90983" bIns="45491"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1963"/>
          </a:xfrm>
          <a:prstGeom prst="rect">
            <a:avLst/>
          </a:prstGeom>
        </p:spPr>
        <p:txBody>
          <a:bodyPr vert="horz" wrap="square" lIns="90983" tIns="45491" rIns="90983" bIns="45491"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4FD1821E-889E-E141-952B-12B9074CEFF3}" type="datetimeFigureOut">
              <a:rPr lang="en-US" altLang="en-US"/>
              <a:pPr>
                <a:defRPr/>
              </a:pPr>
              <a:t>3/3/2017</a:t>
            </a:fld>
            <a:endParaRPr lang="en-US" altLang="en-US"/>
          </a:p>
        </p:txBody>
      </p:sp>
      <p:sp>
        <p:nvSpPr>
          <p:cNvPr id="4" name="Footer Placeholder 3"/>
          <p:cNvSpPr>
            <a:spLocks noGrp="1"/>
          </p:cNvSpPr>
          <p:nvPr>
            <p:ph type="ftr" sz="quarter" idx="2"/>
          </p:nvPr>
        </p:nvSpPr>
        <p:spPr>
          <a:xfrm>
            <a:off x="0" y="8759825"/>
            <a:ext cx="3038475" cy="461963"/>
          </a:xfrm>
          <a:prstGeom prst="rect">
            <a:avLst/>
          </a:prstGeom>
        </p:spPr>
        <p:txBody>
          <a:bodyPr vert="horz" lIns="90983" tIns="45491" rIns="90983" bIns="45491"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759825"/>
            <a:ext cx="3038475" cy="461963"/>
          </a:xfrm>
          <a:prstGeom prst="rect">
            <a:avLst/>
          </a:prstGeom>
        </p:spPr>
        <p:txBody>
          <a:bodyPr vert="horz" wrap="square" lIns="90983" tIns="45491" rIns="90983" bIns="45491" numCol="1" anchor="b"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4C077032-4E82-8245-8B2D-5E771903E478}" type="slidenum">
              <a:rPr lang="en-US" altLang="en-US"/>
              <a:pPr>
                <a:defRPr/>
              </a:pPr>
              <a:t>‹#›</a:t>
            </a:fld>
            <a:endParaRPr lang="en-US" altLang="en-US"/>
          </a:p>
        </p:txBody>
      </p:sp>
    </p:spTree>
    <p:extLst>
      <p:ext uri="{BB962C8B-B14F-4D97-AF65-F5344CB8AC3E}">
        <p14:creationId xmlns:p14="http://schemas.microsoft.com/office/powerpoint/2010/main" val="8914021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0983" tIns="45491" rIns="90983" bIns="45491"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3550"/>
          </a:xfrm>
          <a:prstGeom prst="rect">
            <a:avLst/>
          </a:prstGeom>
        </p:spPr>
        <p:txBody>
          <a:bodyPr vert="horz" wrap="square" lIns="90983" tIns="45491" rIns="90983" bIns="45491"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E2D88C6A-A8BF-CC42-9FD0-167A24D7D76B}" type="datetimeFigureOut">
              <a:rPr lang="en-US" altLang="en-US"/>
              <a:pPr>
                <a:defRPr/>
              </a:pPr>
              <a:t>3/3/2017</a:t>
            </a:fld>
            <a:endParaRPr lang="en-US" altLang="en-US"/>
          </a:p>
        </p:txBody>
      </p:sp>
      <p:sp>
        <p:nvSpPr>
          <p:cNvPr id="4" name="Slide Image Placeholder 3"/>
          <p:cNvSpPr>
            <a:spLocks noGrp="1" noRot="1" noChangeAspect="1"/>
          </p:cNvSpPr>
          <p:nvPr>
            <p:ph type="sldImg" idx="2"/>
          </p:nvPr>
        </p:nvSpPr>
        <p:spPr>
          <a:xfrm>
            <a:off x="1430338" y="1152525"/>
            <a:ext cx="4149725" cy="3113088"/>
          </a:xfrm>
          <a:prstGeom prst="rect">
            <a:avLst/>
          </a:prstGeom>
          <a:noFill/>
          <a:ln w="12700">
            <a:solidFill>
              <a:prstClr val="black"/>
            </a:solidFill>
          </a:ln>
        </p:spPr>
        <p:txBody>
          <a:bodyPr vert="horz" lIns="90983" tIns="45491" rIns="90983" bIns="45491" rtlCol="0" anchor="ctr"/>
          <a:lstStyle/>
          <a:p>
            <a:pPr lvl="0"/>
            <a:endParaRPr lang="en-US" noProof="0"/>
          </a:p>
        </p:txBody>
      </p:sp>
      <p:sp>
        <p:nvSpPr>
          <p:cNvPr id="5" name="Notes Placeholder 4"/>
          <p:cNvSpPr>
            <a:spLocks noGrp="1"/>
          </p:cNvSpPr>
          <p:nvPr>
            <p:ph type="body" sz="quarter" idx="3"/>
          </p:nvPr>
        </p:nvSpPr>
        <p:spPr>
          <a:xfrm>
            <a:off x="701675" y="4438650"/>
            <a:ext cx="5607050" cy="3632200"/>
          </a:xfrm>
          <a:prstGeom prst="rect">
            <a:avLst/>
          </a:prstGeom>
        </p:spPr>
        <p:txBody>
          <a:bodyPr vert="horz" lIns="90983" tIns="45491" rIns="90983" bIns="4549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59825"/>
            <a:ext cx="3038475" cy="463550"/>
          </a:xfrm>
          <a:prstGeom prst="rect">
            <a:avLst/>
          </a:prstGeom>
        </p:spPr>
        <p:txBody>
          <a:bodyPr vert="horz" lIns="90983" tIns="45491" rIns="90983" bIns="45491"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759825"/>
            <a:ext cx="3038475" cy="463550"/>
          </a:xfrm>
          <a:prstGeom prst="rect">
            <a:avLst/>
          </a:prstGeom>
        </p:spPr>
        <p:txBody>
          <a:bodyPr vert="horz" wrap="square" lIns="90983" tIns="45491" rIns="90983" bIns="45491" numCol="1" anchor="b"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D3B8DE00-D8FE-394A-A2E7-6435EE5C1BA4}" type="slidenum">
              <a:rPr lang="en-US" altLang="en-US"/>
              <a:pPr>
                <a:defRPr/>
              </a:pPr>
              <a:t>‹#›</a:t>
            </a:fld>
            <a:endParaRPr lang="en-US" altLang="en-US"/>
          </a:p>
        </p:txBody>
      </p:sp>
    </p:spTree>
    <p:extLst>
      <p:ext uri="{BB962C8B-B14F-4D97-AF65-F5344CB8AC3E}">
        <p14:creationId xmlns:p14="http://schemas.microsoft.com/office/powerpoint/2010/main" val="995883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3B8DE00-D8FE-394A-A2E7-6435EE5C1BA4}" type="slidenum">
              <a:rPr lang="en-US" altLang="en-US" smtClean="0"/>
              <a:pPr>
                <a:defRPr/>
              </a:pPr>
              <a:t>0</a:t>
            </a:fld>
            <a:endParaRPr lang="en-US" altLang="en-US"/>
          </a:p>
        </p:txBody>
      </p:sp>
    </p:spTree>
    <p:extLst>
      <p:ext uri="{BB962C8B-B14F-4D97-AF65-F5344CB8AC3E}">
        <p14:creationId xmlns:p14="http://schemas.microsoft.com/office/powerpoint/2010/main" val="555696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1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tLang="en-US">
              <a:ea typeface="MS PGothic" charset="-128"/>
            </a:endParaRPr>
          </a:p>
        </p:txBody>
      </p:sp>
      <p:sp>
        <p:nvSpPr>
          <p:cNvPr id="71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Light" charset="0"/>
                <a:ea typeface="MS PGothic" charset="-128"/>
              </a:defRPr>
            </a:lvl1pPr>
            <a:lvl2pPr marL="742950" indent="-285750">
              <a:defRPr>
                <a:solidFill>
                  <a:schemeClr val="tx1"/>
                </a:solidFill>
                <a:latin typeface="Calibri Light" charset="0"/>
                <a:ea typeface="MS PGothic" charset="-128"/>
              </a:defRPr>
            </a:lvl2pPr>
            <a:lvl3pPr marL="1143000" indent="-228600">
              <a:defRPr>
                <a:solidFill>
                  <a:schemeClr val="tx1"/>
                </a:solidFill>
                <a:latin typeface="Calibri Light" charset="0"/>
                <a:ea typeface="MS PGothic" charset="-128"/>
              </a:defRPr>
            </a:lvl3pPr>
            <a:lvl4pPr marL="1600200" indent="-228600">
              <a:defRPr>
                <a:solidFill>
                  <a:schemeClr val="tx1"/>
                </a:solidFill>
                <a:latin typeface="Calibri Light" charset="0"/>
                <a:ea typeface="MS PGothic" charset="-128"/>
              </a:defRPr>
            </a:lvl4pPr>
            <a:lvl5pPr marL="2057400" indent="-228600">
              <a:defRPr>
                <a:solidFill>
                  <a:schemeClr val="tx1"/>
                </a:solidFill>
                <a:latin typeface="Calibri Light" charset="0"/>
                <a:ea typeface="MS PGothic" charset="-128"/>
              </a:defRPr>
            </a:lvl5pPr>
            <a:lvl6pPr marL="2514600" indent="-228600" eaLnBrk="0" fontAlgn="base" hangingPunct="0">
              <a:spcBef>
                <a:spcPct val="0"/>
              </a:spcBef>
              <a:spcAft>
                <a:spcPct val="0"/>
              </a:spcAft>
              <a:defRPr>
                <a:solidFill>
                  <a:schemeClr val="tx1"/>
                </a:solidFill>
                <a:latin typeface="Calibri Light" charset="0"/>
                <a:ea typeface="MS PGothic" charset="-128"/>
              </a:defRPr>
            </a:lvl6pPr>
            <a:lvl7pPr marL="2971800" indent="-228600" eaLnBrk="0" fontAlgn="base" hangingPunct="0">
              <a:spcBef>
                <a:spcPct val="0"/>
              </a:spcBef>
              <a:spcAft>
                <a:spcPct val="0"/>
              </a:spcAft>
              <a:defRPr>
                <a:solidFill>
                  <a:schemeClr val="tx1"/>
                </a:solidFill>
                <a:latin typeface="Calibri Light" charset="0"/>
                <a:ea typeface="MS PGothic" charset="-128"/>
              </a:defRPr>
            </a:lvl7pPr>
            <a:lvl8pPr marL="3429000" indent="-228600" eaLnBrk="0" fontAlgn="base" hangingPunct="0">
              <a:spcBef>
                <a:spcPct val="0"/>
              </a:spcBef>
              <a:spcAft>
                <a:spcPct val="0"/>
              </a:spcAft>
              <a:defRPr>
                <a:solidFill>
                  <a:schemeClr val="tx1"/>
                </a:solidFill>
                <a:latin typeface="Calibri Light" charset="0"/>
                <a:ea typeface="MS PGothic" charset="-128"/>
              </a:defRPr>
            </a:lvl8pPr>
            <a:lvl9pPr marL="3886200" indent="-228600" eaLnBrk="0" fontAlgn="base" hangingPunct="0">
              <a:spcBef>
                <a:spcPct val="0"/>
              </a:spcBef>
              <a:spcAft>
                <a:spcPct val="0"/>
              </a:spcAft>
              <a:defRPr>
                <a:solidFill>
                  <a:schemeClr val="tx1"/>
                </a:solidFill>
                <a:latin typeface="Calibri Light" charset="0"/>
                <a:ea typeface="MS PGothic" charset="-128"/>
              </a:defRPr>
            </a:lvl9pPr>
          </a:lstStyle>
          <a:p>
            <a:fld id="{48E1C2DE-F143-C647-867B-412DA92CD220}" type="slidenum">
              <a:rPr lang="en-US" altLang="en-US">
                <a:latin typeface="Calibri" charset="0"/>
              </a:rPr>
              <a:pPr/>
              <a:t>1</a:t>
            </a:fld>
            <a:endParaRPr lang="en-US" altLang="en-US">
              <a:latin typeface="Calibri" charset="0"/>
            </a:endParaRPr>
          </a:p>
        </p:txBody>
      </p:sp>
    </p:spTree>
    <p:extLst>
      <p:ext uri="{BB962C8B-B14F-4D97-AF65-F5344CB8AC3E}">
        <p14:creationId xmlns:p14="http://schemas.microsoft.com/office/powerpoint/2010/main" val="157754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1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tLang="en-US">
              <a:ea typeface="MS PGothic" charset="-128"/>
            </a:endParaRPr>
          </a:p>
        </p:txBody>
      </p:sp>
      <p:sp>
        <p:nvSpPr>
          <p:cNvPr id="71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Light" charset="0"/>
                <a:ea typeface="MS PGothic" charset="-128"/>
              </a:defRPr>
            </a:lvl1pPr>
            <a:lvl2pPr marL="742950" indent="-285750">
              <a:defRPr>
                <a:solidFill>
                  <a:schemeClr val="tx1"/>
                </a:solidFill>
                <a:latin typeface="Calibri Light" charset="0"/>
                <a:ea typeface="MS PGothic" charset="-128"/>
              </a:defRPr>
            </a:lvl2pPr>
            <a:lvl3pPr marL="1143000" indent="-228600">
              <a:defRPr>
                <a:solidFill>
                  <a:schemeClr val="tx1"/>
                </a:solidFill>
                <a:latin typeface="Calibri Light" charset="0"/>
                <a:ea typeface="MS PGothic" charset="-128"/>
              </a:defRPr>
            </a:lvl3pPr>
            <a:lvl4pPr marL="1600200" indent="-228600">
              <a:defRPr>
                <a:solidFill>
                  <a:schemeClr val="tx1"/>
                </a:solidFill>
                <a:latin typeface="Calibri Light" charset="0"/>
                <a:ea typeface="MS PGothic" charset="-128"/>
              </a:defRPr>
            </a:lvl4pPr>
            <a:lvl5pPr marL="2057400" indent="-228600">
              <a:defRPr>
                <a:solidFill>
                  <a:schemeClr val="tx1"/>
                </a:solidFill>
                <a:latin typeface="Calibri Light" charset="0"/>
                <a:ea typeface="MS PGothic" charset="-128"/>
              </a:defRPr>
            </a:lvl5pPr>
            <a:lvl6pPr marL="2514600" indent="-228600" eaLnBrk="0" fontAlgn="base" hangingPunct="0">
              <a:spcBef>
                <a:spcPct val="0"/>
              </a:spcBef>
              <a:spcAft>
                <a:spcPct val="0"/>
              </a:spcAft>
              <a:defRPr>
                <a:solidFill>
                  <a:schemeClr val="tx1"/>
                </a:solidFill>
                <a:latin typeface="Calibri Light" charset="0"/>
                <a:ea typeface="MS PGothic" charset="-128"/>
              </a:defRPr>
            </a:lvl6pPr>
            <a:lvl7pPr marL="2971800" indent="-228600" eaLnBrk="0" fontAlgn="base" hangingPunct="0">
              <a:spcBef>
                <a:spcPct val="0"/>
              </a:spcBef>
              <a:spcAft>
                <a:spcPct val="0"/>
              </a:spcAft>
              <a:defRPr>
                <a:solidFill>
                  <a:schemeClr val="tx1"/>
                </a:solidFill>
                <a:latin typeface="Calibri Light" charset="0"/>
                <a:ea typeface="MS PGothic" charset="-128"/>
              </a:defRPr>
            </a:lvl7pPr>
            <a:lvl8pPr marL="3429000" indent="-228600" eaLnBrk="0" fontAlgn="base" hangingPunct="0">
              <a:spcBef>
                <a:spcPct val="0"/>
              </a:spcBef>
              <a:spcAft>
                <a:spcPct val="0"/>
              </a:spcAft>
              <a:defRPr>
                <a:solidFill>
                  <a:schemeClr val="tx1"/>
                </a:solidFill>
                <a:latin typeface="Calibri Light" charset="0"/>
                <a:ea typeface="MS PGothic" charset="-128"/>
              </a:defRPr>
            </a:lvl8pPr>
            <a:lvl9pPr marL="3886200" indent="-228600" eaLnBrk="0" fontAlgn="base" hangingPunct="0">
              <a:spcBef>
                <a:spcPct val="0"/>
              </a:spcBef>
              <a:spcAft>
                <a:spcPct val="0"/>
              </a:spcAft>
              <a:defRPr>
                <a:solidFill>
                  <a:schemeClr val="tx1"/>
                </a:solidFill>
                <a:latin typeface="Calibri Light" charset="0"/>
                <a:ea typeface="MS PGothic" charset="-128"/>
              </a:defRPr>
            </a:lvl9pPr>
          </a:lstStyle>
          <a:p>
            <a:fld id="{48E1C2DE-F143-C647-867B-412DA92CD220}" type="slidenum">
              <a:rPr lang="en-US" altLang="en-US">
                <a:latin typeface="Calibri" charset="0"/>
              </a:rPr>
              <a:pPr/>
              <a:t>2</a:t>
            </a:fld>
            <a:endParaRPr lang="en-US" altLang="en-US">
              <a:latin typeface="Calibri" charset="0"/>
            </a:endParaRPr>
          </a:p>
        </p:txBody>
      </p:sp>
    </p:spTree>
    <p:extLst>
      <p:ext uri="{BB962C8B-B14F-4D97-AF65-F5344CB8AC3E}">
        <p14:creationId xmlns:p14="http://schemas.microsoft.com/office/powerpoint/2010/main" val="604436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1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tLang="en-US">
              <a:ea typeface="MS PGothic" charset="-128"/>
            </a:endParaRPr>
          </a:p>
        </p:txBody>
      </p:sp>
      <p:sp>
        <p:nvSpPr>
          <p:cNvPr id="71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Light" charset="0"/>
                <a:ea typeface="MS PGothic" charset="-128"/>
              </a:defRPr>
            </a:lvl1pPr>
            <a:lvl2pPr marL="742950" indent="-285750">
              <a:defRPr>
                <a:solidFill>
                  <a:schemeClr val="tx1"/>
                </a:solidFill>
                <a:latin typeface="Calibri Light" charset="0"/>
                <a:ea typeface="MS PGothic" charset="-128"/>
              </a:defRPr>
            </a:lvl2pPr>
            <a:lvl3pPr marL="1143000" indent="-228600">
              <a:defRPr>
                <a:solidFill>
                  <a:schemeClr val="tx1"/>
                </a:solidFill>
                <a:latin typeface="Calibri Light" charset="0"/>
                <a:ea typeface="MS PGothic" charset="-128"/>
              </a:defRPr>
            </a:lvl3pPr>
            <a:lvl4pPr marL="1600200" indent="-228600">
              <a:defRPr>
                <a:solidFill>
                  <a:schemeClr val="tx1"/>
                </a:solidFill>
                <a:latin typeface="Calibri Light" charset="0"/>
                <a:ea typeface="MS PGothic" charset="-128"/>
              </a:defRPr>
            </a:lvl4pPr>
            <a:lvl5pPr marL="2057400" indent="-228600">
              <a:defRPr>
                <a:solidFill>
                  <a:schemeClr val="tx1"/>
                </a:solidFill>
                <a:latin typeface="Calibri Light" charset="0"/>
                <a:ea typeface="MS PGothic" charset="-128"/>
              </a:defRPr>
            </a:lvl5pPr>
            <a:lvl6pPr marL="2514600" indent="-228600" eaLnBrk="0" fontAlgn="base" hangingPunct="0">
              <a:spcBef>
                <a:spcPct val="0"/>
              </a:spcBef>
              <a:spcAft>
                <a:spcPct val="0"/>
              </a:spcAft>
              <a:defRPr>
                <a:solidFill>
                  <a:schemeClr val="tx1"/>
                </a:solidFill>
                <a:latin typeface="Calibri Light" charset="0"/>
                <a:ea typeface="MS PGothic" charset="-128"/>
              </a:defRPr>
            </a:lvl6pPr>
            <a:lvl7pPr marL="2971800" indent="-228600" eaLnBrk="0" fontAlgn="base" hangingPunct="0">
              <a:spcBef>
                <a:spcPct val="0"/>
              </a:spcBef>
              <a:spcAft>
                <a:spcPct val="0"/>
              </a:spcAft>
              <a:defRPr>
                <a:solidFill>
                  <a:schemeClr val="tx1"/>
                </a:solidFill>
                <a:latin typeface="Calibri Light" charset="0"/>
                <a:ea typeface="MS PGothic" charset="-128"/>
              </a:defRPr>
            </a:lvl7pPr>
            <a:lvl8pPr marL="3429000" indent="-228600" eaLnBrk="0" fontAlgn="base" hangingPunct="0">
              <a:spcBef>
                <a:spcPct val="0"/>
              </a:spcBef>
              <a:spcAft>
                <a:spcPct val="0"/>
              </a:spcAft>
              <a:defRPr>
                <a:solidFill>
                  <a:schemeClr val="tx1"/>
                </a:solidFill>
                <a:latin typeface="Calibri Light" charset="0"/>
                <a:ea typeface="MS PGothic" charset="-128"/>
              </a:defRPr>
            </a:lvl8pPr>
            <a:lvl9pPr marL="3886200" indent="-228600" eaLnBrk="0" fontAlgn="base" hangingPunct="0">
              <a:spcBef>
                <a:spcPct val="0"/>
              </a:spcBef>
              <a:spcAft>
                <a:spcPct val="0"/>
              </a:spcAft>
              <a:defRPr>
                <a:solidFill>
                  <a:schemeClr val="tx1"/>
                </a:solidFill>
                <a:latin typeface="Calibri Light" charset="0"/>
                <a:ea typeface="MS PGothic" charset="-128"/>
              </a:defRPr>
            </a:lvl9pPr>
          </a:lstStyle>
          <a:p>
            <a:fld id="{48E1C2DE-F143-C647-867B-412DA92CD220}" type="slidenum">
              <a:rPr lang="en-US" altLang="en-US">
                <a:latin typeface="Calibri" charset="0"/>
              </a:rPr>
              <a:pPr/>
              <a:t>3</a:t>
            </a:fld>
            <a:endParaRPr lang="en-US" altLang="en-US">
              <a:latin typeface="Calibri" charset="0"/>
            </a:endParaRPr>
          </a:p>
        </p:txBody>
      </p:sp>
    </p:spTree>
    <p:extLst>
      <p:ext uri="{BB962C8B-B14F-4D97-AF65-F5344CB8AC3E}">
        <p14:creationId xmlns:p14="http://schemas.microsoft.com/office/powerpoint/2010/main" val="2138581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1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tLang="en-US">
              <a:ea typeface="MS PGothic" charset="-128"/>
            </a:endParaRPr>
          </a:p>
        </p:txBody>
      </p:sp>
      <p:sp>
        <p:nvSpPr>
          <p:cNvPr id="71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Light" charset="0"/>
                <a:ea typeface="MS PGothic" charset="-128"/>
              </a:defRPr>
            </a:lvl1pPr>
            <a:lvl2pPr marL="742950" indent="-285750">
              <a:defRPr>
                <a:solidFill>
                  <a:schemeClr val="tx1"/>
                </a:solidFill>
                <a:latin typeface="Calibri Light" charset="0"/>
                <a:ea typeface="MS PGothic" charset="-128"/>
              </a:defRPr>
            </a:lvl2pPr>
            <a:lvl3pPr marL="1143000" indent="-228600">
              <a:defRPr>
                <a:solidFill>
                  <a:schemeClr val="tx1"/>
                </a:solidFill>
                <a:latin typeface="Calibri Light" charset="0"/>
                <a:ea typeface="MS PGothic" charset="-128"/>
              </a:defRPr>
            </a:lvl3pPr>
            <a:lvl4pPr marL="1600200" indent="-228600">
              <a:defRPr>
                <a:solidFill>
                  <a:schemeClr val="tx1"/>
                </a:solidFill>
                <a:latin typeface="Calibri Light" charset="0"/>
                <a:ea typeface="MS PGothic" charset="-128"/>
              </a:defRPr>
            </a:lvl4pPr>
            <a:lvl5pPr marL="2057400" indent="-228600">
              <a:defRPr>
                <a:solidFill>
                  <a:schemeClr val="tx1"/>
                </a:solidFill>
                <a:latin typeface="Calibri Light" charset="0"/>
                <a:ea typeface="MS PGothic" charset="-128"/>
              </a:defRPr>
            </a:lvl5pPr>
            <a:lvl6pPr marL="2514600" indent="-228600" eaLnBrk="0" fontAlgn="base" hangingPunct="0">
              <a:spcBef>
                <a:spcPct val="0"/>
              </a:spcBef>
              <a:spcAft>
                <a:spcPct val="0"/>
              </a:spcAft>
              <a:defRPr>
                <a:solidFill>
                  <a:schemeClr val="tx1"/>
                </a:solidFill>
                <a:latin typeface="Calibri Light" charset="0"/>
                <a:ea typeface="MS PGothic" charset="-128"/>
              </a:defRPr>
            </a:lvl6pPr>
            <a:lvl7pPr marL="2971800" indent="-228600" eaLnBrk="0" fontAlgn="base" hangingPunct="0">
              <a:spcBef>
                <a:spcPct val="0"/>
              </a:spcBef>
              <a:spcAft>
                <a:spcPct val="0"/>
              </a:spcAft>
              <a:defRPr>
                <a:solidFill>
                  <a:schemeClr val="tx1"/>
                </a:solidFill>
                <a:latin typeface="Calibri Light" charset="0"/>
                <a:ea typeface="MS PGothic" charset="-128"/>
              </a:defRPr>
            </a:lvl7pPr>
            <a:lvl8pPr marL="3429000" indent="-228600" eaLnBrk="0" fontAlgn="base" hangingPunct="0">
              <a:spcBef>
                <a:spcPct val="0"/>
              </a:spcBef>
              <a:spcAft>
                <a:spcPct val="0"/>
              </a:spcAft>
              <a:defRPr>
                <a:solidFill>
                  <a:schemeClr val="tx1"/>
                </a:solidFill>
                <a:latin typeface="Calibri Light" charset="0"/>
                <a:ea typeface="MS PGothic" charset="-128"/>
              </a:defRPr>
            </a:lvl8pPr>
            <a:lvl9pPr marL="3886200" indent="-228600" eaLnBrk="0" fontAlgn="base" hangingPunct="0">
              <a:spcBef>
                <a:spcPct val="0"/>
              </a:spcBef>
              <a:spcAft>
                <a:spcPct val="0"/>
              </a:spcAft>
              <a:defRPr>
                <a:solidFill>
                  <a:schemeClr val="tx1"/>
                </a:solidFill>
                <a:latin typeface="Calibri Light" charset="0"/>
                <a:ea typeface="MS PGothic" charset="-128"/>
              </a:defRPr>
            </a:lvl9pPr>
          </a:lstStyle>
          <a:p>
            <a:fld id="{48E1C2DE-F143-C647-867B-412DA92CD220}" type="slidenum">
              <a:rPr lang="en-US" altLang="en-US">
                <a:latin typeface="Calibri" charset="0"/>
              </a:rPr>
              <a:pPr/>
              <a:t>4</a:t>
            </a:fld>
            <a:endParaRPr lang="en-US" altLang="en-US">
              <a:latin typeface="Calibri" charset="0"/>
            </a:endParaRPr>
          </a:p>
        </p:txBody>
      </p:sp>
    </p:spTree>
    <p:extLst>
      <p:ext uri="{BB962C8B-B14F-4D97-AF65-F5344CB8AC3E}">
        <p14:creationId xmlns:p14="http://schemas.microsoft.com/office/powerpoint/2010/main" val="3449514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 y="1122363"/>
            <a:ext cx="8595360" cy="1115228"/>
          </a:xfrm>
        </p:spPr>
        <p:txBody>
          <a:bodyPr anchor="b">
            <a:normAutofit/>
          </a:bodyPr>
          <a:lstStyle>
            <a:lvl1pPr algn="l">
              <a:defRPr sz="3600" b="1" baseline="0">
                <a:solidFill>
                  <a:srgbClr val="77603D"/>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320" y="2259107"/>
            <a:ext cx="8595360" cy="1169893"/>
          </a:xfrm>
        </p:spPr>
        <p:txBody>
          <a:bodyPr/>
          <a:lstStyle>
            <a:lvl1pPr marL="0" indent="0" algn="l">
              <a:spcBef>
                <a:spcPts val="0"/>
              </a:spcBef>
              <a:buNone/>
              <a:defRPr sz="2400">
                <a:solidFill>
                  <a:schemeClr val="bg2">
                    <a:lumMod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3" name="Text Placeholder 12"/>
          <p:cNvSpPr>
            <a:spLocks noGrp="1"/>
          </p:cNvSpPr>
          <p:nvPr>
            <p:ph type="body" sz="quarter" idx="13"/>
          </p:nvPr>
        </p:nvSpPr>
        <p:spPr>
          <a:xfrm>
            <a:off x="4572000" y="4464049"/>
            <a:ext cx="4297680" cy="1431141"/>
          </a:xfrm>
        </p:spPr>
        <p:txBody>
          <a:bodyPr>
            <a:normAutofit/>
          </a:bodyPr>
          <a:lstStyle>
            <a:lvl1pPr marL="0" indent="0" algn="r">
              <a:spcBef>
                <a:spcPts val="0"/>
              </a:spcBef>
              <a:buNone/>
              <a:defRPr sz="1800">
                <a:solidFill>
                  <a:schemeClr val="bg2">
                    <a:lumMod val="25000"/>
                  </a:schemeClr>
                </a:solidFill>
                <a:latin typeface="+mj-lt"/>
              </a:defRPr>
            </a:lvl1pPr>
            <a:lvl2pPr algn="r">
              <a:defRPr sz="1200">
                <a:solidFill>
                  <a:schemeClr val="tx1">
                    <a:lumMod val="85000"/>
                    <a:lumOff val="15000"/>
                  </a:schemeClr>
                </a:solidFill>
                <a:latin typeface="+mn-lt"/>
              </a:defRPr>
            </a:lvl2pPr>
            <a:lvl3pPr algn="r">
              <a:defRPr sz="1200">
                <a:solidFill>
                  <a:schemeClr val="tx1">
                    <a:lumMod val="85000"/>
                    <a:lumOff val="15000"/>
                  </a:schemeClr>
                </a:solidFill>
                <a:latin typeface="+mn-lt"/>
              </a:defRPr>
            </a:lvl3pPr>
            <a:lvl4pPr algn="r">
              <a:defRPr sz="1200">
                <a:solidFill>
                  <a:schemeClr val="tx1">
                    <a:lumMod val="85000"/>
                    <a:lumOff val="15000"/>
                  </a:schemeClr>
                </a:solidFill>
                <a:latin typeface="+mn-lt"/>
              </a:defRPr>
            </a:lvl4pPr>
            <a:lvl5pPr algn="r">
              <a:defRPr sz="1200">
                <a:solidFill>
                  <a:schemeClr val="tx1">
                    <a:lumMod val="85000"/>
                    <a:lumOff val="15000"/>
                  </a:schemeClr>
                </a:solidFill>
                <a:latin typeface="+mn-lt"/>
              </a:defRPr>
            </a:lvl5pPr>
          </a:lstStyle>
          <a:p>
            <a:pPr lvl="0"/>
            <a:r>
              <a:rPr lang="en-US" dirty="0" smtClean="0"/>
              <a:t>Click to edit Master text styles</a:t>
            </a:r>
          </a:p>
        </p:txBody>
      </p:sp>
    </p:spTree>
    <p:extLst>
      <p:ext uri="{BB962C8B-B14F-4D97-AF65-F5344CB8AC3E}">
        <p14:creationId xmlns:p14="http://schemas.microsoft.com/office/powerpoint/2010/main" val="3936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6581775"/>
            <a:ext cx="9144000" cy="46038"/>
          </a:xfrm>
          <a:prstGeom prst="rect">
            <a:avLst/>
          </a:prstGeom>
          <a:solidFill>
            <a:srgbClr val="7F7F7F"/>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2" name="Title 1"/>
          <p:cNvSpPr>
            <a:spLocks noGrp="1"/>
          </p:cNvSpPr>
          <p:nvPr>
            <p:ph type="title"/>
          </p:nvPr>
        </p:nvSpPr>
        <p:spPr/>
        <p:txBody>
          <a:bodyPr anchor="t">
            <a:normAutofit/>
          </a:bodyPr>
          <a:lstStyle>
            <a:lvl1pPr>
              <a:defRPr sz="2200"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825625"/>
            <a:ext cx="8686800" cy="43038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6"/>
          <p:cNvSpPr>
            <a:spLocks noGrp="1"/>
          </p:cNvSpPr>
          <p:nvPr>
            <p:ph type="sldNum" sz="quarter" idx="10"/>
          </p:nvPr>
        </p:nvSpPr>
        <p:spPr>
          <a:xfrm>
            <a:off x="8382000" y="6610350"/>
            <a:ext cx="533400" cy="247650"/>
          </a:xfrm>
        </p:spPr>
        <p:txBody>
          <a:bodyPr/>
          <a:lstStyle>
            <a:lvl1pPr>
              <a:defRPr>
                <a:solidFill>
                  <a:srgbClr val="3B3838"/>
                </a:solidFill>
              </a:defRPr>
            </a:lvl1pPr>
          </a:lstStyle>
          <a:p>
            <a:pPr>
              <a:defRPr/>
            </a:pPr>
            <a:fld id="{CF63D1AA-A191-D249-943C-70548A6C11B9}" type="slidenum">
              <a:rPr lang="en-US" altLang="en-US"/>
              <a:pPr>
                <a:defRPr/>
              </a:pPr>
              <a:t>‹#›</a:t>
            </a:fld>
            <a:endParaRPr lang="en-US" altLang="en-US"/>
          </a:p>
        </p:txBody>
      </p:sp>
    </p:spTree>
    <p:extLst>
      <p:ext uri="{BB962C8B-B14F-4D97-AF65-F5344CB8AC3E}">
        <p14:creationId xmlns:p14="http://schemas.microsoft.com/office/powerpoint/2010/main" val="99985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Rectangle 2"/>
          <p:cNvSpPr/>
          <p:nvPr userDrawn="1"/>
        </p:nvSpPr>
        <p:spPr>
          <a:xfrm>
            <a:off x="0" y="6581775"/>
            <a:ext cx="9144000" cy="46038"/>
          </a:xfrm>
          <a:prstGeom prst="rect">
            <a:avLst/>
          </a:prstGeom>
          <a:solidFill>
            <a:srgbClr val="7F7F7F"/>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2" name="Title 1"/>
          <p:cNvSpPr>
            <a:spLocks noGrp="1"/>
          </p:cNvSpPr>
          <p:nvPr>
            <p:ph type="title"/>
          </p:nvPr>
        </p:nvSpPr>
        <p:spPr/>
        <p:txBody>
          <a:bodyPr anchor="t"/>
          <a:lstStyle>
            <a:lvl1pPr>
              <a:defRPr sz="2200" b="1"/>
            </a:lvl1pPr>
          </a:lstStyle>
          <a:p>
            <a:r>
              <a:rPr lang="en-US" dirty="0" smtClean="0"/>
              <a:t>Click to edit Master title style</a:t>
            </a:r>
            <a:endParaRPr lang="en-US" dirty="0"/>
          </a:p>
        </p:txBody>
      </p:sp>
      <p:sp>
        <p:nvSpPr>
          <p:cNvPr id="4" name="Slide Number Placeholder 6"/>
          <p:cNvSpPr>
            <a:spLocks noGrp="1"/>
          </p:cNvSpPr>
          <p:nvPr>
            <p:ph type="sldNum" sz="quarter" idx="10"/>
          </p:nvPr>
        </p:nvSpPr>
        <p:spPr>
          <a:xfrm>
            <a:off x="8382000" y="6610350"/>
            <a:ext cx="533400" cy="247650"/>
          </a:xfrm>
        </p:spPr>
        <p:txBody>
          <a:bodyPr/>
          <a:lstStyle>
            <a:lvl1pPr>
              <a:defRPr>
                <a:solidFill>
                  <a:srgbClr val="3B3838"/>
                </a:solidFill>
              </a:defRPr>
            </a:lvl1pPr>
          </a:lstStyle>
          <a:p>
            <a:pPr>
              <a:defRPr/>
            </a:pPr>
            <a:fld id="{F671F28E-843E-7D4B-9DCA-A8233BC4298C}" type="slidenum">
              <a:rPr lang="en-US" altLang="en-US"/>
              <a:pPr>
                <a:defRPr/>
              </a:pPr>
              <a:t>‹#›</a:t>
            </a:fld>
            <a:endParaRPr lang="en-US" altLang="en-US"/>
          </a:p>
        </p:txBody>
      </p:sp>
    </p:spTree>
    <p:extLst>
      <p:ext uri="{BB962C8B-B14F-4D97-AF65-F5344CB8AC3E}">
        <p14:creationId xmlns:p14="http://schemas.microsoft.com/office/powerpoint/2010/main" val="1121044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8600" y="630238"/>
            <a:ext cx="86868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228600" y="1825625"/>
            <a:ext cx="86868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Slide Number Placeholder 1"/>
          <p:cNvSpPr>
            <a:spLocks noGrp="1"/>
          </p:cNvSpPr>
          <p:nvPr>
            <p:ph type="sldNum" sz="quarter" idx="4"/>
          </p:nvPr>
        </p:nvSpPr>
        <p:spPr>
          <a:xfrm>
            <a:off x="6858000" y="6627813"/>
            <a:ext cx="2057400" cy="207962"/>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Calibri Light" panose="020F0302020204030204" pitchFamily="34" charset="0"/>
                <a:ea typeface="MS PGothic" panose="020B0600070205080204" pitchFamily="34" charset="-128"/>
                <a:cs typeface="+mn-cs"/>
              </a:defRPr>
            </a:lvl1pPr>
          </a:lstStyle>
          <a:p>
            <a:pPr>
              <a:defRPr/>
            </a:pPr>
            <a:fld id="{DA9EFAAE-E521-4E4E-86AD-283A07B4F292}" type="slidenum">
              <a:rPr lang="en-US" altLang="en-US"/>
              <a:pPr>
                <a:defRPr/>
              </a:pPr>
              <a:t>‹#›</a:t>
            </a:fld>
            <a:endParaRPr lang="en-US" altLang="en-US"/>
          </a:p>
        </p:txBody>
      </p:sp>
      <p:sp>
        <p:nvSpPr>
          <p:cNvPr id="7" name="Rectangle 6"/>
          <p:cNvSpPr/>
          <p:nvPr userDrawn="1"/>
        </p:nvSpPr>
        <p:spPr>
          <a:xfrm>
            <a:off x="0" y="6581775"/>
            <a:ext cx="9144000" cy="46038"/>
          </a:xfrm>
          <a:prstGeom prst="rect">
            <a:avLst/>
          </a:prstGeom>
          <a:solidFill>
            <a:srgbClr val="7F7F7F"/>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Tree>
  </p:cSld>
  <p:clrMap bg1="lt1" tx1="dk1" bg2="lt2" tx2="dk2" accent1="accent1" accent2="accent2" accent3="accent3" accent4="accent4" accent5="accent5" accent6="accent6" hlink="hlink" folHlink="folHlink"/>
  <p:sldLayoutIdLst>
    <p:sldLayoutId id="2147483993" r:id="rId1"/>
    <p:sldLayoutId id="2147483994" r:id="rId2"/>
    <p:sldLayoutId id="2147483995" r:id="rId3"/>
  </p:sldLayoutIdLst>
  <p:hf hdr="0" ftr="0" dt="0"/>
  <p:txStyles>
    <p:titleStyle>
      <a:lvl1pPr algn="l" rtl="0" eaLnBrk="0" fontAlgn="base" hangingPunct="0">
        <a:lnSpc>
          <a:spcPct val="90000"/>
        </a:lnSpc>
        <a:spcBef>
          <a:spcPct val="0"/>
        </a:spcBef>
        <a:spcAft>
          <a:spcPct val="0"/>
        </a:spcAft>
        <a:defRPr sz="3000"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Georgia" panose="02040502050405020303" pitchFamily="18" charset="0"/>
          <a:ea typeface="ＭＳ Ｐゴシック" panose="020B0600070205080204" pitchFamily="34" charset="-128"/>
          <a:cs typeface="MS PGothic" charset="0"/>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Georgia" panose="02040502050405020303" pitchFamily="18" charset="0"/>
          <a:ea typeface="ＭＳ Ｐゴシック" panose="020B0600070205080204" pitchFamily="34" charset="-128"/>
          <a:cs typeface="MS PGothic" charset="0"/>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Georgia" panose="02040502050405020303" pitchFamily="18" charset="0"/>
          <a:ea typeface="ＭＳ Ｐゴシック" panose="020B0600070205080204" pitchFamily="34" charset="-128"/>
          <a:cs typeface="MS PGothic" charset="0"/>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Georgia" panose="02040502050405020303" pitchFamily="18" charset="0"/>
          <a:ea typeface="ＭＳ Ｐゴシック" panose="020B0600070205080204" pitchFamily="34" charset="-128"/>
          <a:cs typeface="MS PGothic" charset="0"/>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Georgia" panose="02040502050405020303" pitchFamily="18" charset="0"/>
          <a:ea typeface="ＭＳ Ｐゴシック" panose="020B0600070205080204" pitchFamily="34" charset="-128"/>
          <a:cs typeface="MS PGothic"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1" descr="NationalJournal_LC (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6363" y="163513"/>
            <a:ext cx="7151687"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Title 7"/>
          <p:cNvSpPr>
            <a:spLocks noGrp="1"/>
          </p:cNvSpPr>
          <p:nvPr>
            <p:ph type="ctrTitle"/>
          </p:nvPr>
        </p:nvSpPr>
        <p:spPr>
          <a:xfrm>
            <a:off x="274638" y="1122363"/>
            <a:ext cx="8594725" cy="1116012"/>
          </a:xfrm>
        </p:spPr>
        <p:txBody>
          <a:bodyPr>
            <a:normAutofit fontScale="90000"/>
          </a:bodyPr>
          <a:lstStyle/>
          <a:p>
            <a:r>
              <a:rPr lang="en-US" altLang="en-US" dirty="0" smtClean="0">
                <a:latin typeface="Georgia" charset="0"/>
                <a:ea typeface="ＭＳ Ｐゴシック" charset="-128"/>
                <a:cs typeface="MS PGothic" charset="-128"/>
              </a:rPr>
              <a:t>Trump proposes budget cuts for energy and environmental programs</a:t>
            </a:r>
            <a:endParaRPr lang="en-US" altLang="en-US" dirty="0">
              <a:latin typeface="Georgia" charset="0"/>
              <a:ea typeface="ＭＳ Ｐゴシック" charset="-128"/>
              <a:cs typeface="MS PGothic" charset="-128"/>
            </a:endParaRPr>
          </a:p>
        </p:txBody>
      </p:sp>
      <p:sp>
        <p:nvSpPr>
          <p:cNvPr id="9" name="Subtitle 8"/>
          <p:cNvSpPr>
            <a:spLocks noGrp="1"/>
          </p:cNvSpPr>
          <p:nvPr>
            <p:ph type="subTitle" idx="1"/>
          </p:nvPr>
        </p:nvSpPr>
        <p:spPr>
          <a:xfrm>
            <a:off x="274638" y="2259013"/>
            <a:ext cx="8594725" cy="1169987"/>
          </a:xfrm>
        </p:spPr>
        <p:txBody>
          <a:bodyPr/>
          <a:lstStyle/>
          <a:p>
            <a:pPr>
              <a:buFont typeface="Arial" panose="020B0604020202020204" pitchFamily="34" charset="0"/>
              <a:buNone/>
              <a:defRPr/>
            </a:pPr>
            <a:r>
              <a:rPr lang="en-US" dirty="0" smtClean="0">
                <a:ea typeface="MS PGothic" panose="020B0600070205080204" pitchFamily="34" charset="-128"/>
                <a:cs typeface="ＭＳ Ｐゴシック" charset="0"/>
              </a:rPr>
              <a:t>EPA targeted in budget proposal, DOE could also see cuts</a:t>
            </a:r>
          </a:p>
          <a:p>
            <a:pPr>
              <a:buFont typeface="Arial" panose="020B0604020202020204" pitchFamily="34" charset="0"/>
              <a:buNone/>
              <a:defRPr/>
            </a:pPr>
            <a:endParaRPr lang="en-US" dirty="0">
              <a:ea typeface="MS PGothic" panose="020B0600070205080204" pitchFamily="34" charset="-128"/>
              <a:cs typeface="ＭＳ Ｐゴシック" charset="0"/>
            </a:endParaRPr>
          </a:p>
        </p:txBody>
      </p:sp>
      <p:sp>
        <p:nvSpPr>
          <p:cNvPr id="10" name="Text Placeholder 9"/>
          <p:cNvSpPr>
            <a:spLocks noGrp="1"/>
          </p:cNvSpPr>
          <p:nvPr>
            <p:ph type="body" sz="quarter" idx="13"/>
          </p:nvPr>
        </p:nvSpPr>
        <p:spPr>
          <a:xfrm>
            <a:off x="2422525" y="4464050"/>
            <a:ext cx="6446838" cy="1436688"/>
          </a:xfrm>
        </p:spPr>
        <p:txBody>
          <a:bodyPr/>
          <a:lstStyle/>
          <a:p>
            <a:pPr>
              <a:buFont typeface="Arial" panose="020B0604020202020204" pitchFamily="34" charset="0"/>
              <a:buNone/>
              <a:defRPr/>
            </a:pPr>
            <a:r>
              <a:rPr lang="en-US" b="1" dirty="0" smtClean="0">
                <a:ea typeface="MS PGothic" panose="020B0600070205080204" pitchFamily="34" charset="-128"/>
                <a:cs typeface="ＭＳ Ｐゴシック" charset="0"/>
              </a:rPr>
              <a:t>March 2, 2017</a:t>
            </a:r>
          </a:p>
          <a:p>
            <a:pPr>
              <a:buFont typeface="Arial" panose="020B0604020202020204" pitchFamily="34" charset="0"/>
              <a:buNone/>
              <a:defRPr/>
            </a:pPr>
            <a:endParaRPr lang="en-US" b="1" dirty="0" smtClean="0">
              <a:ea typeface="MS PGothic" panose="020B0600070205080204" pitchFamily="34" charset="-128"/>
              <a:cs typeface="ＭＳ Ｐゴシック" charset="0"/>
            </a:endParaRPr>
          </a:p>
          <a:p>
            <a:pPr>
              <a:buFont typeface="Arial" panose="020B0604020202020204" pitchFamily="34" charset="0"/>
              <a:buNone/>
              <a:defRPr/>
            </a:pPr>
            <a:r>
              <a:rPr lang="en-US" b="1" dirty="0" smtClean="0">
                <a:ea typeface="MS PGothic" panose="020B0600070205080204" pitchFamily="34" charset="-128"/>
                <a:cs typeface="ＭＳ Ｐゴシック" charset="0"/>
              </a:rPr>
              <a:t>Producer:  </a:t>
            </a:r>
            <a:r>
              <a:rPr lang="en-US" dirty="0" smtClean="0">
                <a:ea typeface="MS PGothic" panose="020B0600070205080204" pitchFamily="34" charset="-128"/>
                <a:cs typeface="ＭＳ Ｐゴシック" charset="0"/>
              </a:rPr>
              <a:t>Claire </a:t>
            </a:r>
            <a:r>
              <a:rPr lang="en-US" dirty="0" err="1" smtClean="0">
                <a:ea typeface="MS PGothic" panose="020B0600070205080204" pitchFamily="34" charset="-128"/>
                <a:cs typeface="ＭＳ Ｐゴシック" charset="0"/>
              </a:rPr>
              <a:t>Garney</a:t>
            </a:r>
            <a:endParaRPr lang="en-US" dirty="0" smtClean="0">
              <a:ea typeface="MS PGothic" panose="020B0600070205080204" pitchFamily="34" charset="-128"/>
              <a:cs typeface="ＭＳ Ｐゴシック" charset="0"/>
            </a:endParaRPr>
          </a:p>
          <a:p>
            <a:pPr>
              <a:buFont typeface="Arial" panose="020B0604020202020204" pitchFamily="34" charset="0"/>
              <a:buNone/>
              <a:defRPr/>
            </a:pPr>
            <a:r>
              <a:rPr lang="en-US" b="1" dirty="0" smtClean="0">
                <a:ea typeface="MS PGothic" panose="020B0600070205080204" pitchFamily="34" charset="-128"/>
                <a:cs typeface="ＭＳ Ｐゴシック" charset="0"/>
              </a:rPr>
              <a:t>Director: </a:t>
            </a:r>
            <a:r>
              <a:rPr lang="en-US" dirty="0" smtClean="0">
                <a:ea typeface="MS PGothic" panose="020B0600070205080204" pitchFamily="34" charset="-128"/>
                <a:cs typeface="ＭＳ Ｐゴシック" charset="0"/>
              </a:rPr>
              <a:t>Alistair Taylor</a:t>
            </a:r>
            <a:endParaRPr lang="en-US" dirty="0">
              <a:ea typeface="MS PGothic" panose="020B0600070205080204" pitchFamily="34" charset="-128"/>
              <a:cs typeface="ＭＳ Ｐゴシック"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12"/>
          <p:cNvSpPr txBox="1">
            <a:spLocks noChangeArrowheads="1"/>
          </p:cNvSpPr>
          <p:nvPr/>
        </p:nvSpPr>
        <p:spPr bwMode="auto">
          <a:xfrm>
            <a:off x="7577716" y="233363"/>
            <a:ext cx="1548822" cy="230832"/>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900" dirty="0" smtClean="0">
                <a:cs typeface="Georgia" charset="0"/>
              </a:rPr>
              <a:t>FEDERAL BUDGET CUTS</a:t>
            </a:r>
            <a:endParaRPr lang="en-US" altLang="en-US" sz="900" dirty="0" smtClean="0">
              <a:solidFill>
                <a:schemeClr val="bg2">
                  <a:lumMod val="25000"/>
                </a:schemeClr>
              </a:solidFill>
              <a:latin typeface="Georgia" charset="0"/>
              <a:ea typeface="Georgia" charset="0"/>
              <a:cs typeface="Georgia" charset="0"/>
            </a:endParaRPr>
          </a:p>
        </p:txBody>
      </p:sp>
      <p:sp>
        <p:nvSpPr>
          <p:cNvPr id="21" name="Rectangle 20"/>
          <p:cNvSpPr/>
          <p:nvPr/>
        </p:nvSpPr>
        <p:spPr>
          <a:xfrm>
            <a:off x="0" y="457200"/>
            <a:ext cx="9144000" cy="46038"/>
          </a:xfrm>
          <a:prstGeom prst="rect">
            <a:avLst/>
          </a:prstGeom>
          <a:solidFill>
            <a:schemeClr val="bg1">
              <a:lumMod val="50000"/>
            </a:schemeClr>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6147" name="Slide Number Placeholder 7168"/>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a:lnSpc>
                <a:spcPct val="100000"/>
              </a:lnSpc>
              <a:spcBef>
                <a:spcPct val="0"/>
              </a:spcBef>
              <a:buFontTx/>
              <a:buNone/>
            </a:pPr>
            <a:fld id="{F68A667F-31E1-5642-9F3F-E1BBFD0643D9}" type="slidenum">
              <a:rPr lang="en-US" altLang="en-US" sz="1000">
                <a:solidFill>
                  <a:srgbClr val="3B3838"/>
                </a:solidFill>
                <a:latin typeface="Calibri Light" charset="0"/>
              </a:rPr>
              <a:pPr>
                <a:lnSpc>
                  <a:spcPct val="100000"/>
                </a:lnSpc>
                <a:spcBef>
                  <a:spcPct val="0"/>
                </a:spcBef>
                <a:buFontTx/>
                <a:buNone/>
              </a:pPr>
              <a:t>1</a:t>
            </a:fld>
            <a:endParaRPr lang="en-US" altLang="en-US" sz="1000">
              <a:solidFill>
                <a:srgbClr val="3B3838"/>
              </a:solidFill>
              <a:latin typeface="Calibri Light" charset="0"/>
            </a:endParaRPr>
          </a:p>
        </p:txBody>
      </p:sp>
      <p:sp>
        <p:nvSpPr>
          <p:cNvPr id="6148" name="Title 1"/>
          <p:cNvSpPr>
            <a:spLocks noGrp="1"/>
          </p:cNvSpPr>
          <p:nvPr>
            <p:ph type="title"/>
          </p:nvPr>
        </p:nvSpPr>
        <p:spPr>
          <a:xfrm>
            <a:off x="228600" y="630239"/>
            <a:ext cx="8686800" cy="375294"/>
          </a:xfrm>
        </p:spPr>
        <p:txBody>
          <a:bodyPr/>
          <a:lstStyle/>
          <a:p>
            <a:r>
              <a:rPr lang="en-US" altLang="en-US" dirty="0" smtClean="0">
                <a:latin typeface="Georgia" charset="0"/>
                <a:ea typeface="MS PGothic" charset="-128"/>
              </a:rPr>
              <a:t>White House draft budget cuts EPA funding, programs </a:t>
            </a:r>
            <a:endParaRPr lang="en-US" altLang="en-US" dirty="0">
              <a:latin typeface="Georgia" charset="0"/>
              <a:ea typeface="MS PGothic" charset="-128"/>
            </a:endParaRPr>
          </a:p>
        </p:txBody>
      </p:sp>
      <p:sp>
        <p:nvSpPr>
          <p:cNvPr id="15" name="Content Placeholder 17"/>
          <p:cNvSpPr txBox="1">
            <a:spLocks/>
          </p:cNvSpPr>
          <p:nvPr/>
        </p:nvSpPr>
        <p:spPr bwMode="auto">
          <a:xfrm>
            <a:off x="0" y="6626225"/>
            <a:ext cx="4572000" cy="231775"/>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ＭＳ Ｐゴシック"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ＭＳ Ｐゴシック"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ＭＳ Ｐゴシック"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1000" dirty="0" smtClean="0">
                <a:solidFill>
                  <a:schemeClr val="tx1">
                    <a:lumMod val="65000"/>
                    <a:lumOff val="35000"/>
                  </a:schemeClr>
                </a:solidFill>
                <a:latin typeface="+mn-lt"/>
                <a:ea typeface="MS PGothic" panose="020B0600070205080204" pitchFamily="34" charset="-128"/>
              </a:rPr>
              <a:t>March 2, 2017  |  Claire </a:t>
            </a:r>
            <a:r>
              <a:rPr lang="en-US" sz="1000" dirty="0" err="1" smtClean="0">
                <a:solidFill>
                  <a:schemeClr val="tx1">
                    <a:lumMod val="65000"/>
                    <a:lumOff val="35000"/>
                  </a:schemeClr>
                </a:solidFill>
                <a:latin typeface="+mn-lt"/>
                <a:ea typeface="MS PGothic" panose="020B0600070205080204" pitchFamily="34" charset="-128"/>
              </a:rPr>
              <a:t>Garney</a:t>
            </a:r>
            <a:endParaRPr lang="en-US" sz="1000" dirty="0">
              <a:solidFill>
                <a:schemeClr val="tx1">
                  <a:lumMod val="65000"/>
                  <a:lumOff val="35000"/>
                </a:schemeClr>
              </a:solidFill>
              <a:latin typeface="+mn-lt"/>
              <a:ea typeface="MS PGothic" panose="020B0600070205080204" pitchFamily="34" charset="-128"/>
            </a:endParaRPr>
          </a:p>
        </p:txBody>
      </p:sp>
      <p:pic>
        <p:nvPicPr>
          <p:cNvPr id="6152" name="Picture 16" descr="NationalJournal_LC (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7475" y="215900"/>
            <a:ext cx="3448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 name="Freeform 62"/>
          <p:cNvSpPr/>
          <p:nvPr/>
        </p:nvSpPr>
        <p:spPr bwMode="auto">
          <a:xfrm>
            <a:off x="1685925" y="1176455"/>
            <a:ext cx="2486025" cy="914096"/>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solidFill>
            <a:schemeClr val="bg1"/>
          </a:solid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a:spAutoFit/>
          </a:bodyPr>
          <a:lstStyle>
            <a:lvl1pPr marL="342900" indent="-342900" defTabSz="444500">
              <a:defRPr sz="2400">
                <a:solidFill>
                  <a:schemeClr val="tx1"/>
                </a:solidFill>
                <a:latin typeface="Gill Sans MT" panose="020B0502020104020203" pitchFamily="34" charset="0"/>
                <a:ea typeface="MS PGothic" panose="020B0600070205080204" pitchFamily="34" charset="-128"/>
              </a:defRPr>
            </a:lvl1pPr>
            <a:lvl2pPr defTabSz="444500">
              <a:defRPr sz="2400">
                <a:solidFill>
                  <a:schemeClr val="tx1"/>
                </a:solidFill>
                <a:latin typeface="Gill Sans MT" panose="020B0502020104020203" pitchFamily="34" charset="0"/>
                <a:ea typeface="MS PGothic" panose="020B0600070205080204" pitchFamily="34" charset="-128"/>
              </a:defRPr>
            </a:lvl2pPr>
            <a:lvl3pPr marL="1143000" indent="-228600" defTabSz="444500">
              <a:defRPr sz="2400">
                <a:solidFill>
                  <a:schemeClr val="tx1"/>
                </a:solidFill>
                <a:latin typeface="Gill Sans MT" panose="020B0502020104020203" pitchFamily="34" charset="0"/>
                <a:ea typeface="MS PGothic" panose="020B0600070205080204" pitchFamily="34" charset="-128"/>
              </a:defRPr>
            </a:lvl3pPr>
            <a:lvl4pPr marL="1600200" indent="-228600" defTabSz="444500">
              <a:defRPr sz="2400">
                <a:solidFill>
                  <a:schemeClr val="tx1"/>
                </a:solidFill>
                <a:latin typeface="Gill Sans MT" panose="020B0502020104020203" pitchFamily="34" charset="0"/>
                <a:ea typeface="MS PGothic" panose="020B0600070205080204" pitchFamily="34" charset="-128"/>
              </a:defRPr>
            </a:lvl4pPr>
            <a:lvl5pPr marL="2057400" indent="-228600" defTabSz="444500">
              <a:defRPr sz="2400">
                <a:solidFill>
                  <a:schemeClr val="tx1"/>
                </a:solidFill>
                <a:latin typeface="Gill Sans MT" panose="020B0502020104020203" pitchFamily="34" charset="0"/>
                <a:ea typeface="MS PGothic" panose="020B0600070205080204" pitchFamily="34" charset="-128"/>
              </a:defRPr>
            </a:lvl5pPr>
            <a:lvl6pPr marL="25146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marL="0" lvl="1" eaLnBrk="1" hangingPunct="1">
              <a:lnSpc>
                <a:spcPct val="90000"/>
              </a:lnSpc>
              <a:spcAft>
                <a:spcPct val="15000"/>
              </a:spcAft>
              <a:defRPr/>
            </a:pPr>
            <a:r>
              <a:rPr lang="en-US" altLang="en-US" sz="1100" dirty="0" smtClean="0">
                <a:solidFill>
                  <a:srgbClr val="000000"/>
                </a:solidFill>
                <a:latin typeface="+mn-lt"/>
              </a:rPr>
              <a:t>The Trump administration released a preliminary FY 2018 federal budget that would cut EPA spending by 24% by reducing their budget from $8.3 billion to $6.1 billion. This would be the smallest budget since the early 1990s. </a:t>
            </a:r>
            <a:endParaRPr lang="en-US" sz="1100" dirty="0" smtClean="0">
              <a:latin typeface="+mn-lt"/>
            </a:endParaRPr>
          </a:p>
        </p:txBody>
      </p:sp>
      <p:sp>
        <p:nvSpPr>
          <p:cNvPr id="65" name="TextBox 64"/>
          <p:cNvSpPr txBox="1"/>
          <p:nvPr/>
        </p:nvSpPr>
        <p:spPr>
          <a:xfrm>
            <a:off x="1607097" y="5042014"/>
            <a:ext cx="2576512" cy="600164"/>
          </a:xfrm>
          <a:prstGeom prst="rect">
            <a:avLst/>
          </a:prstGeom>
          <a:solidFill>
            <a:schemeClr val="bg1"/>
          </a:solidFill>
        </p:spPr>
        <p:txBody>
          <a:bodyPr>
            <a:spAutoFit/>
          </a:bodyPr>
          <a:lstStyle/>
          <a:p>
            <a:pPr>
              <a:defRPr/>
            </a:pPr>
            <a:r>
              <a:rPr lang="en-US" sz="1100" dirty="0" smtClean="0">
                <a:latin typeface="+mn-lt"/>
                <a:ea typeface="MS PGothic" panose="020B0600070205080204" pitchFamily="34" charset="-128"/>
              </a:rPr>
              <a:t>This is a part of the $54 billion cut in domestic discretionary spending to </a:t>
            </a:r>
            <a:r>
              <a:rPr lang="en-US" sz="1100" dirty="0" smtClean="0">
                <a:latin typeface="+mn-lt"/>
                <a:ea typeface="MS PGothic" panose="020B0600070205080204" pitchFamily="34" charset="-128"/>
              </a:rPr>
              <a:t>offset a sizable increase in </a:t>
            </a:r>
            <a:r>
              <a:rPr lang="en-US" sz="1100" dirty="0" smtClean="0">
                <a:latin typeface="+mn-lt"/>
                <a:ea typeface="MS PGothic" panose="020B0600070205080204" pitchFamily="34" charset="-128"/>
              </a:rPr>
              <a:t>the defense budget. </a:t>
            </a:r>
            <a:endParaRPr lang="en-US" sz="1100" dirty="0">
              <a:latin typeface="+mn-lt"/>
              <a:ea typeface="MS PGothic" panose="020B0600070205080204" pitchFamily="34" charset="-128"/>
            </a:endParaRPr>
          </a:p>
        </p:txBody>
      </p:sp>
      <p:sp>
        <p:nvSpPr>
          <p:cNvPr id="66" name="TextBox 65"/>
          <p:cNvSpPr txBox="1">
            <a:spLocks noChangeArrowheads="1"/>
          </p:cNvSpPr>
          <p:nvPr/>
        </p:nvSpPr>
        <p:spPr bwMode="auto">
          <a:xfrm>
            <a:off x="1600200" y="2363418"/>
            <a:ext cx="2635250" cy="76944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a:lnSpc>
                <a:spcPct val="100000"/>
              </a:lnSpc>
              <a:spcBef>
                <a:spcPct val="0"/>
              </a:spcBef>
              <a:buFontTx/>
              <a:buNone/>
            </a:pPr>
            <a:r>
              <a:rPr lang="en-US" altLang="en-US" sz="1100" dirty="0" smtClean="0">
                <a:latin typeface="Calibri Light" charset="0"/>
              </a:rPr>
              <a:t>The EPA’s workforce would also be reduced from </a:t>
            </a:r>
            <a:r>
              <a:rPr lang="en-US" altLang="en-US" sz="1100" dirty="0">
                <a:latin typeface="Calibri Light" charset="0"/>
              </a:rPr>
              <a:t>1</a:t>
            </a:r>
            <a:r>
              <a:rPr lang="en-US" altLang="en-US" sz="1100" dirty="0" smtClean="0">
                <a:latin typeface="Calibri Light" charset="0"/>
              </a:rPr>
              <a:t>5,000 employees to 12,000. This would be the lowest staffing </a:t>
            </a:r>
            <a:r>
              <a:rPr lang="en-US" altLang="en-US" sz="1100" dirty="0" smtClean="0">
                <a:latin typeface="Calibri Light" charset="0"/>
              </a:rPr>
              <a:t>level </a:t>
            </a:r>
            <a:r>
              <a:rPr lang="en-US" altLang="en-US" sz="1100" dirty="0" smtClean="0">
                <a:latin typeface="Calibri Light" charset="0"/>
              </a:rPr>
              <a:t>since the 1980s. </a:t>
            </a:r>
            <a:endParaRPr lang="en-US" altLang="en-US" sz="1100" dirty="0">
              <a:latin typeface="Calibri Light" charset="0"/>
            </a:endParaRPr>
          </a:p>
        </p:txBody>
      </p:sp>
      <p:sp>
        <p:nvSpPr>
          <p:cNvPr id="67" name="Freeform 66"/>
          <p:cNvSpPr/>
          <p:nvPr/>
        </p:nvSpPr>
        <p:spPr bwMode="auto">
          <a:xfrm>
            <a:off x="5915030" y="1169500"/>
            <a:ext cx="2562225" cy="761747"/>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solidFill>
            <a:schemeClr val="bg1"/>
          </a:solid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a:spAutoFit/>
          </a:bodyPr>
          <a:lstStyle>
            <a:lvl1pPr marL="342900" indent="-342900" defTabSz="444500">
              <a:defRPr sz="2400">
                <a:solidFill>
                  <a:schemeClr val="tx1"/>
                </a:solidFill>
                <a:latin typeface="Gill Sans MT" panose="020B0502020104020203" pitchFamily="34" charset="0"/>
                <a:ea typeface="MS PGothic" panose="020B0600070205080204" pitchFamily="34" charset="-128"/>
              </a:defRPr>
            </a:lvl1pPr>
            <a:lvl2pPr defTabSz="444500">
              <a:defRPr sz="2400">
                <a:solidFill>
                  <a:schemeClr val="tx1"/>
                </a:solidFill>
                <a:latin typeface="Gill Sans MT" panose="020B0502020104020203" pitchFamily="34" charset="0"/>
                <a:ea typeface="MS PGothic" panose="020B0600070205080204" pitchFamily="34" charset="-128"/>
              </a:defRPr>
            </a:lvl2pPr>
            <a:lvl3pPr marL="1143000" indent="-228600" defTabSz="444500">
              <a:defRPr sz="2400">
                <a:solidFill>
                  <a:schemeClr val="tx1"/>
                </a:solidFill>
                <a:latin typeface="Gill Sans MT" panose="020B0502020104020203" pitchFamily="34" charset="0"/>
                <a:ea typeface="MS PGothic" panose="020B0600070205080204" pitchFamily="34" charset="-128"/>
              </a:defRPr>
            </a:lvl3pPr>
            <a:lvl4pPr marL="1600200" indent="-228600" defTabSz="444500">
              <a:defRPr sz="2400">
                <a:solidFill>
                  <a:schemeClr val="tx1"/>
                </a:solidFill>
                <a:latin typeface="Gill Sans MT" panose="020B0502020104020203" pitchFamily="34" charset="0"/>
                <a:ea typeface="MS PGothic" panose="020B0600070205080204" pitchFamily="34" charset="-128"/>
              </a:defRPr>
            </a:lvl4pPr>
            <a:lvl5pPr marL="2057400" indent="-228600" defTabSz="444500">
              <a:defRPr sz="2400">
                <a:solidFill>
                  <a:schemeClr val="tx1"/>
                </a:solidFill>
                <a:latin typeface="Gill Sans MT" panose="020B0502020104020203" pitchFamily="34" charset="0"/>
                <a:ea typeface="MS PGothic" panose="020B0600070205080204" pitchFamily="34" charset="-128"/>
              </a:defRPr>
            </a:lvl5pPr>
            <a:lvl6pPr marL="25146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marL="0" lvl="1" eaLnBrk="1" hangingPunct="1">
              <a:lnSpc>
                <a:spcPct val="90000"/>
              </a:lnSpc>
              <a:spcAft>
                <a:spcPct val="15000"/>
              </a:spcAft>
              <a:defRPr/>
            </a:pPr>
            <a:r>
              <a:rPr lang="en-US" sz="1100" dirty="0" smtClean="0">
                <a:solidFill>
                  <a:srgbClr val="000000"/>
                </a:solidFill>
                <a:latin typeface="+mn-lt"/>
              </a:rPr>
              <a:t>The Trump administration’s budget is dependent on </a:t>
            </a:r>
            <a:r>
              <a:rPr lang="en-US" sz="1100" dirty="0" smtClean="0">
                <a:solidFill>
                  <a:srgbClr val="000000"/>
                </a:solidFill>
                <a:latin typeface="+mn-lt"/>
              </a:rPr>
              <a:t>economic growth </a:t>
            </a:r>
            <a:r>
              <a:rPr lang="en-US" sz="1100" dirty="0" smtClean="0">
                <a:solidFill>
                  <a:srgbClr val="000000"/>
                </a:solidFill>
                <a:latin typeface="+mn-lt"/>
              </a:rPr>
              <a:t>of 2.4%, below campaign promises of 3-4% </a:t>
            </a:r>
            <a:r>
              <a:rPr lang="en-US" sz="1100" dirty="0" smtClean="0">
                <a:solidFill>
                  <a:srgbClr val="000000"/>
                </a:solidFill>
                <a:latin typeface="+mn-lt"/>
              </a:rPr>
              <a:t>and </a:t>
            </a:r>
            <a:r>
              <a:rPr lang="en-US" sz="1100" dirty="0" smtClean="0">
                <a:solidFill>
                  <a:srgbClr val="000000"/>
                </a:solidFill>
                <a:latin typeface="+mn-lt"/>
              </a:rPr>
              <a:t>above the 1.6% average growth seen during the Obama administration. </a:t>
            </a:r>
            <a:endParaRPr lang="en-US" sz="1100" dirty="0" smtClean="0">
              <a:latin typeface="+mn-lt"/>
            </a:endParaRPr>
          </a:p>
        </p:txBody>
      </p:sp>
      <p:sp>
        <p:nvSpPr>
          <p:cNvPr id="68" name="TextBox 67"/>
          <p:cNvSpPr txBox="1"/>
          <p:nvPr/>
        </p:nvSpPr>
        <p:spPr>
          <a:xfrm>
            <a:off x="5824110" y="3584126"/>
            <a:ext cx="2667000" cy="1107996"/>
          </a:xfrm>
          <a:prstGeom prst="rect">
            <a:avLst/>
          </a:prstGeom>
          <a:solidFill>
            <a:schemeClr val="bg1"/>
          </a:solidFill>
        </p:spPr>
        <p:txBody>
          <a:bodyPr>
            <a:spAutoFit/>
          </a:bodyPr>
          <a:lstStyle/>
          <a:p>
            <a:pPr>
              <a:defRPr/>
            </a:pPr>
            <a:r>
              <a:rPr lang="en-US" sz="1100" dirty="0" smtClean="0">
                <a:latin typeface="+mn-lt"/>
                <a:ea typeface="MS PGothic" panose="020B0600070205080204" pitchFamily="34" charset="-128"/>
              </a:rPr>
              <a:t>The administration’s budget document states that if </a:t>
            </a:r>
            <a:r>
              <a:rPr lang="en-US" sz="1100" dirty="0">
                <a:ea typeface="MS PGothic" panose="020B0600070205080204" pitchFamily="34" charset="-128"/>
              </a:rPr>
              <a:t>the agencies request </a:t>
            </a:r>
            <a:r>
              <a:rPr lang="en-US" sz="1100" dirty="0" smtClean="0">
                <a:latin typeface="+mn-lt"/>
                <a:ea typeface="MS PGothic" panose="020B0600070205080204" pitchFamily="34" charset="-128"/>
              </a:rPr>
              <a:t>any increase or reallocation of funds they would need to also include budgetary offset by suggesting alternative cuts or the implementation of user fees. </a:t>
            </a:r>
            <a:endParaRPr lang="en-US" sz="1100" dirty="0">
              <a:latin typeface="+mn-lt"/>
              <a:ea typeface="MS PGothic" panose="020B0600070205080204" pitchFamily="34" charset="-128"/>
            </a:endParaRPr>
          </a:p>
        </p:txBody>
      </p:sp>
      <p:sp>
        <p:nvSpPr>
          <p:cNvPr id="69" name="TextBox 4"/>
          <p:cNvSpPr txBox="1">
            <a:spLocks noChangeArrowheads="1"/>
          </p:cNvSpPr>
          <p:nvPr/>
        </p:nvSpPr>
        <p:spPr bwMode="auto">
          <a:xfrm>
            <a:off x="5826130" y="2119050"/>
            <a:ext cx="2651125" cy="127727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a:lnSpc>
                <a:spcPct val="100000"/>
              </a:lnSpc>
              <a:spcBef>
                <a:spcPct val="0"/>
              </a:spcBef>
              <a:buFontTx/>
              <a:buNone/>
            </a:pPr>
            <a:r>
              <a:rPr lang="en-US" altLang="en-US" sz="1100" dirty="0" smtClean="0">
                <a:latin typeface="Calibri Light" charset="0"/>
              </a:rPr>
              <a:t>In addition to running into opponents in Congress, the budget could face legal obstruction from the Budget Control Act (BCA). The BCA was put in place to maintain a balance between military and civilian spending, and would require 60 votes in the Senate to be overturned. </a:t>
            </a:r>
            <a:endParaRPr lang="en-US" altLang="en-US" sz="1100" dirty="0">
              <a:latin typeface="Calibri Light" charset="0"/>
            </a:endParaRPr>
          </a:p>
        </p:txBody>
      </p:sp>
      <p:pic>
        <p:nvPicPr>
          <p:cNvPr id="89" name="Picture 40" descr="https://d30y9cdsu7xlg0.cloudfront.net/png/543771-2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190" y="4912301"/>
            <a:ext cx="733425"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 name="Picture 48" descr="https://d30y9cdsu7xlg0.cloudfront.net/png/70582-20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7883" y="2340968"/>
            <a:ext cx="808038"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 Placeholder 18"/>
          <p:cNvSpPr txBox="1">
            <a:spLocks/>
          </p:cNvSpPr>
          <p:nvPr/>
        </p:nvSpPr>
        <p:spPr bwMode="auto">
          <a:xfrm>
            <a:off x="0" y="5846909"/>
            <a:ext cx="9144000" cy="374650"/>
          </a:xfrm>
          <a:prstGeom prst="rect">
            <a:avLst/>
          </a:prstGeom>
          <a:solidFill>
            <a:schemeClr val="bg1"/>
          </a:solid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US" sz="900" i="1" dirty="0" smtClean="0">
                <a:solidFill>
                  <a:schemeClr val="tx1">
                    <a:lumMod val="65000"/>
                    <a:lumOff val="35000"/>
                  </a:schemeClr>
                </a:solidFill>
                <a:latin typeface="+mn-lt"/>
              </a:rPr>
              <a:t>Sources: </a:t>
            </a:r>
            <a:r>
              <a:rPr lang="en-US" sz="900" i="1" dirty="0">
                <a:solidFill>
                  <a:schemeClr val="tx1">
                    <a:lumMod val="65000"/>
                    <a:lumOff val="35000"/>
                  </a:schemeClr>
                </a:solidFill>
                <a:latin typeface="+mn-lt"/>
              </a:rPr>
              <a:t>Devin Henry, “Trump to propose 24 percent cut in EPA spending: reports,” The Hill, February 27, 2017; Glenn Thrush, Kate Kelly and Maggie </a:t>
            </a:r>
            <a:r>
              <a:rPr lang="en-US" sz="900" i="1" dirty="0" err="1">
                <a:solidFill>
                  <a:schemeClr val="tx1">
                    <a:lumMod val="65000"/>
                    <a:lumOff val="35000"/>
                  </a:schemeClr>
                </a:solidFill>
                <a:latin typeface="+mn-lt"/>
              </a:rPr>
              <a:t>Haberman</a:t>
            </a:r>
            <a:r>
              <a:rPr lang="en-US" sz="900" i="1" dirty="0">
                <a:solidFill>
                  <a:schemeClr val="tx1">
                    <a:lumMod val="65000"/>
                    <a:lumOff val="35000"/>
                  </a:schemeClr>
                </a:solidFill>
                <a:latin typeface="+mn-lt"/>
              </a:rPr>
              <a:t>, “Trump to ask for sharp increases in military spending, officials say,” The New York Times, February 26, 2017; </a:t>
            </a:r>
            <a:r>
              <a:rPr lang="en-US" sz="900" i="1" dirty="0" smtClean="0">
                <a:solidFill>
                  <a:schemeClr val="tx1">
                    <a:lumMod val="65000"/>
                    <a:lumOff val="35000"/>
                  </a:schemeClr>
                </a:solidFill>
                <a:latin typeface="+mn-lt"/>
              </a:rPr>
              <a:t>Jennifer </a:t>
            </a:r>
            <a:r>
              <a:rPr lang="en-US" sz="900" i="1" dirty="0">
                <a:solidFill>
                  <a:schemeClr val="tx1">
                    <a:lumMod val="65000"/>
                    <a:lumOff val="35000"/>
                  </a:schemeClr>
                </a:solidFill>
                <a:latin typeface="+mn-lt"/>
              </a:rPr>
              <a:t>A. </a:t>
            </a:r>
            <a:r>
              <a:rPr lang="en-US" sz="900" i="1" dirty="0" err="1">
                <a:solidFill>
                  <a:schemeClr val="tx1">
                    <a:lumMod val="65000"/>
                    <a:lumOff val="35000"/>
                  </a:schemeClr>
                </a:solidFill>
                <a:latin typeface="+mn-lt"/>
              </a:rPr>
              <a:t>Dloughy</a:t>
            </a:r>
            <a:r>
              <a:rPr lang="en-US" sz="900" i="1" dirty="0">
                <a:solidFill>
                  <a:schemeClr val="tx1">
                    <a:lumMod val="65000"/>
                    <a:lumOff val="35000"/>
                  </a:schemeClr>
                </a:solidFill>
                <a:latin typeface="+mn-lt"/>
              </a:rPr>
              <a:t>, “Trump’s EPA budget cuts may unleash a backlash risks remain,” Bloomberg, February 27, 2017; David Malakoff, “Trump’s 2018 budget will squeeze civilian science agencies,” Science Magazine, February 27, 2017; Robert Walton, “Report: DOE target for massive cuts in Trump budget draft,” Utility Dive, January 20, 2017; Juliet </a:t>
            </a:r>
            <a:r>
              <a:rPr lang="en-US" sz="900" i="1" dirty="0" err="1">
                <a:solidFill>
                  <a:schemeClr val="tx1">
                    <a:lumMod val="65000"/>
                    <a:lumOff val="35000"/>
                  </a:schemeClr>
                </a:solidFill>
                <a:latin typeface="+mn-lt"/>
              </a:rPr>
              <a:t>Eilperin</a:t>
            </a:r>
            <a:r>
              <a:rPr lang="en-US" sz="900" i="1" dirty="0">
                <a:solidFill>
                  <a:schemeClr val="tx1">
                    <a:lumMod val="65000"/>
                    <a:lumOff val="35000"/>
                  </a:schemeClr>
                </a:solidFill>
                <a:latin typeface="+mn-lt"/>
              </a:rPr>
              <a:t> and Brady Dennis, “White House eyes plan to cut EPA staff by one-fifth, eliminating key programs,” The Washington Post, March 1, 2017; Brad </a:t>
            </a:r>
            <a:r>
              <a:rPr lang="en-US" sz="900" i="1" dirty="0" err="1">
                <a:solidFill>
                  <a:schemeClr val="tx1">
                    <a:lumMod val="65000"/>
                    <a:lumOff val="35000"/>
                  </a:schemeClr>
                </a:solidFill>
                <a:latin typeface="+mn-lt"/>
              </a:rPr>
              <a:t>Plumer</a:t>
            </a:r>
            <a:r>
              <a:rPr lang="en-US" sz="900" i="1" dirty="0">
                <a:solidFill>
                  <a:schemeClr val="tx1">
                    <a:lumMod val="65000"/>
                    <a:lumOff val="35000"/>
                  </a:schemeClr>
                </a:solidFill>
                <a:latin typeface="+mn-lt"/>
              </a:rPr>
              <a:t>, “The Heritage Foundation has a plan for gutting EPA and the Energy Department. It’s eerily plausible.” </a:t>
            </a:r>
            <a:r>
              <a:rPr lang="en-US" sz="900" i="1" dirty="0" err="1">
                <a:solidFill>
                  <a:schemeClr val="tx1">
                    <a:lumMod val="65000"/>
                    <a:lumOff val="35000"/>
                  </a:schemeClr>
                </a:solidFill>
                <a:latin typeface="+mn-lt"/>
              </a:rPr>
              <a:t>Vox</a:t>
            </a:r>
            <a:r>
              <a:rPr lang="en-US" sz="900" i="1" dirty="0">
                <a:solidFill>
                  <a:schemeClr val="tx1">
                    <a:lumMod val="65000"/>
                    <a:lumOff val="35000"/>
                  </a:schemeClr>
                </a:solidFill>
                <a:latin typeface="+mn-lt"/>
              </a:rPr>
              <a:t>, March 1, 2017. </a:t>
            </a:r>
            <a:endParaRPr lang="en-US" sz="900" i="1" dirty="0" smtClean="0">
              <a:solidFill>
                <a:schemeClr val="tx1">
                  <a:lumMod val="65000"/>
                  <a:lumOff val="35000"/>
                </a:schemeClr>
              </a:solidFill>
              <a:latin typeface="+mn-lt"/>
            </a:endParaRPr>
          </a:p>
        </p:txBody>
      </p:sp>
      <p:sp>
        <p:nvSpPr>
          <p:cNvPr id="44" name="TextBox 43"/>
          <p:cNvSpPr txBox="1"/>
          <p:nvPr/>
        </p:nvSpPr>
        <p:spPr>
          <a:xfrm>
            <a:off x="1607375" y="3405726"/>
            <a:ext cx="2576512" cy="1446550"/>
          </a:xfrm>
          <a:prstGeom prst="rect">
            <a:avLst/>
          </a:prstGeom>
          <a:solidFill>
            <a:schemeClr val="bg1"/>
          </a:solidFill>
        </p:spPr>
        <p:txBody>
          <a:bodyPr>
            <a:spAutoFit/>
          </a:bodyPr>
          <a:lstStyle/>
          <a:p>
            <a:pPr>
              <a:defRPr/>
            </a:pPr>
            <a:r>
              <a:rPr lang="en-US" sz="1100" dirty="0" smtClean="0">
                <a:latin typeface="+mn-lt"/>
                <a:ea typeface="MS PGothic" panose="020B0600070205080204" pitchFamily="34" charset="-128"/>
              </a:rPr>
              <a:t>Pruitt and other aides say state environmental grants won’t see funding cuts, but 2 out of every 5 dollars in the EPA’s budget go to state, tribal and local governments. These states would then be given more responsibility to create and comply with environmental regulations while underfunded. </a:t>
            </a:r>
            <a:endParaRPr lang="en-US" sz="1100" dirty="0">
              <a:latin typeface="+mn-lt"/>
              <a:ea typeface="MS PGothic" panose="020B0600070205080204" pitchFamily="34" charset="-128"/>
            </a:endParaRPr>
          </a:p>
        </p:txBody>
      </p:sp>
      <p:sp>
        <p:nvSpPr>
          <p:cNvPr id="46" name="TextBox 45"/>
          <p:cNvSpPr txBox="1"/>
          <p:nvPr/>
        </p:nvSpPr>
        <p:spPr>
          <a:xfrm>
            <a:off x="5819277" y="4879926"/>
            <a:ext cx="2576512" cy="769441"/>
          </a:xfrm>
          <a:prstGeom prst="rect">
            <a:avLst/>
          </a:prstGeom>
          <a:solidFill>
            <a:schemeClr val="bg1"/>
          </a:solidFill>
        </p:spPr>
        <p:txBody>
          <a:bodyPr>
            <a:spAutoFit/>
          </a:bodyPr>
          <a:lstStyle/>
          <a:p>
            <a:pPr>
              <a:defRPr/>
            </a:pPr>
            <a:r>
              <a:rPr lang="en-US" sz="1100" dirty="0" smtClean="0">
                <a:latin typeface="+mn-lt"/>
                <a:ea typeface="MS PGothic" panose="020B0600070205080204" pitchFamily="34" charset="-128"/>
              </a:rPr>
              <a:t>In the event of a public health crisis, like the contamination of water in Flint, Michigan, the Trump administration could face public backlash. </a:t>
            </a:r>
            <a:endParaRPr lang="en-US" sz="1100" dirty="0">
              <a:latin typeface="+mn-lt"/>
              <a:ea typeface="MS PGothic" panose="020B0600070205080204" pitchFamily="34" charset="-128"/>
            </a:endParaRPr>
          </a:p>
        </p:txBody>
      </p:sp>
      <p:pic>
        <p:nvPicPr>
          <p:cNvPr id="2" name="Picture 1"/>
          <p:cNvPicPr>
            <a:picLocks noChangeAspect="1"/>
          </p:cNvPicPr>
          <p:nvPr/>
        </p:nvPicPr>
        <p:blipFill>
          <a:blip r:embed="rId6"/>
          <a:stretch>
            <a:fillRect/>
          </a:stretch>
        </p:blipFill>
        <p:spPr>
          <a:xfrm>
            <a:off x="4700821" y="1121547"/>
            <a:ext cx="1017639" cy="914400"/>
          </a:xfrm>
          <a:prstGeom prst="rect">
            <a:avLst/>
          </a:prstGeom>
        </p:spPr>
      </p:pic>
      <p:pic>
        <p:nvPicPr>
          <p:cNvPr id="3" name="Picture 2"/>
          <p:cNvPicPr>
            <a:picLocks noChangeAspect="1"/>
          </p:cNvPicPr>
          <p:nvPr/>
        </p:nvPicPr>
        <p:blipFill>
          <a:blip r:embed="rId7"/>
          <a:stretch>
            <a:fillRect/>
          </a:stretch>
        </p:blipFill>
        <p:spPr>
          <a:xfrm>
            <a:off x="4708432" y="2332579"/>
            <a:ext cx="1002417" cy="914400"/>
          </a:xfrm>
          <a:prstGeom prst="rect">
            <a:avLst/>
          </a:prstGeom>
        </p:spPr>
      </p:pic>
      <p:pic>
        <p:nvPicPr>
          <p:cNvPr id="4" name="Picture 3"/>
          <p:cNvPicPr>
            <a:picLocks noChangeAspect="1"/>
          </p:cNvPicPr>
          <p:nvPr/>
        </p:nvPicPr>
        <p:blipFill>
          <a:blip r:embed="rId8"/>
          <a:stretch>
            <a:fillRect/>
          </a:stretch>
        </p:blipFill>
        <p:spPr>
          <a:xfrm>
            <a:off x="4687756" y="3703436"/>
            <a:ext cx="1043768" cy="914400"/>
          </a:xfrm>
          <a:prstGeom prst="rect">
            <a:avLst/>
          </a:prstGeom>
        </p:spPr>
      </p:pic>
      <p:pic>
        <p:nvPicPr>
          <p:cNvPr id="5" name="Picture 4"/>
          <p:cNvPicPr>
            <a:picLocks noChangeAspect="1"/>
          </p:cNvPicPr>
          <p:nvPr/>
        </p:nvPicPr>
        <p:blipFill>
          <a:blip r:embed="rId9"/>
          <a:stretch>
            <a:fillRect/>
          </a:stretch>
        </p:blipFill>
        <p:spPr>
          <a:xfrm>
            <a:off x="4860794" y="4784219"/>
            <a:ext cx="697692" cy="914400"/>
          </a:xfrm>
          <a:prstGeom prst="rect">
            <a:avLst/>
          </a:prstGeom>
        </p:spPr>
      </p:pic>
      <p:pic>
        <p:nvPicPr>
          <p:cNvPr id="6" name="Picture 5"/>
          <p:cNvPicPr>
            <a:picLocks noChangeAspect="1"/>
          </p:cNvPicPr>
          <p:nvPr/>
        </p:nvPicPr>
        <p:blipFill>
          <a:blip r:embed="rId10"/>
          <a:stretch>
            <a:fillRect/>
          </a:stretch>
        </p:blipFill>
        <p:spPr>
          <a:xfrm>
            <a:off x="503881" y="3679506"/>
            <a:ext cx="996043" cy="914400"/>
          </a:xfrm>
          <a:prstGeom prst="rect">
            <a:avLst/>
          </a:prstGeom>
        </p:spPr>
      </p:pic>
      <p:pic>
        <p:nvPicPr>
          <p:cNvPr id="7" name="Picture 6"/>
          <p:cNvPicPr>
            <a:picLocks noChangeAspect="1"/>
          </p:cNvPicPr>
          <p:nvPr/>
        </p:nvPicPr>
        <p:blipFill>
          <a:blip r:embed="rId11"/>
          <a:stretch>
            <a:fillRect/>
          </a:stretch>
        </p:blipFill>
        <p:spPr>
          <a:xfrm>
            <a:off x="520021" y="1149603"/>
            <a:ext cx="963763" cy="914400"/>
          </a:xfrm>
          <a:prstGeom prst="rect">
            <a:avLst/>
          </a:prstGeom>
        </p:spPr>
      </p:pic>
    </p:spTree>
    <p:extLst>
      <p:ext uri="{BB962C8B-B14F-4D97-AF65-F5344CB8AC3E}">
        <p14:creationId xmlns:p14="http://schemas.microsoft.com/office/powerpoint/2010/main" val="1115809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12"/>
          <p:cNvSpPr txBox="1">
            <a:spLocks noChangeArrowheads="1"/>
          </p:cNvSpPr>
          <p:nvPr/>
        </p:nvSpPr>
        <p:spPr bwMode="auto">
          <a:xfrm>
            <a:off x="7577716" y="233363"/>
            <a:ext cx="1548822" cy="230832"/>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900" dirty="0" smtClean="0">
                <a:cs typeface="Georgia" charset="0"/>
              </a:rPr>
              <a:t>FEDERAL BUDGET CUTS</a:t>
            </a:r>
            <a:endParaRPr lang="en-US" altLang="en-US" sz="900" dirty="0" smtClean="0">
              <a:solidFill>
                <a:schemeClr val="bg2">
                  <a:lumMod val="25000"/>
                </a:schemeClr>
              </a:solidFill>
              <a:latin typeface="Georgia" charset="0"/>
              <a:ea typeface="Georgia" charset="0"/>
              <a:cs typeface="Georgia" charset="0"/>
            </a:endParaRPr>
          </a:p>
        </p:txBody>
      </p:sp>
      <p:sp>
        <p:nvSpPr>
          <p:cNvPr id="21" name="Rectangle 20"/>
          <p:cNvSpPr/>
          <p:nvPr/>
        </p:nvSpPr>
        <p:spPr>
          <a:xfrm>
            <a:off x="0" y="457200"/>
            <a:ext cx="9144000" cy="46038"/>
          </a:xfrm>
          <a:prstGeom prst="rect">
            <a:avLst/>
          </a:prstGeom>
          <a:solidFill>
            <a:schemeClr val="bg1">
              <a:lumMod val="50000"/>
            </a:schemeClr>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6147" name="Slide Number Placeholder 7168"/>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a:lnSpc>
                <a:spcPct val="100000"/>
              </a:lnSpc>
              <a:spcBef>
                <a:spcPct val="0"/>
              </a:spcBef>
              <a:buFontTx/>
              <a:buNone/>
            </a:pPr>
            <a:fld id="{F68A667F-31E1-5642-9F3F-E1BBFD0643D9}" type="slidenum">
              <a:rPr lang="en-US" altLang="en-US" sz="1000">
                <a:solidFill>
                  <a:srgbClr val="3B3838"/>
                </a:solidFill>
                <a:latin typeface="Calibri Light" charset="0"/>
              </a:rPr>
              <a:pPr>
                <a:lnSpc>
                  <a:spcPct val="100000"/>
                </a:lnSpc>
                <a:spcBef>
                  <a:spcPct val="0"/>
                </a:spcBef>
                <a:buFontTx/>
                <a:buNone/>
              </a:pPr>
              <a:t>2</a:t>
            </a:fld>
            <a:endParaRPr lang="en-US" altLang="en-US" sz="1000">
              <a:solidFill>
                <a:srgbClr val="3B3838"/>
              </a:solidFill>
              <a:latin typeface="Calibri Light" charset="0"/>
            </a:endParaRPr>
          </a:p>
        </p:txBody>
      </p:sp>
      <p:sp>
        <p:nvSpPr>
          <p:cNvPr id="6148" name="Title 1"/>
          <p:cNvSpPr>
            <a:spLocks noGrp="1"/>
          </p:cNvSpPr>
          <p:nvPr>
            <p:ph type="title"/>
          </p:nvPr>
        </p:nvSpPr>
        <p:spPr>
          <a:xfrm>
            <a:off x="228600" y="630239"/>
            <a:ext cx="8686800" cy="375294"/>
          </a:xfrm>
        </p:spPr>
        <p:txBody>
          <a:bodyPr/>
          <a:lstStyle/>
          <a:p>
            <a:r>
              <a:rPr lang="en-US" altLang="en-US" dirty="0" smtClean="0">
                <a:latin typeface="Georgia" charset="0"/>
                <a:ea typeface="MS PGothic" charset="-128"/>
              </a:rPr>
              <a:t>Federal budget timeline</a:t>
            </a:r>
            <a:endParaRPr lang="en-US" altLang="en-US" dirty="0">
              <a:latin typeface="Georgia" charset="0"/>
              <a:ea typeface="MS PGothic" charset="-128"/>
            </a:endParaRPr>
          </a:p>
        </p:txBody>
      </p:sp>
      <p:sp>
        <p:nvSpPr>
          <p:cNvPr id="15" name="Content Placeholder 17"/>
          <p:cNvSpPr txBox="1">
            <a:spLocks/>
          </p:cNvSpPr>
          <p:nvPr/>
        </p:nvSpPr>
        <p:spPr bwMode="auto">
          <a:xfrm>
            <a:off x="0" y="6626225"/>
            <a:ext cx="4572000" cy="231775"/>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ＭＳ Ｐゴシック"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ＭＳ Ｐゴシック"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ＭＳ Ｐゴシック"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1000" dirty="0" smtClean="0">
                <a:solidFill>
                  <a:schemeClr val="tx1">
                    <a:lumMod val="65000"/>
                    <a:lumOff val="35000"/>
                  </a:schemeClr>
                </a:solidFill>
                <a:latin typeface="+mn-lt"/>
                <a:ea typeface="MS PGothic" panose="020B0600070205080204" pitchFamily="34" charset="-128"/>
              </a:rPr>
              <a:t>March 2, 2017  |  Claire </a:t>
            </a:r>
            <a:r>
              <a:rPr lang="en-US" sz="1000" dirty="0" err="1" smtClean="0">
                <a:solidFill>
                  <a:schemeClr val="tx1">
                    <a:lumMod val="65000"/>
                    <a:lumOff val="35000"/>
                  </a:schemeClr>
                </a:solidFill>
                <a:latin typeface="+mn-lt"/>
                <a:ea typeface="MS PGothic" panose="020B0600070205080204" pitchFamily="34" charset="-128"/>
              </a:rPr>
              <a:t>Garney</a:t>
            </a:r>
            <a:endParaRPr lang="en-US" sz="1000" dirty="0">
              <a:solidFill>
                <a:schemeClr val="tx1">
                  <a:lumMod val="65000"/>
                  <a:lumOff val="35000"/>
                </a:schemeClr>
              </a:solidFill>
              <a:latin typeface="+mn-lt"/>
              <a:ea typeface="MS PGothic" panose="020B0600070205080204" pitchFamily="34" charset="-128"/>
            </a:endParaRPr>
          </a:p>
        </p:txBody>
      </p:sp>
      <p:pic>
        <p:nvPicPr>
          <p:cNvPr id="6152" name="Picture 16" descr="NationalJournal_LC (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7475" y="215900"/>
            <a:ext cx="3448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Freeform 21"/>
          <p:cNvSpPr/>
          <p:nvPr/>
        </p:nvSpPr>
        <p:spPr bwMode="auto">
          <a:xfrm>
            <a:off x="990600" y="5357813"/>
            <a:ext cx="5686425" cy="733425"/>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no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lstStyle/>
          <a:p>
            <a:pPr marL="0" lvl="1" defTabSz="444500" eaLnBrk="1" fontAlgn="auto" hangingPunct="1">
              <a:lnSpc>
                <a:spcPct val="90000"/>
              </a:lnSpc>
              <a:spcAft>
                <a:spcPct val="15000"/>
              </a:spcAft>
              <a:defRPr/>
            </a:pPr>
            <a:endParaRPr lang="en-US" sz="1100" dirty="0">
              <a:solidFill>
                <a:prstClr val="black">
                  <a:hueOff val="0"/>
                  <a:satOff val="0"/>
                  <a:lumOff val="0"/>
                  <a:alphaOff val="0"/>
                </a:prstClr>
              </a:solidFill>
            </a:endParaRPr>
          </a:p>
        </p:txBody>
      </p:sp>
      <p:cxnSp>
        <p:nvCxnSpPr>
          <p:cNvPr id="70" name="Straight Arrow Connector 69"/>
          <p:cNvCxnSpPr/>
          <p:nvPr/>
        </p:nvCxnSpPr>
        <p:spPr>
          <a:xfrm>
            <a:off x="522288" y="2048256"/>
            <a:ext cx="80232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Oval 71"/>
          <p:cNvSpPr>
            <a:spLocks noChangeAspect="1"/>
          </p:cNvSpPr>
          <p:nvPr/>
        </p:nvSpPr>
        <p:spPr>
          <a:xfrm>
            <a:off x="1246605" y="1953006"/>
            <a:ext cx="163512" cy="165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3" name="Oval 72"/>
          <p:cNvSpPr>
            <a:spLocks noChangeAspect="1"/>
          </p:cNvSpPr>
          <p:nvPr/>
        </p:nvSpPr>
        <p:spPr>
          <a:xfrm>
            <a:off x="2976373" y="1957769"/>
            <a:ext cx="165100" cy="165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4" name="Oval 73"/>
          <p:cNvSpPr>
            <a:spLocks noChangeAspect="1"/>
          </p:cNvSpPr>
          <p:nvPr/>
        </p:nvSpPr>
        <p:spPr>
          <a:xfrm>
            <a:off x="4581737" y="1957769"/>
            <a:ext cx="165100" cy="165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5" name="Oval 74"/>
          <p:cNvSpPr>
            <a:spLocks noChangeAspect="1"/>
          </p:cNvSpPr>
          <p:nvPr/>
        </p:nvSpPr>
        <p:spPr>
          <a:xfrm>
            <a:off x="6062134" y="1965706"/>
            <a:ext cx="165100" cy="165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6" name="TextBox 75"/>
          <p:cNvSpPr txBox="1"/>
          <p:nvPr/>
        </p:nvSpPr>
        <p:spPr>
          <a:xfrm>
            <a:off x="590968" y="2555304"/>
            <a:ext cx="1474787" cy="430887"/>
          </a:xfrm>
          <a:prstGeom prst="rect">
            <a:avLst/>
          </a:prstGeom>
          <a:solidFill>
            <a:srgbClr val="E8DCBC"/>
          </a:solidFill>
        </p:spPr>
        <p:txBody>
          <a:bodyPr wrap="square">
            <a:spAutoFit/>
          </a:bodyPr>
          <a:lstStyle/>
          <a:p>
            <a:pPr>
              <a:defRPr/>
            </a:pPr>
            <a:r>
              <a:rPr lang="en-US" sz="1100" dirty="0" smtClean="0">
                <a:latin typeface="+mn-lt"/>
                <a:ea typeface="MS PGothic" panose="020B0600070205080204" pitchFamily="34" charset="-128"/>
              </a:rPr>
              <a:t>Budget Control Act passed by Congress</a:t>
            </a:r>
            <a:endParaRPr lang="en-US" sz="1100" dirty="0">
              <a:latin typeface="+mn-lt"/>
              <a:ea typeface="MS PGothic" panose="020B0600070205080204" pitchFamily="34" charset="-128"/>
            </a:endParaRPr>
          </a:p>
        </p:txBody>
      </p:sp>
      <p:sp>
        <p:nvSpPr>
          <p:cNvPr id="78" name="TextBox 77"/>
          <p:cNvSpPr txBox="1"/>
          <p:nvPr/>
        </p:nvSpPr>
        <p:spPr>
          <a:xfrm>
            <a:off x="2221517" y="2555304"/>
            <a:ext cx="1674813" cy="600164"/>
          </a:xfrm>
          <a:prstGeom prst="rect">
            <a:avLst/>
          </a:prstGeom>
          <a:solidFill>
            <a:srgbClr val="E8DCBC"/>
          </a:solidFill>
        </p:spPr>
        <p:txBody>
          <a:bodyPr wrap="square">
            <a:spAutoFit/>
          </a:bodyPr>
          <a:lstStyle/>
          <a:p>
            <a:pPr>
              <a:defRPr/>
            </a:pPr>
            <a:r>
              <a:rPr lang="en-US" sz="1100" dirty="0" smtClean="0">
                <a:latin typeface="+mn-lt"/>
                <a:ea typeface="MS PGothic" panose="020B0600070205080204" pitchFamily="34" charset="-128"/>
              </a:rPr>
              <a:t>Trump administration expected  to release official budget outline</a:t>
            </a:r>
            <a:endParaRPr lang="en-US" sz="1100" dirty="0">
              <a:latin typeface="+mn-lt"/>
              <a:ea typeface="MS PGothic" panose="020B0600070205080204" pitchFamily="34" charset="-128"/>
            </a:endParaRPr>
          </a:p>
        </p:txBody>
      </p:sp>
      <p:sp>
        <p:nvSpPr>
          <p:cNvPr id="79" name="TextBox 78"/>
          <p:cNvSpPr txBox="1"/>
          <p:nvPr/>
        </p:nvSpPr>
        <p:spPr>
          <a:xfrm>
            <a:off x="4074531" y="2555304"/>
            <a:ext cx="1179513" cy="600164"/>
          </a:xfrm>
          <a:prstGeom prst="rect">
            <a:avLst/>
          </a:prstGeom>
          <a:solidFill>
            <a:srgbClr val="E8DCBC"/>
          </a:solidFill>
        </p:spPr>
        <p:txBody>
          <a:bodyPr wrap="square">
            <a:spAutoFit/>
          </a:bodyPr>
          <a:lstStyle/>
          <a:p>
            <a:pPr>
              <a:defRPr/>
            </a:pPr>
            <a:r>
              <a:rPr lang="en-US" sz="1100" dirty="0" smtClean="0">
                <a:latin typeface="+mn-lt"/>
                <a:ea typeface="MS PGothic" panose="020B0600070205080204" pitchFamily="34" charset="-128"/>
              </a:rPr>
              <a:t>Congress needs to raise debt ceiling </a:t>
            </a:r>
            <a:endParaRPr lang="en-US" sz="1100" dirty="0">
              <a:latin typeface="+mn-lt"/>
              <a:ea typeface="MS PGothic" panose="020B0600070205080204" pitchFamily="34" charset="-128"/>
            </a:endParaRPr>
          </a:p>
        </p:txBody>
      </p:sp>
      <p:sp>
        <p:nvSpPr>
          <p:cNvPr id="80" name="TextBox 79"/>
          <p:cNvSpPr txBox="1"/>
          <p:nvPr/>
        </p:nvSpPr>
        <p:spPr>
          <a:xfrm>
            <a:off x="5450947" y="2555304"/>
            <a:ext cx="1387475" cy="600164"/>
          </a:xfrm>
          <a:prstGeom prst="rect">
            <a:avLst/>
          </a:prstGeom>
          <a:solidFill>
            <a:srgbClr val="E8DCBC"/>
          </a:solidFill>
        </p:spPr>
        <p:txBody>
          <a:bodyPr wrap="square">
            <a:spAutoFit/>
          </a:bodyPr>
          <a:lstStyle/>
          <a:p>
            <a:pPr>
              <a:defRPr/>
            </a:pPr>
            <a:r>
              <a:rPr lang="en-US" sz="1100" dirty="0" smtClean="0">
                <a:latin typeface="+mn-lt"/>
                <a:ea typeface="MS PGothic" panose="020B0600070205080204" pitchFamily="34" charset="-128"/>
              </a:rPr>
              <a:t>Congress needs to approve government funding </a:t>
            </a:r>
            <a:endParaRPr lang="en-US" sz="1100" dirty="0">
              <a:latin typeface="+mn-lt"/>
              <a:ea typeface="MS PGothic" panose="020B0600070205080204" pitchFamily="34" charset="-128"/>
            </a:endParaRPr>
          </a:p>
        </p:txBody>
      </p:sp>
      <p:sp>
        <p:nvSpPr>
          <p:cNvPr id="81" name="TextBox 80"/>
          <p:cNvSpPr txBox="1"/>
          <p:nvPr/>
        </p:nvSpPr>
        <p:spPr>
          <a:xfrm>
            <a:off x="1063249" y="1334897"/>
            <a:ext cx="530225" cy="261938"/>
          </a:xfrm>
          <a:prstGeom prst="rect">
            <a:avLst/>
          </a:prstGeom>
          <a:noFill/>
        </p:spPr>
        <p:txBody>
          <a:bodyPr>
            <a:spAutoFit/>
          </a:bodyPr>
          <a:lstStyle/>
          <a:p>
            <a:pPr>
              <a:defRPr/>
            </a:pPr>
            <a:r>
              <a:rPr lang="en-US" sz="1100" b="1" dirty="0" smtClean="0">
                <a:latin typeface="+mn-lt"/>
                <a:ea typeface="MS PGothic" panose="020B0600070205080204" pitchFamily="34" charset="-128"/>
              </a:rPr>
              <a:t>2011</a:t>
            </a:r>
            <a:endParaRPr lang="en-US" sz="1100" dirty="0">
              <a:latin typeface="+mn-lt"/>
              <a:ea typeface="MS PGothic" panose="020B0600070205080204" pitchFamily="34" charset="-128"/>
            </a:endParaRPr>
          </a:p>
        </p:txBody>
      </p:sp>
      <p:sp>
        <p:nvSpPr>
          <p:cNvPr id="82" name="TextBox 81"/>
          <p:cNvSpPr txBox="1"/>
          <p:nvPr/>
        </p:nvSpPr>
        <p:spPr>
          <a:xfrm>
            <a:off x="2500124" y="1340593"/>
            <a:ext cx="1117599" cy="261610"/>
          </a:xfrm>
          <a:prstGeom prst="rect">
            <a:avLst/>
          </a:prstGeom>
          <a:noFill/>
        </p:spPr>
        <p:txBody>
          <a:bodyPr wrap="square">
            <a:spAutoFit/>
          </a:bodyPr>
          <a:lstStyle/>
          <a:p>
            <a:pPr>
              <a:defRPr/>
            </a:pPr>
            <a:r>
              <a:rPr lang="en-US" sz="1100" b="1" dirty="0" smtClean="0">
                <a:latin typeface="+mn-lt"/>
                <a:ea typeface="MS PGothic" panose="020B0600070205080204" pitchFamily="34" charset="-128"/>
              </a:rPr>
              <a:t>March 13, 2017</a:t>
            </a:r>
            <a:endParaRPr lang="en-US" sz="1100" dirty="0">
              <a:latin typeface="+mn-lt"/>
              <a:ea typeface="MS PGothic" panose="020B0600070205080204" pitchFamily="34" charset="-128"/>
            </a:endParaRPr>
          </a:p>
        </p:txBody>
      </p:sp>
      <p:sp>
        <p:nvSpPr>
          <p:cNvPr id="83" name="TextBox 82"/>
          <p:cNvSpPr txBox="1"/>
          <p:nvPr/>
        </p:nvSpPr>
        <p:spPr>
          <a:xfrm>
            <a:off x="4133268" y="1317435"/>
            <a:ext cx="1062038" cy="261610"/>
          </a:xfrm>
          <a:prstGeom prst="rect">
            <a:avLst/>
          </a:prstGeom>
          <a:noFill/>
        </p:spPr>
        <p:txBody>
          <a:bodyPr wrap="square">
            <a:spAutoFit/>
          </a:bodyPr>
          <a:lstStyle/>
          <a:p>
            <a:pPr>
              <a:defRPr/>
            </a:pPr>
            <a:r>
              <a:rPr lang="en-US" sz="1100" b="1" dirty="0" smtClean="0">
                <a:latin typeface="+mn-lt"/>
                <a:ea typeface="MS PGothic" panose="020B0600070205080204" pitchFamily="34" charset="-128"/>
              </a:rPr>
              <a:t>March 16, 2017</a:t>
            </a:r>
            <a:endParaRPr lang="en-US" sz="1100" dirty="0">
              <a:latin typeface="+mn-lt"/>
              <a:ea typeface="MS PGothic" panose="020B0600070205080204" pitchFamily="34" charset="-128"/>
            </a:endParaRPr>
          </a:p>
        </p:txBody>
      </p:sp>
      <p:sp>
        <p:nvSpPr>
          <p:cNvPr id="84" name="TextBox 83"/>
          <p:cNvSpPr txBox="1"/>
          <p:nvPr/>
        </p:nvSpPr>
        <p:spPr>
          <a:xfrm>
            <a:off x="5568422" y="1309497"/>
            <a:ext cx="1152525" cy="261610"/>
          </a:xfrm>
          <a:prstGeom prst="rect">
            <a:avLst/>
          </a:prstGeom>
          <a:noFill/>
        </p:spPr>
        <p:txBody>
          <a:bodyPr wrap="square">
            <a:spAutoFit/>
          </a:bodyPr>
          <a:lstStyle/>
          <a:p>
            <a:pPr>
              <a:defRPr/>
            </a:pPr>
            <a:r>
              <a:rPr lang="en-US" sz="1100" b="1" dirty="0" smtClean="0">
                <a:latin typeface="+mn-lt"/>
                <a:ea typeface="MS PGothic" panose="020B0600070205080204" pitchFamily="34" charset="-128"/>
              </a:rPr>
              <a:t>April 28, 2017</a:t>
            </a:r>
            <a:endParaRPr lang="en-US" sz="1100" dirty="0">
              <a:latin typeface="+mn-lt"/>
              <a:ea typeface="MS PGothic" panose="020B0600070205080204" pitchFamily="34" charset="-128"/>
            </a:endParaRPr>
          </a:p>
        </p:txBody>
      </p:sp>
      <p:sp>
        <p:nvSpPr>
          <p:cNvPr id="85" name="Oval 84"/>
          <p:cNvSpPr>
            <a:spLocks noChangeAspect="1"/>
          </p:cNvSpPr>
          <p:nvPr/>
        </p:nvSpPr>
        <p:spPr>
          <a:xfrm>
            <a:off x="7557387" y="1962531"/>
            <a:ext cx="165100" cy="165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6" name="TextBox 85"/>
          <p:cNvSpPr txBox="1"/>
          <p:nvPr/>
        </p:nvSpPr>
        <p:spPr>
          <a:xfrm>
            <a:off x="7060408" y="1306322"/>
            <a:ext cx="1159058" cy="261610"/>
          </a:xfrm>
          <a:prstGeom prst="rect">
            <a:avLst/>
          </a:prstGeom>
          <a:noFill/>
        </p:spPr>
        <p:txBody>
          <a:bodyPr wrap="square">
            <a:spAutoFit/>
          </a:bodyPr>
          <a:lstStyle/>
          <a:p>
            <a:pPr>
              <a:defRPr/>
            </a:pPr>
            <a:r>
              <a:rPr lang="en-US" sz="1100" b="1" dirty="0" smtClean="0">
                <a:latin typeface="+mn-lt"/>
                <a:ea typeface="MS PGothic" panose="020B0600070205080204" pitchFamily="34" charset="-128"/>
              </a:rPr>
              <a:t>October 1, 2017</a:t>
            </a:r>
            <a:endParaRPr lang="en-US" sz="1100" dirty="0">
              <a:latin typeface="+mn-lt"/>
              <a:ea typeface="MS PGothic" panose="020B0600070205080204" pitchFamily="34" charset="-128"/>
            </a:endParaRPr>
          </a:p>
        </p:txBody>
      </p:sp>
      <p:sp>
        <p:nvSpPr>
          <p:cNvPr id="87" name="TextBox 86"/>
          <p:cNvSpPr txBox="1"/>
          <p:nvPr/>
        </p:nvSpPr>
        <p:spPr>
          <a:xfrm>
            <a:off x="7039068" y="2555304"/>
            <a:ext cx="1201738" cy="261610"/>
          </a:xfrm>
          <a:prstGeom prst="rect">
            <a:avLst/>
          </a:prstGeom>
          <a:solidFill>
            <a:srgbClr val="E8DCBC"/>
          </a:solidFill>
        </p:spPr>
        <p:txBody>
          <a:bodyPr>
            <a:spAutoFit/>
          </a:bodyPr>
          <a:lstStyle/>
          <a:p>
            <a:pPr>
              <a:defRPr/>
            </a:pPr>
            <a:r>
              <a:rPr lang="en-US" sz="1100" dirty="0" smtClean="0">
                <a:latin typeface="+mn-lt"/>
                <a:ea typeface="MS PGothic" panose="020B0600070205080204" pitchFamily="34" charset="-128"/>
              </a:rPr>
              <a:t>Start of FY 2018</a:t>
            </a:r>
            <a:endParaRPr lang="en-US" sz="1100" dirty="0">
              <a:latin typeface="+mn-lt"/>
              <a:ea typeface="MS PGothic" panose="020B0600070205080204" pitchFamily="34" charset="-128"/>
            </a:endParaRPr>
          </a:p>
        </p:txBody>
      </p:sp>
      <p:sp>
        <p:nvSpPr>
          <p:cNvPr id="43" name="Text Placeholder 18"/>
          <p:cNvSpPr txBox="1">
            <a:spLocks/>
          </p:cNvSpPr>
          <p:nvPr/>
        </p:nvSpPr>
        <p:spPr bwMode="auto">
          <a:xfrm>
            <a:off x="0" y="6207125"/>
            <a:ext cx="9144000" cy="374650"/>
          </a:xfrm>
          <a:prstGeom prst="rect">
            <a:avLst/>
          </a:prstGeom>
          <a:solidFill>
            <a:schemeClr val="bg1"/>
          </a:solid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endParaRPr lang="en-US" sz="1000" i="1" dirty="0" smtClean="0">
              <a:solidFill>
                <a:schemeClr val="tx1">
                  <a:lumMod val="65000"/>
                  <a:lumOff val="35000"/>
                </a:schemeClr>
              </a:solidFill>
              <a:latin typeface="+mn-lt"/>
            </a:endParaRPr>
          </a:p>
          <a:p>
            <a:pPr marL="0" indent="0">
              <a:lnSpc>
                <a:spcPct val="100000"/>
              </a:lnSpc>
              <a:spcBef>
                <a:spcPts val="0"/>
              </a:spcBef>
              <a:buNone/>
              <a:defRPr/>
            </a:pPr>
            <a:r>
              <a:rPr lang="en-US" sz="1000" i="1" dirty="0" smtClean="0">
                <a:solidFill>
                  <a:schemeClr val="tx1">
                    <a:lumMod val="65000"/>
                    <a:lumOff val="35000"/>
                  </a:schemeClr>
                </a:solidFill>
                <a:latin typeface="+mn-lt"/>
              </a:rPr>
              <a:t>Sources: </a:t>
            </a:r>
            <a:r>
              <a:rPr lang="en-US" sz="1000" i="1" dirty="0">
                <a:solidFill>
                  <a:schemeClr val="tx1">
                    <a:lumMod val="65000"/>
                    <a:lumOff val="35000"/>
                  </a:schemeClr>
                </a:solidFill>
                <a:latin typeface="+mn-lt"/>
              </a:rPr>
              <a:t>Sylvan Lane, “Trump to ask for major EPA, State cuts to boost military spending: reports,” The Hill, February 27, 2017; </a:t>
            </a:r>
            <a:endParaRPr lang="en-US" sz="1000" i="1" dirty="0" smtClean="0">
              <a:solidFill>
                <a:schemeClr val="tx1">
                  <a:lumMod val="65000"/>
                  <a:lumOff val="35000"/>
                </a:schemeClr>
              </a:solidFill>
              <a:latin typeface="+mn-lt"/>
            </a:endParaRPr>
          </a:p>
        </p:txBody>
      </p:sp>
      <p:sp>
        <p:nvSpPr>
          <p:cNvPr id="42" name="TextBox 41"/>
          <p:cNvSpPr txBox="1"/>
          <p:nvPr/>
        </p:nvSpPr>
        <p:spPr>
          <a:xfrm>
            <a:off x="1063249" y="4452516"/>
            <a:ext cx="2667000" cy="600164"/>
          </a:xfrm>
          <a:prstGeom prst="rect">
            <a:avLst/>
          </a:prstGeom>
          <a:solidFill>
            <a:srgbClr val="E8DCBC"/>
          </a:solidFill>
        </p:spPr>
        <p:txBody>
          <a:bodyPr>
            <a:spAutoFit/>
          </a:bodyPr>
          <a:lstStyle/>
          <a:p>
            <a:pPr>
              <a:defRPr/>
            </a:pPr>
            <a:r>
              <a:rPr lang="en-US" sz="1100" dirty="0" smtClean="0">
                <a:latin typeface="+mn-lt"/>
                <a:ea typeface="MS PGothic" panose="020B0600070205080204" pitchFamily="34" charset="-128"/>
              </a:rPr>
              <a:t>Cuts would have to go through the congressional appropriations process, but are currently in the hands of the agency. </a:t>
            </a:r>
            <a:endParaRPr lang="en-US" sz="1100" dirty="0">
              <a:latin typeface="+mn-lt"/>
              <a:ea typeface="MS PGothic" panose="020B0600070205080204" pitchFamily="34" charset="-128"/>
            </a:endParaRPr>
          </a:p>
        </p:txBody>
      </p:sp>
      <p:sp>
        <p:nvSpPr>
          <p:cNvPr id="46" name="TextBox 45"/>
          <p:cNvSpPr txBox="1"/>
          <p:nvPr/>
        </p:nvSpPr>
        <p:spPr>
          <a:xfrm>
            <a:off x="5387447" y="4283239"/>
            <a:ext cx="2667000" cy="938719"/>
          </a:xfrm>
          <a:prstGeom prst="rect">
            <a:avLst/>
          </a:prstGeom>
          <a:solidFill>
            <a:srgbClr val="E8DCBC"/>
          </a:solidFill>
        </p:spPr>
        <p:txBody>
          <a:bodyPr>
            <a:spAutoFit/>
          </a:bodyPr>
          <a:lstStyle/>
          <a:p>
            <a:pPr>
              <a:defRPr/>
            </a:pPr>
            <a:r>
              <a:rPr lang="en-US" sz="1100" dirty="0" smtClean="0">
                <a:latin typeface="+mn-lt"/>
                <a:ea typeface="MS PGothic" panose="020B0600070205080204" pitchFamily="34" charset="-128"/>
              </a:rPr>
              <a:t>Opponents to cuts to the EPA’s budget have been found on both sides of the aisle, and there is stiff resistance from Democrats and environmental groups that will slow the process down. </a:t>
            </a:r>
            <a:endParaRPr lang="en-US" sz="1100" dirty="0">
              <a:latin typeface="+mn-lt"/>
              <a:ea typeface="MS PGothic" panose="020B0600070205080204" pitchFamily="34" charset="-128"/>
            </a:endParaRPr>
          </a:p>
        </p:txBody>
      </p:sp>
    </p:spTree>
    <p:extLst>
      <p:ext uri="{BB962C8B-B14F-4D97-AF65-F5344CB8AC3E}">
        <p14:creationId xmlns:p14="http://schemas.microsoft.com/office/powerpoint/2010/main" val="879723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12"/>
          <p:cNvSpPr txBox="1">
            <a:spLocks noChangeArrowheads="1"/>
          </p:cNvSpPr>
          <p:nvPr/>
        </p:nvSpPr>
        <p:spPr bwMode="auto">
          <a:xfrm>
            <a:off x="7577716" y="233363"/>
            <a:ext cx="1548822" cy="230832"/>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900" dirty="0" smtClean="0">
                <a:solidFill>
                  <a:schemeClr val="bg2">
                    <a:lumMod val="25000"/>
                  </a:schemeClr>
                </a:solidFill>
              </a:rPr>
              <a:t>FEDERAL BUDGET CUTS</a:t>
            </a:r>
            <a:endParaRPr lang="en-US" altLang="en-US" sz="900" dirty="0">
              <a:solidFill>
                <a:schemeClr val="bg2">
                  <a:lumMod val="25000"/>
                </a:schemeClr>
              </a:solidFill>
            </a:endParaRPr>
          </a:p>
        </p:txBody>
      </p:sp>
      <p:sp>
        <p:nvSpPr>
          <p:cNvPr id="21" name="Rectangle 20"/>
          <p:cNvSpPr/>
          <p:nvPr/>
        </p:nvSpPr>
        <p:spPr>
          <a:xfrm>
            <a:off x="0" y="457200"/>
            <a:ext cx="9144000" cy="46038"/>
          </a:xfrm>
          <a:prstGeom prst="rect">
            <a:avLst/>
          </a:prstGeom>
          <a:solidFill>
            <a:schemeClr val="bg1">
              <a:lumMod val="50000"/>
            </a:schemeClr>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6147" name="Slide Number Placeholder 7168"/>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a:lnSpc>
                <a:spcPct val="100000"/>
              </a:lnSpc>
              <a:spcBef>
                <a:spcPct val="0"/>
              </a:spcBef>
              <a:buFontTx/>
              <a:buNone/>
            </a:pPr>
            <a:fld id="{F68A667F-31E1-5642-9F3F-E1BBFD0643D9}" type="slidenum">
              <a:rPr lang="en-US" altLang="en-US" sz="1000">
                <a:solidFill>
                  <a:srgbClr val="3B3838"/>
                </a:solidFill>
                <a:latin typeface="Calibri Light" charset="0"/>
              </a:rPr>
              <a:pPr>
                <a:lnSpc>
                  <a:spcPct val="100000"/>
                </a:lnSpc>
                <a:spcBef>
                  <a:spcPct val="0"/>
                </a:spcBef>
                <a:buFontTx/>
                <a:buNone/>
              </a:pPr>
              <a:t>3</a:t>
            </a:fld>
            <a:endParaRPr lang="en-US" altLang="en-US" sz="1000">
              <a:solidFill>
                <a:srgbClr val="3B3838"/>
              </a:solidFill>
              <a:latin typeface="Calibri Light" charset="0"/>
            </a:endParaRPr>
          </a:p>
        </p:txBody>
      </p:sp>
      <p:sp>
        <p:nvSpPr>
          <p:cNvPr id="6148" name="Title 1"/>
          <p:cNvSpPr>
            <a:spLocks noGrp="1"/>
          </p:cNvSpPr>
          <p:nvPr>
            <p:ph type="title"/>
          </p:nvPr>
        </p:nvSpPr>
        <p:spPr>
          <a:xfrm>
            <a:off x="228600" y="630239"/>
            <a:ext cx="8686800" cy="496888"/>
          </a:xfrm>
        </p:spPr>
        <p:txBody>
          <a:bodyPr/>
          <a:lstStyle/>
          <a:p>
            <a:r>
              <a:rPr lang="en-US" altLang="en-US" dirty="0" smtClean="0">
                <a:latin typeface="Georgia" charset="0"/>
                <a:ea typeface="MS PGothic" charset="-128"/>
              </a:rPr>
              <a:t>Programs suggested for funding cuts</a:t>
            </a:r>
            <a:endParaRPr lang="en-US" altLang="en-US" dirty="0">
              <a:latin typeface="Georgia" charset="0"/>
              <a:ea typeface="MS PGothic" charset="-128"/>
            </a:endParaRPr>
          </a:p>
        </p:txBody>
      </p:sp>
      <p:sp>
        <p:nvSpPr>
          <p:cNvPr id="15" name="Content Placeholder 17"/>
          <p:cNvSpPr txBox="1">
            <a:spLocks/>
          </p:cNvSpPr>
          <p:nvPr/>
        </p:nvSpPr>
        <p:spPr bwMode="auto">
          <a:xfrm>
            <a:off x="0" y="6626225"/>
            <a:ext cx="4572000" cy="231775"/>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ＭＳ Ｐゴシック"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ＭＳ Ｐゴシック"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ＭＳ Ｐゴシック"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1000" dirty="0" smtClean="0">
                <a:solidFill>
                  <a:schemeClr val="tx1">
                    <a:lumMod val="65000"/>
                    <a:lumOff val="35000"/>
                  </a:schemeClr>
                </a:solidFill>
                <a:latin typeface="+mn-lt"/>
                <a:ea typeface="MS PGothic" panose="020B0600070205080204" pitchFamily="34" charset="-128"/>
              </a:rPr>
              <a:t>March 2, 2017  |  Claire </a:t>
            </a:r>
            <a:r>
              <a:rPr lang="en-US" sz="1000" dirty="0" err="1" smtClean="0">
                <a:solidFill>
                  <a:schemeClr val="tx1">
                    <a:lumMod val="65000"/>
                    <a:lumOff val="35000"/>
                  </a:schemeClr>
                </a:solidFill>
                <a:latin typeface="+mn-lt"/>
                <a:ea typeface="MS PGothic" panose="020B0600070205080204" pitchFamily="34" charset="-128"/>
              </a:rPr>
              <a:t>Garney</a:t>
            </a:r>
            <a:r>
              <a:rPr lang="en-US" sz="1000" dirty="0" smtClean="0">
                <a:solidFill>
                  <a:schemeClr val="tx1">
                    <a:lumMod val="65000"/>
                    <a:lumOff val="35000"/>
                  </a:schemeClr>
                </a:solidFill>
                <a:latin typeface="+mn-lt"/>
                <a:ea typeface="MS PGothic" panose="020B0600070205080204" pitchFamily="34" charset="-128"/>
              </a:rPr>
              <a:t> </a:t>
            </a:r>
            <a:endParaRPr lang="en-US" sz="1000" dirty="0">
              <a:solidFill>
                <a:schemeClr val="tx1">
                  <a:lumMod val="65000"/>
                  <a:lumOff val="35000"/>
                </a:schemeClr>
              </a:solidFill>
              <a:latin typeface="+mn-lt"/>
              <a:ea typeface="MS PGothic" panose="020B0600070205080204" pitchFamily="34" charset="-128"/>
            </a:endParaRPr>
          </a:p>
        </p:txBody>
      </p:sp>
      <p:pic>
        <p:nvPicPr>
          <p:cNvPr id="6152" name="Picture 16" descr="NationalJournal_LC (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7475" y="215900"/>
            <a:ext cx="3448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Freeform 21"/>
          <p:cNvSpPr/>
          <p:nvPr/>
        </p:nvSpPr>
        <p:spPr bwMode="auto">
          <a:xfrm>
            <a:off x="6243292" y="4270548"/>
            <a:ext cx="2543014" cy="1571795"/>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solidFill>
            <a:srgbClr val="E8DCBC"/>
          </a:solid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lstStyle/>
          <a:p>
            <a:pPr marL="0" lvl="1" eaLnBrk="1" hangingPunct="1">
              <a:lnSpc>
                <a:spcPct val="90000"/>
              </a:lnSpc>
              <a:spcAft>
                <a:spcPct val="15000"/>
              </a:spcAft>
              <a:defRPr/>
            </a:pPr>
            <a:r>
              <a:rPr lang="en-US" altLang="en-US" sz="1100" b="1" dirty="0" smtClean="0">
                <a:solidFill>
                  <a:schemeClr val="tx1"/>
                </a:solidFill>
                <a:latin typeface="+mj-lt"/>
              </a:rPr>
              <a:t>Heritage Foundation </a:t>
            </a:r>
          </a:p>
          <a:p>
            <a:pPr marL="171450" lvl="1" indent="-171450" eaLnBrk="1" hangingPunct="1">
              <a:lnSpc>
                <a:spcPct val="90000"/>
              </a:lnSpc>
              <a:spcAft>
                <a:spcPct val="15000"/>
              </a:spcAft>
              <a:buFont typeface="Arial" panose="020B0604020202020204" pitchFamily="34" charset="0"/>
              <a:buChar char="•"/>
              <a:defRPr/>
            </a:pPr>
            <a:r>
              <a:rPr lang="en-US" altLang="en-US" sz="1100" dirty="0" smtClean="0">
                <a:solidFill>
                  <a:srgbClr val="000000"/>
                </a:solidFill>
              </a:rPr>
              <a:t>The budget that Trump released was modeled after a blueprint released by the Heritage Foundation. </a:t>
            </a:r>
          </a:p>
          <a:p>
            <a:pPr marL="171450" lvl="1" indent="-171450" eaLnBrk="1" hangingPunct="1">
              <a:lnSpc>
                <a:spcPct val="90000"/>
              </a:lnSpc>
              <a:spcAft>
                <a:spcPct val="15000"/>
              </a:spcAft>
              <a:buFont typeface="Arial" panose="020B0604020202020204" pitchFamily="34" charset="0"/>
              <a:buChar char="•"/>
              <a:defRPr/>
            </a:pPr>
            <a:r>
              <a:rPr lang="en-US" sz="1100" dirty="0" smtClean="0">
                <a:solidFill>
                  <a:srgbClr val="000000"/>
                </a:solidFill>
              </a:rPr>
              <a:t>The foundation also included other funding cuts based on their belief that climate change is not a significant problem, but it’s not clear yet if these will be included in the Trump administration’s final budget proposal. </a:t>
            </a:r>
            <a:endParaRPr lang="en-US" sz="1100" dirty="0"/>
          </a:p>
        </p:txBody>
      </p:sp>
      <p:sp>
        <p:nvSpPr>
          <p:cNvPr id="63" name="Freeform 62"/>
          <p:cNvSpPr/>
          <p:nvPr/>
        </p:nvSpPr>
        <p:spPr bwMode="auto">
          <a:xfrm>
            <a:off x="1300476" y="1241803"/>
            <a:ext cx="4729738" cy="1498102"/>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solidFill>
            <a:schemeClr val="bg1"/>
          </a:solid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wrap="square" lIns="0" tIns="0" rIns="0" bIns="0">
            <a:spAutoFit/>
          </a:bodyPr>
          <a:lstStyle>
            <a:lvl1pPr marL="342900" indent="-342900" defTabSz="444500">
              <a:defRPr sz="2400">
                <a:solidFill>
                  <a:schemeClr val="tx1"/>
                </a:solidFill>
                <a:latin typeface="Gill Sans MT" panose="020B0502020104020203" pitchFamily="34" charset="0"/>
                <a:ea typeface="MS PGothic" panose="020B0600070205080204" pitchFamily="34" charset="-128"/>
              </a:defRPr>
            </a:lvl1pPr>
            <a:lvl2pPr defTabSz="444500">
              <a:defRPr sz="2400">
                <a:solidFill>
                  <a:schemeClr val="tx1"/>
                </a:solidFill>
                <a:latin typeface="Gill Sans MT" panose="020B0502020104020203" pitchFamily="34" charset="0"/>
                <a:ea typeface="MS PGothic" panose="020B0600070205080204" pitchFamily="34" charset="-128"/>
              </a:defRPr>
            </a:lvl2pPr>
            <a:lvl3pPr marL="1143000" indent="-228600" defTabSz="444500">
              <a:defRPr sz="2400">
                <a:solidFill>
                  <a:schemeClr val="tx1"/>
                </a:solidFill>
                <a:latin typeface="Gill Sans MT" panose="020B0502020104020203" pitchFamily="34" charset="0"/>
                <a:ea typeface="MS PGothic" panose="020B0600070205080204" pitchFamily="34" charset="-128"/>
              </a:defRPr>
            </a:lvl3pPr>
            <a:lvl4pPr marL="1600200" indent="-228600" defTabSz="444500">
              <a:defRPr sz="2400">
                <a:solidFill>
                  <a:schemeClr val="tx1"/>
                </a:solidFill>
                <a:latin typeface="Gill Sans MT" panose="020B0502020104020203" pitchFamily="34" charset="0"/>
                <a:ea typeface="MS PGothic" panose="020B0600070205080204" pitchFamily="34" charset="-128"/>
              </a:defRPr>
            </a:lvl4pPr>
            <a:lvl5pPr marL="2057400" indent="-228600" defTabSz="444500">
              <a:defRPr sz="2400">
                <a:solidFill>
                  <a:schemeClr val="tx1"/>
                </a:solidFill>
                <a:latin typeface="Gill Sans MT" panose="020B0502020104020203" pitchFamily="34" charset="0"/>
                <a:ea typeface="MS PGothic" panose="020B0600070205080204" pitchFamily="34" charset="-128"/>
              </a:defRPr>
            </a:lvl5pPr>
            <a:lvl6pPr marL="25146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marL="0" lvl="1" eaLnBrk="1" hangingPunct="1">
              <a:lnSpc>
                <a:spcPct val="90000"/>
              </a:lnSpc>
              <a:spcAft>
                <a:spcPct val="15000"/>
              </a:spcAft>
              <a:defRPr/>
            </a:pPr>
            <a:r>
              <a:rPr lang="en-US" altLang="en-US" sz="1100" b="1" dirty="0" smtClean="0">
                <a:solidFill>
                  <a:srgbClr val="000000"/>
                </a:solidFill>
                <a:latin typeface="+mj-lt"/>
              </a:rPr>
              <a:t>Trump’s suggestions of programs in the EPA to face funding cuts</a:t>
            </a:r>
          </a:p>
          <a:p>
            <a:pPr marL="171450" lvl="1" indent="-171450" eaLnBrk="1" hangingPunct="1">
              <a:lnSpc>
                <a:spcPct val="90000"/>
              </a:lnSpc>
              <a:spcAft>
                <a:spcPct val="15000"/>
              </a:spcAft>
              <a:buFont typeface="Arial" panose="020B0604020202020204" pitchFamily="34" charset="0"/>
              <a:buChar char="•"/>
              <a:defRPr/>
            </a:pPr>
            <a:r>
              <a:rPr lang="en-US" sz="1100" dirty="0" smtClean="0">
                <a:solidFill>
                  <a:srgbClr val="000000"/>
                </a:solidFill>
                <a:latin typeface="+mn-lt"/>
              </a:rPr>
              <a:t>Grants to states and air and water programs would be cut by 30%</a:t>
            </a:r>
          </a:p>
          <a:p>
            <a:pPr marL="171450" lvl="1" indent="-171450" eaLnBrk="1" hangingPunct="1">
              <a:lnSpc>
                <a:spcPct val="90000"/>
              </a:lnSpc>
              <a:spcAft>
                <a:spcPct val="15000"/>
              </a:spcAft>
              <a:buFont typeface="Arial" panose="020B0604020202020204" pitchFamily="34" charset="0"/>
              <a:buChar char="•"/>
              <a:defRPr/>
            </a:pPr>
            <a:r>
              <a:rPr lang="en-US" sz="1100" dirty="0" smtClean="0">
                <a:solidFill>
                  <a:srgbClr val="000000"/>
                </a:solidFill>
                <a:latin typeface="+mn-lt"/>
              </a:rPr>
              <a:t>The Chesapeake Bay cleanup project received $73 million in FY 2017, but would receive only $5 million in FY 2018</a:t>
            </a:r>
          </a:p>
          <a:p>
            <a:pPr marL="171450" lvl="1" indent="-171450" eaLnBrk="1" hangingPunct="1">
              <a:lnSpc>
                <a:spcPct val="90000"/>
              </a:lnSpc>
              <a:spcAft>
                <a:spcPct val="15000"/>
              </a:spcAft>
              <a:buFont typeface="Arial" panose="020B0604020202020204" pitchFamily="34" charset="0"/>
              <a:buChar char="•"/>
              <a:defRPr/>
            </a:pPr>
            <a:r>
              <a:rPr lang="en-US" sz="1100" dirty="0" smtClean="0">
                <a:solidFill>
                  <a:srgbClr val="000000"/>
                </a:solidFill>
                <a:latin typeface="+mn-lt"/>
              </a:rPr>
              <a:t>The Office of Research and Development could lose 42% of their budget </a:t>
            </a:r>
          </a:p>
          <a:p>
            <a:pPr marL="171450" lvl="1" indent="-171450" eaLnBrk="1" hangingPunct="1">
              <a:lnSpc>
                <a:spcPct val="90000"/>
              </a:lnSpc>
              <a:spcAft>
                <a:spcPct val="15000"/>
              </a:spcAft>
              <a:buFont typeface="Arial" panose="020B0604020202020204" pitchFamily="34" charset="0"/>
              <a:buChar char="•"/>
              <a:defRPr/>
            </a:pPr>
            <a:r>
              <a:rPr lang="en-US" sz="1100" dirty="0" smtClean="0">
                <a:solidFill>
                  <a:srgbClr val="000000"/>
                </a:solidFill>
                <a:latin typeface="+mn-lt"/>
              </a:rPr>
              <a:t>Programs that deal with surface water cleanup and regulate diesel truck emissions would have less funding</a:t>
            </a:r>
          </a:p>
          <a:p>
            <a:pPr marL="171450" lvl="1" indent="-171450" eaLnBrk="1" hangingPunct="1">
              <a:lnSpc>
                <a:spcPct val="90000"/>
              </a:lnSpc>
              <a:spcAft>
                <a:spcPct val="15000"/>
              </a:spcAft>
              <a:buFont typeface="Arial" panose="020B0604020202020204" pitchFamily="34" charset="0"/>
              <a:buChar char="•"/>
              <a:defRPr/>
            </a:pPr>
            <a:r>
              <a:rPr lang="en-US" sz="1100" dirty="0" smtClean="0">
                <a:solidFill>
                  <a:srgbClr val="000000"/>
                </a:solidFill>
                <a:latin typeface="+mn-lt"/>
              </a:rPr>
              <a:t>The U.S. would contribute less aid to countries to help them deal with ozone depletion and climate change </a:t>
            </a:r>
            <a:endParaRPr lang="en-US" sz="1100" dirty="0" smtClean="0">
              <a:latin typeface="+mn-lt"/>
            </a:endParaRPr>
          </a:p>
        </p:txBody>
      </p:sp>
      <p:sp>
        <p:nvSpPr>
          <p:cNvPr id="65" name="TextBox 64"/>
          <p:cNvSpPr txBox="1"/>
          <p:nvPr/>
        </p:nvSpPr>
        <p:spPr>
          <a:xfrm>
            <a:off x="1239865" y="2904207"/>
            <a:ext cx="4790349" cy="1268809"/>
          </a:xfrm>
          <a:prstGeom prst="rect">
            <a:avLst/>
          </a:prstGeom>
          <a:solidFill>
            <a:schemeClr val="bg1"/>
          </a:solidFill>
        </p:spPr>
        <p:txBody>
          <a:bodyPr wrap="square">
            <a:spAutoFit/>
          </a:bodyPr>
          <a:lstStyle/>
          <a:p>
            <a:pPr marL="0" lvl="1" eaLnBrk="1" hangingPunct="1">
              <a:lnSpc>
                <a:spcPct val="90000"/>
              </a:lnSpc>
              <a:spcAft>
                <a:spcPct val="15000"/>
              </a:spcAft>
              <a:defRPr/>
            </a:pPr>
            <a:r>
              <a:rPr lang="en-US" altLang="en-US" sz="1100" b="1" dirty="0" smtClean="0">
                <a:solidFill>
                  <a:srgbClr val="000000"/>
                </a:solidFill>
                <a:latin typeface="Georgia"/>
                <a:ea typeface="+mn-ea"/>
                <a:cs typeface="+mn-cs"/>
              </a:rPr>
              <a:t>Trump’s </a:t>
            </a:r>
            <a:r>
              <a:rPr lang="en-US" altLang="en-US" sz="1100" b="1" dirty="0">
                <a:solidFill>
                  <a:srgbClr val="000000"/>
                </a:solidFill>
                <a:latin typeface="Georgia"/>
                <a:ea typeface="+mn-ea"/>
                <a:cs typeface="+mn-cs"/>
              </a:rPr>
              <a:t>suggestions </a:t>
            </a:r>
            <a:r>
              <a:rPr lang="en-US" altLang="en-US" sz="1100" b="1" dirty="0" smtClean="0">
                <a:solidFill>
                  <a:srgbClr val="000000"/>
                </a:solidFill>
                <a:latin typeface="Georgia"/>
                <a:ea typeface="+mn-ea"/>
                <a:cs typeface="+mn-cs"/>
              </a:rPr>
              <a:t>of programs in the Dept. of Energy to face funding cuts</a:t>
            </a:r>
            <a:endParaRPr lang="en-US" altLang="en-US" sz="1100" b="1" dirty="0">
              <a:solidFill>
                <a:srgbClr val="000000"/>
              </a:solidFill>
              <a:latin typeface="Georgia"/>
              <a:ea typeface="+mn-ea"/>
              <a:cs typeface="+mn-cs"/>
            </a:endParaRPr>
          </a:p>
          <a:p>
            <a:pPr marL="171450" indent="-171450">
              <a:buFont typeface="Arial" panose="020B0604020202020204" pitchFamily="34" charset="0"/>
              <a:buChar char="•"/>
              <a:defRPr/>
            </a:pPr>
            <a:r>
              <a:rPr lang="en-US" sz="1100" dirty="0" smtClean="0">
                <a:latin typeface="+mn-lt"/>
                <a:ea typeface="MS PGothic" panose="020B0600070205080204" pitchFamily="34" charset="-128"/>
              </a:rPr>
              <a:t>Office of Nuclear Energy</a:t>
            </a:r>
          </a:p>
          <a:p>
            <a:pPr marL="628650" lvl="1" indent="-171450">
              <a:buFont typeface="Arial" panose="020B0604020202020204" pitchFamily="34" charset="0"/>
              <a:buChar char="•"/>
              <a:defRPr/>
            </a:pPr>
            <a:r>
              <a:rPr lang="en-US" sz="1100" dirty="0" smtClean="0">
                <a:latin typeface="+mn-lt"/>
                <a:ea typeface="MS PGothic" panose="020B0600070205080204" pitchFamily="34" charset="-128"/>
              </a:rPr>
              <a:t>Funding for research into advanced reactors would be cut, while some funding for the Yucca Mountain project would be maintained if the proposed cuts follow the Heritage Foundation’s recommendations</a:t>
            </a:r>
          </a:p>
          <a:p>
            <a:pPr marL="171450" indent="-171450">
              <a:buFont typeface="Arial" panose="020B0604020202020204" pitchFamily="34" charset="0"/>
              <a:buChar char="•"/>
              <a:defRPr/>
            </a:pPr>
            <a:r>
              <a:rPr lang="en-US" altLang="en-US" sz="1100" dirty="0" smtClean="0">
                <a:latin typeface="+mn-lt"/>
                <a:ea typeface="MS PGothic" panose="020B0600070205080204" pitchFamily="34" charset="-128"/>
              </a:rPr>
              <a:t>Advanced nuclear computing research</a:t>
            </a:r>
            <a:endParaRPr lang="en-US" altLang="en-US" sz="1100" dirty="0"/>
          </a:p>
        </p:txBody>
      </p:sp>
      <p:sp>
        <p:nvSpPr>
          <p:cNvPr id="68" name="TextBox 67"/>
          <p:cNvSpPr txBox="1"/>
          <p:nvPr/>
        </p:nvSpPr>
        <p:spPr>
          <a:xfrm>
            <a:off x="1247614" y="4337319"/>
            <a:ext cx="4680487" cy="1057212"/>
          </a:xfrm>
          <a:prstGeom prst="rect">
            <a:avLst/>
          </a:prstGeom>
          <a:solidFill>
            <a:schemeClr val="bg1"/>
          </a:solidFill>
        </p:spPr>
        <p:txBody>
          <a:bodyPr wrap="square">
            <a:spAutoFit/>
          </a:bodyPr>
          <a:lstStyle/>
          <a:p>
            <a:pPr marL="0" lvl="1" eaLnBrk="1" hangingPunct="1">
              <a:lnSpc>
                <a:spcPct val="90000"/>
              </a:lnSpc>
              <a:spcAft>
                <a:spcPct val="15000"/>
              </a:spcAft>
              <a:defRPr/>
            </a:pPr>
            <a:r>
              <a:rPr lang="en-US" altLang="en-US" sz="1100" b="1" dirty="0" smtClean="0">
                <a:solidFill>
                  <a:srgbClr val="000000"/>
                </a:solidFill>
                <a:latin typeface="Georgia"/>
                <a:ea typeface="+mn-ea"/>
                <a:cs typeface="+mn-cs"/>
              </a:rPr>
              <a:t>Heritage Foundation suggestions of programs to receive less funding</a:t>
            </a:r>
          </a:p>
          <a:p>
            <a:pPr marL="171450" lvl="1" indent="-171450" eaLnBrk="1" hangingPunct="1">
              <a:lnSpc>
                <a:spcPct val="90000"/>
              </a:lnSpc>
              <a:spcAft>
                <a:spcPct val="15000"/>
              </a:spcAft>
              <a:buFont typeface="Arial" panose="020B0604020202020204" pitchFamily="34" charset="0"/>
              <a:buChar char="•"/>
              <a:defRPr/>
            </a:pPr>
            <a:r>
              <a:rPr lang="en-US" sz="1100" dirty="0" smtClean="0">
                <a:latin typeface="+mn-lt"/>
                <a:ea typeface="MS PGothic" panose="020B0600070205080204" pitchFamily="34" charset="-128"/>
              </a:rPr>
              <a:t>EPA’s National Estuary Program, Pollution Prevention Program, Federal Vehicle and Fuels Standards and Certification Program, and waste </a:t>
            </a:r>
            <a:r>
              <a:rPr lang="en-US" sz="1100" dirty="0">
                <a:latin typeface="+mn-lt"/>
                <a:ea typeface="MS PGothic" panose="020B0600070205080204" pitchFamily="34" charset="-128"/>
              </a:rPr>
              <a:t>m</a:t>
            </a:r>
            <a:r>
              <a:rPr lang="en-US" sz="1100" dirty="0" smtClean="0">
                <a:latin typeface="+mn-lt"/>
                <a:ea typeface="MS PGothic" panose="020B0600070205080204" pitchFamily="34" charset="-128"/>
              </a:rPr>
              <a:t>inimization and recycling programs</a:t>
            </a:r>
          </a:p>
          <a:p>
            <a:pPr marL="171450" lvl="1" indent="-171450" eaLnBrk="1" hangingPunct="1">
              <a:lnSpc>
                <a:spcPct val="90000"/>
              </a:lnSpc>
              <a:spcAft>
                <a:spcPct val="15000"/>
              </a:spcAft>
              <a:buFont typeface="Arial" panose="020B0604020202020204" pitchFamily="34" charset="0"/>
              <a:buChar char="•"/>
              <a:defRPr/>
            </a:pPr>
            <a:r>
              <a:rPr lang="en-US" sz="1100" dirty="0" smtClean="0">
                <a:latin typeface="+mn-lt"/>
                <a:ea typeface="MS PGothic" panose="020B0600070205080204" pitchFamily="34" charset="-128"/>
              </a:rPr>
              <a:t>Cut contributions to the Stratospheric Ozone Multilateral Fund</a:t>
            </a:r>
          </a:p>
        </p:txBody>
      </p:sp>
      <p:sp>
        <p:nvSpPr>
          <p:cNvPr id="94" name="Text Placeholder 18"/>
          <p:cNvSpPr txBox="1">
            <a:spLocks/>
          </p:cNvSpPr>
          <p:nvPr/>
        </p:nvSpPr>
        <p:spPr bwMode="auto">
          <a:xfrm>
            <a:off x="-4763" y="5856197"/>
            <a:ext cx="9144001" cy="46305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US" sz="900" i="1" dirty="0">
                <a:solidFill>
                  <a:schemeClr val="tx1">
                    <a:lumMod val="65000"/>
                    <a:lumOff val="35000"/>
                  </a:schemeClr>
                </a:solidFill>
                <a:latin typeface="+mn-lt"/>
              </a:rPr>
              <a:t>Sources: Devin Henry, “Trump to propose 24 percent cut in EPA spending: reports,” The Hill, February 27, 2017; Glenn Thrush, Kate Kelly and Maggie </a:t>
            </a:r>
            <a:r>
              <a:rPr lang="en-US" sz="900" i="1" dirty="0" err="1">
                <a:solidFill>
                  <a:schemeClr val="tx1">
                    <a:lumMod val="65000"/>
                    <a:lumOff val="35000"/>
                  </a:schemeClr>
                </a:solidFill>
                <a:latin typeface="+mn-lt"/>
              </a:rPr>
              <a:t>Haberman</a:t>
            </a:r>
            <a:r>
              <a:rPr lang="en-US" sz="900" i="1" dirty="0">
                <a:solidFill>
                  <a:schemeClr val="tx1">
                    <a:lumMod val="65000"/>
                    <a:lumOff val="35000"/>
                  </a:schemeClr>
                </a:solidFill>
                <a:latin typeface="+mn-lt"/>
              </a:rPr>
              <a:t>, “Trump to ask for sharp increases in military spending, officials say,” The New York Times, February 26, 2017; Jennifer A. </a:t>
            </a:r>
            <a:r>
              <a:rPr lang="en-US" sz="900" i="1" dirty="0" err="1">
                <a:solidFill>
                  <a:schemeClr val="tx1">
                    <a:lumMod val="65000"/>
                    <a:lumOff val="35000"/>
                  </a:schemeClr>
                </a:solidFill>
                <a:latin typeface="+mn-lt"/>
              </a:rPr>
              <a:t>Dloughy</a:t>
            </a:r>
            <a:r>
              <a:rPr lang="en-US" sz="900" i="1" dirty="0">
                <a:solidFill>
                  <a:schemeClr val="tx1">
                    <a:lumMod val="65000"/>
                    <a:lumOff val="35000"/>
                  </a:schemeClr>
                </a:solidFill>
                <a:latin typeface="+mn-lt"/>
              </a:rPr>
              <a:t>, “Trump’s EPA budget cuts may unleash a backlash risks remain,” Bloomberg, February 27, 2017; David Malakoff, “Trump’s 2018 budget will squeeze civilian science agencies,” Science Magazine, February 27, 2017; Robert Walton, “Report: DOE target for massive cuts in Trump budget draft,” Utility Dive, January 20, 2017; Juliet </a:t>
            </a:r>
            <a:r>
              <a:rPr lang="en-US" sz="900" i="1" dirty="0" err="1">
                <a:solidFill>
                  <a:schemeClr val="tx1">
                    <a:lumMod val="65000"/>
                    <a:lumOff val="35000"/>
                  </a:schemeClr>
                </a:solidFill>
                <a:latin typeface="+mn-lt"/>
              </a:rPr>
              <a:t>Eilperin</a:t>
            </a:r>
            <a:r>
              <a:rPr lang="en-US" sz="900" i="1" dirty="0">
                <a:solidFill>
                  <a:schemeClr val="tx1">
                    <a:lumMod val="65000"/>
                    <a:lumOff val="35000"/>
                  </a:schemeClr>
                </a:solidFill>
                <a:latin typeface="+mn-lt"/>
              </a:rPr>
              <a:t> and Brady Dennis, “White House eyes plan to cut EPA staff by one-fifth, eliminating key programs,” The Washington Post, March 1, 2017; Brad </a:t>
            </a:r>
            <a:r>
              <a:rPr lang="en-US" sz="900" i="1" dirty="0" err="1">
                <a:solidFill>
                  <a:schemeClr val="tx1">
                    <a:lumMod val="65000"/>
                    <a:lumOff val="35000"/>
                  </a:schemeClr>
                </a:solidFill>
                <a:latin typeface="+mn-lt"/>
              </a:rPr>
              <a:t>Plumer</a:t>
            </a:r>
            <a:r>
              <a:rPr lang="en-US" sz="900" i="1" dirty="0">
                <a:solidFill>
                  <a:schemeClr val="tx1">
                    <a:lumMod val="65000"/>
                    <a:lumOff val="35000"/>
                  </a:schemeClr>
                </a:solidFill>
                <a:latin typeface="+mn-lt"/>
              </a:rPr>
              <a:t>, “The Heritage Foundation has a plan for gutting EPA and the Energy Department. It’s eerily plausible.” </a:t>
            </a:r>
            <a:r>
              <a:rPr lang="en-US" sz="900" i="1" dirty="0" err="1">
                <a:solidFill>
                  <a:schemeClr val="tx1">
                    <a:lumMod val="65000"/>
                    <a:lumOff val="35000"/>
                  </a:schemeClr>
                </a:solidFill>
                <a:latin typeface="+mn-lt"/>
              </a:rPr>
              <a:t>Vox</a:t>
            </a:r>
            <a:r>
              <a:rPr lang="en-US" sz="900" i="1" dirty="0">
                <a:solidFill>
                  <a:schemeClr val="tx1">
                    <a:lumMod val="65000"/>
                    <a:lumOff val="35000"/>
                  </a:schemeClr>
                </a:solidFill>
                <a:latin typeface="+mn-lt"/>
              </a:rPr>
              <a:t>, March 1, 2017. </a:t>
            </a:r>
          </a:p>
        </p:txBody>
      </p:sp>
      <p:sp>
        <p:nvSpPr>
          <p:cNvPr id="47" name="TextBox 46"/>
          <p:cNvSpPr txBox="1"/>
          <p:nvPr/>
        </p:nvSpPr>
        <p:spPr>
          <a:xfrm>
            <a:off x="6362693" y="1446614"/>
            <a:ext cx="2358267" cy="1869743"/>
          </a:xfrm>
          <a:prstGeom prst="rect">
            <a:avLst/>
          </a:prstGeom>
          <a:solidFill>
            <a:schemeClr val="bg1"/>
          </a:solidFill>
        </p:spPr>
        <p:txBody>
          <a:bodyPr wrap="square">
            <a:spAutoFit/>
          </a:bodyPr>
          <a:lstStyle/>
          <a:p>
            <a:pPr>
              <a:lnSpc>
                <a:spcPct val="150000"/>
              </a:lnSpc>
              <a:defRPr/>
            </a:pPr>
            <a:r>
              <a:rPr lang="en-US" sz="1100" dirty="0" smtClean="0"/>
              <a:t>They’re talking about massive cuts to an agency whose budget has basically been flat. They’re not hiding their overall goal in terms of a long-run effort to basically hobble the ability of the government to protect the public.”</a:t>
            </a:r>
            <a:endParaRPr lang="en-US" sz="1100" b="1" dirty="0">
              <a:latin typeface="+mn-lt"/>
            </a:endParaRPr>
          </a:p>
        </p:txBody>
      </p:sp>
      <p:sp>
        <p:nvSpPr>
          <p:cNvPr id="49" name="Oval 48"/>
          <p:cNvSpPr/>
          <p:nvPr/>
        </p:nvSpPr>
        <p:spPr bwMode="auto">
          <a:xfrm>
            <a:off x="6097660" y="1333984"/>
            <a:ext cx="327025" cy="360362"/>
          </a:xfrm>
          <a:prstGeom prst="ellipse">
            <a:avLst/>
          </a:prstGeom>
          <a:solidFill>
            <a:srgbClr val="E8DCBC"/>
          </a:solidFill>
          <a:ln>
            <a:solidFill>
              <a:srgbClr val="A4917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Light" panose="020F0302020204030204" pitchFamily="34" charset="0"/>
                <a:ea typeface="ＭＳ Ｐゴシック" panose="020B0600070205080204" pitchFamily="34" charset="-128"/>
              </a:defRPr>
            </a:lvl1pPr>
            <a:lvl2pPr marL="742950" indent="-285750">
              <a:defRPr>
                <a:solidFill>
                  <a:schemeClr val="tx1"/>
                </a:solidFill>
                <a:latin typeface="Calibri Light" panose="020F0302020204030204" pitchFamily="34" charset="0"/>
                <a:ea typeface="ＭＳ Ｐゴシック" panose="020B0600070205080204" pitchFamily="34" charset="-128"/>
              </a:defRPr>
            </a:lvl2pPr>
            <a:lvl3pPr marL="1143000" indent="-228600">
              <a:defRPr>
                <a:solidFill>
                  <a:schemeClr val="tx1"/>
                </a:solidFill>
                <a:latin typeface="Calibri Light" panose="020F0302020204030204" pitchFamily="34" charset="0"/>
                <a:ea typeface="ＭＳ Ｐゴシック" panose="020B0600070205080204" pitchFamily="34" charset="-128"/>
              </a:defRPr>
            </a:lvl3pPr>
            <a:lvl4pPr marL="1600200" indent="-228600">
              <a:defRPr>
                <a:solidFill>
                  <a:schemeClr val="tx1"/>
                </a:solidFill>
                <a:latin typeface="Calibri Light" panose="020F0302020204030204" pitchFamily="34" charset="0"/>
                <a:ea typeface="ＭＳ Ｐゴシック" panose="020B0600070205080204" pitchFamily="34" charset="-128"/>
              </a:defRPr>
            </a:lvl4pPr>
            <a:lvl5pPr marL="2057400" indent="-228600">
              <a:defRPr>
                <a:solidFill>
                  <a:schemeClr val="tx1"/>
                </a:solidFill>
                <a:latin typeface="Calibri Light" panose="020F03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Light" panose="020F03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Light" panose="020F03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Light" panose="020F03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Light" panose="020F0302020204030204" pitchFamily="34" charset="0"/>
                <a:ea typeface="ＭＳ Ｐゴシック" panose="020B0600070205080204" pitchFamily="34" charset="-128"/>
              </a:defRPr>
            </a:lvl9pPr>
          </a:lstStyle>
          <a:p>
            <a:pPr algn="ctr">
              <a:defRPr/>
            </a:pPr>
            <a:endParaRPr lang="en-US" altLang="en-US" smtClean="0">
              <a:solidFill>
                <a:srgbClr val="FFFFFF"/>
              </a:solidFill>
            </a:endParaRPr>
          </a:p>
        </p:txBody>
      </p:sp>
      <p:sp>
        <p:nvSpPr>
          <p:cNvPr id="7" name="TextBox 6"/>
          <p:cNvSpPr txBox="1"/>
          <p:nvPr/>
        </p:nvSpPr>
        <p:spPr>
          <a:xfrm>
            <a:off x="6064505" y="1297126"/>
            <a:ext cx="251504" cy="707886"/>
          </a:xfrm>
          <a:prstGeom prst="rect">
            <a:avLst/>
          </a:prstGeom>
          <a:noFill/>
        </p:spPr>
        <p:txBody>
          <a:bodyPr wrap="square" rtlCol="0">
            <a:spAutoFit/>
          </a:bodyPr>
          <a:lstStyle/>
          <a:p>
            <a:r>
              <a:rPr lang="en-US" sz="4000" dirty="0" smtClean="0">
                <a:solidFill>
                  <a:schemeClr val="bg1"/>
                </a:solidFill>
                <a:latin typeface="+mj-lt"/>
              </a:rPr>
              <a:t>“</a:t>
            </a:r>
            <a:endParaRPr lang="en-US" sz="4000" dirty="0">
              <a:solidFill>
                <a:schemeClr val="bg1"/>
              </a:solidFill>
              <a:latin typeface="+mj-lt"/>
            </a:endParaRPr>
          </a:p>
        </p:txBody>
      </p:sp>
      <p:sp>
        <p:nvSpPr>
          <p:cNvPr id="9" name="TextBox 8"/>
          <p:cNvSpPr txBox="1"/>
          <p:nvPr/>
        </p:nvSpPr>
        <p:spPr>
          <a:xfrm>
            <a:off x="6532981" y="3290753"/>
            <a:ext cx="2244766" cy="892552"/>
          </a:xfrm>
          <a:prstGeom prst="rect">
            <a:avLst/>
          </a:prstGeom>
          <a:noFill/>
        </p:spPr>
        <p:txBody>
          <a:bodyPr wrap="square" rtlCol="0">
            <a:spAutoFit/>
          </a:bodyPr>
          <a:lstStyle/>
          <a:p>
            <a:r>
              <a:rPr lang="en-US" sz="1300" dirty="0" smtClean="0"/>
              <a:t>-- </a:t>
            </a:r>
            <a:r>
              <a:rPr lang="en-US" sz="1300" b="1" dirty="0" smtClean="0">
                <a:solidFill>
                  <a:srgbClr val="A49178"/>
                </a:solidFill>
              </a:rPr>
              <a:t>David </a:t>
            </a:r>
            <a:r>
              <a:rPr lang="en-US" sz="1300" b="1" dirty="0" err="1" smtClean="0">
                <a:solidFill>
                  <a:srgbClr val="A49178"/>
                </a:solidFill>
              </a:rPr>
              <a:t>Goldston</a:t>
            </a:r>
            <a:r>
              <a:rPr lang="en-US" sz="1300" b="1" dirty="0" smtClean="0">
                <a:solidFill>
                  <a:srgbClr val="A49178"/>
                </a:solidFill>
              </a:rPr>
              <a:t>, director of government affairs for the Natural Resources Defense Council</a:t>
            </a:r>
            <a:endParaRPr lang="en-US" sz="1300" b="1" dirty="0">
              <a:solidFill>
                <a:srgbClr val="A49178"/>
              </a:solidFill>
            </a:endParaRPr>
          </a:p>
        </p:txBody>
      </p:sp>
      <p:pic>
        <p:nvPicPr>
          <p:cNvPr id="3" name="Picture 2"/>
          <p:cNvPicPr>
            <a:picLocks noChangeAspect="1"/>
          </p:cNvPicPr>
          <p:nvPr/>
        </p:nvPicPr>
        <p:blipFill>
          <a:blip r:embed="rId4"/>
          <a:stretch>
            <a:fillRect/>
          </a:stretch>
        </p:blipFill>
        <p:spPr>
          <a:xfrm>
            <a:off x="338497" y="3077037"/>
            <a:ext cx="776273" cy="914400"/>
          </a:xfrm>
          <a:prstGeom prst="rect">
            <a:avLst/>
          </a:prstGeom>
        </p:spPr>
      </p:pic>
      <p:pic>
        <p:nvPicPr>
          <p:cNvPr id="4" name="Picture 3"/>
          <p:cNvPicPr>
            <a:picLocks noChangeAspect="1"/>
          </p:cNvPicPr>
          <p:nvPr/>
        </p:nvPicPr>
        <p:blipFill>
          <a:blip r:embed="rId5"/>
          <a:stretch>
            <a:fillRect/>
          </a:stretch>
        </p:blipFill>
        <p:spPr>
          <a:xfrm>
            <a:off x="186076" y="4620969"/>
            <a:ext cx="1081114" cy="914400"/>
          </a:xfrm>
          <a:prstGeom prst="rect">
            <a:avLst/>
          </a:prstGeom>
        </p:spPr>
      </p:pic>
      <p:pic>
        <p:nvPicPr>
          <p:cNvPr id="8" name="Picture 7"/>
          <p:cNvPicPr>
            <a:picLocks noChangeAspect="1"/>
          </p:cNvPicPr>
          <p:nvPr/>
        </p:nvPicPr>
        <p:blipFill>
          <a:blip r:embed="rId6"/>
          <a:stretch>
            <a:fillRect/>
          </a:stretch>
        </p:blipFill>
        <p:spPr>
          <a:xfrm>
            <a:off x="194507" y="1549997"/>
            <a:ext cx="1064252" cy="914400"/>
          </a:xfrm>
          <a:prstGeom prst="rect">
            <a:avLst/>
          </a:prstGeom>
        </p:spPr>
      </p:pic>
    </p:spTree>
    <p:extLst>
      <p:ext uri="{BB962C8B-B14F-4D97-AF65-F5344CB8AC3E}">
        <p14:creationId xmlns:p14="http://schemas.microsoft.com/office/powerpoint/2010/main" val="2894816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12"/>
          <p:cNvSpPr txBox="1">
            <a:spLocks noChangeArrowheads="1"/>
          </p:cNvSpPr>
          <p:nvPr/>
        </p:nvSpPr>
        <p:spPr bwMode="auto">
          <a:xfrm>
            <a:off x="7577716" y="233363"/>
            <a:ext cx="1548822" cy="230832"/>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900" dirty="0" smtClean="0">
                <a:solidFill>
                  <a:schemeClr val="bg2">
                    <a:lumMod val="25000"/>
                  </a:schemeClr>
                </a:solidFill>
              </a:rPr>
              <a:t>FEDERAL BUDGET CUTS</a:t>
            </a:r>
            <a:endParaRPr lang="en-US" altLang="en-US" sz="900" dirty="0">
              <a:solidFill>
                <a:schemeClr val="bg2">
                  <a:lumMod val="25000"/>
                </a:schemeClr>
              </a:solidFill>
            </a:endParaRPr>
          </a:p>
        </p:txBody>
      </p:sp>
      <p:sp>
        <p:nvSpPr>
          <p:cNvPr id="21" name="Rectangle 20"/>
          <p:cNvSpPr/>
          <p:nvPr/>
        </p:nvSpPr>
        <p:spPr>
          <a:xfrm>
            <a:off x="0" y="457200"/>
            <a:ext cx="9144000" cy="46038"/>
          </a:xfrm>
          <a:prstGeom prst="rect">
            <a:avLst/>
          </a:prstGeom>
          <a:solidFill>
            <a:schemeClr val="bg1">
              <a:lumMod val="50000"/>
            </a:schemeClr>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6147" name="Slide Number Placeholder 7168"/>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a:lnSpc>
                <a:spcPct val="100000"/>
              </a:lnSpc>
              <a:spcBef>
                <a:spcPct val="0"/>
              </a:spcBef>
              <a:buFontTx/>
              <a:buNone/>
            </a:pPr>
            <a:fld id="{F68A667F-31E1-5642-9F3F-E1BBFD0643D9}" type="slidenum">
              <a:rPr lang="en-US" altLang="en-US" sz="1000">
                <a:solidFill>
                  <a:srgbClr val="3B3838"/>
                </a:solidFill>
                <a:latin typeface="Calibri Light" charset="0"/>
              </a:rPr>
              <a:pPr>
                <a:lnSpc>
                  <a:spcPct val="100000"/>
                </a:lnSpc>
                <a:spcBef>
                  <a:spcPct val="0"/>
                </a:spcBef>
                <a:buFontTx/>
                <a:buNone/>
              </a:pPr>
              <a:t>4</a:t>
            </a:fld>
            <a:endParaRPr lang="en-US" altLang="en-US" sz="1000">
              <a:solidFill>
                <a:srgbClr val="3B3838"/>
              </a:solidFill>
              <a:latin typeface="Calibri Light" charset="0"/>
            </a:endParaRPr>
          </a:p>
        </p:txBody>
      </p:sp>
      <p:sp>
        <p:nvSpPr>
          <p:cNvPr id="6148" name="Title 1"/>
          <p:cNvSpPr>
            <a:spLocks noGrp="1"/>
          </p:cNvSpPr>
          <p:nvPr>
            <p:ph type="title"/>
          </p:nvPr>
        </p:nvSpPr>
        <p:spPr>
          <a:xfrm>
            <a:off x="228600" y="630239"/>
            <a:ext cx="8686800" cy="496888"/>
          </a:xfrm>
        </p:spPr>
        <p:txBody>
          <a:bodyPr/>
          <a:lstStyle/>
          <a:p>
            <a:r>
              <a:rPr lang="en-US" altLang="en-US" dirty="0" smtClean="0">
                <a:latin typeface="Georgia" charset="0"/>
                <a:ea typeface="MS PGothic" charset="-128"/>
              </a:rPr>
              <a:t>Programs suggested for elimination</a:t>
            </a:r>
            <a:endParaRPr lang="en-US" altLang="en-US" dirty="0">
              <a:latin typeface="Georgia" charset="0"/>
              <a:ea typeface="MS PGothic" charset="-128"/>
            </a:endParaRPr>
          </a:p>
        </p:txBody>
      </p:sp>
      <p:sp>
        <p:nvSpPr>
          <p:cNvPr id="15" name="Content Placeholder 17"/>
          <p:cNvSpPr txBox="1">
            <a:spLocks/>
          </p:cNvSpPr>
          <p:nvPr/>
        </p:nvSpPr>
        <p:spPr bwMode="auto">
          <a:xfrm>
            <a:off x="0" y="6626225"/>
            <a:ext cx="4572000" cy="231775"/>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ＭＳ Ｐゴシック"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ＭＳ Ｐゴシック"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ＭＳ Ｐゴシック"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1000" dirty="0" smtClean="0">
                <a:solidFill>
                  <a:schemeClr val="tx1">
                    <a:lumMod val="65000"/>
                    <a:lumOff val="35000"/>
                  </a:schemeClr>
                </a:solidFill>
                <a:latin typeface="+mn-lt"/>
                <a:ea typeface="MS PGothic" panose="020B0600070205080204" pitchFamily="34" charset="-128"/>
              </a:rPr>
              <a:t>March 2, 2017  |  Claire </a:t>
            </a:r>
            <a:r>
              <a:rPr lang="en-US" sz="1000" dirty="0" err="1" smtClean="0">
                <a:solidFill>
                  <a:schemeClr val="tx1">
                    <a:lumMod val="65000"/>
                    <a:lumOff val="35000"/>
                  </a:schemeClr>
                </a:solidFill>
                <a:latin typeface="+mn-lt"/>
                <a:ea typeface="MS PGothic" panose="020B0600070205080204" pitchFamily="34" charset="-128"/>
              </a:rPr>
              <a:t>Garney</a:t>
            </a:r>
            <a:r>
              <a:rPr lang="en-US" sz="1000" dirty="0" smtClean="0">
                <a:solidFill>
                  <a:schemeClr val="tx1">
                    <a:lumMod val="65000"/>
                    <a:lumOff val="35000"/>
                  </a:schemeClr>
                </a:solidFill>
                <a:latin typeface="+mn-lt"/>
                <a:ea typeface="MS PGothic" panose="020B0600070205080204" pitchFamily="34" charset="-128"/>
              </a:rPr>
              <a:t> </a:t>
            </a:r>
            <a:endParaRPr lang="en-US" sz="1000" dirty="0">
              <a:solidFill>
                <a:schemeClr val="tx1">
                  <a:lumMod val="65000"/>
                  <a:lumOff val="35000"/>
                </a:schemeClr>
              </a:solidFill>
              <a:latin typeface="+mn-lt"/>
              <a:ea typeface="MS PGothic" panose="020B0600070205080204" pitchFamily="34" charset="-128"/>
            </a:endParaRPr>
          </a:p>
        </p:txBody>
      </p:sp>
      <p:pic>
        <p:nvPicPr>
          <p:cNvPr id="6152" name="Picture 16" descr="NationalJournal_LC (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7475" y="215900"/>
            <a:ext cx="3448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Freeform 21"/>
          <p:cNvSpPr/>
          <p:nvPr/>
        </p:nvSpPr>
        <p:spPr bwMode="auto">
          <a:xfrm>
            <a:off x="6243292" y="3020616"/>
            <a:ext cx="2543014" cy="2821729"/>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solidFill>
            <a:srgbClr val="E8DCBC"/>
          </a:solid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lstStyle/>
          <a:p>
            <a:pPr marL="0" lvl="1" eaLnBrk="1" hangingPunct="1">
              <a:lnSpc>
                <a:spcPct val="90000"/>
              </a:lnSpc>
              <a:spcAft>
                <a:spcPct val="15000"/>
              </a:spcAft>
              <a:defRPr/>
            </a:pPr>
            <a:r>
              <a:rPr lang="en-US" altLang="en-US" sz="1100" b="1" dirty="0" smtClean="0">
                <a:solidFill>
                  <a:schemeClr val="tx1"/>
                </a:solidFill>
                <a:latin typeface="+mj-lt"/>
              </a:rPr>
              <a:t>Congressional mandates</a:t>
            </a:r>
          </a:p>
          <a:p>
            <a:pPr marL="171450" lvl="1" indent="-171450" eaLnBrk="1" hangingPunct="1">
              <a:lnSpc>
                <a:spcPct val="90000"/>
              </a:lnSpc>
              <a:spcAft>
                <a:spcPct val="15000"/>
              </a:spcAft>
              <a:buFont typeface="Arial" panose="020B0604020202020204" pitchFamily="34" charset="0"/>
              <a:buChar char="•"/>
              <a:defRPr/>
            </a:pPr>
            <a:r>
              <a:rPr lang="en-US" altLang="en-US" sz="1100" dirty="0" smtClean="0">
                <a:solidFill>
                  <a:srgbClr val="000000"/>
                </a:solidFill>
              </a:rPr>
              <a:t>Congress has mandated a portfolio of work that the EPA is required to conduct.</a:t>
            </a:r>
          </a:p>
          <a:p>
            <a:pPr marL="171450" lvl="1" indent="-171450" eaLnBrk="1" hangingPunct="1">
              <a:lnSpc>
                <a:spcPct val="90000"/>
              </a:lnSpc>
              <a:spcAft>
                <a:spcPct val="15000"/>
              </a:spcAft>
              <a:buFont typeface="Arial" panose="020B0604020202020204" pitchFamily="34" charset="0"/>
              <a:buChar char="•"/>
              <a:defRPr/>
            </a:pPr>
            <a:r>
              <a:rPr lang="en-US" sz="1100" dirty="0" smtClean="0">
                <a:solidFill>
                  <a:srgbClr val="000000"/>
                </a:solidFill>
              </a:rPr>
              <a:t>This includes measuring and reporting greenhouse gases, setting air quality standards, scrutinizing the toxicity of chemicals, reviewing state permits for construction on wetlands, setting standards for contaminants in drinking water, supervising oil spill cleanup operations, providing sewage treatment operations after disasters and overseeing the restoration of toxic Superfund sites.</a:t>
            </a:r>
          </a:p>
          <a:p>
            <a:pPr marL="171450" lvl="1" indent="-171450" eaLnBrk="1" hangingPunct="1">
              <a:lnSpc>
                <a:spcPct val="90000"/>
              </a:lnSpc>
              <a:spcAft>
                <a:spcPct val="15000"/>
              </a:spcAft>
              <a:buFont typeface="Arial" panose="020B0604020202020204" pitchFamily="34" charset="0"/>
              <a:buChar char="•"/>
              <a:defRPr/>
            </a:pPr>
            <a:r>
              <a:rPr lang="en-US" sz="1100" dirty="0" smtClean="0">
                <a:solidFill>
                  <a:srgbClr val="000000"/>
                </a:solidFill>
              </a:rPr>
              <a:t>Congress can’t just cut all funding to eliminate key programs, but would need to rewrite environmental </a:t>
            </a:r>
            <a:r>
              <a:rPr lang="en-US" sz="1100" dirty="0" smtClean="0">
                <a:solidFill>
                  <a:srgbClr val="000000"/>
                </a:solidFill>
              </a:rPr>
              <a:t>statues, </a:t>
            </a:r>
            <a:r>
              <a:rPr lang="en-US" sz="1100" dirty="0" smtClean="0">
                <a:solidFill>
                  <a:srgbClr val="000000"/>
                </a:solidFill>
              </a:rPr>
              <a:t>which would be more difficult and less likely to happen.</a:t>
            </a:r>
            <a:endParaRPr lang="en-US" sz="1100" dirty="0"/>
          </a:p>
        </p:txBody>
      </p:sp>
      <p:sp>
        <p:nvSpPr>
          <p:cNvPr id="63" name="Freeform 62"/>
          <p:cNvSpPr/>
          <p:nvPr/>
        </p:nvSpPr>
        <p:spPr bwMode="auto">
          <a:xfrm>
            <a:off x="1300476" y="1218526"/>
            <a:ext cx="4729738" cy="1371145"/>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solidFill>
            <a:schemeClr val="bg1"/>
          </a:solid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wrap="square" lIns="0" tIns="0" rIns="0" bIns="0">
            <a:spAutoFit/>
          </a:bodyPr>
          <a:lstStyle>
            <a:lvl1pPr marL="342900" indent="-342900" defTabSz="444500">
              <a:defRPr sz="2400">
                <a:solidFill>
                  <a:schemeClr val="tx1"/>
                </a:solidFill>
                <a:latin typeface="Gill Sans MT" panose="020B0502020104020203" pitchFamily="34" charset="0"/>
                <a:ea typeface="MS PGothic" panose="020B0600070205080204" pitchFamily="34" charset="-128"/>
              </a:defRPr>
            </a:lvl1pPr>
            <a:lvl2pPr defTabSz="444500">
              <a:defRPr sz="2400">
                <a:solidFill>
                  <a:schemeClr val="tx1"/>
                </a:solidFill>
                <a:latin typeface="Gill Sans MT" panose="020B0502020104020203" pitchFamily="34" charset="0"/>
                <a:ea typeface="MS PGothic" panose="020B0600070205080204" pitchFamily="34" charset="-128"/>
              </a:defRPr>
            </a:lvl2pPr>
            <a:lvl3pPr marL="1143000" indent="-228600" defTabSz="444500">
              <a:defRPr sz="2400">
                <a:solidFill>
                  <a:schemeClr val="tx1"/>
                </a:solidFill>
                <a:latin typeface="Gill Sans MT" panose="020B0502020104020203" pitchFamily="34" charset="0"/>
                <a:ea typeface="MS PGothic" panose="020B0600070205080204" pitchFamily="34" charset="-128"/>
              </a:defRPr>
            </a:lvl3pPr>
            <a:lvl4pPr marL="1600200" indent="-228600" defTabSz="444500">
              <a:defRPr sz="2400">
                <a:solidFill>
                  <a:schemeClr val="tx1"/>
                </a:solidFill>
                <a:latin typeface="Gill Sans MT" panose="020B0502020104020203" pitchFamily="34" charset="0"/>
                <a:ea typeface="MS PGothic" panose="020B0600070205080204" pitchFamily="34" charset="-128"/>
              </a:defRPr>
            </a:lvl4pPr>
            <a:lvl5pPr marL="2057400" indent="-228600" defTabSz="444500">
              <a:defRPr sz="2400">
                <a:solidFill>
                  <a:schemeClr val="tx1"/>
                </a:solidFill>
                <a:latin typeface="Gill Sans MT" panose="020B0502020104020203" pitchFamily="34" charset="0"/>
                <a:ea typeface="MS PGothic" panose="020B0600070205080204" pitchFamily="34" charset="-128"/>
              </a:defRPr>
            </a:lvl5pPr>
            <a:lvl6pPr marL="25146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marL="0" lvl="1" eaLnBrk="1" hangingPunct="1">
              <a:lnSpc>
                <a:spcPct val="90000"/>
              </a:lnSpc>
              <a:spcAft>
                <a:spcPct val="15000"/>
              </a:spcAft>
              <a:defRPr/>
            </a:pPr>
            <a:r>
              <a:rPr lang="en-US" altLang="en-US" sz="1100" b="1" dirty="0" smtClean="0">
                <a:solidFill>
                  <a:srgbClr val="000000"/>
                </a:solidFill>
                <a:latin typeface="+mj-lt"/>
              </a:rPr>
              <a:t>Trump’s suggestions of programs to be eliminated </a:t>
            </a:r>
            <a:r>
              <a:rPr lang="en-US" altLang="en-US" sz="1100" b="1" dirty="0" smtClean="0">
                <a:solidFill>
                  <a:srgbClr val="000000"/>
                </a:solidFill>
                <a:latin typeface="+mj-lt"/>
              </a:rPr>
              <a:t>from the </a:t>
            </a:r>
            <a:r>
              <a:rPr lang="en-US" altLang="en-US" sz="1100" b="1" dirty="0" smtClean="0">
                <a:solidFill>
                  <a:srgbClr val="000000"/>
                </a:solidFill>
                <a:latin typeface="+mj-lt"/>
              </a:rPr>
              <a:t>EPA</a:t>
            </a:r>
          </a:p>
          <a:p>
            <a:pPr marL="171450" lvl="1" indent="-171450" eaLnBrk="1" hangingPunct="1">
              <a:lnSpc>
                <a:spcPct val="90000"/>
              </a:lnSpc>
              <a:spcAft>
                <a:spcPct val="15000"/>
              </a:spcAft>
              <a:buFont typeface="Arial" panose="020B0604020202020204" pitchFamily="34" charset="0"/>
              <a:buChar char="•"/>
              <a:defRPr/>
            </a:pPr>
            <a:r>
              <a:rPr lang="en-US" sz="1100" dirty="0" smtClean="0">
                <a:solidFill>
                  <a:srgbClr val="000000"/>
                </a:solidFill>
                <a:latin typeface="+mn-lt"/>
              </a:rPr>
              <a:t>Grants to clean up abandoned industrial sites</a:t>
            </a:r>
          </a:p>
          <a:p>
            <a:pPr marL="171450" lvl="1" indent="-171450" eaLnBrk="1" hangingPunct="1">
              <a:lnSpc>
                <a:spcPct val="90000"/>
              </a:lnSpc>
              <a:spcAft>
                <a:spcPct val="15000"/>
              </a:spcAft>
              <a:buFont typeface="Arial" panose="020B0604020202020204" pitchFamily="34" charset="0"/>
              <a:buChar char="•"/>
              <a:defRPr/>
            </a:pPr>
            <a:r>
              <a:rPr lang="en-US" sz="1100" dirty="0" smtClean="0">
                <a:solidFill>
                  <a:srgbClr val="000000"/>
                </a:solidFill>
                <a:latin typeface="+mn-lt"/>
              </a:rPr>
              <a:t>The </a:t>
            </a:r>
            <a:r>
              <a:rPr lang="en-US" sz="1100" dirty="0">
                <a:solidFill>
                  <a:srgbClr val="000000"/>
                </a:solidFill>
                <a:latin typeface="+mn-lt"/>
              </a:rPr>
              <a:t>r</a:t>
            </a:r>
            <a:r>
              <a:rPr lang="en-US" sz="1100" dirty="0" smtClean="0">
                <a:solidFill>
                  <a:srgbClr val="000000"/>
                </a:solidFill>
                <a:latin typeface="+mn-lt"/>
              </a:rPr>
              <a:t>adon program </a:t>
            </a:r>
          </a:p>
          <a:p>
            <a:pPr marL="171450" lvl="1" indent="-171450" eaLnBrk="1" hangingPunct="1">
              <a:lnSpc>
                <a:spcPct val="90000"/>
              </a:lnSpc>
              <a:spcAft>
                <a:spcPct val="15000"/>
              </a:spcAft>
              <a:buFont typeface="Arial" panose="020B0604020202020204" pitchFamily="34" charset="0"/>
              <a:buChar char="•"/>
              <a:defRPr/>
            </a:pPr>
            <a:r>
              <a:rPr lang="en-US" sz="1100" dirty="0" smtClean="0">
                <a:solidFill>
                  <a:srgbClr val="000000"/>
                </a:solidFill>
                <a:latin typeface="+mn-lt"/>
              </a:rPr>
              <a:t>Funding for Alaskan native villages </a:t>
            </a:r>
          </a:p>
          <a:p>
            <a:pPr marL="171450" lvl="1" indent="-171450" eaLnBrk="1" hangingPunct="1">
              <a:lnSpc>
                <a:spcPct val="90000"/>
              </a:lnSpc>
              <a:spcAft>
                <a:spcPct val="15000"/>
              </a:spcAft>
              <a:buFont typeface="Arial" panose="020B0604020202020204" pitchFamily="34" charset="0"/>
              <a:buChar char="•"/>
              <a:defRPr/>
            </a:pPr>
            <a:r>
              <a:rPr lang="en-US" sz="1100" dirty="0" smtClean="0">
                <a:solidFill>
                  <a:srgbClr val="000000"/>
                </a:solidFill>
                <a:latin typeface="+mn-lt"/>
              </a:rPr>
              <a:t>U.S. Global Change Research Program </a:t>
            </a:r>
          </a:p>
          <a:p>
            <a:pPr marL="857250" lvl="2" indent="-171450" eaLnBrk="1" hangingPunct="1">
              <a:lnSpc>
                <a:spcPct val="90000"/>
              </a:lnSpc>
              <a:spcAft>
                <a:spcPct val="15000"/>
              </a:spcAft>
              <a:buFont typeface="Arial" panose="020B0604020202020204" pitchFamily="34" charset="0"/>
              <a:buChar char="•"/>
              <a:defRPr/>
            </a:pPr>
            <a:r>
              <a:rPr lang="en-US" sz="1100" dirty="0" smtClean="0">
                <a:solidFill>
                  <a:srgbClr val="000000"/>
                </a:solidFill>
                <a:latin typeface="+mn-lt"/>
              </a:rPr>
              <a:t>This program was started in 1989 under George H.W. Bush </a:t>
            </a:r>
          </a:p>
          <a:p>
            <a:pPr marL="171450" lvl="1" indent="-171450" eaLnBrk="1" hangingPunct="1">
              <a:lnSpc>
                <a:spcPct val="90000"/>
              </a:lnSpc>
              <a:spcAft>
                <a:spcPct val="15000"/>
              </a:spcAft>
              <a:buFont typeface="Arial" panose="020B0604020202020204" pitchFamily="34" charset="0"/>
              <a:buChar char="•"/>
              <a:defRPr/>
            </a:pPr>
            <a:r>
              <a:rPr lang="en-US" sz="1100" dirty="0" smtClean="0">
                <a:solidFill>
                  <a:srgbClr val="000000"/>
                </a:solidFill>
                <a:latin typeface="+mn-lt"/>
              </a:rPr>
              <a:t>Federal research into wind, solar and nuclear power, electric </a:t>
            </a:r>
            <a:r>
              <a:rPr lang="en-US" sz="1100" dirty="0" smtClean="0">
                <a:solidFill>
                  <a:srgbClr val="000000"/>
                </a:solidFill>
                <a:latin typeface="+mn-lt"/>
              </a:rPr>
              <a:t>vehicles </a:t>
            </a:r>
            <a:r>
              <a:rPr lang="en-US" sz="1100" dirty="0" smtClean="0">
                <a:solidFill>
                  <a:srgbClr val="000000"/>
                </a:solidFill>
                <a:latin typeface="+mn-lt"/>
              </a:rPr>
              <a:t>and other clean technology </a:t>
            </a:r>
            <a:endParaRPr lang="en-US" sz="1100" dirty="0" smtClean="0">
              <a:latin typeface="+mn-lt"/>
            </a:endParaRPr>
          </a:p>
        </p:txBody>
      </p:sp>
      <p:sp>
        <p:nvSpPr>
          <p:cNvPr id="65" name="TextBox 64"/>
          <p:cNvSpPr txBox="1"/>
          <p:nvPr/>
        </p:nvSpPr>
        <p:spPr>
          <a:xfrm>
            <a:off x="1239865" y="2682105"/>
            <a:ext cx="4790349" cy="1438086"/>
          </a:xfrm>
          <a:prstGeom prst="rect">
            <a:avLst/>
          </a:prstGeom>
          <a:solidFill>
            <a:schemeClr val="bg1"/>
          </a:solidFill>
        </p:spPr>
        <p:txBody>
          <a:bodyPr wrap="square">
            <a:spAutoFit/>
          </a:bodyPr>
          <a:lstStyle/>
          <a:p>
            <a:pPr marL="0" lvl="1" eaLnBrk="1" hangingPunct="1">
              <a:lnSpc>
                <a:spcPct val="90000"/>
              </a:lnSpc>
              <a:spcAft>
                <a:spcPct val="15000"/>
              </a:spcAft>
              <a:defRPr/>
            </a:pPr>
            <a:r>
              <a:rPr lang="en-US" altLang="en-US" sz="1100" b="1" dirty="0" smtClean="0">
                <a:solidFill>
                  <a:srgbClr val="000000"/>
                </a:solidFill>
                <a:latin typeface="Georgia"/>
                <a:ea typeface="+mn-ea"/>
                <a:cs typeface="+mn-cs"/>
              </a:rPr>
              <a:t>Trump’s </a:t>
            </a:r>
            <a:r>
              <a:rPr lang="en-US" altLang="en-US" sz="1100" b="1" dirty="0">
                <a:solidFill>
                  <a:srgbClr val="000000"/>
                </a:solidFill>
                <a:latin typeface="Georgia"/>
                <a:ea typeface="+mn-ea"/>
                <a:cs typeface="+mn-cs"/>
              </a:rPr>
              <a:t>suggestions </a:t>
            </a:r>
            <a:r>
              <a:rPr lang="en-US" altLang="en-US" sz="1100" b="1" dirty="0" smtClean="0">
                <a:solidFill>
                  <a:srgbClr val="000000"/>
                </a:solidFill>
                <a:latin typeface="Georgia"/>
                <a:ea typeface="+mn-ea"/>
                <a:cs typeface="+mn-cs"/>
              </a:rPr>
              <a:t>of programs to </a:t>
            </a:r>
            <a:r>
              <a:rPr lang="en-US" altLang="en-US" sz="1100" b="1" dirty="0">
                <a:solidFill>
                  <a:srgbClr val="000000"/>
                </a:solidFill>
                <a:latin typeface="Georgia"/>
                <a:ea typeface="+mn-ea"/>
                <a:cs typeface="+mn-cs"/>
              </a:rPr>
              <a:t>be eliminated from </a:t>
            </a:r>
            <a:r>
              <a:rPr lang="en-US" altLang="en-US" sz="1100" b="1" dirty="0" smtClean="0">
                <a:solidFill>
                  <a:srgbClr val="000000"/>
                </a:solidFill>
                <a:latin typeface="Georgia"/>
                <a:ea typeface="+mn-ea"/>
                <a:cs typeface="+mn-cs"/>
              </a:rPr>
              <a:t>the Dept. of Energy</a:t>
            </a:r>
            <a:endParaRPr lang="en-US" altLang="en-US" sz="1100" b="1" dirty="0">
              <a:solidFill>
                <a:srgbClr val="000000"/>
              </a:solidFill>
              <a:latin typeface="Georgia"/>
              <a:ea typeface="+mn-ea"/>
              <a:cs typeface="+mn-cs"/>
            </a:endParaRPr>
          </a:p>
          <a:p>
            <a:pPr marL="171450" indent="-171450">
              <a:buFont typeface="Arial" panose="020B0604020202020204" pitchFamily="34" charset="0"/>
              <a:buChar char="•"/>
              <a:defRPr/>
            </a:pPr>
            <a:r>
              <a:rPr lang="en-US" sz="1100" dirty="0" smtClean="0">
                <a:latin typeface="+mn-lt"/>
                <a:ea typeface="MS PGothic" panose="020B0600070205080204" pitchFamily="34" charset="-128"/>
              </a:rPr>
              <a:t>Office of Electricity </a:t>
            </a:r>
          </a:p>
          <a:p>
            <a:pPr marL="171450" indent="-171450">
              <a:buFont typeface="Arial" panose="020B0604020202020204" pitchFamily="34" charset="0"/>
              <a:buChar char="•"/>
              <a:defRPr/>
            </a:pPr>
            <a:r>
              <a:rPr lang="en-US" sz="1100" dirty="0" smtClean="0">
                <a:latin typeface="+mn-lt"/>
                <a:ea typeface="MS PGothic" panose="020B0600070205080204" pitchFamily="34" charset="-128"/>
              </a:rPr>
              <a:t>Office of Energy Efficiency and Renewable Energy </a:t>
            </a:r>
          </a:p>
          <a:p>
            <a:pPr marL="171450" indent="-171450">
              <a:buFont typeface="Arial" panose="020B0604020202020204" pitchFamily="34" charset="0"/>
              <a:buChar char="•"/>
              <a:defRPr/>
            </a:pPr>
            <a:r>
              <a:rPr lang="en-US" altLang="en-US" sz="1100" dirty="0" smtClean="0"/>
              <a:t>Office of Fossil Energy </a:t>
            </a:r>
          </a:p>
          <a:p>
            <a:pPr marL="628650" lvl="1" indent="-171450">
              <a:buFont typeface="Arial" panose="020B0604020202020204" pitchFamily="34" charset="0"/>
              <a:buChar char="•"/>
              <a:defRPr/>
            </a:pPr>
            <a:r>
              <a:rPr lang="en-US" altLang="en-US" sz="1100" dirty="0" smtClean="0"/>
              <a:t>If the coal industry were to be revived, it would depend on carbon capture and sequestration advances funded and overseen by this office</a:t>
            </a:r>
            <a:endParaRPr lang="en-US" altLang="en-US" sz="1100" dirty="0"/>
          </a:p>
        </p:txBody>
      </p:sp>
      <p:sp>
        <p:nvSpPr>
          <p:cNvPr id="68" name="TextBox 67"/>
          <p:cNvSpPr txBox="1"/>
          <p:nvPr/>
        </p:nvSpPr>
        <p:spPr>
          <a:xfrm>
            <a:off x="1247614" y="4157205"/>
            <a:ext cx="4680487" cy="1590435"/>
          </a:xfrm>
          <a:prstGeom prst="rect">
            <a:avLst/>
          </a:prstGeom>
          <a:solidFill>
            <a:schemeClr val="bg1"/>
          </a:solidFill>
        </p:spPr>
        <p:txBody>
          <a:bodyPr wrap="square">
            <a:spAutoFit/>
          </a:bodyPr>
          <a:lstStyle/>
          <a:p>
            <a:pPr marL="0" lvl="1" eaLnBrk="1" hangingPunct="1">
              <a:lnSpc>
                <a:spcPct val="90000"/>
              </a:lnSpc>
              <a:spcAft>
                <a:spcPct val="15000"/>
              </a:spcAft>
              <a:defRPr/>
            </a:pPr>
            <a:r>
              <a:rPr lang="en-US" altLang="en-US" sz="1100" b="1" dirty="0" smtClean="0">
                <a:solidFill>
                  <a:srgbClr val="000000"/>
                </a:solidFill>
                <a:latin typeface="Georgia"/>
                <a:ea typeface="+mn-ea"/>
                <a:cs typeface="+mn-cs"/>
              </a:rPr>
              <a:t>Heritage Foundation suggestions of programs </a:t>
            </a:r>
            <a:r>
              <a:rPr lang="en-US" altLang="en-US" sz="1100" b="1" dirty="0">
                <a:solidFill>
                  <a:srgbClr val="000000"/>
                </a:solidFill>
                <a:latin typeface="Georgia"/>
                <a:ea typeface="+mn-ea"/>
                <a:cs typeface="+mn-cs"/>
              </a:rPr>
              <a:t>to be eliminated </a:t>
            </a:r>
            <a:endParaRPr lang="en-US" altLang="en-US" sz="1100" b="1" dirty="0" smtClean="0">
              <a:solidFill>
                <a:srgbClr val="000000"/>
              </a:solidFill>
              <a:latin typeface="Georgia"/>
              <a:ea typeface="+mn-ea"/>
              <a:cs typeface="+mn-cs"/>
            </a:endParaRPr>
          </a:p>
          <a:p>
            <a:pPr marL="171450" lvl="1" indent="-171450" eaLnBrk="1" hangingPunct="1">
              <a:lnSpc>
                <a:spcPct val="90000"/>
              </a:lnSpc>
              <a:spcAft>
                <a:spcPct val="15000"/>
              </a:spcAft>
              <a:buFont typeface="Arial" panose="020B0604020202020204" pitchFamily="34" charset="0"/>
              <a:buChar char="•"/>
              <a:defRPr/>
            </a:pPr>
            <a:r>
              <a:rPr lang="en-US" sz="1100" dirty="0" smtClean="0">
                <a:latin typeface="+mn-lt"/>
                <a:ea typeface="MS PGothic" panose="020B0600070205080204" pitchFamily="34" charset="-128"/>
              </a:rPr>
              <a:t>EPA’s Greenhouse Gas Reporting Program, Global Methane Initiative, Climate Resilience Evaluation Awareness Tool, Green Infrastructure Program and Climate Ready Water Utilities Initiative</a:t>
            </a:r>
          </a:p>
          <a:p>
            <a:pPr marL="171450" lvl="1" indent="-171450" eaLnBrk="1" hangingPunct="1">
              <a:lnSpc>
                <a:spcPct val="90000"/>
              </a:lnSpc>
              <a:spcAft>
                <a:spcPct val="15000"/>
              </a:spcAft>
              <a:buFont typeface="Arial" panose="020B0604020202020204" pitchFamily="34" charset="0"/>
              <a:buChar char="•"/>
              <a:defRPr/>
            </a:pPr>
            <a:r>
              <a:rPr lang="en-US" sz="1100" dirty="0" smtClean="0">
                <a:latin typeface="+mn-lt"/>
                <a:ea typeface="MS PGothic" panose="020B0600070205080204" pitchFamily="34" charset="-128"/>
              </a:rPr>
              <a:t>Climate research funding for the EPA’s Office of Research and Development</a:t>
            </a:r>
          </a:p>
          <a:p>
            <a:pPr marL="171450" lvl="1" indent="-171450" eaLnBrk="1" hangingPunct="1">
              <a:lnSpc>
                <a:spcPct val="90000"/>
              </a:lnSpc>
              <a:spcAft>
                <a:spcPct val="15000"/>
              </a:spcAft>
              <a:buFont typeface="Arial" panose="020B0604020202020204" pitchFamily="34" charset="0"/>
              <a:buChar char="•"/>
              <a:defRPr/>
            </a:pPr>
            <a:r>
              <a:rPr lang="en-US" sz="1100" dirty="0" smtClean="0">
                <a:latin typeface="+mn-lt"/>
                <a:ea typeface="MS PGothic" panose="020B0600070205080204" pitchFamily="34" charset="-128"/>
              </a:rPr>
              <a:t>Funding </a:t>
            </a:r>
            <a:r>
              <a:rPr lang="en-US" sz="1100" dirty="0" err="1" smtClean="0">
                <a:latin typeface="+mn-lt"/>
                <a:ea typeface="MS PGothic" panose="020B0600070205080204" pitchFamily="34" charset="-128"/>
              </a:rPr>
              <a:t>forthe</a:t>
            </a:r>
            <a:r>
              <a:rPr lang="en-US" sz="1100" dirty="0" smtClean="0">
                <a:latin typeface="+mn-lt"/>
                <a:ea typeface="MS PGothic" panose="020B0600070205080204" pitchFamily="34" charset="-128"/>
              </a:rPr>
              <a:t> </a:t>
            </a:r>
            <a:r>
              <a:rPr lang="en-US" sz="1100" dirty="0" smtClean="0">
                <a:latin typeface="+mn-lt"/>
                <a:ea typeface="MS PGothic" panose="020B0600070205080204" pitchFamily="34" charset="-128"/>
              </a:rPr>
              <a:t>UN Intergovernmental Panel on Climate Change</a:t>
            </a:r>
          </a:p>
          <a:p>
            <a:pPr marL="171450" lvl="1" indent="-171450" eaLnBrk="1" hangingPunct="1">
              <a:lnSpc>
                <a:spcPct val="90000"/>
              </a:lnSpc>
              <a:spcAft>
                <a:spcPct val="15000"/>
              </a:spcAft>
              <a:buFont typeface="Arial" panose="020B0604020202020204" pitchFamily="34" charset="0"/>
              <a:buChar char="•"/>
              <a:defRPr/>
            </a:pPr>
            <a:r>
              <a:rPr lang="en-US" sz="1100" dirty="0" smtClean="0">
                <a:latin typeface="+mn-lt"/>
                <a:ea typeface="MS PGothic" panose="020B0600070205080204" pitchFamily="34" charset="-128"/>
              </a:rPr>
              <a:t>Dept. of Energy’s Biological and Environmental Research Program, ARPA-E and Energy Innovation Hubs </a:t>
            </a:r>
          </a:p>
          <a:p>
            <a:pPr marL="171450" lvl="1" indent="-171450" eaLnBrk="1" hangingPunct="1">
              <a:lnSpc>
                <a:spcPct val="90000"/>
              </a:lnSpc>
              <a:spcAft>
                <a:spcPct val="15000"/>
              </a:spcAft>
              <a:buFont typeface="Arial" panose="020B0604020202020204" pitchFamily="34" charset="0"/>
              <a:buChar char="•"/>
              <a:defRPr/>
            </a:pPr>
            <a:r>
              <a:rPr lang="en-US" sz="1100" dirty="0">
                <a:ea typeface="MS PGothic" panose="020B0600070205080204" pitchFamily="34" charset="-128"/>
              </a:rPr>
              <a:t>T</a:t>
            </a:r>
            <a:r>
              <a:rPr lang="en-US" sz="1100" dirty="0" smtClean="0">
                <a:ea typeface="MS PGothic" panose="020B0600070205080204" pitchFamily="34" charset="-128"/>
              </a:rPr>
              <a:t>he </a:t>
            </a:r>
            <a:r>
              <a:rPr lang="en-US" sz="1100" dirty="0">
                <a:ea typeface="MS PGothic" panose="020B0600070205080204" pitchFamily="34" charset="-128"/>
              </a:rPr>
              <a:t>National Clean Diesel Campaign and environmental justice programs </a:t>
            </a:r>
            <a:endParaRPr lang="en-US" sz="1100" dirty="0"/>
          </a:p>
        </p:txBody>
      </p:sp>
      <p:sp>
        <p:nvSpPr>
          <p:cNvPr id="94" name="Text Placeholder 18"/>
          <p:cNvSpPr txBox="1">
            <a:spLocks/>
          </p:cNvSpPr>
          <p:nvPr/>
        </p:nvSpPr>
        <p:spPr bwMode="auto">
          <a:xfrm>
            <a:off x="-4763" y="5842346"/>
            <a:ext cx="9144001" cy="46305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US" sz="900" i="1" dirty="0">
                <a:solidFill>
                  <a:schemeClr val="tx1">
                    <a:lumMod val="65000"/>
                    <a:lumOff val="35000"/>
                  </a:schemeClr>
                </a:solidFill>
                <a:latin typeface="+mn-lt"/>
              </a:rPr>
              <a:t>Sources: Devin Henry, “Trump to propose 24 percent cut in EPA spending: reports,” The Hill, February 27, 2017; Glenn Thrush, Kate Kelly and Maggie </a:t>
            </a:r>
            <a:r>
              <a:rPr lang="en-US" sz="900" i="1" dirty="0" err="1">
                <a:solidFill>
                  <a:schemeClr val="tx1">
                    <a:lumMod val="65000"/>
                    <a:lumOff val="35000"/>
                  </a:schemeClr>
                </a:solidFill>
                <a:latin typeface="+mn-lt"/>
              </a:rPr>
              <a:t>Haberman</a:t>
            </a:r>
            <a:r>
              <a:rPr lang="en-US" sz="900" i="1" dirty="0">
                <a:solidFill>
                  <a:schemeClr val="tx1">
                    <a:lumMod val="65000"/>
                    <a:lumOff val="35000"/>
                  </a:schemeClr>
                </a:solidFill>
                <a:latin typeface="+mn-lt"/>
              </a:rPr>
              <a:t>, “Trump to ask for sharp increases in military spending, officials say,” The New York Times, February 26, 2017; Jennifer A. </a:t>
            </a:r>
            <a:r>
              <a:rPr lang="en-US" sz="900" i="1" dirty="0" err="1">
                <a:solidFill>
                  <a:schemeClr val="tx1">
                    <a:lumMod val="65000"/>
                    <a:lumOff val="35000"/>
                  </a:schemeClr>
                </a:solidFill>
                <a:latin typeface="+mn-lt"/>
              </a:rPr>
              <a:t>Dloughy</a:t>
            </a:r>
            <a:r>
              <a:rPr lang="en-US" sz="900" i="1" dirty="0">
                <a:solidFill>
                  <a:schemeClr val="tx1">
                    <a:lumMod val="65000"/>
                    <a:lumOff val="35000"/>
                  </a:schemeClr>
                </a:solidFill>
                <a:latin typeface="+mn-lt"/>
              </a:rPr>
              <a:t>, “Trump’s EPA budget cuts may unleash a backlash risks remain,” Bloomberg, February 27, 2017; David Malakoff, “Trump’s 2018 budget will squeeze civilian science agencies,” Science Magazine, February 27, 2017; Robert Walton, “Report: DOE target for massive cuts in Trump budget draft,” Utility Dive, January 20, 2017; Juliet </a:t>
            </a:r>
            <a:r>
              <a:rPr lang="en-US" sz="900" i="1" dirty="0" err="1">
                <a:solidFill>
                  <a:schemeClr val="tx1">
                    <a:lumMod val="65000"/>
                    <a:lumOff val="35000"/>
                  </a:schemeClr>
                </a:solidFill>
                <a:latin typeface="+mn-lt"/>
              </a:rPr>
              <a:t>Eilperin</a:t>
            </a:r>
            <a:r>
              <a:rPr lang="en-US" sz="900" i="1" dirty="0">
                <a:solidFill>
                  <a:schemeClr val="tx1">
                    <a:lumMod val="65000"/>
                    <a:lumOff val="35000"/>
                  </a:schemeClr>
                </a:solidFill>
                <a:latin typeface="+mn-lt"/>
              </a:rPr>
              <a:t> and Brady Dennis, “White House eyes plan to cut EPA staff by one-fifth, eliminating key programs,” The Washington Post, March 1, 2017; Brad </a:t>
            </a:r>
            <a:r>
              <a:rPr lang="en-US" sz="900" i="1" dirty="0" err="1">
                <a:solidFill>
                  <a:schemeClr val="tx1">
                    <a:lumMod val="65000"/>
                    <a:lumOff val="35000"/>
                  </a:schemeClr>
                </a:solidFill>
                <a:latin typeface="+mn-lt"/>
              </a:rPr>
              <a:t>Plumer</a:t>
            </a:r>
            <a:r>
              <a:rPr lang="en-US" sz="900" i="1" dirty="0">
                <a:solidFill>
                  <a:schemeClr val="tx1">
                    <a:lumMod val="65000"/>
                    <a:lumOff val="35000"/>
                  </a:schemeClr>
                </a:solidFill>
                <a:latin typeface="+mn-lt"/>
              </a:rPr>
              <a:t>, “The Heritage Foundation has a plan for gutting EPA and the Energy Department. It’s eerily plausible.” </a:t>
            </a:r>
            <a:r>
              <a:rPr lang="en-US" sz="900" i="1" dirty="0" err="1">
                <a:solidFill>
                  <a:schemeClr val="tx1">
                    <a:lumMod val="65000"/>
                    <a:lumOff val="35000"/>
                  </a:schemeClr>
                </a:solidFill>
                <a:latin typeface="+mn-lt"/>
              </a:rPr>
              <a:t>Vox</a:t>
            </a:r>
            <a:r>
              <a:rPr lang="en-US" sz="900" i="1" dirty="0">
                <a:solidFill>
                  <a:schemeClr val="tx1">
                    <a:lumMod val="65000"/>
                    <a:lumOff val="35000"/>
                  </a:schemeClr>
                </a:solidFill>
                <a:latin typeface="+mn-lt"/>
              </a:rPr>
              <a:t>, March 1, 2017. </a:t>
            </a:r>
          </a:p>
        </p:txBody>
      </p:sp>
      <p:sp>
        <p:nvSpPr>
          <p:cNvPr id="47" name="TextBox 46"/>
          <p:cNvSpPr txBox="1"/>
          <p:nvPr/>
        </p:nvSpPr>
        <p:spPr>
          <a:xfrm>
            <a:off x="6362693" y="1197236"/>
            <a:ext cx="2358267" cy="1107996"/>
          </a:xfrm>
          <a:prstGeom prst="rect">
            <a:avLst/>
          </a:prstGeom>
          <a:solidFill>
            <a:schemeClr val="bg1"/>
          </a:solidFill>
        </p:spPr>
        <p:txBody>
          <a:bodyPr wrap="square">
            <a:spAutoFit/>
          </a:bodyPr>
          <a:lstStyle/>
          <a:p>
            <a:pPr>
              <a:lnSpc>
                <a:spcPct val="150000"/>
              </a:lnSpc>
              <a:defRPr/>
            </a:pPr>
            <a:r>
              <a:rPr lang="en-US" sz="1100" dirty="0" smtClean="0"/>
              <a:t>I am concerned about the grants that have been targeted, especially around water infrastructure, and those very important state revolving funds.”</a:t>
            </a:r>
            <a:endParaRPr lang="en-US" sz="1100" b="1" dirty="0">
              <a:latin typeface="+mn-lt"/>
            </a:endParaRPr>
          </a:p>
        </p:txBody>
      </p:sp>
      <p:sp>
        <p:nvSpPr>
          <p:cNvPr id="49" name="Oval 48"/>
          <p:cNvSpPr/>
          <p:nvPr/>
        </p:nvSpPr>
        <p:spPr bwMode="auto">
          <a:xfrm>
            <a:off x="6097660" y="1084606"/>
            <a:ext cx="327025" cy="360362"/>
          </a:xfrm>
          <a:prstGeom prst="ellipse">
            <a:avLst/>
          </a:prstGeom>
          <a:solidFill>
            <a:srgbClr val="E8DCBC"/>
          </a:solidFill>
          <a:ln>
            <a:solidFill>
              <a:srgbClr val="A4917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Light" panose="020F0302020204030204" pitchFamily="34" charset="0"/>
                <a:ea typeface="ＭＳ Ｐゴシック" panose="020B0600070205080204" pitchFamily="34" charset="-128"/>
              </a:defRPr>
            </a:lvl1pPr>
            <a:lvl2pPr marL="742950" indent="-285750">
              <a:defRPr>
                <a:solidFill>
                  <a:schemeClr val="tx1"/>
                </a:solidFill>
                <a:latin typeface="Calibri Light" panose="020F0302020204030204" pitchFamily="34" charset="0"/>
                <a:ea typeface="ＭＳ Ｐゴシック" panose="020B0600070205080204" pitchFamily="34" charset="-128"/>
              </a:defRPr>
            </a:lvl2pPr>
            <a:lvl3pPr marL="1143000" indent="-228600">
              <a:defRPr>
                <a:solidFill>
                  <a:schemeClr val="tx1"/>
                </a:solidFill>
                <a:latin typeface="Calibri Light" panose="020F0302020204030204" pitchFamily="34" charset="0"/>
                <a:ea typeface="ＭＳ Ｐゴシック" panose="020B0600070205080204" pitchFamily="34" charset="-128"/>
              </a:defRPr>
            </a:lvl3pPr>
            <a:lvl4pPr marL="1600200" indent="-228600">
              <a:defRPr>
                <a:solidFill>
                  <a:schemeClr val="tx1"/>
                </a:solidFill>
                <a:latin typeface="Calibri Light" panose="020F0302020204030204" pitchFamily="34" charset="0"/>
                <a:ea typeface="ＭＳ Ｐゴシック" panose="020B0600070205080204" pitchFamily="34" charset="-128"/>
              </a:defRPr>
            </a:lvl4pPr>
            <a:lvl5pPr marL="2057400" indent="-228600">
              <a:defRPr>
                <a:solidFill>
                  <a:schemeClr val="tx1"/>
                </a:solidFill>
                <a:latin typeface="Calibri Light" panose="020F03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Light" panose="020F03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Light" panose="020F03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Light" panose="020F03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Light" panose="020F0302020204030204" pitchFamily="34" charset="0"/>
                <a:ea typeface="ＭＳ Ｐゴシック" panose="020B0600070205080204" pitchFamily="34" charset="-128"/>
              </a:defRPr>
            </a:lvl9pPr>
          </a:lstStyle>
          <a:p>
            <a:pPr algn="ctr">
              <a:defRPr/>
            </a:pPr>
            <a:endParaRPr lang="en-US" altLang="en-US" smtClean="0">
              <a:solidFill>
                <a:srgbClr val="FFFFFF"/>
              </a:solidFill>
            </a:endParaRPr>
          </a:p>
        </p:txBody>
      </p:sp>
      <p:sp>
        <p:nvSpPr>
          <p:cNvPr id="7" name="TextBox 6"/>
          <p:cNvSpPr txBox="1"/>
          <p:nvPr/>
        </p:nvSpPr>
        <p:spPr>
          <a:xfrm>
            <a:off x="6064505" y="1047748"/>
            <a:ext cx="251504" cy="707886"/>
          </a:xfrm>
          <a:prstGeom prst="rect">
            <a:avLst/>
          </a:prstGeom>
          <a:noFill/>
        </p:spPr>
        <p:txBody>
          <a:bodyPr wrap="square" rtlCol="0">
            <a:spAutoFit/>
          </a:bodyPr>
          <a:lstStyle/>
          <a:p>
            <a:r>
              <a:rPr lang="en-US" sz="4000" dirty="0" smtClean="0">
                <a:solidFill>
                  <a:schemeClr val="bg1"/>
                </a:solidFill>
                <a:latin typeface="+mj-lt"/>
              </a:rPr>
              <a:t>“</a:t>
            </a:r>
            <a:endParaRPr lang="en-US" sz="4000" dirty="0">
              <a:solidFill>
                <a:schemeClr val="bg1"/>
              </a:solidFill>
              <a:latin typeface="+mj-lt"/>
            </a:endParaRPr>
          </a:p>
        </p:txBody>
      </p:sp>
      <p:sp>
        <p:nvSpPr>
          <p:cNvPr id="9" name="TextBox 8"/>
          <p:cNvSpPr txBox="1"/>
          <p:nvPr/>
        </p:nvSpPr>
        <p:spPr>
          <a:xfrm>
            <a:off x="6532981" y="2282701"/>
            <a:ext cx="2244766" cy="692497"/>
          </a:xfrm>
          <a:prstGeom prst="rect">
            <a:avLst/>
          </a:prstGeom>
          <a:noFill/>
        </p:spPr>
        <p:txBody>
          <a:bodyPr wrap="square" rtlCol="0">
            <a:spAutoFit/>
          </a:bodyPr>
          <a:lstStyle/>
          <a:p>
            <a:r>
              <a:rPr lang="en-US" sz="1300" dirty="0" smtClean="0"/>
              <a:t>-- </a:t>
            </a:r>
            <a:r>
              <a:rPr lang="en-US" sz="1300" b="1" dirty="0" smtClean="0">
                <a:solidFill>
                  <a:srgbClr val="A49178"/>
                </a:solidFill>
              </a:rPr>
              <a:t>EPA Administrator Scott Pruitt, after Trump’s address to Congress on Feb. 28</a:t>
            </a:r>
            <a:r>
              <a:rPr lang="en-US" sz="1300" b="1" baseline="30000" dirty="0" smtClean="0">
                <a:solidFill>
                  <a:srgbClr val="A49178"/>
                </a:solidFill>
              </a:rPr>
              <a:t>th</a:t>
            </a:r>
            <a:r>
              <a:rPr lang="en-US" sz="1300" b="1" dirty="0" smtClean="0">
                <a:solidFill>
                  <a:srgbClr val="A49178"/>
                </a:solidFill>
              </a:rPr>
              <a:t> </a:t>
            </a:r>
            <a:endParaRPr lang="en-US" sz="1300" b="1" dirty="0">
              <a:solidFill>
                <a:srgbClr val="A49178"/>
              </a:solidFill>
            </a:endParaRPr>
          </a:p>
        </p:txBody>
      </p:sp>
      <p:pic>
        <p:nvPicPr>
          <p:cNvPr id="3" name="Picture 2"/>
          <p:cNvPicPr>
            <a:picLocks noChangeAspect="1"/>
          </p:cNvPicPr>
          <p:nvPr/>
        </p:nvPicPr>
        <p:blipFill>
          <a:blip r:embed="rId4"/>
          <a:stretch>
            <a:fillRect/>
          </a:stretch>
        </p:blipFill>
        <p:spPr>
          <a:xfrm>
            <a:off x="328386" y="2958261"/>
            <a:ext cx="776273" cy="914400"/>
          </a:xfrm>
          <a:prstGeom prst="rect">
            <a:avLst/>
          </a:prstGeom>
        </p:spPr>
      </p:pic>
      <p:pic>
        <p:nvPicPr>
          <p:cNvPr id="4" name="Picture 3"/>
          <p:cNvPicPr>
            <a:picLocks noChangeAspect="1"/>
          </p:cNvPicPr>
          <p:nvPr/>
        </p:nvPicPr>
        <p:blipFill>
          <a:blip r:embed="rId5"/>
          <a:stretch>
            <a:fillRect/>
          </a:stretch>
        </p:blipFill>
        <p:spPr>
          <a:xfrm>
            <a:off x="175965" y="4470595"/>
            <a:ext cx="1081114" cy="914400"/>
          </a:xfrm>
          <a:prstGeom prst="rect">
            <a:avLst/>
          </a:prstGeom>
        </p:spPr>
      </p:pic>
      <p:pic>
        <p:nvPicPr>
          <p:cNvPr id="8" name="Picture 7"/>
          <p:cNvPicPr>
            <a:picLocks noChangeAspect="1"/>
          </p:cNvPicPr>
          <p:nvPr/>
        </p:nvPicPr>
        <p:blipFill>
          <a:blip r:embed="rId6"/>
          <a:stretch>
            <a:fillRect/>
          </a:stretch>
        </p:blipFill>
        <p:spPr>
          <a:xfrm>
            <a:off x="184396" y="1434187"/>
            <a:ext cx="1064252" cy="914400"/>
          </a:xfrm>
          <a:prstGeom prst="rect">
            <a:avLst/>
          </a:prstGeom>
        </p:spPr>
      </p:pic>
    </p:spTree>
    <p:extLst>
      <p:ext uri="{BB962C8B-B14F-4D97-AF65-F5344CB8AC3E}">
        <p14:creationId xmlns:p14="http://schemas.microsoft.com/office/powerpoint/2010/main" val="1477840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NJPC 2015">
      <a:majorFont>
        <a:latin typeface="Georgia"/>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 Sept 2015.potx [Last saved by user]" id="{05A0779B-6B4A-4FB5-AF38-380C9E86D1DC}" vid="{9EDD7FE6-55FD-4C46-8B44-3BEC13B5737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 - Sept 2015</Template>
  <TotalTime>12904</TotalTime>
  <Words>1711</Words>
  <Application>Microsoft Office PowerPoint</Application>
  <PresentationFormat>On-screen Show (4:3)</PresentationFormat>
  <Paragraphs>96</Paragraphs>
  <Slides>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MS PGothic</vt:lpstr>
      <vt:lpstr>MS PGothic</vt:lpstr>
      <vt:lpstr>Arial</vt:lpstr>
      <vt:lpstr>Calibri</vt:lpstr>
      <vt:lpstr>Calibri Light</vt:lpstr>
      <vt:lpstr>FreightSans Pro Book</vt:lpstr>
      <vt:lpstr>Georgia</vt:lpstr>
      <vt:lpstr>Office Theme</vt:lpstr>
      <vt:lpstr>Trump proposes budget cuts for energy and environmental programs</vt:lpstr>
      <vt:lpstr>White House draft budget cuts EPA funding, programs </vt:lpstr>
      <vt:lpstr>Federal budget timeline</vt:lpstr>
      <vt:lpstr>Programs suggested for funding cuts</vt:lpstr>
      <vt:lpstr>Programs suggested for elimination</vt:lpstr>
    </vt:vector>
  </TitlesOfParts>
  <Company>Atlantic Media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Center</dc:title>
  <dc:creator>Bari, Afzal</dc:creator>
  <cp:lastModifiedBy>Windows User</cp:lastModifiedBy>
  <cp:revision>366</cp:revision>
  <cp:lastPrinted>2015-11-18T15:13:09Z</cp:lastPrinted>
  <dcterms:created xsi:type="dcterms:W3CDTF">2015-09-24T14:51:57Z</dcterms:created>
  <dcterms:modified xsi:type="dcterms:W3CDTF">2017-03-03T16:48:40Z</dcterms:modified>
</cp:coreProperties>
</file>