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handoutMasterIdLst>
    <p:handoutMasterId r:id="rId4"/>
  </p:handoutMasterIdLst>
  <p:sldIdLst>
    <p:sldId id="352" r:id="rId2"/>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5pPr>
    <a:lvl6pPr marL="2286000" algn="l" defTabSz="914400" rtl="0" eaLnBrk="1" latinLnBrk="0" hangingPunct="1">
      <a:defRPr kern="1200">
        <a:solidFill>
          <a:schemeClr val="tx1"/>
        </a:solidFill>
        <a:latin typeface="Calibri Light" charset="0"/>
        <a:ea typeface="ＭＳ Ｐゴシック" charset="-128"/>
        <a:cs typeface="ＭＳ Ｐゴシック" charset="-128"/>
      </a:defRPr>
    </a:lvl6pPr>
    <a:lvl7pPr marL="2743200" algn="l" defTabSz="914400" rtl="0" eaLnBrk="1" latinLnBrk="0" hangingPunct="1">
      <a:defRPr kern="1200">
        <a:solidFill>
          <a:schemeClr val="tx1"/>
        </a:solidFill>
        <a:latin typeface="Calibri Light" charset="0"/>
        <a:ea typeface="ＭＳ Ｐゴシック" charset="-128"/>
        <a:cs typeface="ＭＳ Ｐゴシック" charset="-128"/>
      </a:defRPr>
    </a:lvl7pPr>
    <a:lvl8pPr marL="3200400" algn="l" defTabSz="914400" rtl="0" eaLnBrk="1" latinLnBrk="0" hangingPunct="1">
      <a:defRPr kern="1200">
        <a:solidFill>
          <a:schemeClr val="tx1"/>
        </a:solidFill>
        <a:latin typeface="Calibri Light" charset="0"/>
        <a:ea typeface="ＭＳ Ｐゴシック" charset="-128"/>
        <a:cs typeface="ＭＳ Ｐゴシック" charset="-128"/>
      </a:defRPr>
    </a:lvl8pPr>
    <a:lvl9pPr marL="3657600" algn="l" defTabSz="914400" rtl="0" eaLnBrk="1" latinLnBrk="0" hangingPunct="1">
      <a:defRPr kern="1200">
        <a:solidFill>
          <a:schemeClr val="tx1"/>
        </a:solidFill>
        <a:latin typeface="Calibri Light"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guide id="3" pos="144">
          <p15:clr>
            <a:srgbClr val="A4A3A4"/>
          </p15:clr>
        </p15:guide>
        <p15:guide id="4"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27770"/>
    <a:srgbClr val="A0B277"/>
    <a:srgbClr val="70ACE2"/>
    <a:srgbClr val="E8DCBC"/>
    <a:srgbClr val="F9B53D"/>
    <a:srgbClr val="CA84CA"/>
    <a:srgbClr val="E0A39E"/>
    <a:srgbClr val="639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89"/>
  </p:normalViewPr>
  <p:slideViewPr>
    <p:cSldViewPr snapToGrid="0">
      <p:cViewPr varScale="1">
        <p:scale>
          <a:sx n="74" d="100"/>
          <a:sy n="74" d="100"/>
        </p:scale>
        <p:origin x="1332" y="54"/>
      </p:cViewPr>
      <p:guideLst>
        <p:guide orient="horz" pos="2208"/>
        <p:guide pos="2880"/>
        <p:guide pos="144"/>
        <p:guide pos="56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FD1821E-889E-E141-952B-12B9074CEFF3}" type="datetimeFigureOut">
              <a:rPr lang="en-US" altLang="en-US"/>
              <a:pPr>
                <a:defRPr/>
              </a:pPr>
              <a:t>2/14/2017</a:t>
            </a:fld>
            <a:endParaRPr lang="en-US" alt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C077032-4E82-8245-8B2D-5E771903E478}" type="slidenum">
              <a:rPr lang="en-US" altLang="en-US"/>
              <a:pPr>
                <a:defRPr/>
              </a:pPr>
              <a:t>‹#›</a:t>
            </a:fld>
            <a:endParaRPr lang="en-US" altLang="en-US"/>
          </a:p>
        </p:txBody>
      </p:sp>
    </p:spTree>
    <p:extLst>
      <p:ext uri="{BB962C8B-B14F-4D97-AF65-F5344CB8AC3E}">
        <p14:creationId xmlns:p14="http://schemas.microsoft.com/office/powerpoint/2010/main" val="89140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E2D88C6A-A8BF-CC42-9FD0-167A24D7D76B}" type="datetimeFigureOut">
              <a:rPr lang="en-US" altLang="en-US"/>
              <a:pPr>
                <a:defRPr/>
              </a:pPr>
              <a:t>2/14/2017</a:t>
            </a:fld>
            <a:endParaRPr lang="en-US" alt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0983" tIns="45491" rIns="90983" bIns="45491" rtlCol="0" anchor="ctr"/>
          <a:lstStyle/>
          <a:p>
            <a:pPr lvl="0"/>
            <a:endParaRPr lang="en-US" noProof="0"/>
          </a:p>
        </p:txBody>
      </p:sp>
      <p:sp>
        <p:nvSpPr>
          <p:cNvPr id="5" name="Notes Placeholder 4"/>
          <p:cNvSpPr>
            <a:spLocks noGrp="1"/>
          </p:cNvSpPr>
          <p:nvPr>
            <p:ph type="body" sz="quarter" idx="3"/>
          </p:nvPr>
        </p:nvSpPr>
        <p:spPr>
          <a:xfrm>
            <a:off x="701675" y="4438650"/>
            <a:ext cx="5607050" cy="3632200"/>
          </a:xfrm>
          <a:prstGeom prst="rect">
            <a:avLst/>
          </a:prstGeom>
        </p:spPr>
        <p:txBody>
          <a:bodyPr vert="horz" lIns="90983" tIns="45491" rIns="90983" bIns="454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9825"/>
            <a:ext cx="3038475" cy="463550"/>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759825"/>
            <a:ext cx="3038475" cy="463550"/>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D3B8DE00-D8FE-394A-A2E7-6435EE5C1BA4}" type="slidenum">
              <a:rPr lang="en-US" altLang="en-US"/>
              <a:pPr>
                <a:defRPr/>
              </a:pPr>
              <a:t>‹#›</a:t>
            </a:fld>
            <a:endParaRPr lang="en-US" altLang="en-US"/>
          </a:p>
        </p:txBody>
      </p:sp>
    </p:spTree>
    <p:extLst>
      <p:ext uri="{BB962C8B-B14F-4D97-AF65-F5344CB8AC3E}">
        <p14:creationId xmlns:p14="http://schemas.microsoft.com/office/powerpoint/2010/main" val="995883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panose="020F0302020204030204" pitchFamily="34" charset="0"/>
                <a:ea typeface="ＭＳ Ｐゴシック" panose="020B0600070205080204" pitchFamily="34" charset="-128"/>
              </a:defRPr>
            </a:lvl1pPr>
            <a:lvl2pPr marL="742950" indent="-285750">
              <a:defRPr>
                <a:solidFill>
                  <a:schemeClr val="tx1"/>
                </a:solidFill>
                <a:latin typeface="Calibri Light" panose="020F0302020204030204" pitchFamily="34" charset="0"/>
                <a:ea typeface="ＭＳ Ｐゴシック" panose="020B0600070205080204" pitchFamily="34" charset="-128"/>
              </a:defRPr>
            </a:lvl2pPr>
            <a:lvl3pPr marL="1143000" indent="-228600">
              <a:defRPr>
                <a:solidFill>
                  <a:schemeClr val="tx1"/>
                </a:solidFill>
                <a:latin typeface="Calibri Light" panose="020F0302020204030204" pitchFamily="34" charset="0"/>
                <a:ea typeface="ＭＳ Ｐゴシック" panose="020B0600070205080204" pitchFamily="34" charset="-128"/>
              </a:defRPr>
            </a:lvl3pPr>
            <a:lvl4pPr marL="1600200" indent="-228600">
              <a:defRPr>
                <a:solidFill>
                  <a:schemeClr val="tx1"/>
                </a:solidFill>
                <a:latin typeface="Calibri Light" panose="020F0302020204030204" pitchFamily="34" charset="0"/>
                <a:ea typeface="ＭＳ Ｐゴシック" panose="020B0600070205080204" pitchFamily="34" charset="-128"/>
              </a:defRPr>
            </a:lvl4pPr>
            <a:lvl5pPr marL="2057400" indent="-228600">
              <a:defRPr>
                <a:solidFill>
                  <a:schemeClr val="tx1"/>
                </a:solidFill>
                <a:latin typeface="Calibri Light" panose="020F03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Light" panose="020F0302020204030204" pitchFamily="34" charset="0"/>
                <a:ea typeface="ＭＳ Ｐゴシック" panose="020B0600070205080204" pitchFamily="34" charset="-128"/>
              </a:defRPr>
            </a:lvl9pPr>
          </a:lstStyle>
          <a:p>
            <a:fld id="{606BA020-11C0-401B-9B54-50187E87C13A}" type="slidenum">
              <a:rPr lang="en-US" altLang="en-US" smtClean="0">
                <a:latin typeface="Calibri" panose="020F0502020204030204" pitchFamily="34" charset="0"/>
              </a:rPr>
              <a:pPr/>
              <a:t>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840452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 y="1122363"/>
            <a:ext cx="8595360" cy="1115228"/>
          </a:xfrm>
        </p:spPr>
        <p:txBody>
          <a:bodyPr anchor="b">
            <a:normAutofit/>
          </a:bodyPr>
          <a:lstStyle>
            <a:lvl1pPr algn="l">
              <a:defRPr sz="3600" b="1" baseline="0">
                <a:solidFill>
                  <a:srgbClr val="77603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 y="2259107"/>
            <a:ext cx="8595360" cy="1169893"/>
          </a:xfrm>
        </p:spPr>
        <p:txBody>
          <a:bodyPr/>
          <a:lstStyle>
            <a:lvl1pPr marL="0" indent="0" algn="l">
              <a:spcBef>
                <a:spcPts val="0"/>
              </a:spcBef>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3" name="Text Placeholder 12"/>
          <p:cNvSpPr>
            <a:spLocks noGrp="1"/>
          </p:cNvSpPr>
          <p:nvPr>
            <p:ph type="body" sz="quarter" idx="13"/>
          </p:nvPr>
        </p:nvSpPr>
        <p:spPr>
          <a:xfrm>
            <a:off x="4572000" y="4464049"/>
            <a:ext cx="4297680" cy="1431141"/>
          </a:xfrm>
        </p:spPr>
        <p:txBody>
          <a:bodyPr>
            <a:normAutofit/>
          </a:bodyPr>
          <a:lstStyle>
            <a:lvl1pPr marL="0" indent="0" algn="r">
              <a:spcBef>
                <a:spcPts val="0"/>
              </a:spcBef>
              <a:buNone/>
              <a:defRPr sz="1800">
                <a:solidFill>
                  <a:schemeClr val="bg2">
                    <a:lumMod val="25000"/>
                  </a:schemeClr>
                </a:solidFill>
                <a:latin typeface="+mj-lt"/>
              </a:defRPr>
            </a:lvl1pPr>
            <a:lvl2pPr algn="r">
              <a:defRPr sz="1200">
                <a:solidFill>
                  <a:schemeClr val="tx1">
                    <a:lumMod val="85000"/>
                    <a:lumOff val="15000"/>
                  </a:schemeClr>
                </a:solidFill>
                <a:latin typeface="+mn-lt"/>
              </a:defRPr>
            </a:lvl2pPr>
            <a:lvl3pPr algn="r">
              <a:defRPr sz="1200">
                <a:solidFill>
                  <a:schemeClr val="tx1">
                    <a:lumMod val="85000"/>
                    <a:lumOff val="15000"/>
                  </a:schemeClr>
                </a:solidFill>
                <a:latin typeface="+mn-lt"/>
              </a:defRPr>
            </a:lvl3pPr>
            <a:lvl4pPr algn="r">
              <a:defRPr sz="1200">
                <a:solidFill>
                  <a:schemeClr val="tx1">
                    <a:lumMod val="85000"/>
                    <a:lumOff val="15000"/>
                  </a:schemeClr>
                </a:solidFill>
                <a:latin typeface="+mn-lt"/>
              </a:defRPr>
            </a:lvl4pPr>
            <a:lvl5pPr algn="r">
              <a:defRPr sz="1200">
                <a:solidFill>
                  <a:schemeClr val="tx1">
                    <a:lumMod val="85000"/>
                    <a:lumOff val="15000"/>
                  </a:schemeClr>
                </a:solidFill>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3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normAutofit/>
          </a:bodyPr>
          <a:lstStyle>
            <a:lvl1pPr>
              <a:defRPr sz="22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825625"/>
            <a:ext cx="8686800" cy="430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CF63D1AA-A191-D249-943C-70548A6C11B9}" type="slidenum">
              <a:rPr lang="en-US" altLang="en-US"/>
              <a:pPr>
                <a:defRPr/>
              </a:pPr>
              <a:t>‹#›</a:t>
            </a:fld>
            <a:endParaRPr lang="en-US" altLang="en-US"/>
          </a:p>
        </p:txBody>
      </p:sp>
    </p:spTree>
    <p:extLst>
      <p:ext uri="{BB962C8B-B14F-4D97-AF65-F5344CB8AC3E}">
        <p14:creationId xmlns:p14="http://schemas.microsoft.com/office/powerpoint/2010/main" val="999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smtClean="0"/>
              <a:t>Click to edit Master title style</a:t>
            </a:r>
            <a:endParaRPr lang="en-US" dirty="0"/>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F671F28E-843E-7D4B-9DCA-A8233BC4298C}" type="slidenum">
              <a:rPr lang="en-US" altLang="en-US"/>
              <a:pPr>
                <a:defRPr/>
              </a:pPr>
              <a:t>‹#›</a:t>
            </a:fld>
            <a:endParaRPr lang="en-US" altLang="en-US"/>
          </a:p>
        </p:txBody>
      </p:sp>
    </p:spTree>
    <p:extLst>
      <p:ext uri="{BB962C8B-B14F-4D97-AF65-F5344CB8AC3E}">
        <p14:creationId xmlns:p14="http://schemas.microsoft.com/office/powerpoint/2010/main" val="1121044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630238"/>
            <a:ext cx="868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8600" y="1825625"/>
            <a:ext cx="86868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6858000" y="6627813"/>
            <a:ext cx="2057400" cy="207962"/>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Light" panose="020F0302020204030204" pitchFamily="34" charset="0"/>
                <a:ea typeface="MS PGothic" panose="020B0600070205080204" pitchFamily="34" charset="-128"/>
                <a:cs typeface="+mn-cs"/>
              </a:defRPr>
            </a:lvl1pPr>
          </a:lstStyle>
          <a:p>
            <a:pPr>
              <a:defRPr/>
            </a:pPr>
            <a:fld id="{DA9EFAAE-E521-4E4E-86AD-283A07B4F292}" type="slidenum">
              <a:rPr lang="en-US" altLang="en-US"/>
              <a:pPr>
                <a:defRPr/>
              </a:pPr>
              <a:t>‹#›</a:t>
            </a:fld>
            <a:endParaRPr lang="en-US" altLang="en-US"/>
          </a:p>
        </p:txBody>
      </p:sp>
      <p:sp>
        <p:nvSpPr>
          <p:cNvPr id="7" name="Rectangle 6"/>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hf hdr="0" ftr="0" dt="0"/>
  <p:txStyles>
    <p:titleStyle>
      <a:lvl1pPr algn="l" rtl="0" eaLnBrk="0" fontAlgn="base" hangingPunct="0">
        <a:lnSpc>
          <a:spcPct val="90000"/>
        </a:lnSpc>
        <a:spcBef>
          <a:spcPct val="0"/>
        </a:spcBef>
        <a:spcAft>
          <a:spcPct val="0"/>
        </a:spcAft>
        <a:defRPr sz="3000"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Georgia" panose="02040502050405020303" pitchFamily="18" charset="0"/>
          <a:ea typeface="ＭＳ Ｐゴシック"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Georgia" panose="02040502050405020303" pitchFamily="18" charset="0"/>
          <a:ea typeface="ＭＳ Ｐゴシック"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Georgia" panose="02040502050405020303" pitchFamily="18" charset="0"/>
          <a:ea typeface="ＭＳ Ｐゴシック"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832594" y="233363"/>
            <a:ext cx="1293944" cy="230832"/>
          </a:xfrm>
          <a:prstGeom prst="rect">
            <a:avLst/>
          </a:prstGeom>
          <a:noFill/>
          <a:ln>
            <a:noFill/>
          </a:ln>
          <a:extLst>
            <a:ext uri="{909E8E84-426E-40dd-AFC4-6F175D3DCCD1}"/>
            <a:ext uri="{91240B29-F687-4f45-9708-019B960494DF}"/>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rPr>
              <a:t>ORACLE V. GOOGLE</a:t>
            </a:r>
            <a:endParaRPr lang="en-US" altLang="en-US" sz="900" dirty="0">
              <a:solidFill>
                <a:schemeClr val="bg2">
                  <a:lumMod val="25000"/>
                </a:schemeClr>
              </a:solidFill>
            </a:endParaRP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8" name="Title 1"/>
          <p:cNvSpPr>
            <a:spLocks noGrp="1"/>
          </p:cNvSpPr>
          <p:nvPr>
            <p:ph type="title"/>
          </p:nvPr>
        </p:nvSpPr>
        <p:spPr/>
        <p:txBody>
          <a:bodyPr/>
          <a:lstStyle/>
          <a:p>
            <a:r>
              <a:rPr lang="en-US" altLang="en-US" dirty="0" smtClean="0"/>
              <a:t>Oracle submits opening brief to Federal Circuit appeals court after </a:t>
            </a:r>
          </a:p>
        </p:txBody>
      </p:sp>
      <p:sp>
        <p:nvSpPr>
          <p:cNvPr id="11269" name="Rectangle 14"/>
          <p:cNvSpPr>
            <a:spLocks noChangeArrowheads="1"/>
          </p:cNvSpPr>
          <p:nvPr/>
        </p:nvSpPr>
        <p:spPr bwMode="auto">
          <a:xfrm>
            <a:off x="228600" y="1354138"/>
            <a:ext cx="8229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pPr>
            <a:r>
              <a:rPr lang="en-US" altLang="en-US" sz="1600" b="1" i="1">
                <a:solidFill>
                  <a:srgbClr val="7F7F7F"/>
                </a:solidFill>
              </a:rPr>
              <a:t>Oracle America, Inc. v. Google Inc. (2016)</a:t>
            </a:r>
          </a:p>
        </p:txBody>
      </p:sp>
      <p:sp>
        <p:nvSpPr>
          <p:cNvPr id="15" name="Content Placeholder 17"/>
          <p:cNvSpPr txBox="1">
            <a:spLocks/>
          </p:cNvSpPr>
          <p:nvPr/>
        </p:nvSpPr>
        <p:spPr bwMode="auto">
          <a:xfrm>
            <a:off x="0" y="6626225"/>
            <a:ext cx="4572000" cy="231775"/>
          </a:xfrm>
          <a:prstGeom prst="rect">
            <a:avLst/>
          </a:prstGeom>
          <a:noFill/>
          <a:ln>
            <a:noFill/>
          </a:ln>
          <a:extLst>
            <a:ext uri="{909E8E84-426E-40dd-AFC4-6F175D3DCCD1}"/>
            <a:ext uri="{91240B29-F687-4f45-9708-019B960494DF}"/>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February 14, 2017  |  Yanni Chen</a:t>
            </a:r>
            <a:endParaRPr lang="en-US" sz="1000" dirty="0">
              <a:solidFill>
                <a:schemeClr val="tx1">
                  <a:lumMod val="65000"/>
                  <a:lumOff val="35000"/>
                </a:schemeClr>
              </a:solidFill>
              <a:latin typeface="+mn-lt"/>
              <a:ea typeface="MS PGothic" panose="020B0600070205080204" pitchFamily="34" charset="-128"/>
            </a:endParaRPr>
          </a:p>
        </p:txBody>
      </p:sp>
      <p:graphicFrame>
        <p:nvGraphicFramePr>
          <p:cNvPr id="18" name="Table 17"/>
          <p:cNvGraphicFramePr>
            <a:graphicFrameLocks noGrp="1"/>
          </p:cNvGraphicFramePr>
          <p:nvPr>
            <p:extLst>
              <p:ext uri="{D42A27DB-BD31-4B8C-83A1-F6EECF244321}">
                <p14:modId xmlns:p14="http://schemas.microsoft.com/office/powerpoint/2010/main" val="4254834722"/>
              </p:ext>
            </p:extLst>
          </p:nvPr>
        </p:nvGraphicFramePr>
        <p:xfrm>
          <a:off x="373064" y="4559456"/>
          <a:ext cx="5492635" cy="1935891"/>
        </p:xfrm>
        <a:graphic>
          <a:graphicData uri="http://schemas.openxmlformats.org/drawingml/2006/table">
            <a:tbl>
              <a:tblPr/>
              <a:tblGrid>
                <a:gridCol w="5492635"/>
              </a:tblGrid>
              <a:tr h="335531">
                <a:tc>
                  <a:txBody>
                    <a:bodyPr/>
                    <a:lstStyle>
                      <a:lvl1pPr>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accent1"/>
                          </a:solidFill>
                          <a:effectLst/>
                          <a:latin typeface="Georgia" panose="02040502050405020303" pitchFamily="18" charset="0"/>
                          <a:ea typeface="MS PGothic" panose="020B0600070205080204" pitchFamily="34" charset="-128"/>
                        </a:rPr>
                        <a:t>How did the court rule?</a:t>
                      </a:r>
                    </a:p>
                  </a:txBody>
                  <a:tcPr marL="91423" marR="91423" marT="45800" marB="458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0"/>
                      </a:schemeClr>
                    </a:solidFill>
                  </a:tcPr>
                </a:tc>
              </a:tr>
              <a:tr h="1364681">
                <a:tc>
                  <a:txBody>
                    <a:bodyPr/>
                    <a:lstStyle>
                      <a:lvl1pPr marL="171450" indent="-171450">
                        <a:lnSpc>
                          <a:spcPct val="90000"/>
                        </a:lnSpc>
                        <a:spcBef>
                          <a:spcPts val="1000"/>
                        </a:spcBef>
                        <a:buFont typeface="Arial" panose="020B0604020202020204" pitchFamily="34" charset="0"/>
                        <a:defRPr sz="24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defRPr sz="20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defRPr>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defRPr sz="1600">
                          <a:solidFill>
                            <a:schemeClr val="tx1"/>
                          </a:solidFill>
                          <a:latin typeface="Georgia" panose="02040502050405020303" pitchFamily="18" charset="0"/>
                          <a:ea typeface="MS PGothic" panose="020B0600070205080204"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The jury ruled that Google’s use was fair use in May 2016</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Had the ruling gone in favor of Oracle, it would be much harder to create new software because APIs are key in developing modern software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On February 10, 2017, Oracle filed the opening briefs for its appeal in the US Court of Appeals for the Federal Circuit</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Oracle argues that Google’s copying was purely commercial and not transformative, that it harmed potential markets for the Java program and that the API packages were creative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For these reasons, Oracle believes it is </a:t>
                      </a: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entitled </a:t>
                      </a:r>
                      <a:r>
                        <a:rPr kumimoji="0" lang="en-US" altLang="en-US" sz="1100" b="0" i="0" u="none" strike="noStrike" cap="none" normalizeH="0" baseline="0" dirty="0" smtClean="0">
                          <a:ln>
                            <a:noFill/>
                          </a:ln>
                          <a:solidFill>
                            <a:schemeClr val="tx1"/>
                          </a:solidFill>
                          <a:effectLst/>
                          <a:latin typeface="Calibri Light" panose="020F0302020204030204" pitchFamily="34" charset="0"/>
                          <a:ea typeface="MS PGothic" panose="020B0600070205080204" pitchFamily="34" charset="-128"/>
                        </a:rPr>
                        <a:t>to a new trial</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lang="en-US" sz="1100" dirty="0" smtClean="0">
                        <a:latin typeface="+mn-lt"/>
                      </a:endParaRPr>
                    </a:p>
                  </a:txBody>
                  <a:tcPr marL="91423" marR="91423" marT="45800" marB="458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alpha val="0"/>
                      </a:schemeClr>
                    </a:solidFill>
                  </a:tcPr>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1488374214"/>
              </p:ext>
            </p:extLst>
          </p:nvPr>
        </p:nvGraphicFramePr>
        <p:xfrm>
          <a:off x="428625" y="2690813"/>
          <a:ext cx="8448675" cy="1265152"/>
        </p:xfrm>
        <a:graphic>
          <a:graphicData uri="http://schemas.openxmlformats.org/drawingml/2006/table">
            <a:tbl>
              <a:tblPr/>
              <a:tblGrid>
                <a:gridCol w="8448675"/>
              </a:tblGrid>
              <a:tr h="335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accent1"/>
                          </a:solidFill>
                          <a:effectLst/>
                          <a:latin typeface="Georgia" charset="0"/>
                          <a:ea typeface="MS PGothic" charset="0"/>
                          <a:cs typeface="MS PGothic" charset="0"/>
                        </a:rPr>
                        <a:t>History</a:t>
                      </a:r>
                    </a:p>
                  </a:txBody>
                  <a:tcPr marL="91439" marR="91439"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0"/>
                      </a:schemeClr>
                    </a:solidFill>
                  </a:tcPr>
                </a:tc>
              </a:tr>
              <a:tr h="594687">
                <a:tc>
                  <a:txBody>
                    <a:bodyPr/>
                    <a:lstStyle/>
                    <a:p>
                      <a:pPr marL="171450" indent="-171450">
                        <a:buFont typeface="Arial" panose="020B0604020202020204" pitchFamily="34" charset="0"/>
                        <a:buChar char="•"/>
                        <a:defRPr/>
                      </a:pPr>
                      <a:r>
                        <a:rPr lang="en-US" sz="1100" i="0" dirty="0" smtClean="0"/>
                        <a:t>The</a:t>
                      </a:r>
                      <a:r>
                        <a:rPr lang="en-US" sz="1100" i="0" baseline="0" dirty="0" smtClean="0"/>
                        <a:t> district court ruled that APIs are not copyrightable in 2012</a:t>
                      </a:r>
                      <a:endParaRPr lang="en-US" sz="1100" baseline="0" dirty="0" smtClean="0"/>
                    </a:p>
                    <a:p>
                      <a:pPr marL="171450" indent="-171450">
                        <a:buFont typeface="Arial" panose="020B0604020202020204" pitchFamily="34" charset="0"/>
                        <a:buChar char="•"/>
                        <a:defRPr/>
                      </a:pPr>
                      <a:r>
                        <a:rPr lang="en-US" sz="1100" baseline="0" dirty="0" smtClean="0"/>
                        <a:t>Both parties filed for appeal in 2013, where the Federal Circuit Court of Appeals ruled that APIs are copyrightable, but Google would have been able to argue that it was fair use</a:t>
                      </a:r>
                    </a:p>
                    <a:p>
                      <a:pPr marL="171450" indent="-171450">
                        <a:buFont typeface="Arial" panose="020B0604020202020204" pitchFamily="34" charset="0"/>
                        <a:buChar char="•"/>
                        <a:defRPr/>
                      </a:pPr>
                      <a:r>
                        <a:rPr lang="en-US" sz="1100" baseline="0" dirty="0" smtClean="0"/>
                        <a:t>Google filed a petition for the Supreme Court to review the lower court decision, but it was denied</a:t>
                      </a:r>
                    </a:p>
                    <a:p>
                      <a:pPr marL="171450" indent="-171450">
                        <a:buFont typeface="Arial" panose="020B0604020202020204" pitchFamily="34" charset="0"/>
                        <a:buChar char="•"/>
                        <a:defRPr/>
                      </a:pPr>
                      <a:r>
                        <a:rPr lang="en-US" sz="1100" baseline="0" dirty="0" smtClean="0"/>
                        <a:t>The case was remanded to district </a:t>
                      </a:r>
                      <a:r>
                        <a:rPr lang="en-US" sz="1100" baseline="0" dirty="0" smtClean="0"/>
                        <a:t>court to determine </a:t>
                      </a:r>
                      <a:r>
                        <a:rPr lang="en-US" sz="1100" baseline="0" dirty="0" smtClean="0"/>
                        <a:t>whether Google’s use of the Java APIs was fair use</a:t>
                      </a:r>
                      <a:endParaRPr lang="en-US" sz="1100" dirty="0" smtClean="0"/>
                    </a:p>
                  </a:txBody>
                  <a:tcPr marL="91439" marR="91439" marT="45682" marB="4568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alpha val="0"/>
                      </a:schemeClr>
                    </a:solidFill>
                  </a:tcPr>
                </a:tc>
              </a:tr>
            </a:tbl>
          </a:graphicData>
        </a:graphic>
      </p:graphicFrame>
      <p:graphicFrame>
        <p:nvGraphicFramePr>
          <p:cNvPr id="49" name="Table 48"/>
          <p:cNvGraphicFramePr>
            <a:graphicFrameLocks noGrp="1"/>
          </p:cNvGraphicFramePr>
          <p:nvPr>
            <p:extLst>
              <p:ext uri="{D42A27DB-BD31-4B8C-83A1-F6EECF244321}">
                <p14:modId xmlns:p14="http://schemas.microsoft.com/office/powerpoint/2010/main" val="1489298946"/>
              </p:ext>
            </p:extLst>
          </p:nvPr>
        </p:nvGraphicFramePr>
        <p:xfrm>
          <a:off x="419100" y="1628775"/>
          <a:ext cx="8448675" cy="1265456"/>
        </p:xfrm>
        <a:graphic>
          <a:graphicData uri="http://schemas.openxmlformats.org/drawingml/2006/table">
            <a:tbl>
              <a:tblPr/>
              <a:tblGrid>
                <a:gridCol w="8448675"/>
              </a:tblGrid>
              <a:tr h="3356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1"/>
                          </a:solidFill>
                          <a:effectLst/>
                          <a:latin typeface="Georgia" charset="0"/>
                          <a:ea typeface="MS PGothic" charset="0"/>
                          <a:cs typeface="MS PGothic" charset="0"/>
                        </a:rPr>
                        <a:t>Context</a:t>
                      </a:r>
                      <a:endParaRPr kumimoji="0" lang="en-US" sz="1600" b="1" i="0" u="none" strike="noStrike" cap="none" normalizeH="0" baseline="0" dirty="0">
                        <a:ln>
                          <a:noFill/>
                        </a:ln>
                        <a:solidFill>
                          <a:schemeClr val="accent1"/>
                        </a:solidFill>
                        <a:effectLst/>
                        <a:latin typeface="Georgia" charset="0"/>
                        <a:ea typeface="MS PGothic" charset="0"/>
                        <a:cs typeface="MS PGothic" charset="0"/>
                      </a:endParaRPr>
                    </a:p>
                  </a:txBody>
                  <a:tcPr marL="91439" marR="91439" marT="45813" marB="458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0"/>
                      </a:schemeClr>
                    </a:solidFill>
                  </a:tcPr>
                </a:tc>
              </a:tr>
              <a:tr h="929608">
                <a:tc>
                  <a:txBody>
                    <a:bodyPr/>
                    <a:lstStyle/>
                    <a:p>
                      <a:pPr marL="171450" indent="-171450">
                        <a:buFont typeface="Arial" panose="020B0604020202020204" pitchFamily="34" charset="0"/>
                        <a:buChar char="•"/>
                        <a:defRPr/>
                      </a:pPr>
                      <a:r>
                        <a:rPr lang="en-US" sz="1100" baseline="0" dirty="0" smtClean="0"/>
                        <a:t>Sun Microsystems originally developed Java, which continued to be developed by Oracle when it acquired </a:t>
                      </a:r>
                      <a:r>
                        <a:rPr lang="en-US" sz="1100" baseline="0" dirty="0" smtClean="0"/>
                        <a:t>the firm</a:t>
                      </a:r>
                      <a:endParaRPr lang="en-US" sz="1100" baseline="0" dirty="0" smtClean="0"/>
                    </a:p>
                    <a:p>
                      <a:pPr marL="171450" indent="-171450">
                        <a:buFont typeface="Arial" panose="020B0604020202020204" pitchFamily="34" charset="0"/>
                        <a:buChar char="•"/>
                        <a:defRPr/>
                      </a:pPr>
                      <a:r>
                        <a:rPr lang="en-US" sz="1100" baseline="0" dirty="0" smtClean="0"/>
                        <a:t>Android’s operating system used Java APIs for communication compatibility across programs</a:t>
                      </a:r>
                    </a:p>
                    <a:p>
                      <a:pPr marL="171450" indent="-171450">
                        <a:buFont typeface="Arial" panose="020B0604020202020204" pitchFamily="34" charset="0"/>
                        <a:buChar char="•"/>
                        <a:defRPr/>
                      </a:pPr>
                      <a:r>
                        <a:rPr lang="en-US" sz="1100" baseline="0" dirty="0" smtClean="0"/>
                        <a:t>Oracle filed a suit against Google, </a:t>
                      </a:r>
                      <a:r>
                        <a:rPr lang="en-US" sz="1100" baseline="0" dirty="0" smtClean="0"/>
                        <a:t>which owns </a:t>
                      </a:r>
                      <a:r>
                        <a:rPr lang="en-US" sz="1100" baseline="0" dirty="0" smtClean="0"/>
                        <a:t>Android, for copyright and patent infringement in 2010</a:t>
                      </a:r>
                    </a:p>
                    <a:p>
                      <a:pPr marL="171450" indent="-171450">
                        <a:buFont typeface="Arial" panose="020B0604020202020204" pitchFamily="34" charset="0"/>
                        <a:buChar char="•"/>
                        <a:defRPr/>
                      </a:pPr>
                      <a:r>
                        <a:rPr lang="en-US" sz="1100" baseline="0" dirty="0" smtClean="0"/>
                        <a:t>Google claims its use of the Java APIs amounted to “fair use,” and therefore was not an intellectual property violation</a:t>
                      </a:r>
                    </a:p>
                    <a:p>
                      <a:pPr marL="171450" indent="-171450">
                        <a:buFont typeface="Arial" panose="020B0604020202020204" pitchFamily="34" charset="0"/>
                        <a:buChar char="•"/>
                        <a:defRPr/>
                      </a:pPr>
                      <a:endParaRPr lang="en-US" sz="1100" baseline="0" dirty="0" smtClean="0"/>
                    </a:p>
                  </a:txBody>
                  <a:tcPr marL="91439" marR="91439" marT="45813" marB="458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alpha val="0"/>
                      </a:schemeClr>
                    </a:solidFill>
                  </a:tcPr>
                </a:tc>
              </a:tr>
            </a:tbl>
          </a:graphicData>
        </a:graphic>
      </p:graphicFrame>
      <p:pic>
        <p:nvPicPr>
          <p:cNvPr id="11292" name="Picture 215"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Placeholder 18"/>
          <p:cNvSpPr txBox="1">
            <a:spLocks/>
          </p:cNvSpPr>
          <p:nvPr/>
        </p:nvSpPr>
        <p:spPr bwMode="auto">
          <a:xfrm>
            <a:off x="0" y="6354699"/>
            <a:ext cx="9144000" cy="227075"/>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US" sz="1000" i="1" dirty="0" smtClean="0">
                <a:solidFill>
                  <a:schemeClr val="tx1">
                    <a:lumMod val="65000"/>
                    <a:lumOff val="35000"/>
                  </a:schemeClr>
                </a:solidFill>
                <a:latin typeface="+mn-lt"/>
                <a:ea typeface="MS PGothic" panose="020B0600070205080204" pitchFamily="34" charset="-128"/>
              </a:rPr>
              <a:t>Sources: Oracle America, Inc. v. Google Inc., February 10, 2017; “Oracle v. Google,” Electronic Frontier Foundation, September 27, 2016; Noun Project, 2017 .</a:t>
            </a:r>
            <a:endParaRPr lang="en-US" sz="1000" i="1" dirty="0">
              <a:solidFill>
                <a:schemeClr val="tx1">
                  <a:lumMod val="65000"/>
                  <a:lumOff val="35000"/>
                </a:schemeClr>
              </a:solidFill>
              <a:latin typeface="+mn-lt"/>
              <a:ea typeface="MS PGothic" panose="020B0600070205080204" pitchFamily="34" charset="-128"/>
            </a:endParaRPr>
          </a:p>
        </p:txBody>
      </p:sp>
      <p:graphicFrame>
        <p:nvGraphicFramePr>
          <p:cNvPr id="29" name="Table 28"/>
          <p:cNvGraphicFramePr>
            <a:graphicFrameLocks noGrp="1"/>
          </p:cNvGraphicFramePr>
          <p:nvPr>
            <p:extLst>
              <p:ext uri="{D42A27DB-BD31-4B8C-83A1-F6EECF244321}">
                <p14:modId xmlns:p14="http://schemas.microsoft.com/office/powerpoint/2010/main" val="3343428704"/>
              </p:ext>
            </p:extLst>
          </p:nvPr>
        </p:nvGraphicFramePr>
        <p:xfrm>
          <a:off x="419100" y="3922976"/>
          <a:ext cx="8448675" cy="766499"/>
        </p:xfrm>
        <a:graphic>
          <a:graphicData uri="http://schemas.openxmlformats.org/drawingml/2006/table">
            <a:tbl>
              <a:tblPr/>
              <a:tblGrid>
                <a:gridCol w="8448675"/>
              </a:tblGrid>
              <a:tr h="3021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1"/>
                          </a:solidFill>
                          <a:effectLst/>
                          <a:latin typeface="Georgia" charset="0"/>
                          <a:ea typeface="MS PGothic" charset="0"/>
                          <a:cs typeface="MS PGothic" charset="0"/>
                        </a:rPr>
                        <a:t>The issue</a:t>
                      </a:r>
                      <a:endParaRPr kumimoji="0" lang="en-US" sz="1600" b="1" i="0" u="none" strike="noStrike" cap="none" normalizeH="0" baseline="0" dirty="0">
                        <a:ln>
                          <a:noFill/>
                        </a:ln>
                        <a:solidFill>
                          <a:schemeClr val="accent1"/>
                        </a:solidFill>
                        <a:effectLst/>
                        <a:latin typeface="Georgia" charset="0"/>
                        <a:ea typeface="MS PGothic" charset="0"/>
                        <a:cs typeface="MS PGothic" charset="0"/>
                      </a:endParaRPr>
                    </a:p>
                  </a:txBody>
                  <a:tcPr marL="91439" marR="91439" marT="45626" marB="456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0"/>
                      </a:schemeClr>
                    </a:solidFill>
                  </a:tcPr>
                </a:tc>
              </a:tr>
              <a:tr h="431407">
                <a:tc>
                  <a:txBody>
                    <a:bodyPr/>
                    <a:lstStyle/>
                    <a:p>
                      <a:pPr marL="171450" indent="-171450">
                        <a:buFont typeface="Arial" panose="020B0604020202020204" pitchFamily="34" charset="0"/>
                        <a:buChar char="•"/>
                        <a:defRPr/>
                      </a:pPr>
                      <a:r>
                        <a:rPr lang="en-US" sz="1100" baseline="0" dirty="0" smtClean="0"/>
                        <a:t>The case hinges on whether Oracle can claim copyright on Java APIs, and if so, whether Google’s use of the Java APIs constitutes fair use</a:t>
                      </a:r>
                    </a:p>
                    <a:p>
                      <a:pPr marL="0" indent="0">
                        <a:buFont typeface="Arial" panose="020B0604020202020204" pitchFamily="34" charset="0"/>
                        <a:buNone/>
                        <a:defRPr/>
                      </a:pPr>
                      <a:endParaRPr lang="en-US" sz="1100" baseline="0" dirty="0" smtClean="0"/>
                    </a:p>
                  </a:txBody>
                  <a:tcPr marL="91439" marR="91439" marT="45626" marB="456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alpha val="0"/>
                      </a:schemeClr>
                    </a:solidFill>
                  </a:tcPr>
                </a:tc>
              </a:tr>
            </a:tbl>
          </a:graphicData>
        </a:graphic>
      </p:graphicFrame>
      <p:pic>
        <p:nvPicPr>
          <p:cNvPr id="11301" name="Picture 45" descr="https://oracleteamusa-images.s3.amazonaws.com/original/m348_oracl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5699" y="5576888"/>
            <a:ext cx="2030412"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2" name="Picture 49" descr="http://www.gannett-cdn.com/-mm-/c0f28d7195656d7c0afe6166e62e4b79ef3e215b/c=1322-629-2672-1644&amp;r=x404&amp;c=534x401/local/-/media/2015/09/01/USATODAY/USATODAY/635767137264169643-GTY-486163612.jpg"/>
          <p:cNvPicPr>
            <a:picLocks noChangeAspect="1" noChangeArrowheads="1"/>
          </p:cNvPicPr>
          <p:nvPr/>
        </p:nvPicPr>
        <p:blipFill>
          <a:blip r:embed="rId5" cstate="print">
            <a:extLst>
              <a:ext uri="{28A0092B-C50C-407E-A947-70E740481C1C}">
                <a14:useLocalDpi xmlns:a14="http://schemas.microsoft.com/office/drawing/2010/main" val="0"/>
              </a:ext>
            </a:extLst>
          </a:blip>
          <a:srcRect l="24200" t="14485" r="22772" b="17519"/>
          <a:stretch>
            <a:fillRect/>
          </a:stretch>
        </p:blipFill>
        <p:spPr bwMode="auto">
          <a:xfrm>
            <a:off x="7924472" y="5226050"/>
            <a:ext cx="915055" cy="88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3" name="Picture 1"/>
          <p:cNvPicPr>
            <a:picLocks noChangeAspect="1"/>
          </p:cNvPicPr>
          <p:nvPr/>
        </p:nvPicPr>
        <p:blipFill>
          <a:blip r:embed="rId6" cstate="print">
            <a:extLst>
              <a:ext uri="{28A0092B-C50C-407E-A947-70E740481C1C}">
                <a14:useLocalDpi xmlns:a14="http://schemas.microsoft.com/office/drawing/2010/main" val="0"/>
              </a:ext>
            </a:extLst>
          </a:blip>
          <a:srcRect l="10146" t="11575" r="11319" b="26154"/>
          <a:stretch>
            <a:fillRect/>
          </a:stretch>
        </p:blipFill>
        <p:spPr bwMode="auto">
          <a:xfrm>
            <a:off x="7072266" y="4592638"/>
            <a:ext cx="1060216"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009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Sept 2015.potx [Last saved by user]" id="{05A0779B-6B4A-4FB5-AF38-380C9E86D1DC}" vid="{9EDD7FE6-55FD-4C46-8B44-3BEC13B57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Sept 2015</Template>
  <TotalTime>12947</TotalTime>
  <Words>364</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ＭＳ Ｐゴシック</vt:lpstr>
      <vt:lpstr>Arial</vt:lpstr>
      <vt:lpstr>Calibri</vt:lpstr>
      <vt:lpstr>Calibri Light</vt:lpstr>
      <vt:lpstr>FreightSans Pro Book</vt:lpstr>
      <vt:lpstr>Georgia</vt:lpstr>
      <vt:lpstr>Office Theme</vt:lpstr>
      <vt:lpstr>Oracle submits opening brief to Federal Circuit appeals court after </vt:lpstr>
    </vt:vector>
  </TitlesOfParts>
  <Company>Atlantic Media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Center</dc:title>
  <dc:creator>Bari, Afzal</dc:creator>
  <cp:lastModifiedBy>Chen, Yanni</cp:lastModifiedBy>
  <cp:revision>311</cp:revision>
  <cp:lastPrinted>2015-11-18T15:13:09Z</cp:lastPrinted>
  <dcterms:created xsi:type="dcterms:W3CDTF">2015-09-24T14:51:57Z</dcterms:created>
  <dcterms:modified xsi:type="dcterms:W3CDTF">2017-02-14T21:05:52Z</dcterms:modified>
</cp:coreProperties>
</file>