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handoutMasterIdLst>
    <p:handoutMasterId r:id="rId4"/>
  </p:handoutMasterIdLst>
  <p:sldIdLst>
    <p:sldId id="351" r:id="rId2"/>
  </p:sldIdLst>
  <p:sldSz cx="9144000" cy="6858000" type="screen4x3"/>
  <p:notesSz cx="7010400" cy="9223375"/>
  <p:defaultTextStyle>
    <a:defPPr>
      <a:defRPr lang="en-US"/>
    </a:defPPr>
    <a:lvl1pPr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1pPr>
    <a:lvl2pPr marL="4572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2pPr>
    <a:lvl3pPr marL="9144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3pPr>
    <a:lvl4pPr marL="13716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4pPr>
    <a:lvl5pPr marL="1828800" algn="l" rtl="0" eaLnBrk="0" fontAlgn="base" hangingPunct="0">
      <a:spcBef>
        <a:spcPct val="0"/>
      </a:spcBef>
      <a:spcAft>
        <a:spcPct val="0"/>
      </a:spcAft>
      <a:defRPr kern="1200">
        <a:solidFill>
          <a:schemeClr val="tx1"/>
        </a:solidFill>
        <a:latin typeface="Calibri Light" charset="0"/>
        <a:ea typeface="ＭＳ Ｐゴシック" charset="-128"/>
        <a:cs typeface="ＭＳ Ｐゴシック" charset="-128"/>
      </a:defRPr>
    </a:lvl5pPr>
    <a:lvl6pPr marL="2286000" algn="l" defTabSz="914400" rtl="0" eaLnBrk="1" latinLnBrk="0" hangingPunct="1">
      <a:defRPr kern="1200">
        <a:solidFill>
          <a:schemeClr val="tx1"/>
        </a:solidFill>
        <a:latin typeface="Calibri Light" charset="0"/>
        <a:ea typeface="ＭＳ Ｐゴシック" charset="-128"/>
        <a:cs typeface="ＭＳ Ｐゴシック" charset="-128"/>
      </a:defRPr>
    </a:lvl6pPr>
    <a:lvl7pPr marL="2743200" algn="l" defTabSz="914400" rtl="0" eaLnBrk="1" latinLnBrk="0" hangingPunct="1">
      <a:defRPr kern="1200">
        <a:solidFill>
          <a:schemeClr val="tx1"/>
        </a:solidFill>
        <a:latin typeface="Calibri Light" charset="0"/>
        <a:ea typeface="ＭＳ Ｐゴシック" charset="-128"/>
        <a:cs typeface="ＭＳ Ｐゴシック" charset="-128"/>
      </a:defRPr>
    </a:lvl7pPr>
    <a:lvl8pPr marL="3200400" algn="l" defTabSz="914400" rtl="0" eaLnBrk="1" latinLnBrk="0" hangingPunct="1">
      <a:defRPr kern="1200">
        <a:solidFill>
          <a:schemeClr val="tx1"/>
        </a:solidFill>
        <a:latin typeface="Calibri Light" charset="0"/>
        <a:ea typeface="ＭＳ Ｐゴシック" charset="-128"/>
        <a:cs typeface="ＭＳ Ｐゴシック" charset="-128"/>
      </a:defRPr>
    </a:lvl8pPr>
    <a:lvl9pPr marL="3657600" algn="l" defTabSz="914400" rtl="0" eaLnBrk="1" latinLnBrk="0" hangingPunct="1">
      <a:defRPr kern="1200">
        <a:solidFill>
          <a:schemeClr val="tx1"/>
        </a:solidFill>
        <a:latin typeface="Calibri Light"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guide id="3" pos="144">
          <p15:clr>
            <a:srgbClr val="A4A3A4"/>
          </p15:clr>
        </p15:guide>
        <p15:guide id="4"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27770"/>
    <a:srgbClr val="A0B277"/>
    <a:srgbClr val="70ACE2"/>
    <a:srgbClr val="E8DCBC"/>
    <a:srgbClr val="F9B53D"/>
    <a:srgbClr val="CA84CA"/>
    <a:srgbClr val="E0A39E"/>
    <a:srgbClr val="6391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63" autoAdjust="0"/>
    <p:restoredTop sz="94689"/>
  </p:normalViewPr>
  <p:slideViewPr>
    <p:cSldViewPr snapToGrid="0">
      <p:cViewPr varScale="1">
        <p:scale>
          <a:sx n="56" d="100"/>
          <a:sy n="56" d="100"/>
        </p:scale>
        <p:origin x="1164" y="72"/>
      </p:cViewPr>
      <p:guideLst>
        <p:guide orient="horz" pos="2208"/>
        <p:guide pos="2880"/>
        <p:guide pos="144"/>
        <p:guide pos="561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FD1821E-889E-E141-952B-12B9074CEFF3}" type="datetimeFigureOut">
              <a:rPr lang="en-US" altLang="en-US"/>
              <a:pPr>
                <a:defRPr/>
              </a:pPr>
              <a:t>1/25/2017</a:t>
            </a:fld>
            <a:endParaRPr lang="en-US" altLang="en-US"/>
          </a:p>
        </p:txBody>
      </p:sp>
      <p:sp>
        <p:nvSpPr>
          <p:cNvPr id="4" name="Footer Placeholder 3"/>
          <p:cNvSpPr>
            <a:spLocks noGrp="1"/>
          </p:cNvSpPr>
          <p:nvPr>
            <p:ph type="ftr" sz="quarter" idx="2"/>
          </p:nvPr>
        </p:nvSpPr>
        <p:spPr>
          <a:xfrm>
            <a:off x="0" y="8759825"/>
            <a:ext cx="3038475" cy="461963"/>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759825"/>
            <a:ext cx="3038475" cy="461963"/>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4C077032-4E82-8245-8B2D-5E771903E478}" type="slidenum">
              <a:rPr lang="en-US" altLang="en-US"/>
              <a:pPr>
                <a:defRPr/>
              </a:pPr>
              <a:t>‹#›</a:t>
            </a:fld>
            <a:endParaRPr lang="en-US" altLang="en-US"/>
          </a:p>
        </p:txBody>
      </p:sp>
    </p:spTree>
    <p:extLst>
      <p:ext uri="{BB962C8B-B14F-4D97-AF65-F5344CB8AC3E}">
        <p14:creationId xmlns:p14="http://schemas.microsoft.com/office/powerpoint/2010/main" val="8914021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0983" tIns="45491" rIns="90983" bIns="45491"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wrap="square" lIns="90983" tIns="45491" rIns="90983" bIns="45491"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E2D88C6A-A8BF-CC42-9FD0-167A24D7D76B}" type="datetimeFigureOut">
              <a:rPr lang="en-US" altLang="en-US"/>
              <a:pPr>
                <a:defRPr/>
              </a:pPr>
              <a:t>1/25/2017</a:t>
            </a:fld>
            <a:endParaRPr lang="en-US" alt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0983" tIns="45491" rIns="90983" bIns="45491" rtlCol="0" anchor="ctr"/>
          <a:lstStyle/>
          <a:p>
            <a:pPr lvl="0"/>
            <a:endParaRPr lang="en-US" noProof="0"/>
          </a:p>
        </p:txBody>
      </p:sp>
      <p:sp>
        <p:nvSpPr>
          <p:cNvPr id="5" name="Notes Placeholder 4"/>
          <p:cNvSpPr>
            <a:spLocks noGrp="1"/>
          </p:cNvSpPr>
          <p:nvPr>
            <p:ph type="body" sz="quarter" idx="3"/>
          </p:nvPr>
        </p:nvSpPr>
        <p:spPr>
          <a:xfrm>
            <a:off x="701675" y="4438650"/>
            <a:ext cx="5607050" cy="3632200"/>
          </a:xfrm>
          <a:prstGeom prst="rect">
            <a:avLst/>
          </a:prstGeom>
        </p:spPr>
        <p:txBody>
          <a:bodyPr vert="horz" lIns="90983" tIns="45491" rIns="90983" bIns="4549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59825"/>
            <a:ext cx="3038475" cy="463550"/>
          </a:xfrm>
          <a:prstGeom prst="rect">
            <a:avLst/>
          </a:prstGeom>
        </p:spPr>
        <p:txBody>
          <a:bodyPr vert="horz" lIns="90983" tIns="45491" rIns="90983" bIns="45491"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759825"/>
            <a:ext cx="3038475" cy="463550"/>
          </a:xfrm>
          <a:prstGeom prst="rect">
            <a:avLst/>
          </a:prstGeom>
        </p:spPr>
        <p:txBody>
          <a:bodyPr vert="horz" wrap="square" lIns="90983" tIns="45491" rIns="90983" bIns="45491"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cs typeface="+mn-cs"/>
              </a:defRPr>
            </a:lvl1pPr>
          </a:lstStyle>
          <a:p>
            <a:pPr>
              <a:defRPr/>
            </a:pPr>
            <a:fld id="{D3B8DE00-D8FE-394A-A2E7-6435EE5C1BA4}" type="slidenum">
              <a:rPr lang="en-US" altLang="en-US"/>
              <a:pPr>
                <a:defRPr/>
              </a:pPr>
              <a:t>‹#›</a:t>
            </a:fld>
            <a:endParaRPr lang="en-US" altLang="en-US"/>
          </a:p>
        </p:txBody>
      </p:sp>
    </p:spTree>
    <p:extLst>
      <p:ext uri="{BB962C8B-B14F-4D97-AF65-F5344CB8AC3E}">
        <p14:creationId xmlns:p14="http://schemas.microsoft.com/office/powerpoint/2010/main" val="995883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tLang="en-US">
              <a:ea typeface="MS PGothic" charset="-128"/>
            </a:endParaRPr>
          </a:p>
        </p:txBody>
      </p:sp>
      <p:sp>
        <p:nvSpPr>
          <p:cNvPr id="71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Light" charset="0"/>
                <a:ea typeface="MS PGothic" charset="-128"/>
              </a:defRPr>
            </a:lvl1pPr>
            <a:lvl2pPr marL="742950" indent="-285750">
              <a:defRPr>
                <a:solidFill>
                  <a:schemeClr val="tx1"/>
                </a:solidFill>
                <a:latin typeface="Calibri Light" charset="0"/>
                <a:ea typeface="MS PGothic" charset="-128"/>
              </a:defRPr>
            </a:lvl2pPr>
            <a:lvl3pPr marL="1143000" indent="-228600">
              <a:defRPr>
                <a:solidFill>
                  <a:schemeClr val="tx1"/>
                </a:solidFill>
                <a:latin typeface="Calibri Light" charset="0"/>
                <a:ea typeface="MS PGothic" charset="-128"/>
              </a:defRPr>
            </a:lvl3pPr>
            <a:lvl4pPr marL="1600200" indent="-228600">
              <a:defRPr>
                <a:solidFill>
                  <a:schemeClr val="tx1"/>
                </a:solidFill>
                <a:latin typeface="Calibri Light" charset="0"/>
                <a:ea typeface="MS PGothic" charset="-128"/>
              </a:defRPr>
            </a:lvl4pPr>
            <a:lvl5pPr marL="2057400" indent="-228600">
              <a:defRPr>
                <a:solidFill>
                  <a:schemeClr val="tx1"/>
                </a:solidFill>
                <a:latin typeface="Calibri Light" charset="0"/>
                <a:ea typeface="MS PGothic" charset="-128"/>
              </a:defRPr>
            </a:lvl5pPr>
            <a:lvl6pPr marL="2514600" indent="-228600" eaLnBrk="0" fontAlgn="base" hangingPunct="0">
              <a:spcBef>
                <a:spcPct val="0"/>
              </a:spcBef>
              <a:spcAft>
                <a:spcPct val="0"/>
              </a:spcAft>
              <a:defRPr>
                <a:solidFill>
                  <a:schemeClr val="tx1"/>
                </a:solidFill>
                <a:latin typeface="Calibri Light" charset="0"/>
                <a:ea typeface="MS PGothic" charset="-128"/>
              </a:defRPr>
            </a:lvl6pPr>
            <a:lvl7pPr marL="2971800" indent="-228600" eaLnBrk="0" fontAlgn="base" hangingPunct="0">
              <a:spcBef>
                <a:spcPct val="0"/>
              </a:spcBef>
              <a:spcAft>
                <a:spcPct val="0"/>
              </a:spcAft>
              <a:defRPr>
                <a:solidFill>
                  <a:schemeClr val="tx1"/>
                </a:solidFill>
                <a:latin typeface="Calibri Light" charset="0"/>
                <a:ea typeface="MS PGothic" charset="-128"/>
              </a:defRPr>
            </a:lvl7pPr>
            <a:lvl8pPr marL="3429000" indent="-228600" eaLnBrk="0" fontAlgn="base" hangingPunct="0">
              <a:spcBef>
                <a:spcPct val="0"/>
              </a:spcBef>
              <a:spcAft>
                <a:spcPct val="0"/>
              </a:spcAft>
              <a:defRPr>
                <a:solidFill>
                  <a:schemeClr val="tx1"/>
                </a:solidFill>
                <a:latin typeface="Calibri Light" charset="0"/>
                <a:ea typeface="MS PGothic" charset="-128"/>
              </a:defRPr>
            </a:lvl8pPr>
            <a:lvl9pPr marL="3886200" indent="-228600" eaLnBrk="0" fontAlgn="base" hangingPunct="0">
              <a:spcBef>
                <a:spcPct val="0"/>
              </a:spcBef>
              <a:spcAft>
                <a:spcPct val="0"/>
              </a:spcAft>
              <a:defRPr>
                <a:solidFill>
                  <a:schemeClr val="tx1"/>
                </a:solidFill>
                <a:latin typeface="Calibri Light" charset="0"/>
                <a:ea typeface="MS PGothic" charset="-128"/>
              </a:defRPr>
            </a:lvl9pPr>
          </a:lstStyle>
          <a:p>
            <a:fld id="{48E1C2DE-F143-C647-867B-412DA92CD220}" type="slidenum">
              <a:rPr lang="en-US" altLang="en-US">
                <a:latin typeface="Calibri" charset="0"/>
              </a:rPr>
              <a:pPr/>
              <a:t>0</a:t>
            </a:fld>
            <a:endParaRPr lang="en-US" altLang="en-US">
              <a:latin typeface="Calibri" charset="0"/>
            </a:endParaRPr>
          </a:p>
        </p:txBody>
      </p:sp>
    </p:spTree>
    <p:extLst>
      <p:ext uri="{BB962C8B-B14F-4D97-AF65-F5344CB8AC3E}">
        <p14:creationId xmlns:p14="http://schemas.microsoft.com/office/powerpoint/2010/main" val="157754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 y="1122363"/>
            <a:ext cx="8595360" cy="1115228"/>
          </a:xfrm>
        </p:spPr>
        <p:txBody>
          <a:bodyPr anchor="b">
            <a:normAutofit/>
          </a:bodyPr>
          <a:lstStyle>
            <a:lvl1pPr algn="l">
              <a:defRPr sz="3600" b="1" baseline="0">
                <a:solidFill>
                  <a:srgbClr val="77603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 y="2259107"/>
            <a:ext cx="8595360" cy="1169893"/>
          </a:xfrm>
        </p:spPr>
        <p:txBody>
          <a:bodyPr/>
          <a:lstStyle>
            <a:lvl1pPr marL="0" indent="0" algn="l">
              <a:spcBef>
                <a:spcPts val="0"/>
              </a:spcBef>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3" name="Text Placeholder 12"/>
          <p:cNvSpPr>
            <a:spLocks noGrp="1"/>
          </p:cNvSpPr>
          <p:nvPr>
            <p:ph type="body" sz="quarter" idx="13"/>
          </p:nvPr>
        </p:nvSpPr>
        <p:spPr>
          <a:xfrm>
            <a:off x="4572000" y="4464049"/>
            <a:ext cx="4297680" cy="1431141"/>
          </a:xfrm>
        </p:spPr>
        <p:txBody>
          <a:bodyPr>
            <a:normAutofit/>
          </a:bodyPr>
          <a:lstStyle>
            <a:lvl1pPr marL="0" indent="0" algn="r">
              <a:spcBef>
                <a:spcPts val="0"/>
              </a:spcBef>
              <a:buNone/>
              <a:defRPr sz="1800">
                <a:solidFill>
                  <a:schemeClr val="bg2">
                    <a:lumMod val="25000"/>
                  </a:schemeClr>
                </a:solidFill>
                <a:latin typeface="+mj-lt"/>
              </a:defRPr>
            </a:lvl1pPr>
            <a:lvl2pPr algn="r">
              <a:defRPr sz="1200">
                <a:solidFill>
                  <a:schemeClr val="tx1">
                    <a:lumMod val="85000"/>
                    <a:lumOff val="15000"/>
                  </a:schemeClr>
                </a:solidFill>
                <a:latin typeface="+mn-lt"/>
              </a:defRPr>
            </a:lvl2pPr>
            <a:lvl3pPr algn="r">
              <a:defRPr sz="1200">
                <a:solidFill>
                  <a:schemeClr val="tx1">
                    <a:lumMod val="85000"/>
                    <a:lumOff val="15000"/>
                  </a:schemeClr>
                </a:solidFill>
                <a:latin typeface="+mn-lt"/>
              </a:defRPr>
            </a:lvl3pPr>
            <a:lvl4pPr algn="r">
              <a:defRPr sz="1200">
                <a:solidFill>
                  <a:schemeClr val="tx1">
                    <a:lumMod val="85000"/>
                    <a:lumOff val="15000"/>
                  </a:schemeClr>
                </a:solidFill>
                <a:latin typeface="+mn-lt"/>
              </a:defRPr>
            </a:lvl4pPr>
            <a:lvl5pPr algn="r">
              <a:defRPr sz="1200">
                <a:solidFill>
                  <a:schemeClr val="tx1">
                    <a:lumMod val="85000"/>
                    <a:lumOff val="15000"/>
                  </a:schemeClr>
                </a:solidFill>
                <a:latin typeface="+mn-lt"/>
              </a:defRPr>
            </a:lvl5pPr>
          </a:lstStyle>
          <a:p>
            <a:pPr lvl="0"/>
            <a:r>
              <a:rPr lang="en-US" dirty="0" smtClean="0"/>
              <a:t>Click to edit Master text styles</a:t>
            </a:r>
          </a:p>
        </p:txBody>
      </p:sp>
    </p:spTree>
    <p:extLst>
      <p:ext uri="{BB962C8B-B14F-4D97-AF65-F5344CB8AC3E}">
        <p14:creationId xmlns:p14="http://schemas.microsoft.com/office/powerpoint/2010/main" val="393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normAutofit/>
          </a:bodyPr>
          <a:lstStyle>
            <a:lvl1pPr>
              <a:defRPr sz="22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825625"/>
            <a:ext cx="8686800" cy="430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CF63D1AA-A191-D249-943C-70548A6C11B9}" type="slidenum">
              <a:rPr lang="en-US" altLang="en-US"/>
              <a:pPr>
                <a:defRPr/>
              </a:pPr>
              <a:t>‹#›</a:t>
            </a:fld>
            <a:endParaRPr lang="en-US" altLang="en-US"/>
          </a:p>
        </p:txBody>
      </p:sp>
    </p:spTree>
    <p:extLst>
      <p:ext uri="{BB962C8B-B14F-4D97-AF65-F5344CB8AC3E}">
        <p14:creationId xmlns:p14="http://schemas.microsoft.com/office/powerpoint/2010/main" val="9998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smtClean="0"/>
              <a:t>Click to edit Master title style</a:t>
            </a:r>
            <a:endParaRPr lang="en-US" dirty="0"/>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F671F28E-843E-7D4B-9DCA-A8233BC4298C}" type="slidenum">
              <a:rPr lang="en-US" altLang="en-US"/>
              <a:pPr>
                <a:defRPr/>
              </a:pPr>
              <a:t>‹#›</a:t>
            </a:fld>
            <a:endParaRPr lang="en-US" altLang="en-US"/>
          </a:p>
        </p:txBody>
      </p:sp>
    </p:spTree>
    <p:extLst>
      <p:ext uri="{BB962C8B-B14F-4D97-AF65-F5344CB8AC3E}">
        <p14:creationId xmlns:p14="http://schemas.microsoft.com/office/powerpoint/2010/main" val="1121044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630238"/>
            <a:ext cx="868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8600" y="1825625"/>
            <a:ext cx="86868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Slide Number Placeholder 1"/>
          <p:cNvSpPr>
            <a:spLocks noGrp="1"/>
          </p:cNvSpPr>
          <p:nvPr>
            <p:ph type="sldNum" sz="quarter" idx="4"/>
          </p:nvPr>
        </p:nvSpPr>
        <p:spPr>
          <a:xfrm>
            <a:off x="6858000" y="6627813"/>
            <a:ext cx="2057400" cy="207962"/>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Calibri Light" panose="020F0302020204030204" pitchFamily="34" charset="0"/>
                <a:ea typeface="MS PGothic" panose="020B0600070205080204" pitchFamily="34" charset="-128"/>
                <a:cs typeface="+mn-cs"/>
              </a:defRPr>
            </a:lvl1pPr>
          </a:lstStyle>
          <a:p>
            <a:pPr>
              <a:defRPr/>
            </a:pPr>
            <a:fld id="{DA9EFAAE-E521-4E4E-86AD-283A07B4F292}" type="slidenum">
              <a:rPr lang="en-US" altLang="en-US"/>
              <a:pPr>
                <a:defRPr/>
              </a:pPr>
              <a:t>‹#›</a:t>
            </a:fld>
            <a:endParaRPr lang="en-US" altLang="en-US"/>
          </a:p>
        </p:txBody>
      </p:sp>
      <p:sp>
        <p:nvSpPr>
          <p:cNvPr id="7" name="Rectangle 6"/>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Tree>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Lst>
  <p:hf hdr="0" ftr="0" dt="0"/>
  <p:txStyles>
    <p:titleStyle>
      <a:lvl1pPr algn="l" rtl="0" eaLnBrk="0" fontAlgn="base" hangingPunct="0">
        <a:lnSpc>
          <a:spcPct val="90000"/>
        </a:lnSpc>
        <a:spcBef>
          <a:spcPct val="0"/>
        </a:spcBef>
        <a:spcAft>
          <a:spcPct val="0"/>
        </a:spcAft>
        <a:defRPr sz="3000"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Georgia" panose="02040502050405020303" pitchFamily="18" charset="0"/>
          <a:ea typeface="ＭＳ Ｐゴシック" panose="020B0600070205080204" pitchFamily="34" charset="-128"/>
          <a:cs typeface="MS PGothic" charset="0"/>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Georgia" panose="02040502050405020303" pitchFamily="18" charset="0"/>
          <a:ea typeface="ＭＳ Ｐゴシック" panose="020B0600070205080204" pitchFamily="34" charset="-128"/>
          <a:cs typeface="MS PGothic" charset="0"/>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Georgia" panose="02040502050405020303" pitchFamily="18" charset="0"/>
          <a:ea typeface="ＭＳ Ｐゴシック" panose="020B0600070205080204" pitchFamily="34" charset="-128"/>
          <a:cs typeface="MS PGothic" charset="0"/>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Georgia" panose="02040502050405020303" pitchFamily="18" charset="0"/>
          <a:ea typeface="ＭＳ Ｐゴシック"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Box 12"/>
          <p:cNvSpPr txBox="1">
            <a:spLocks noChangeArrowheads="1"/>
          </p:cNvSpPr>
          <p:nvPr/>
        </p:nvSpPr>
        <p:spPr bwMode="auto">
          <a:xfrm>
            <a:off x="7657866" y="233363"/>
            <a:ext cx="1468672" cy="230832"/>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900" dirty="0" smtClean="0">
                <a:solidFill>
                  <a:schemeClr val="bg2">
                    <a:lumMod val="25000"/>
                  </a:schemeClr>
                </a:solidFill>
                <a:latin typeface="Georgia" charset="0"/>
                <a:ea typeface="Georgia" charset="0"/>
                <a:cs typeface="Georgia" charset="0"/>
              </a:rPr>
              <a:t>FLINT WATER UPDATE</a:t>
            </a:r>
          </a:p>
        </p:txBody>
      </p:sp>
      <p:sp>
        <p:nvSpPr>
          <p:cNvPr id="21" name="Rectangle 20"/>
          <p:cNvSpPr/>
          <p:nvPr/>
        </p:nvSpPr>
        <p:spPr>
          <a:xfrm>
            <a:off x="0" y="457200"/>
            <a:ext cx="9144000" cy="46038"/>
          </a:xfrm>
          <a:prstGeom prst="rect">
            <a:avLst/>
          </a:prstGeom>
          <a:solidFill>
            <a:schemeClr val="bg1">
              <a:lumMod val="50000"/>
            </a:schemeClr>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6147" name="Slide Number Placeholder 7168"/>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fld id="{F68A667F-31E1-5642-9F3F-E1BBFD0643D9}" type="slidenum">
              <a:rPr lang="en-US" altLang="en-US" sz="1000">
                <a:solidFill>
                  <a:srgbClr val="3B3838"/>
                </a:solidFill>
                <a:latin typeface="Calibri Light" charset="0"/>
              </a:rPr>
              <a:pPr>
                <a:lnSpc>
                  <a:spcPct val="100000"/>
                </a:lnSpc>
                <a:spcBef>
                  <a:spcPct val="0"/>
                </a:spcBef>
                <a:buFontTx/>
                <a:buNone/>
              </a:pPr>
              <a:t>0</a:t>
            </a:fld>
            <a:endParaRPr lang="en-US" altLang="en-US" sz="1000">
              <a:solidFill>
                <a:srgbClr val="3B3838"/>
              </a:solidFill>
              <a:latin typeface="Calibri Light" charset="0"/>
            </a:endParaRPr>
          </a:p>
        </p:txBody>
      </p:sp>
      <p:sp>
        <p:nvSpPr>
          <p:cNvPr id="6148" name="Title 1"/>
          <p:cNvSpPr>
            <a:spLocks noGrp="1"/>
          </p:cNvSpPr>
          <p:nvPr>
            <p:ph type="title"/>
          </p:nvPr>
        </p:nvSpPr>
        <p:spPr>
          <a:xfrm>
            <a:off x="228600" y="630238"/>
            <a:ext cx="8686800" cy="516989"/>
          </a:xfrm>
        </p:spPr>
        <p:txBody>
          <a:bodyPr/>
          <a:lstStyle/>
          <a:p>
            <a:r>
              <a:rPr lang="en-US" altLang="en-US" dirty="0" smtClean="0">
                <a:latin typeface="Georgia" charset="0"/>
                <a:ea typeface="MS PGothic" charset="-128"/>
              </a:rPr>
              <a:t>Lead levels </a:t>
            </a:r>
            <a:r>
              <a:rPr lang="en-US" altLang="en-US" dirty="0" smtClean="0">
                <a:latin typeface="Georgia" charset="0"/>
                <a:ea typeface="MS PGothic" charset="-128"/>
              </a:rPr>
              <a:t>in Flint’s water system fall</a:t>
            </a:r>
            <a:endParaRPr lang="en-US" altLang="en-US" dirty="0">
              <a:latin typeface="Georgia" charset="0"/>
              <a:ea typeface="MS PGothic" charset="-128"/>
            </a:endParaRPr>
          </a:p>
        </p:txBody>
      </p:sp>
      <p:sp>
        <p:nvSpPr>
          <p:cNvPr id="15" name="Content Placeholder 17"/>
          <p:cNvSpPr txBox="1">
            <a:spLocks/>
          </p:cNvSpPr>
          <p:nvPr/>
        </p:nvSpPr>
        <p:spPr bwMode="auto">
          <a:xfrm>
            <a:off x="0" y="6626225"/>
            <a:ext cx="4572000" cy="23177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ＭＳ Ｐゴシック"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ＭＳ Ｐゴシック"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ＭＳ Ｐゴシック"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ＭＳ Ｐゴシック"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1000" dirty="0" smtClean="0">
                <a:solidFill>
                  <a:schemeClr val="tx1">
                    <a:lumMod val="65000"/>
                    <a:lumOff val="35000"/>
                  </a:schemeClr>
                </a:solidFill>
                <a:latin typeface="+mn-lt"/>
                <a:ea typeface="MS PGothic" panose="020B0600070205080204" pitchFamily="34" charset="-128"/>
              </a:rPr>
              <a:t>January 25, 2017  |  Claire </a:t>
            </a:r>
            <a:r>
              <a:rPr lang="en-US" sz="1000" dirty="0" err="1" smtClean="0">
                <a:solidFill>
                  <a:schemeClr val="tx1">
                    <a:lumMod val="65000"/>
                    <a:lumOff val="35000"/>
                  </a:schemeClr>
                </a:solidFill>
                <a:latin typeface="+mn-lt"/>
                <a:ea typeface="MS PGothic" panose="020B0600070205080204" pitchFamily="34" charset="-128"/>
              </a:rPr>
              <a:t>Garney</a:t>
            </a:r>
            <a:r>
              <a:rPr lang="en-US" sz="1000" dirty="0" smtClean="0">
                <a:solidFill>
                  <a:schemeClr val="tx1">
                    <a:lumMod val="65000"/>
                    <a:lumOff val="35000"/>
                  </a:schemeClr>
                </a:solidFill>
                <a:latin typeface="+mn-lt"/>
                <a:ea typeface="MS PGothic" panose="020B0600070205080204" pitchFamily="34" charset="-128"/>
              </a:rPr>
              <a:t>  </a:t>
            </a:r>
            <a:endParaRPr lang="en-US" sz="1000" dirty="0">
              <a:solidFill>
                <a:schemeClr val="tx1">
                  <a:lumMod val="65000"/>
                  <a:lumOff val="35000"/>
                </a:schemeClr>
              </a:solidFill>
              <a:latin typeface="+mn-lt"/>
              <a:ea typeface="MS PGothic" panose="020B0600070205080204" pitchFamily="34" charset="-128"/>
            </a:endParaRPr>
          </a:p>
        </p:txBody>
      </p:sp>
      <p:pic>
        <p:nvPicPr>
          <p:cNvPr id="6152" name="Picture 16" descr="NationalJournal_LC (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475" y="215900"/>
            <a:ext cx="3448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reeform 18"/>
          <p:cNvSpPr/>
          <p:nvPr/>
        </p:nvSpPr>
        <p:spPr bwMode="auto">
          <a:xfrm>
            <a:off x="990600" y="3692525"/>
            <a:ext cx="5686425" cy="735013"/>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endParaRPr lang="en-US" altLang="en-US" sz="1100" dirty="0">
              <a:solidFill>
                <a:srgbClr val="000000"/>
              </a:solidFill>
            </a:endParaRPr>
          </a:p>
        </p:txBody>
      </p:sp>
      <p:sp>
        <p:nvSpPr>
          <p:cNvPr id="20" name="Freeform 19"/>
          <p:cNvSpPr/>
          <p:nvPr/>
        </p:nvSpPr>
        <p:spPr bwMode="auto">
          <a:xfrm>
            <a:off x="990600" y="4448175"/>
            <a:ext cx="5686425" cy="763588"/>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22" name="Freeform 21"/>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63" name="Freeform 62"/>
          <p:cNvSpPr/>
          <p:nvPr/>
        </p:nvSpPr>
        <p:spPr bwMode="auto">
          <a:xfrm>
            <a:off x="1685925" y="1709225"/>
            <a:ext cx="2486025" cy="914096"/>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r>
              <a:rPr lang="en-US" altLang="en-US" sz="1100" dirty="0" smtClean="0">
                <a:solidFill>
                  <a:srgbClr val="000000"/>
                </a:solidFill>
                <a:latin typeface="+mn-lt"/>
              </a:rPr>
              <a:t>The federal “action level” on the amount of lead in the water supply is 15 parts per billion. From January to June 2016, Flint’s level of lead concentrations were 20 ppb, in the second half of the year this fell to 12 ppb.</a:t>
            </a:r>
            <a:endParaRPr lang="en-US" sz="1100" dirty="0" smtClean="0">
              <a:latin typeface="+mn-lt"/>
            </a:endParaRPr>
          </a:p>
        </p:txBody>
      </p:sp>
      <p:sp>
        <p:nvSpPr>
          <p:cNvPr id="64" name="Rectangle 14"/>
          <p:cNvSpPr>
            <a:spLocks noChangeArrowheads="1"/>
          </p:cNvSpPr>
          <p:nvPr/>
        </p:nvSpPr>
        <p:spPr bwMode="auto">
          <a:xfrm>
            <a:off x="457200" y="1006111"/>
            <a:ext cx="84851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811213">
              <a:lnSpc>
                <a:spcPct val="90000"/>
              </a:lnSpc>
              <a:spcBef>
                <a:spcPts val="1000"/>
              </a:spcBef>
              <a:buFont typeface="Arial" charset="0"/>
              <a:buChar char="•"/>
              <a:defRPr sz="2800">
                <a:solidFill>
                  <a:schemeClr val="tx1"/>
                </a:solidFill>
                <a:latin typeface="Georgia" charset="0"/>
                <a:ea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600" b="1" dirty="0">
                <a:solidFill>
                  <a:srgbClr val="7F7F7F"/>
                </a:solidFill>
              </a:rPr>
              <a:t>Environmental officials </a:t>
            </a:r>
            <a:r>
              <a:rPr lang="en-US" altLang="en-US" sz="1600" b="1" dirty="0" smtClean="0">
                <a:solidFill>
                  <a:srgbClr val="7F7F7F"/>
                </a:solidFill>
              </a:rPr>
              <a:t>announced that </a:t>
            </a:r>
            <a:r>
              <a:rPr lang="en-US" altLang="en-US" sz="1600" b="1" dirty="0" smtClean="0">
                <a:solidFill>
                  <a:srgbClr val="7F7F7F"/>
                </a:solidFill>
              </a:rPr>
              <a:t>lead levels </a:t>
            </a:r>
            <a:r>
              <a:rPr lang="en-US" altLang="en-US" sz="1600" b="1" dirty="0">
                <a:solidFill>
                  <a:srgbClr val="7F7F7F"/>
                </a:solidFill>
              </a:rPr>
              <a:t>in Flint’s water system no longer exceed the federal limit</a:t>
            </a:r>
          </a:p>
        </p:txBody>
      </p:sp>
      <p:sp>
        <p:nvSpPr>
          <p:cNvPr id="65" name="TextBox 64"/>
          <p:cNvSpPr txBox="1"/>
          <p:nvPr/>
        </p:nvSpPr>
        <p:spPr>
          <a:xfrm>
            <a:off x="1595438" y="3783984"/>
            <a:ext cx="2576512" cy="769441"/>
          </a:xfrm>
          <a:prstGeom prst="rect">
            <a:avLst/>
          </a:prstGeom>
          <a:solidFill>
            <a:schemeClr val="bg1"/>
          </a:solidFill>
        </p:spPr>
        <p:txBody>
          <a:bodyPr>
            <a:spAutoFit/>
          </a:bodyPr>
          <a:lstStyle/>
          <a:p>
            <a:pPr>
              <a:defRPr/>
            </a:pPr>
            <a:r>
              <a:rPr lang="en-US" sz="1100" dirty="0" smtClean="0">
                <a:latin typeface="+mn-lt"/>
                <a:ea typeface="MS PGothic" panose="020B0600070205080204" pitchFamily="34" charset="-128"/>
              </a:rPr>
              <a:t>The level of lead fell in part to increased monitoring of the water system, and partnerships at the local, county, state and federal levels. </a:t>
            </a:r>
            <a:endParaRPr lang="en-US" sz="1100" dirty="0">
              <a:latin typeface="+mn-lt"/>
              <a:ea typeface="MS PGothic" panose="020B0600070205080204" pitchFamily="34" charset="-128"/>
            </a:endParaRPr>
          </a:p>
        </p:txBody>
      </p:sp>
      <p:sp>
        <p:nvSpPr>
          <p:cNvPr id="66" name="TextBox 65"/>
          <p:cNvSpPr txBox="1">
            <a:spLocks noChangeArrowheads="1"/>
          </p:cNvSpPr>
          <p:nvPr/>
        </p:nvSpPr>
        <p:spPr bwMode="auto">
          <a:xfrm>
            <a:off x="1600200" y="2914525"/>
            <a:ext cx="2635250" cy="6001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dirty="0" smtClean="0">
                <a:latin typeface="Calibri Light" charset="0"/>
              </a:rPr>
              <a:t>Now, Flint’s levels are comparable to similarly-sized American cities with older infrastructure. </a:t>
            </a:r>
            <a:endParaRPr lang="en-US" altLang="en-US" sz="1100" dirty="0">
              <a:latin typeface="Calibri Light" charset="0"/>
            </a:endParaRPr>
          </a:p>
        </p:txBody>
      </p:sp>
      <p:sp>
        <p:nvSpPr>
          <p:cNvPr id="67" name="Freeform 66"/>
          <p:cNvSpPr/>
          <p:nvPr/>
        </p:nvSpPr>
        <p:spPr bwMode="auto">
          <a:xfrm>
            <a:off x="5610225" y="1785400"/>
            <a:ext cx="2562225" cy="761747"/>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solidFill>
            <a:schemeClr val="bg1"/>
          </a:solid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spAutoFit/>
          </a:bodyPr>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r>
              <a:rPr lang="en-US" sz="1100" dirty="0" smtClean="0">
                <a:solidFill>
                  <a:srgbClr val="000000"/>
                </a:solidFill>
                <a:latin typeface="+mn-lt"/>
              </a:rPr>
              <a:t>Despite the announcement, it is still recommended that residents use filters and bottled water because the </a:t>
            </a:r>
            <a:r>
              <a:rPr lang="en-US" sz="1100" dirty="0" smtClean="0">
                <a:solidFill>
                  <a:srgbClr val="000000"/>
                </a:solidFill>
                <a:latin typeface="+mn-lt"/>
              </a:rPr>
              <a:t>ongoing replacement </a:t>
            </a:r>
            <a:r>
              <a:rPr lang="en-US" sz="1100" dirty="0" smtClean="0">
                <a:solidFill>
                  <a:srgbClr val="000000"/>
                </a:solidFill>
                <a:latin typeface="+mn-lt"/>
              </a:rPr>
              <a:t>of pipes could lead to increased levels in individual homes. </a:t>
            </a:r>
            <a:endParaRPr lang="en-US" sz="1100" dirty="0" smtClean="0">
              <a:latin typeface="+mn-lt"/>
            </a:endParaRPr>
          </a:p>
        </p:txBody>
      </p:sp>
      <p:sp>
        <p:nvSpPr>
          <p:cNvPr id="68" name="TextBox 67"/>
          <p:cNvSpPr txBox="1"/>
          <p:nvPr/>
        </p:nvSpPr>
        <p:spPr>
          <a:xfrm>
            <a:off x="5505450" y="3783984"/>
            <a:ext cx="2667000" cy="769441"/>
          </a:xfrm>
          <a:prstGeom prst="rect">
            <a:avLst/>
          </a:prstGeom>
          <a:solidFill>
            <a:schemeClr val="bg1"/>
          </a:solidFill>
        </p:spPr>
        <p:txBody>
          <a:bodyPr>
            <a:spAutoFit/>
          </a:bodyPr>
          <a:lstStyle/>
          <a:p>
            <a:pPr>
              <a:defRPr/>
            </a:pPr>
            <a:r>
              <a:rPr lang="en-US" sz="1100" dirty="0" smtClean="0">
                <a:latin typeface="+mn-lt"/>
                <a:ea typeface="MS PGothic" panose="020B0600070205080204" pitchFamily="34" charset="-128"/>
              </a:rPr>
              <a:t>Flint needs to continue to replace at least 7% of its lead water lines by June 30, </a:t>
            </a:r>
            <a:r>
              <a:rPr lang="en-US" sz="1100" dirty="0" smtClean="0">
                <a:latin typeface="+mn-lt"/>
                <a:ea typeface="MS PGothic" panose="020B0600070205080204" pitchFamily="34" charset="-128"/>
              </a:rPr>
              <a:t>2017—a project </a:t>
            </a:r>
            <a:r>
              <a:rPr lang="en-US" sz="1100" dirty="0" smtClean="0">
                <a:latin typeface="+mn-lt"/>
                <a:ea typeface="MS PGothic" panose="020B0600070205080204" pitchFamily="34" charset="-128"/>
              </a:rPr>
              <a:t>for which Michigan has set aside $27 million. </a:t>
            </a:r>
            <a:endParaRPr lang="en-US" sz="1100" dirty="0">
              <a:latin typeface="+mn-lt"/>
              <a:ea typeface="MS PGothic" panose="020B0600070205080204" pitchFamily="34" charset="-128"/>
            </a:endParaRPr>
          </a:p>
        </p:txBody>
      </p:sp>
      <p:sp>
        <p:nvSpPr>
          <p:cNvPr id="69" name="TextBox 4"/>
          <p:cNvSpPr txBox="1">
            <a:spLocks noChangeArrowheads="1"/>
          </p:cNvSpPr>
          <p:nvPr/>
        </p:nvSpPr>
        <p:spPr bwMode="auto">
          <a:xfrm>
            <a:off x="5521325" y="2660609"/>
            <a:ext cx="2651125" cy="11079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100" dirty="0" smtClean="0">
                <a:latin typeface="Calibri Light" charset="0"/>
              </a:rPr>
              <a:t>With new data on levels, attorneys are debating if the injunction that the state provide water to residents should be lifted. U.S. District Judge David Lawson will not drop the order until the lead level is below the limit in the next monitoring period. </a:t>
            </a:r>
            <a:endParaRPr lang="en-US" altLang="en-US" sz="1100" dirty="0">
              <a:latin typeface="Calibri Light" charset="0"/>
            </a:endParaRPr>
          </a:p>
        </p:txBody>
      </p:sp>
      <p:cxnSp>
        <p:nvCxnSpPr>
          <p:cNvPr id="70" name="Straight Arrow Connector 69"/>
          <p:cNvCxnSpPr/>
          <p:nvPr/>
        </p:nvCxnSpPr>
        <p:spPr>
          <a:xfrm>
            <a:off x="522288" y="5486400"/>
            <a:ext cx="80232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Rectangle 14"/>
          <p:cNvSpPr>
            <a:spLocks noChangeArrowheads="1"/>
          </p:cNvSpPr>
          <p:nvPr/>
        </p:nvSpPr>
        <p:spPr bwMode="auto">
          <a:xfrm>
            <a:off x="461963" y="4673064"/>
            <a:ext cx="30291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811213">
              <a:lnSpc>
                <a:spcPct val="90000"/>
              </a:lnSpc>
              <a:spcBef>
                <a:spcPts val="1000"/>
              </a:spcBef>
              <a:buFont typeface="Arial" charset="0"/>
              <a:buChar char="•"/>
              <a:defRPr sz="2800">
                <a:solidFill>
                  <a:schemeClr val="tx1"/>
                </a:solidFill>
                <a:latin typeface="Georgia" charset="0"/>
                <a:ea typeface="MS PGothic" charset="-128"/>
              </a:defRPr>
            </a:lvl1pPr>
            <a:lvl2pPr marL="742950" indent="-285750" defTabSz="811213">
              <a:lnSpc>
                <a:spcPct val="90000"/>
              </a:lnSpc>
              <a:spcBef>
                <a:spcPts val="500"/>
              </a:spcBef>
              <a:buFont typeface="Arial" charset="0"/>
              <a:buChar char="•"/>
              <a:defRPr sz="2400">
                <a:solidFill>
                  <a:schemeClr val="tx1"/>
                </a:solidFill>
                <a:latin typeface="Georgia" charset="0"/>
                <a:ea typeface="MS PGothic" charset="-128"/>
              </a:defRPr>
            </a:lvl2pPr>
            <a:lvl3pPr marL="1143000" indent="-228600" defTabSz="811213">
              <a:lnSpc>
                <a:spcPct val="90000"/>
              </a:lnSpc>
              <a:spcBef>
                <a:spcPts val="500"/>
              </a:spcBef>
              <a:buFont typeface="Arial" charset="0"/>
              <a:buChar char="•"/>
              <a:defRPr sz="2000">
                <a:solidFill>
                  <a:schemeClr val="tx1"/>
                </a:solidFill>
                <a:latin typeface="Georgia" charset="0"/>
                <a:ea typeface="MS PGothic" charset="-128"/>
              </a:defRPr>
            </a:lvl3pPr>
            <a:lvl4pPr marL="1600200" indent="-228600" defTabSz="811213">
              <a:lnSpc>
                <a:spcPct val="90000"/>
              </a:lnSpc>
              <a:spcBef>
                <a:spcPts val="500"/>
              </a:spcBef>
              <a:buFont typeface="Arial" charset="0"/>
              <a:buChar char="•"/>
              <a:defRPr>
                <a:solidFill>
                  <a:schemeClr val="tx1"/>
                </a:solidFill>
                <a:latin typeface="Georgia" charset="0"/>
                <a:ea typeface="MS PGothic" charset="-128"/>
              </a:defRPr>
            </a:lvl4pPr>
            <a:lvl5pPr marL="2057400" indent="-228600" defTabSz="811213">
              <a:lnSpc>
                <a:spcPct val="90000"/>
              </a:lnSpc>
              <a:spcBef>
                <a:spcPts val="500"/>
              </a:spcBef>
              <a:buFont typeface="Arial" charset="0"/>
              <a:buChar char="•"/>
              <a:defRPr>
                <a:solidFill>
                  <a:schemeClr val="tx1"/>
                </a:solidFill>
                <a:latin typeface="Georgia" charset="0"/>
                <a:ea typeface="MS PGothic" charset="-128"/>
              </a:defRPr>
            </a:lvl5pPr>
            <a:lvl6pPr marL="25146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defTabSz="811213"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nSpc>
                <a:spcPct val="100000"/>
              </a:lnSpc>
              <a:spcBef>
                <a:spcPct val="0"/>
              </a:spcBef>
              <a:buFontTx/>
              <a:buNone/>
            </a:pPr>
            <a:r>
              <a:rPr lang="en-US" altLang="en-US" sz="1600" b="1" dirty="0" smtClean="0">
                <a:solidFill>
                  <a:srgbClr val="7F7F7F"/>
                </a:solidFill>
              </a:rPr>
              <a:t>Flint water crisis timeline</a:t>
            </a:r>
            <a:endParaRPr lang="en-US" altLang="en-US" sz="1600" b="1" dirty="0">
              <a:solidFill>
                <a:srgbClr val="7F7F7F"/>
              </a:solidFill>
            </a:endParaRPr>
          </a:p>
        </p:txBody>
      </p:sp>
      <p:sp>
        <p:nvSpPr>
          <p:cNvPr id="72" name="Oval 71"/>
          <p:cNvSpPr>
            <a:spLocks noChangeAspect="1"/>
          </p:cNvSpPr>
          <p:nvPr/>
        </p:nvSpPr>
        <p:spPr>
          <a:xfrm>
            <a:off x="1213575" y="5397500"/>
            <a:ext cx="163512"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Oval 72"/>
          <p:cNvSpPr>
            <a:spLocks noChangeAspect="1"/>
          </p:cNvSpPr>
          <p:nvPr/>
        </p:nvSpPr>
        <p:spPr>
          <a:xfrm>
            <a:off x="2965762" y="5397500"/>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Oval 73"/>
          <p:cNvSpPr>
            <a:spLocks noChangeAspect="1"/>
          </p:cNvSpPr>
          <p:nvPr/>
        </p:nvSpPr>
        <p:spPr>
          <a:xfrm>
            <a:off x="4645646" y="5397500"/>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5" name="Oval 74"/>
          <p:cNvSpPr>
            <a:spLocks noChangeAspect="1"/>
          </p:cNvSpPr>
          <p:nvPr/>
        </p:nvSpPr>
        <p:spPr>
          <a:xfrm>
            <a:off x="6044588" y="5397500"/>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TextBox 75"/>
          <p:cNvSpPr txBox="1"/>
          <p:nvPr/>
        </p:nvSpPr>
        <p:spPr>
          <a:xfrm>
            <a:off x="544888" y="5638006"/>
            <a:ext cx="1500887"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Crisis starts; </a:t>
            </a:r>
            <a:r>
              <a:rPr lang="en-US" sz="1100" dirty="0" smtClean="0">
                <a:latin typeface="+mn-lt"/>
                <a:ea typeface="MS PGothic" panose="020B0600070205080204" pitchFamily="34" charset="-128"/>
              </a:rPr>
              <a:t>Flint begins paying part of citizens’ </a:t>
            </a:r>
            <a:r>
              <a:rPr lang="en-US" sz="1100" dirty="0" smtClean="0">
                <a:latin typeface="+mn-lt"/>
                <a:ea typeface="MS PGothic" panose="020B0600070205080204" pitchFamily="34" charset="-128"/>
              </a:rPr>
              <a:t>water bills</a:t>
            </a:r>
            <a:endParaRPr lang="en-US" sz="1100" dirty="0">
              <a:latin typeface="+mn-lt"/>
              <a:ea typeface="MS PGothic" panose="020B0600070205080204" pitchFamily="34" charset="-128"/>
            </a:endParaRPr>
          </a:p>
        </p:txBody>
      </p:sp>
      <p:sp>
        <p:nvSpPr>
          <p:cNvPr id="78" name="TextBox 77"/>
          <p:cNvSpPr txBox="1"/>
          <p:nvPr/>
        </p:nvSpPr>
        <p:spPr>
          <a:xfrm>
            <a:off x="2222046" y="5638006"/>
            <a:ext cx="1652532"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Flint rejoins Detroit-area water system, cost covered by Michigan</a:t>
            </a:r>
            <a:endParaRPr lang="en-US" sz="1100" dirty="0">
              <a:latin typeface="+mn-lt"/>
              <a:ea typeface="MS PGothic" panose="020B0600070205080204" pitchFamily="34" charset="-128"/>
            </a:endParaRPr>
          </a:p>
        </p:txBody>
      </p:sp>
      <p:sp>
        <p:nvSpPr>
          <p:cNvPr id="79" name="TextBox 78"/>
          <p:cNvSpPr txBox="1"/>
          <p:nvPr/>
        </p:nvSpPr>
        <p:spPr>
          <a:xfrm>
            <a:off x="4141280" y="5638006"/>
            <a:ext cx="1173832"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Lead levels in Flint fall from 20 ppb to 12 ppb</a:t>
            </a:r>
            <a:endParaRPr lang="en-US" sz="1100" dirty="0">
              <a:latin typeface="+mn-lt"/>
              <a:ea typeface="MS PGothic" panose="020B0600070205080204" pitchFamily="34" charset="-128"/>
            </a:endParaRPr>
          </a:p>
        </p:txBody>
      </p:sp>
      <p:sp>
        <p:nvSpPr>
          <p:cNvPr id="80" name="TextBox 79"/>
          <p:cNvSpPr txBox="1"/>
          <p:nvPr/>
        </p:nvSpPr>
        <p:spPr>
          <a:xfrm>
            <a:off x="6988904" y="5638006"/>
            <a:ext cx="1612657"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Michigan will stop paying for Flint to be on Detroit-area water system</a:t>
            </a:r>
            <a:endParaRPr lang="en-US" sz="1100" dirty="0">
              <a:latin typeface="+mn-lt"/>
              <a:ea typeface="MS PGothic" panose="020B0600070205080204" pitchFamily="34" charset="-128"/>
            </a:endParaRPr>
          </a:p>
        </p:txBody>
      </p:sp>
      <p:sp>
        <p:nvSpPr>
          <p:cNvPr id="81" name="TextBox 80"/>
          <p:cNvSpPr txBox="1"/>
          <p:nvPr/>
        </p:nvSpPr>
        <p:spPr>
          <a:xfrm>
            <a:off x="1030219" y="4987201"/>
            <a:ext cx="530225" cy="430887"/>
          </a:xfrm>
          <a:prstGeom prst="rect">
            <a:avLst/>
          </a:prstGeom>
          <a:noFill/>
        </p:spPr>
        <p:txBody>
          <a:bodyPr>
            <a:spAutoFit/>
          </a:bodyPr>
          <a:lstStyle/>
          <a:p>
            <a:pPr>
              <a:defRPr/>
            </a:pPr>
            <a:r>
              <a:rPr lang="en-US" sz="1100" b="1" dirty="0" smtClean="0">
                <a:latin typeface="+mn-lt"/>
                <a:ea typeface="MS PGothic" panose="020B0600070205080204" pitchFamily="34" charset="-128"/>
              </a:rPr>
              <a:t>April 2014</a:t>
            </a:r>
            <a:endParaRPr lang="en-US" sz="1100" dirty="0">
              <a:latin typeface="+mn-lt"/>
              <a:ea typeface="MS PGothic" panose="020B0600070205080204" pitchFamily="34" charset="-128"/>
            </a:endParaRPr>
          </a:p>
        </p:txBody>
      </p:sp>
      <p:sp>
        <p:nvSpPr>
          <p:cNvPr id="82" name="TextBox 81"/>
          <p:cNvSpPr txBox="1"/>
          <p:nvPr/>
        </p:nvSpPr>
        <p:spPr>
          <a:xfrm>
            <a:off x="2618100" y="5071676"/>
            <a:ext cx="860425" cy="261937"/>
          </a:xfrm>
          <a:prstGeom prst="rect">
            <a:avLst/>
          </a:prstGeom>
          <a:noFill/>
        </p:spPr>
        <p:txBody>
          <a:bodyPr>
            <a:spAutoFit/>
          </a:bodyPr>
          <a:lstStyle/>
          <a:p>
            <a:pPr algn="ctr">
              <a:defRPr/>
            </a:pPr>
            <a:r>
              <a:rPr lang="en-US" sz="1100" b="1" dirty="0" smtClean="0">
                <a:latin typeface="+mn-lt"/>
                <a:ea typeface="MS PGothic" panose="020B0600070205080204" pitchFamily="34" charset="-128"/>
              </a:rPr>
              <a:t>Oct. 2015</a:t>
            </a:r>
            <a:endParaRPr lang="en-US" sz="1100" dirty="0">
              <a:latin typeface="+mn-lt"/>
              <a:ea typeface="MS PGothic" panose="020B0600070205080204" pitchFamily="34" charset="-128"/>
            </a:endParaRPr>
          </a:p>
        </p:txBody>
      </p:sp>
      <p:sp>
        <p:nvSpPr>
          <p:cNvPr id="83" name="TextBox 82"/>
          <p:cNvSpPr txBox="1"/>
          <p:nvPr/>
        </p:nvSpPr>
        <p:spPr>
          <a:xfrm>
            <a:off x="4298778" y="4987201"/>
            <a:ext cx="858837" cy="430887"/>
          </a:xfrm>
          <a:prstGeom prst="rect">
            <a:avLst/>
          </a:prstGeom>
          <a:noFill/>
        </p:spPr>
        <p:txBody>
          <a:bodyPr>
            <a:spAutoFit/>
          </a:bodyPr>
          <a:lstStyle/>
          <a:p>
            <a:pPr algn="ctr">
              <a:defRPr/>
            </a:pPr>
            <a:r>
              <a:rPr lang="en-US" sz="1100" b="1" dirty="0" smtClean="0">
                <a:latin typeface="+mn-lt"/>
                <a:ea typeface="MS PGothic" panose="020B0600070205080204" pitchFamily="34" charset="-128"/>
              </a:rPr>
              <a:t>Jan. – Dec. 2016</a:t>
            </a:r>
            <a:endParaRPr lang="en-US" sz="1100" dirty="0">
              <a:latin typeface="+mn-lt"/>
              <a:ea typeface="MS PGothic" panose="020B0600070205080204" pitchFamily="34" charset="-128"/>
            </a:endParaRPr>
          </a:p>
        </p:txBody>
      </p:sp>
      <p:sp>
        <p:nvSpPr>
          <p:cNvPr id="84" name="TextBox 83"/>
          <p:cNvSpPr txBox="1"/>
          <p:nvPr/>
        </p:nvSpPr>
        <p:spPr>
          <a:xfrm>
            <a:off x="7365020" y="5072469"/>
            <a:ext cx="860425" cy="260350"/>
          </a:xfrm>
          <a:prstGeom prst="rect">
            <a:avLst/>
          </a:prstGeom>
          <a:noFill/>
        </p:spPr>
        <p:txBody>
          <a:bodyPr>
            <a:spAutoFit/>
          </a:bodyPr>
          <a:lstStyle/>
          <a:p>
            <a:pPr>
              <a:defRPr/>
            </a:pPr>
            <a:r>
              <a:rPr lang="en-US" sz="1100" b="1" dirty="0" smtClean="0">
                <a:latin typeface="+mn-lt"/>
                <a:ea typeface="MS PGothic" panose="020B0600070205080204" pitchFamily="34" charset="-128"/>
              </a:rPr>
              <a:t>March 2017</a:t>
            </a:r>
            <a:endParaRPr lang="en-US" sz="1100" dirty="0">
              <a:latin typeface="+mn-lt"/>
              <a:ea typeface="MS PGothic" panose="020B0600070205080204" pitchFamily="34" charset="-128"/>
            </a:endParaRPr>
          </a:p>
        </p:txBody>
      </p:sp>
      <p:sp>
        <p:nvSpPr>
          <p:cNvPr id="85" name="Oval 84"/>
          <p:cNvSpPr>
            <a:spLocks noChangeAspect="1"/>
          </p:cNvSpPr>
          <p:nvPr/>
        </p:nvSpPr>
        <p:spPr>
          <a:xfrm>
            <a:off x="7712682" y="5397500"/>
            <a:ext cx="165100" cy="165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6" name="TextBox 85"/>
          <p:cNvSpPr txBox="1"/>
          <p:nvPr/>
        </p:nvSpPr>
        <p:spPr>
          <a:xfrm>
            <a:off x="5696926" y="4987201"/>
            <a:ext cx="860425" cy="430887"/>
          </a:xfrm>
          <a:prstGeom prst="rect">
            <a:avLst/>
          </a:prstGeom>
          <a:noFill/>
        </p:spPr>
        <p:txBody>
          <a:bodyPr>
            <a:spAutoFit/>
          </a:bodyPr>
          <a:lstStyle/>
          <a:p>
            <a:pPr algn="ctr">
              <a:defRPr/>
            </a:pPr>
            <a:r>
              <a:rPr lang="en-US" sz="1100" b="1" dirty="0" smtClean="0">
                <a:latin typeface="+mn-lt"/>
                <a:ea typeface="MS PGothic" panose="020B0600070205080204" pitchFamily="34" charset="-128"/>
              </a:rPr>
              <a:t>Jan. 24, 2017</a:t>
            </a:r>
            <a:endParaRPr lang="en-US" sz="1100" dirty="0">
              <a:latin typeface="+mn-lt"/>
              <a:ea typeface="MS PGothic" panose="020B0600070205080204" pitchFamily="34" charset="-128"/>
            </a:endParaRPr>
          </a:p>
        </p:txBody>
      </p:sp>
      <p:sp>
        <p:nvSpPr>
          <p:cNvPr id="87" name="TextBox 86"/>
          <p:cNvSpPr txBox="1"/>
          <p:nvPr/>
        </p:nvSpPr>
        <p:spPr>
          <a:xfrm>
            <a:off x="5484995" y="5638006"/>
            <a:ext cx="1284287" cy="600164"/>
          </a:xfrm>
          <a:prstGeom prst="rect">
            <a:avLst/>
          </a:prstGeom>
          <a:solidFill>
            <a:srgbClr val="E8DCBC"/>
          </a:solidFill>
        </p:spPr>
        <p:txBody>
          <a:bodyPr wrap="square">
            <a:spAutoFit/>
          </a:bodyPr>
          <a:lstStyle/>
          <a:p>
            <a:pPr>
              <a:defRPr/>
            </a:pPr>
            <a:r>
              <a:rPr lang="en-US" sz="1100" dirty="0" smtClean="0">
                <a:latin typeface="+mn-lt"/>
                <a:ea typeface="MS PGothic" panose="020B0600070205080204" pitchFamily="34" charset="-128"/>
              </a:rPr>
              <a:t>Officials announce lead levels below federal limit</a:t>
            </a:r>
            <a:endParaRPr lang="en-US" sz="1100" dirty="0">
              <a:latin typeface="+mn-lt"/>
              <a:ea typeface="MS PGothic" panose="020B0600070205080204" pitchFamily="34" charset="-128"/>
            </a:endParaRPr>
          </a:p>
        </p:txBody>
      </p:sp>
      <p:pic>
        <p:nvPicPr>
          <p:cNvPr id="88" name="Picture 34" descr="https://d30y9cdsu7xlg0.cloudfront.net/png/686718-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649" y="3834535"/>
            <a:ext cx="66833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Picture 40" descr="https://d30y9cdsu7xlg0.cloudfront.net/png/543771-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6115" y="3801198"/>
            <a:ext cx="7334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 name="Text Placeholder 18"/>
          <p:cNvSpPr txBox="1">
            <a:spLocks/>
          </p:cNvSpPr>
          <p:nvPr/>
        </p:nvSpPr>
        <p:spPr bwMode="auto">
          <a:xfrm>
            <a:off x="-4763" y="6343650"/>
            <a:ext cx="9144001" cy="1095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n-US" altLang="en-US" sz="900" i="1" dirty="0" smtClean="0">
                <a:solidFill>
                  <a:srgbClr val="595959"/>
                </a:solidFill>
                <a:latin typeface="+mn-lt"/>
              </a:rPr>
              <a:t>Sources: David Eggert, “Water lead-level falls below federal limit in Flint,” Associated Press, January 24, 2017. </a:t>
            </a:r>
            <a:endParaRPr lang="en-US" altLang="en-US" sz="900" i="1" dirty="0">
              <a:solidFill>
                <a:srgbClr val="595959"/>
              </a:solidFill>
              <a:latin typeface="+mn-lt"/>
            </a:endParaRPr>
          </a:p>
        </p:txBody>
      </p:sp>
      <p:pic>
        <p:nvPicPr>
          <p:cNvPr id="2" name="Picture 1"/>
          <p:cNvPicPr>
            <a:picLocks noChangeAspect="1"/>
          </p:cNvPicPr>
          <p:nvPr/>
        </p:nvPicPr>
        <p:blipFill>
          <a:blip r:embed="rId6"/>
          <a:stretch>
            <a:fillRect/>
          </a:stretch>
        </p:blipFill>
        <p:spPr>
          <a:xfrm>
            <a:off x="677975" y="2848847"/>
            <a:ext cx="816196" cy="731520"/>
          </a:xfrm>
          <a:prstGeom prst="rect">
            <a:avLst/>
          </a:prstGeom>
        </p:spPr>
      </p:pic>
      <p:pic>
        <p:nvPicPr>
          <p:cNvPr id="3" name="Picture 2"/>
          <p:cNvPicPr>
            <a:picLocks noChangeAspect="1"/>
          </p:cNvPicPr>
          <p:nvPr/>
        </p:nvPicPr>
        <p:blipFill>
          <a:blip r:embed="rId7"/>
          <a:stretch>
            <a:fillRect/>
          </a:stretch>
        </p:blipFill>
        <p:spPr>
          <a:xfrm>
            <a:off x="783204" y="1754793"/>
            <a:ext cx="627927" cy="822960"/>
          </a:xfrm>
          <a:prstGeom prst="rect">
            <a:avLst/>
          </a:prstGeom>
        </p:spPr>
      </p:pic>
      <p:pic>
        <p:nvPicPr>
          <p:cNvPr id="4" name="Picture 3"/>
          <p:cNvPicPr>
            <a:picLocks noChangeAspect="1"/>
          </p:cNvPicPr>
          <p:nvPr/>
        </p:nvPicPr>
        <p:blipFill>
          <a:blip r:embed="rId8"/>
          <a:stretch>
            <a:fillRect/>
          </a:stretch>
        </p:blipFill>
        <p:spPr>
          <a:xfrm>
            <a:off x="4665341" y="1617633"/>
            <a:ext cx="819654" cy="1097280"/>
          </a:xfrm>
          <a:prstGeom prst="rect">
            <a:avLst/>
          </a:prstGeom>
        </p:spPr>
      </p:pic>
      <p:pic>
        <p:nvPicPr>
          <p:cNvPr id="5" name="Picture 4"/>
          <p:cNvPicPr>
            <a:picLocks noChangeAspect="1"/>
          </p:cNvPicPr>
          <p:nvPr/>
        </p:nvPicPr>
        <p:blipFill>
          <a:blip r:embed="rId9"/>
          <a:stretch>
            <a:fillRect/>
          </a:stretch>
        </p:blipFill>
        <p:spPr>
          <a:xfrm>
            <a:off x="4393626" y="2803127"/>
            <a:ext cx="1171382" cy="822960"/>
          </a:xfrm>
          <a:prstGeom prst="rect">
            <a:avLst/>
          </a:prstGeom>
        </p:spPr>
      </p:pic>
    </p:spTree>
    <p:extLst>
      <p:ext uri="{BB962C8B-B14F-4D97-AF65-F5344CB8AC3E}">
        <p14:creationId xmlns:p14="http://schemas.microsoft.com/office/powerpoint/2010/main" val="1115809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NJPC 2015">
      <a:majorFont>
        <a:latin typeface="Georgia"/>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Sept 2015.potx [Last saved by user]" id="{05A0779B-6B4A-4FB5-AF38-380C9E86D1DC}" vid="{9EDD7FE6-55FD-4C46-8B44-3BEC13B573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 - Sept 2015</Template>
  <TotalTime>12809</TotalTime>
  <Words>332</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ＭＳ Ｐゴシック</vt:lpstr>
      <vt:lpstr>Arial</vt:lpstr>
      <vt:lpstr>Calibri</vt:lpstr>
      <vt:lpstr>Calibri Light</vt:lpstr>
      <vt:lpstr>FreightSans Pro Book</vt:lpstr>
      <vt:lpstr>Georgia</vt:lpstr>
      <vt:lpstr>Gill Sans MT</vt:lpstr>
      <vt:lpstr>Office Theme</vt:lpstr>
      <vt:lpstr>Lead levels in Flint’s water system fall</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Center</dc:title>
  <dc:creator>Bari, Afzal</dc:creator>
  <cp:lastModifiedBy>Windows User</cp:lastModifiedBy>
  <cp:revision>315</cp:revision>
  <cp:lastPrinted>2015-11-18T15:13:09Z</cp:lastPrinted>
  <dcterms:created xsi:type="dcterms:W3CDTF">2015-09-24T14:51:57Z</dcterms:created>
  <dcterms:modified xsi:type="dcterms:W3CDTF">2017-01-25T21:43:04Z</dcterms:modified>
</cp:coreProperties>
</file>