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51" r:id="rId2"/>
  </p:sldIdLst>
  <p:sldSz cx="9144000" cy="6858000" type="screen4x3"/>
  <p:notesSz cx="7010400" cy="92233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 Light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144">
          <p15:clr>
            <a:srgbClr val="A4A3A4"/>
          </p15:clr>
        </p15:guide>
        <p15:guide id="4" pos="56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770"/>
    <a:srgbClr val="A0B277"/>
    <a:srgbClr val="70ACE2"/>
    <a:srgbClr val="E8DCBC"/>
    <a:srgbClr val="F9B53D"/>
    <a:srgbClr val="CA84CA"/>
    <a:srgbClr val="E0A39E"/>
    <a:srgbClr val="639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174"/>
    <p:restoredTop sz="94434" autoAdjust="0"/>
  </p:normalViewPr>
  <p:slideViewPr>
    <p:cSldViewPr snapToGrid="0">
      <p:cViewPr>
        <p:scale>
          <a:sx n="100" d="100"/>
          <a:sy n="100" d="100"/>
        </p:scale>
        <p:origin x="72" y="-1044"/>
      </p:cViewPr>
      <p:guideLst>
        <p:guide orient="horz" pos="2160"/>
        <p:guide pos="2880"/>
        <p:guide pos="144"/>
        <p:guide pos="56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FD1821E-889E-E141-952B-12B9074CEFF3}" type="datetimeFigureOut">
              <a:rPr lang="en-US" altLang="en-US"/>
              <a:pPr>
                <a:defRPr/>
              </a:pPr>
              <a:t>1/18/2017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9825"/>
            <a:ext cx="3038475" cy="461963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759825"/>
            <a:ext cx="3038475" cy="461963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4C077032-4E82-8245-8B2D-5E771903E4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402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E2D88C6A-A8BF-CC42-9FD0-167A24D7D76B}" type="datetimeFigureOut">
              <a:rPr lang="en-US" altLang="en-US"/>
              <a:pPr>
                <a:defRPr/>
              </a:pPr>
              <a:t>1/18/2017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0338" y="1152525"/>
            <a:ext cx="4149725" cy="3113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3" tIns="45491" rIns="90983" bIns="4549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38650"/>
            <a:ext cx="5607050" cy="3632200"/>
          </a:xfrm>
          <a:prstGeom prst="rect">
            <a:avLst/>
          </a:prstGeom>
        </p:spPr>
        <p:txBody>
          <a:bodyPr vert="horz" lIns="90983" tIns="45491" rIns="90983" bIns="45491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59825"/>
            <a:ext cx="3038475" cy="463550"/>
          </a:xfrm>
          <a:prstGeom prst="rect">
            <a:avLst/>
          </a:prstGeom>
        </p:spPr>
        <p:txBody>
          <a:bodyPr vert="horz" lIns="90983" tIns="45491" rIns="90983" bIns="45491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59825"/>
            <a:ext cx="3038475" cy="463550"/>
          </a:xfrm>
          <a:prstGeom prst="rect">
            <a:avLst/>
          </a:prstGeom>
        </p:spPr>
        <p:txBody>
          <a:bodyPr vert="horz" wrap="square" lIns="90983" tIns="45491" rIns="90983" bIns="45491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3B8DE00-D8FE-394A-A2E7-6435EE5C1B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5883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>
              <a:ea typeface="MS PGothic" charset="-128"/>
            </a:endParaRPr>
          </a:p>
        </p:txBody>
      </p:sp>
      <p:sp>
        <p:nvSpPr>
          <p:cNvPr id="71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 Light" charset="0"/>
                <a:ea typeface="MS PGothic" charset="-128"/>
              </a:defRPr>
            </a:lvl9pPr>
          </a:lstStyle>
          <a:p>
            <a:fld id="{48E1C2DE-F143-C647-867B-412DA92CD220}" type="slidenum">
              <a:rPr lang="en-US" altLang="en-US">
                <a:latin typeface="Calibri" charset="0"/>
              </a:rPr>
              <a:pPr/>
              <a:t>0</a:t>
            </a:fld>
            <a:endParaRPr lang="en-US" alt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5482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1122363"/>
            <a:ext cx="8595360" cy="1115228"/>
          </a:xfrm>
        </p:spPr>
        <p:txBody>
          <a:bodyPr anchor="b">
            <a:normAutofit/>
          </a:bodyPr>
          <a:lstStyle>
            <a:lvl1pPr algn="l">
              <a:defRPr sz="3600" b="1" baseline="0">
                <a:solidFill>
                  <a:srgbClr val="77603D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20" y="2259107"/>
            <a:ext cx="8595360" cy="1169893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4572000" y="4464049"/>
            <a:ext cx="4297680" cy="1431141"/>
          </a:xfrm>
        </p:spPr>
        <p:txBody>
          <a:bodyPr>
            <a:normAutofit/>
          </a:bodyPr>
          <a:lstStyle>
            <a:lvl1pPr marL="0" indent="0" algn="r">
              <a:spcBef>
                <a:spcPts val="0"/>
              </a:spcBef>
              <a:buNone/>
              <a:defRPr sz="18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algn="r">
              <a:defRPr sz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60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200" b="1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5625"/>
            <a:ext cx="8686800" cy="430386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CF63D1AA-A191-D249-943C-70548A6C11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985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>
              <a:defRPr sz="2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8382000" y="6610350"/>
            <a:ext cx="533400" cy="247650"/>
          </a:xfrm>
        </p:spPr>
        <p:txBody>
          <a:bodyPr/>
          <a:lstStyle>
            <a:lvl1pPr>
              <a:defRPr>
                <a:solidFill>
                  <a:srgbClr val="3B3838"/>
                </a:solidFill>
              </a:defRPr>
            </a:lvl1pPr>
          </a:lstStyle>
          <a:p>
            <a:pPr>
              <a:defRPr/>
            </a:pPr>
            <a:fld id="{F671F28E-843E-7D4B-9DCA-A8233BC429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1044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8600" y="630238"/>
            <a:ext cx="86868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8600" y="1825625"/>
            <a:ext cx="86868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858000" y="6627813"/>
            <a:ext cx="2057400" cy="20796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Calibri Light" panose="020F0302020204030204" pitchFamily="34" charset="0"/>
                <a:ea typeface="MS PGothic" panose="020B0600070205080204" pitchFamily="34" charset="-128"/>
                <a:cs typeface="+mn-cs"/>
              </a:defRPr>
            </a:lvl1pPr>
          </a:lstStyle>
          <a:p>
            <a:pPr>
              <a:defRPr/>
            </a:pPr>
            <a:fld id="{DA9EFAAE-E521-4E4E-86AD-283A07B4F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581775"/>
            <a:ext cx="9144000" cy="46038"/>
          </a:xfrm>
          <a:prstGeom prst="rect">
            <a:avLst/>
          </a:prstGeom>
          <a:solidFill>
            <a:srgbClr val="7F7F7F"/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3" r:id="rId1"/>
    <p:sldLayoutId id="2147483994" r:id="rId2"/>
    <p:sldLayoutId id="2147483995" r:id="rId3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panose="020B0600070205080204" pitchFamily="34" charset="-128"/>
          <a:cs typeface="MS PGothic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Georgia" charset="0"/>
          <a:ea typeface="ＭＳ Ｐゴシック" charset="0"/>
          <a:cs typeface="ＭＳ Ｐゴシック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Georgia" panose="02040502050405020303" pitchFamily="18" charset="0"/>
          <a:ea typeface="ＭＳ Ｐゴシック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Arrow Connector 69"/>
          <p:cNvCxnSpPr/>
          <p:nvPr/>
        </p:nvCxnSpPr>
        <p:spPr>
          <a:xfrm>
            <a:off x="228600" y="2285938"/>
            <a:ext cx="85950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28600" y="2186797"/>
            <a:ext cx="0" cy="1985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0" y="457200"/>
            <a:ext cx="9144000" cy="46038"/>
          </a:xfrm>
          <a:prstGeom prst="rect">
            <a:avLst/>
          </a:prstGeom>
          <a:solidFill>
            <a:schemeClr val="bg1">
              <a:lumMod val="50000"/>
            </a:schemeClr>
          </a:solidFill>
          <a:ln w="12700">
            <a:noFill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2400" b="1" dirty="0">
              <a:solidFill>
                <a:schemeClr val="bg1"/>
              </a:solidFill>
              <a:latin typeface="FreightSans Pro Book" pitchFamily="50" charset="0"/>
            </a:endParaRPr>
          </a:p>
        </p:txBody>
      </p:sp>
      <p:sp>
        <p:nvSpPr>
          <p:cNvPr id="6147" name="Slide Number Placeholder 7168"/>
          <p:cNvSpPr>
            <a:spLocks noGrp="1"/>
          </p:cNvSpPr>
          <p:nvPr>
            <p:ph type="sldNum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fld id="{F68A667F-31E1-5642-9F3F-E1BBFD0643D9}" type="slidenum">
              <a:rPr lang="en-US" altLang="en-US" sz="1000">
                <a:solidFill>
                  <a:srgbClr val="3B3838"/>
                </a:solidFill>
                <a:latin typeface="Calibri Light" charset="0"/>
              </a:rPr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t>0</a:t>
            </a:fld>
            <a:endParaRPr lang="en-US" altLang="en-US" sz="1000">
              <a:solidFill>
                <a:srgbClr val="3B3838"/>
              </a:solidFill>
              <a:latin typeface="Calibri Light" charset="0"/>
            </a:endParaRPr>
          </a:p>
        </p:txBody>
      </p:sp>
      <p:sp>
        <p:nvSpPr>
          <p:cNvPr id="614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Georgia" charset="0"/>
                <a:ea typeface="MS PGothic" charset="-128"/>
              </a:rPr>
              <a:t>Upcoming confirmation hearings and submission status of nominees’ ethics paperwork</a:t>
            </a:r>
            <a:endParaRPr lang="en-US" altLang="en-US" dirty="0">
              <a:latin typeface="Georgia" charset="0"/>
              <a:ea typeface="MS PGothic" charset="-128"/>
            </a:endParaRPr>
          </a:p>
        </p:txBody>
      </p:sp>
      <p:sp>
        <p:nvSpPr>
          <p:cNvPr id="15" name="Content Placeholder 17"/>
          <p:cNvSpPr txBox="1">
            <a:spLocks/>
          </p:cNvSpPr>
          <p:nvPr/>
        </p:nvSpPr>
        <p:spPr bwMode="auto">
          <a:xfrm>
            <a:off x="0" y="6626225"/>
            <a:ext cx="4572000" cy="23177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en-US" sz="1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MS PGothic" panose="020B0600070205080204" pitchFamily="34" charset="-128"/>
              </a:rPr>
              <a:t>January 17, 2017  |  Daniel Stublen</a:t>
            </a:r>
            <a:endParaRPr lang="en-US" sz="1000" dirty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6152" name="Picture 16" descr="NationalJournal_LC (1)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215900"/>
            <a:ext cx="34480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" name="Rectangle 14"/>
          <p:cNvSpPr>
            <a:spLocks noChangeArrowheads="1"/>
          </p:cNvSpPr>
          <p:nvPr/>
        </p:nvSpPr>
        <p:spPr bwMode="auto">
          <a:xfrm>
            <a:off x="474663" y="1277183"/>
            <a:ext cx="848518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811213"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Georgia" charset="0"/>
                <a:ea typeface="MS PGothic" charset="-128"/>
              </a:defRPr>
            </a:lvl1pPr>
            <a:lvl2pPr marL="742950" indent="-28575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Georgia" charset="0"/>
                <a:ea typeface="MS PGothic" charset="-128"/>
              </a:defRPr>
            </a:lvl2pPr>
            <a:lvl3pPr marL="11430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Georgia" charset="0"/>
                <a:ea typeface="MS PGothic" charset="-128"/>
              </a:defRPr>
            </a:lvl3pPr>
            <a:lvl4pPr marL="16002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4pPr>
            <a:lvl5pPr marL="2057400" indent="-228600" defTabSz="811213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5pPr>
            <a:lvl6pPr marL="25146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6pPr>
            <a:lvl7pPr marL="29718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7pPr>
            <a:lvl8pPr marL="34290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8pPr>
            <a:lvl9pPr marL="3886200" indent="-228600" defTabSz="811213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Georgia" charset="0"/>
                <a:ea typeface="MS PGothic" charset="-128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600" b="1" dirty="0" smtClean="0">
                <a:solidFill>
                  <a:srgbClr val="7F7F7F"/>
                </a:solidFill>
              </a:rPr>
              <a:t>Announced dates and locations of the Senate hearings for Trump’s cabinet</a:t>
            </a:r>
            <a:endParaRPr lang="en-US" altLang="en-US" sz="1600" b="1" dirty="0">
              <a:solidFill>
                <a:srgbClr val="7F7F7F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474663" y="1536883"/>
            <a:ext cx="8212137" cy="43088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According to the Office of Government Ethics website, many of the nominees with scheduled hearings have not submitted their ethics agreement forms and public financial disclosure reports.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72" name="Oval 71"/>
          <p:cNvSpPr>
            <a:spLocks noChangeAspect="1"/>
          </p:cNvSpPr>
          <p:nvPr/>
        </p:nvSpPr>
        <p:spPr>
          <a:xfrm>
            <a:off x="146844" y="2190780"/>
            <a:ext cx="163512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Text Placeholder 18"/>
          <p:cNvSpPr txBox="1">
            <a:spLocks/>
          </p:cNvSpPr>
          <p:nvPr/>
        </p:nvSpPr>
        <p:spPr bwMode="auto">
          <a:xfrm>
            <a:off x="20637" y="6237008"/>
            <a:ext cx="8939214" cy="374650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en-US" sz="1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Sources: Senate.gov. Oge.gov</a:t>
            </a:r>
          </a:p>
        </p:txBody>
      </p:sp>
      <p:sp>
        <p:nvSpPr>
          <p:cNvPr id="31" name="TextBox 12"/>
          <p:cNvSpPr txBox="1">
            <a:spLocks noChangeArrowheads="1"/>
          </p:cNvSpPr>
          <p:nvPr/>
        </p:nvSpPr>
        <p:spPr bwMode="auto">
          <a:xfrm>
            <a:off x="7369326" y="233363"/>
            <a:ext cx="1757212" cy="230832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</a:defRPr>
            </a:lvl9pPr>
          </a:lstStyle>
          <a:p>
            <a:pPr algn="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en-US" sz="900" dirty="0" smtClean="0">
                <a:solidFill>
                  <a:schemeClr val="bg2">
                    <a:lumMod val="25000"/>
                  </a:schemeClr>
                </a:solidFill>
              </a:rPr>
              <a:t>CONFIRMATION SCHEDULE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41181" y="2056961"/>
            <a:ext cx="154220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Tuesday, January 17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260993" y="2375013"/>
            <a:ext cx="2603608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Secretary of Energy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Rick Perry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Energy and Natural Resources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366 Dirksen, 10:00 AM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6429632" y="4997071"/>
            <a:ext cx="2257168" cy="1277273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 marL="285750">
              <a:defRPr/>
            </a:pPr>
            <a:r>
              <a:rPr lang="en-US" sz="1100" dirty="0">
                <a:ea typeface="MS PGothic" panose="020B0600070205080204" pitchFamily="34" charset="-128"/>
              </a:rPr>
              <a:t>Ethics Agreement and Public Financial Disclosure Report </a:t>
            </a:r>
            <a:r>
              <a:rPr lang="en-US" sz="1100" b="1" dirty="0">
                <a:ea typeface="MS PGothic" panose="020B0600070205080204" pitchFamily="34" charset="-128"/>
              </a:rPr>
              <a:t>submitted</a:t>
            </a:r>
            <a:r>
              <a:rPr lang="en-US" sz="1100" dirty="0">
                <a:ea typeface="MS PGothic" panose="020B0600070205080204" pitchFamily="34" charset="-128"/>
              </a:rPr>
              <a:t> to </a:t>
            </a:r>
            <a:r>
              <a:rPr lang="en-US" sz="1100" dirty="0" smtClean="0">
                <a:ea typeface="MS PGothic" panose="020B0600070205080204" pitchFamily="34" charset="-128"/>
              </a:rPr>
              <a:t>OGE</a:t>
            </a:r>
            <a:endParaRPr lang="en-US" sz="1100" dirty="0" smtClean="0">
              <a:latin typeface="+mn-lt"/>
              <a:ea typeface="MS PGothic" panose="020B0600070205080204" pitchFamily="34" charset="-128"/>
            </a:endParaRPr>
          </a:p>
          <a:p>
            <a:pPr marL="285750" defTabSz="285750">
              <a:defRPr/>
            </a:pPr>
            <a:endParaRPr lang="en-US" sz="1100" dirty="0">
              <a:latin typeface="+mn-lt"/>
              <a:ea typeface="MS PGothic" panose="020B0600070205080204" pitchFamily="34" charset="-128"/>
            </a:endParaRPr>
          </a:p>
          <a:p>
            <a:pPr marL="285750">
              <a:defRPr/>
            </a:pPr>
            <a:r>
              <a:rPr lang="en-US" sz="1100" dirty="0">
                <a:ea typeface="MS PGothic" panose="020B0600070205080204" pitchFamily="34" charset="-128"/>
              </a:rPr>
              <a:t>Ethics Agreement and Public Financial Disclosure Report </a:t>
            </a:r>
            <a:r>
              <a:rPr lang="en-US" sz="1100" b="1" dirty="0" smtClean="0">
                <a:ea typeface="MS PGothic" panose="020B0600070205080204" pitchFamily="34" charset="-128"/>
              </a:rPr>
              <a:t>not submitted</a:t>
            </a:r>
            <a:r>
              <a:rPr lang="en-US" sz="1100" dirty="0" smtClean="0">
                <a:ea typeface="MS PGothic" panose="020B0600070205080204" pitchFamily="34" charset="-128"/>
              </a:rPr>
              <a:t> </a:t>
            </a:r>
            <a:r>
              <a:rPr lang="en-US" sz="1100" dirty="0">
                <a:ea typeface="MS PGothic" panose="020B0600070205080204" pitchFamily="34" charset="-128"/>
              </a:rPr>
              <a:t>to </a:t>
            </a:r>
            <a:r>
              <a:rPr lang="en-US" sz="1100" dirty="0" smtClean="0">
                <a:ea typeface="MS PGothic" panose="020B0600070205080204" pitchFamily="34" charset="-128"/>
              </a:rPr>
              <a:t>OGE</a:t>
            </a:r>
            <a:endParaRPr lang="en-US" sz="1100" dirty="0">
              <a:ea typeface="MS PGothic" panose="020B0600070205080204" pitchFamily="34" charset="-128"/>
            </a:endParaRPr>
          </a:p>
        </p:txBody>
      </p:sp>
      <p:pic>
        <p:nvPicPr>
          <p:cNvPr id="77" name="Picture 7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6735" y="5788076"/>
            <a:ext cx="202573" cy="202573"/>
          </a:xfrm>
          <a:prstGeom prst="rect">
            <a:avLst/>
          </a:prstGeom>
        </p:spPr>
      </p:pic>
      <p:pic>
        <p:nvPicPr>
          <p:cNvPr id="78" name="Picture 7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6476735" y="5132421"/>
            <a:ext cx="202573" cy="202573"/>
          </a:xfrm>
          <a:prstGeom prst="rect">
            <a:avLst/>
          </a:prstGeom>
        </p:spPr>
      </p:pic>
      <p:sp>
        <p:nvSpPr>
          <p:cNvPr id="75" name="TextBox 74"/>
          <p:cNvSpPr txBox="1"/>
          <p:nvPr/>
        </p:nvSpPr>
        <p:spPr>
          <a:xfrm>
            <a:off x="328010" y="2375013"/>
            <a:ext cx="2636651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Secretary of Education Nominee</a:t>
            </a:r>
          </a:p>
          <a:p>
            <a:pPr>
              <a:defRPr/>
            </a:pPr>
            <a:r>
              <a:rPr lang="en-US" sz="1100" dirty="0" smtClean="0">
                <a:ea typeface="MS PGothic" panose="020B0600070205080204" pitchFamily="34" charset="-128"/>
              </a:rPr>
              <a:t>Betsy DeVos</a:t>
            </a:r>
            <a:endParaRPr lang="en-US" sz="1100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HELP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430 </a:t>
            </a:r>
            <a:r>
              <a:rPr lang="en-US" sz="1100" dirty="0">
                <a:latin typeface="+mn-lt"/>
                <a:ea typeface="MS PGothic" panose="020B0600070205080204" pitchFamily="34" charset="-128"/>
              </a:rPr>
              <a:t>D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irksen, 5:00 </a:t>
            </a:r>
            <a:r>
              <a:rPr lang="en-US" sz="1100" dirty="0">
                <a:latin typeface="+mn-lt"/>
                <a:ea typeface="MS PGothic" panose="020B0600070205080204" pitchFamily="34" charset="-128"/>
              </a:rPr>
              <a:t>P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M</a:t>
            </a: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3269343" y="2189237"/>
            <a:ext cx="0" cy="3598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Oval 58"/>
          <p:cNvSpPr>
            <a:spLocks noChangeAspect="1"/>
          </p:cNvSpPr>
          <p:nvPr/>
        </p:nvSpPr>
        <p:spPr>
          <a:xfrm>
            <a:off x="3187587" y="2193220"/>
            <a:ext cx="163512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3" name="TextBox 82"/>
          <p:cNvSpPr txBox="1"/>
          <p:nvPr/>
        </p:nvSpPr>
        <p:spPr>
          <a:xfrm>
            <a:off x="3333673" y="2062415"/>
            <a:ext cx="154220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Wednesday, January 18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3364125" y="2375013"/>
            <a:ext cx="2628252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United Nations Ambassador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SC Gov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. Nikki Haley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Foreign Relations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419 Dirksen, 10:00 </a:t>
            </a:r>
            <a:r>
              <a:rPr lang="en-US" sz="1100" dirty="0">
                <a:latin typeface="+mn-lt"/>
                <a:ea typeface="MS PGothic" panose="020B0600070205080204" pitchFamily="34" charset="-128"/>
              </a:rPr>
              <a:t>A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M</a:t>
            </a:r>
          </a:p>
        </p:txBody>
      </p:sp>
      <p:cxnSp>
        <p:nvCxnSpPr>
          <p:cNvPr id="90" name="Straight Arrow Connector 89"/>
          <p:cNvCxnSpPr/>
          <p:nvPr/>
        </p:nvCxnSpPr>
        <p:spPr>
          <a:xfrm>
            <a:off x="6154058" y="2197406"/>
            <a:ext cx="0" cy="19745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Oval 90"/>
          <p:cNvSpPr>
            <a:spLocks noChangeAspect="1"/>
          </p:cNvSpPr>
          <p:nvPr/>
        </p:nvSpPr>
        <p:spPr>
          <a:xfrm>
            <a:off x="6072302" y="2201389"/>
            <a:ext cx="163512" cy="1651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6228375" y="2062415"/>
            <a:ext cx="154220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Thursday, January 19</a:t>
            </a:r>
            <a:endParaRPr lang="en-US" sz="1100" dirty="0">
              <a:latin typeface="+mn-lt"/>
              <a:ea typeface="MS PGothic" panose="020B0600070205080204" pitchFamily="34" charset="-128"/>
            </a:endParaRPr>
          </a:p>
        </p:txBody>
      </p:sp>
      <p:pic>
        <p:nvPicPr>
          <p:cNvPr id="94" name="Picture 9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0514" y="2418461"/>
            <a:ext cx="307959" cy="307959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3364125" y="3200263"/>
            <a:ext cx="2628252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latin typeface="+mn-lt"/>
                <a:ea typeface="MS PGothic" panose="020B0600070205080204" pitchFamily="34" charset="-128"/>
              </a:rPr>
              <a:t>Secretary </a:t>
            </a: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of HHS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Rep. Tom Price (R-GA)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HELP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430 Dirksen, 10:00 AM</a:t>
            </a:r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563" y="2418462"/>
            <a:ext cx="307959" cy="30795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5617577" y="3249333"/>
            <a:ext cx="310896" cy="310896"/>
          </a:xfrm>
          <a:prstGeom prst="rect">
            <a:avLst/>
          </a:prstGeom>
        </p:spPr>
      </p:pic>
      <p:sp>
        <p:nvSpPr>
          <p:cNvPr id="41" name="TextBox 40"/>
          <p:cNvSpPr txBox="1"/>
          <p:nvPr/>
        </p:nvSpPr>
        <p:spPr>
          <a:xfrm>
            <a:off x="323382" y="3201905"/>
            <a:ext cx="2636651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Secretary of the Interior Nominee</a:t>
            </a:r>
          </a:p>
          <a:p>
            <a:pPr>
              <a:defRPr/>
            </a:pPr>
            <a:r>
              <a:rPr lang="en-US" sz="1100" dirty="0" smtClean="0">
                <a:ea typeface="MS PGothic" panose="020B0600070205080204" pitchFamily="34" charset="-128"/>
              </a:rPr>
              <a:t>Rep. Ryan Zinke (R-MT)</a:t>
            </a:r>
            <a:endParaRPr lang="en-US" sz="1100" dirty="0">
              <a:ea typeface="MS PGothic" panose="020B0600070205080204" pitchFamily="34" charset="-128"/>
            </a:endParaRP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Energy and Natural Resources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366 </a:t>
            </a:r>
            <a:r>
              <a:rPr lang="en-US" sz="1100" dirty="0">
                <a:latin typeface="+mn-lt"/>
                <a:ea typeface="MS PGothic" panose="020B0600070205080204" pitchFamily="34" charset="-128"/>
              </a:rPr>
              <a:t>D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irksen, 2:15 </a:t>
            </a:r>
            <a:r>
              <a:rPr lang="en-US" sz="1100" dirty="0">
                <a:latin typeface="+mn-lt"/>
                <a:ea typeface="MS PGothic" panose="020B0600070205080204" pitchFamily="34" charset="-128"/>
              </a:rPr>
              <a:t>P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M</a:t>
            </a: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8382000" y="2394303"/>
            <a:ext cx="310896" cy="310896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2567161" y="3249333"/>
            <a:ext cx="310896" cy="310896"/>
          </a:xfrm>
          <a:prstGeom prst="rect">
            <a:avLst/>
          </a:prstGeom>
        </p:spPr>
      </p:pic>
      <p:sp>
        <p:nvSpPr>
          <p:cNvPr id="47" name="TextBox 46"/>
          <p:cNvSpPr txBox="1"/>
          <p:nvPr/>
        </p:nvSpPr>
        <p:spPr>
          <a:xfrm>
            <a:off x="3368302" y="4025513"/>
            <a:ext cx="2628252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latin typeface="+mn-lt"/>
                <a:ea typeface="MS PGothic" panose="020B0600070205080204" pitchFamily="34" charset="-128"/>
              </a:rPr>
              <a:t>Secretary </a:t>
            </a: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of Commerce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Wilbur Ross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HELP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Ground Floor 50 Dirksen, 10:00 AM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364125" y="4850763"/>
            <a:ext cx="2628252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EPA Administrator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OK Attorney </a:t>
            </a: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General Scott Pruitt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Environment and Public Works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406 Dirksen, 10:00 AM</a:t>
            </a:r>
          </a:p>
        </p:txBody>
      </p:sp>
      <p:pic>
        <p:nvPicPr>
          <p:cNvPr id="50" name="Picture 4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5617577" y="4899833"/>
            <a:ext cx="310896" cy="310896"/>
          </a:xfrm>
          <a:prstGeom prst="rect">
            <a:avLst/>
          </a:prstGeom>
        </p:spPr>
      </p:pic>
      <p:sp>
        <p:nvSpPr>
          <p:cNvPr id="51" name="TextBox 50"/>
          <p:cNvSpPr txBox="1"/>
          <p:nvPr/>
        </p:nvSpPr>
        <p:spPr>
          <a:xfrm>
            <a:off x="6260993" y="3200263"/>
            <a:ext cx="2603608" cy="769441"/>
          </a:xfrm>
          <a:prstGeom prst="rect">
            <a:avLst/>
          </a:prstGeom>
          <a:solidFill>
            <a:srgbClr val="E8DCBC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 smtClean="0">
                <a:latin typeface="+mn-lt"/>
                <a:ea typeface="MS PGothic" panose="020B0600070205080204" pitchFamily="34" charset="-128"/>
              </a:rPr>
              <a:t>Secretary of the Treasury Nominee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Steven Mnuchin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Finance Committee</a:t>
            </a:r>
          </a:p>
          <a:p>
            <a:pPr>
              <a:defRPr/>
            </a:pPr>
            <a:r>
              <a:rPr lang="en-US" sz="1100" dirty="0" smtClean="0">
                <a:latin typeface="+mn-lt"/>
                <a:ea typeface="MS PGothic" panose="020B0600070205080204" pitchFamily="34" charset="-128"/>
              </a:rPr>
              <a:t>215 Dirksen, 10:00 AM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78" t="14783" r="14782" b="10877"/>
          <a:stretch/>
        </p:blipFill>
        <p:spPr>
          <a:xfrm>
            <a:off x="8382000" y="3219553"/>
            <a:ext cx="310896" cy="310896"/>
          </a:xfrm>
          <a:prstGeom prst="rect">
            <a:avLst/>
          </a:prstGeom>
        </p:spPr>
      </p:pic>
      <p:pic>
        <p:nvPicPr>
          <p:cNvPr id="57" name="Picture 5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3464" y="4066098"/>
            <a:ext cx="307959" cy="307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58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JPC 2015">
      <a:majorFont>
        <a:latin typeface="Georgi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- Sept 2015.potx [Last saved by user]" id="{05A0779B-6B4A-4FB5-AF38-380C9E86D1DC}" vid="{9EDD7FE6-55FD-4C46-8B44-3BEC13B5737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- Sept 2015</Template>
  <TotalTime>13335</TotalTime>
  <Words>233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Calibri Light</vt:lpstr>
      <vt:lpstr>FreightSans Pro Book</vt:lpstr>
      <vt:lpstr>Georgia</vt:lpstr>
      <vt:lpstr>Office Theme</vt:lpstr>
      <vt:lpstr>Upcoming confirmation hearings and submission status of nominees’ ethics paperwork</vt:lpstr>
    </vt:vector>
  </TitlesOfParts>
  <Company>Atlantic Media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Center</dc:title>
  <dc:creator>Daniel Stublen</dc:creator>
  <cp:lastModifiedBy>Stublen, Daniel</cp:lastModifiedBy>
  <cp:revision>364</cp:revision>
  <cp:lastPrinted>2015-11-18T15:13:09Z</cp:lastPrinted>
  <dcterms:created xsi:type="dcterms:W3CDTF">2015-09-24T14:51:57Z</dcterms:created>
  <dcterms:modified xsi:type="dcterms:W3CDTF">2017-01-18T15:01:17Z</dcterms:modified>
</cp:coreProperties>
</file>