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 Light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 Light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 Light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 Light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 Light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 Light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 Light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 Light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 Light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EAE7DE"/>
    <a:srgbClr val="BF685D"/>
    <a:srgbClr val="679ADF"/>
    <a:srgbClr val="E3422D"/>
    <a:srgbClr val="187AD6"/>
    <a:srgbClr val="5F9BDB"/>
    <a:srgbClr val="7F7F7F"/>
    <a:srgbClr val="8972A1"/>
    <a:srgbClr val="AED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90"/>
    <p:restoredTop sz="94689" autoAdjust="0"/>
  </p:normalViewPr>
  <p:slideViewPr>
    <p:cSldViewPr snapToGrid="0">
      <p:cViewPr varScale="1">
        <p:scale>
          <a:sx n="67" d="100"/>
          <a:sy n="67" d="100"/>
        </p:scale>
        <p:origin x="1032" y="54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7A8E3A1-5247-1345-BCD5-65A4CDE25639}" type="datetimeFigureOut">
              <a:rPr lang="en-US" altLang="en-US"/>
              <a:pPr>
                <a:defRPr/>
              </a:pPr>
              <a:t>1/11/2017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8FE49D2-D322-C145-BD27-0C712C2DF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722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E1391BC-53E6-A641-AA73-DED198844B8A}" type="datetimeFigureOut">
              <a:rPr lang="en-US" altLang="en-US"/>
              <a:pPr>
                <a:defRPr/>
              </a:pPr>
              <a:t>1/11/2017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2341161-25F3-5349-AF4B-74791D809C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85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817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>
              <a:solidFill>
                <a:schemeClr val="bg1"/>
              </a:solidFill>
              <a:latin typeface="FreightSans Pro Book" charset="0"/>
              <a:ea typeface="MS PGothic" charset="0"/>
              <a:cs typeface="MS PGothic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CAB72A63-233D-CC4C-8963-8DE700AD79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93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>
              <a:solidFill>
                <a:schemeClr val="bg1"/>
              </a:solidFill>
              <a:latin typeface="FreightSans Pro Book" charset="0"/>
              <a:ea typeface="MS PGothic" charset="0"/>
              <a:cs typeface="MS PGothic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F4909D16-4DB2-1045-B209-A36967B69D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A80E5B2-9121-BC4F-AC52-069380766E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>
              <a:solidFill>
                <a:schemeClr val="bg1"/>
              </a:solidFill>
              <a:latin typeface="FreightSans Pro Book" charset="0"/>
              <a:ea typeface="MS PGothic" charset="0"/>
              <a:cs typeface="MS PGothic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panose="020B0600070205080204" pitchFamily="34" charset="-128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eorgia" charset="0"/>
                <a:ea typeface="ＭＳ Ｐゴシック" charset="-128"/>
              </a:rPr>
              <a:t>In 2016, the Republican Party lost one seat but maintained a 52-48 </a:t>
            </a:r>
            <a:r>
              <a:rPr lang="en-US" altLang="en-US" dirty="0" smtClean="0">
                <a:latin typeface="Georgia" charset="0"/>
                <a:ea typeface="ＭＳ Ｐゴシック" charset="-128"/>
              </a:rPr>
              <a:t>majority in the </a:t>
            </a:r>
            <a:r>
              <a:rPr lang="en-US" altLang="en-US" dirty="0" smtClean="0">
                <a:latin typeface="Georgia" charset="0"/>
                <a:ea typeface="ＭＳ Ｐゴシック" charset="-128"/>
              </a:rPr>
              <a:t>Senate</a:t>
            </a:r>
            <a:endParaRPr lang="en-US" altLang="en-US" dirty="0">
              <a:latin typeface="Georgia" charset="0"/>
              <a:ea typeface="ＭＳ Ｐゴシック" charset="-128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294967295"/>
          </p:nvPr>
        </p:nvSpPr>
        <p:spPr>
          <a:xfrm>
            <a:off x="0" y="6626225"/>
            <a:ext cx="4572000" cy="2317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December 12,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2016  |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Madelaine Pisani and Libbie Wilcox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19460" name="Text Placeholder 18"/>
          <p:cNvSpPr>
            <a:spLocks noGrp="1"/>
          </p:cNvSpPr>
          <p:nvPr>
            <p:ph type="body" sz="quarter" idx="4294967295"/>
          </p:nvPr>
        </p:nvSpPr>
        <p:spPr>
          <a:xfrm>
            <a:off x="0" y="6207125"/>
            <a:ext cx="9144000" cy="374650"/>
          </a:xfrm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en-US" altLang="en-US" sz="1000" i="1">
              <a:solidFill>
                <a:srgbClr val="595959"/>
              </a:solidFill>
              <a:latin typeface="Calibri Light" charset="0"/>
              <a:ea typeface="ＭＳ Ｐゴシック" charset="-128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1000" i="1">
                <a:solidFill>
                  <a:srgbClr val="595959"/>
                </a:solidFill>
                <a:latin typeface="Calibri Light" charset="0"/>
                <a:ea typeface="ＭＳ Ｐゴシック" charset="-128"/>
              </a:rPr>
              <a:t>Source: National Journal research, 2016.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b="1">
              <a:solidFill>
                <a:srgbClr val="FFFFFF"/>
              </a:solidFill>
              <a:latin typeface="FreightSans Pro Book" charset="0"/>
              <a:ea typeface="MS PGothic" charset="0"/>
              <a:cs typeface="MS PGothic" charset="0"/>
            </a:endParaRPr>
          </a:p>
        </p:txBody>
      </p:sp>
      <p:sp>
        <p:nvSpPr>
          <p:cNvPr id="19462" name="TextBox 13"/>
          <p:cNvSpPr txBox="1">
            <a:spLocks noChangeArrowheads="1"/>
          </p:cNvSpPr>
          <p:nvPr/>
        </p:nvSpPr>
        <p:spPr bwMode="auto">
          <a:xfrm>
            <a:off x="457200" y="2266950"/>
            <a:ext cx="310213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5B9BD5"/>
                </a:solidFill>
                <a:latin typeface="Calibri Light" charset="0"/>
              </a:rPr>
              <a:t>■ </a:t>
            </a:r>
            <a:r>
              <a:rPr lang="en-US" altLang="en-US" sz="1100" dirty="0">
                <a:solidFill>
                  <a:srgbClr val="000000"/>
                </a:solidFill>
                <a:latin typeface="Calibri Light" charset="0"/>
              </a:rPr>
              <a:t>Democrats     </a:t>
            </a:r>
            <a:r>
              <a:rPr lang="en-US" altLang="en-US" sz="1100" b="1" dirty="0">
                <a:solidFill>
                  <a:srgbClr val="D27770"/>
                </a:solidFill>
                <a:latin typeface="Calibri Light" charset="0"/>
              </a:rPr>
              <a:t>■ </a:t>
            </a:r>
            <a:r>
              <a:rPr lang="en-US" altLang="en-US" sz="1100" dirty="0">
                <a:solidFill>
                  <a:srgbClr val="000000"/>
                </a:solidFill>
                <a:latin typeface="Calibri Light" charset="0"/>
              </a:rPr>
              <a:t>Republicans    </a:t>
            </a:r>
            <a:r>
              <a:rPr lang="en-US" altLang="en-US" sz="1100" dirty="0">
                <a:solidFill>
                  <a:srgbClr val="D9C58B"/>
                </a:solidFill>
                <a:latin typeface="Calibri Light" charset="0"/>
              </a:rPr>
              <a:t> </a:t>
            </a:r>
            <a:r>
              <a:rPr lang="en-US" altLang="en-US" sz="1100" b="1" dirty="0">
                <a:solidFill>
                  <a:srgbClr val="D9C58B"/>
                </a:solidFill>
                <a:latin typeface="Calibri Light" charset="0"/>
              </a:rPr>
              <a:t>■ </a:t>
            </a:r>
            <a:r>
              <a:rPr lang="en-US" altLang="en-US" sz="1100" dirty="0" smtClean="0">
                <a:solidFill>
                  <a:srgbClr val="000000"/>
                </a:solidFill>
                <a:latin typeface="Calibri Light" charset="0"/>
              </a:rPr>
              <a:t>Independents</a:t>
            </a:r>
            <a:endParaRPr lang="en-US" altLang="en-US" sz="1100" dirty="0">
              <a:solidFill>
                <a:schemeClr val="bg1"/>
              </a:solidFill>
              <a:latin typeface="Calibri Light" charset="0"/>
            </a:endParaRPr>
          </a:p>
        </p:txBody>
      </p:sp>
      <p:sp>
        <p:nvSpPr>
          <p:cNvPr id="19463" name="Rectangle 14"/>
          <p:cNvSpPr>
            <a:spLocks noChangeArrowheads="1"/>
          </p:cNvSpPr>
          <p:nvPr/>
        </p:nvSpPr>
        <p:spPr bwMode="auto">
          <a:xfrm>
            <a:off x="419100" y="1500188"/>
            <a:ext cx="822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7F7F7F"/>
                </a:solidFill>
              </a:rPr>
              <a:t>Control of the 114</a:t>
            </a:r>
            <a:r>
              <a:rPr lang="en-US" altLang="en-US" sz="1600" b="1" baseline="30000">
                <a:solidFill>
                  <a:srgbClr val="7F7F7F"/>
                </a:solidFill>
              </a:rPr>
              <a:t>th</a:t>
            </a:r>
            <a:r>
              <a:rPr lang="en-US" altLang="en-US" sz="1600" b="1">
                <a:solidFill>
                  <a:srgbClr val="7F7F7F"/>
                </a:solidFill>
              </a:rPr>
              <a:t> vs. 115</a:t>
            </a:r>
            <a:r>
              <a:rPr lang="en-US" altLang="en-US" sz="1600" b="1" baseline="30000">
                <a:solidFill>
                  <a:srgbClr val="7F7F7F"/>
                </a:solidFill>
              </a:rPr>
              <a:t>th</a:t>
            </a:r>
            <a:r>
              <a:rPr lang="en-US" altLang="en-US" sz="1600" b="1">
                <a:solidFill>
                  <a:srgbClr val="7F7F7F"/>
                </a:solidFill>
              </a:rPr>
              <a:t> Senate</a:t>
            </a:r>
          </a:p>
        </p:txBody>
      </p:sp>
      <p:pic>
        <p:nvPicPr>
          <p:cNvPr id="19464" name="Picture 19" descr="NationalJournal_LC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5" name="Group 3"/>
          <p:cNvGrpSpPr>
            <a:grpSpLocks/>
          </p:cNvGrpSpPr>
          <p:nvPr/>
        </p:nvGrpSpPr>
        <p:grpSpPr bwMode="auto">
          <a:xfrm>
            <a:off x="457200" y="3463925"/>
            <a:ext cx="3735388" cy="1890713"/>
            <a:chOff x="475006" y="2261978"/>
            <a:chExt cx="3735554" cy="1890868"/>
          </a:xfrm>
        </p:grpSpPr>
        <p:grpSp>
          <p:nvGrpSpPr>
            <p:cNvPr id="19579" name="Group 2"/>
            <p:cNvGrpSpPr>
              <a:grpSpLocks/>
            </p:cNvGrpSpPr>
            <p:nvPr/>
          </p:nvGrpSpPr>
          <p:grpSpPr bwMode="auto">
            <a:xfrm>
              <a:off x="475006" y="2261978"/>
              <a:ext cx="3735554" cy="1890868"/>
              <a:chOff x="2686984" y="2575487"/>
              <a:chExt cx="3735554" cy="1890868"/>
            </a:xfrm>
          </p:grpSpPr>
          <p:sp>
            <p:nvSpPr>
              <p:cNvPr id="28" name="Oval 27"/>
              <p:cNvSpPr/>
              <p:nvPr/>
            </p:nvSpPr>
            <p:spPr>
              <a:xfrm rot="19023228">
                <a:off x="4360283" y="3353426"/>
                <a:ext cx="158757" cy="158763"/>
              </a:xfrm>
              <a:prstGeom prst="ellipse">
                <a:avLst/>
              </a:prstGeom>
              <a:solidFill>
                <a:srgbClr val="D9C58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 rot="19023228">
                <a:off x="4165013" y="3397879"/>
                <a:ext cx="158757" cy="158763"/>
              </a:xfrm>
              <a:prstGeom prst="ellipse">
                <a:avLst/>
              </a:prstGeom>
              <a:solidFill>
                <a:srgbClr val="D9C58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 rot="19023228">
                <a:off x="3980854" y="3482024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rot="19023228">
                <a:off x="3817334" y="3596334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rot="19023228">
                <a:off x="3674453" y="3736045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rot="19023228">
                <a:off x="3564911" y="3907509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 rot="19023228">
                <a:off x="3483944" y="4098025"/>
                <a:ext cx="160345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 rot="19023228">
                <a:off x="3445843" y="4304417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rot="19023228">
                <a:off x="3260097" y="4307592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 rot="19023228">
                <a:off x="3295024" y="4086911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 rot="19023228">
                <a:off x="3368052" y="3878932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rot="19023228">
                <a:off x="4582543" y="2575487"/>
                <a:ext cx="160345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 rot="19023228">
                <a:off x="4366634" y="257548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 rot="19023228">
                <a:off x="4125323" y="2608828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 rot="19023228">
                <a:off x="2686984" y="4307592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rot="19023228">
                <a:off x="2717148" y="4056746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rot="19023228">
                <a:off x="2779063" y="3818602"/>
                <a:ext cx="160345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 rot="19023228">
                <a:off x="2869555" y="3596334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 rot="19023228">
                <a:off x="2985447" y="3389942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 rot="19023228">
                <a:off x="3128329" y="3202601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 rot="19023228">
                <a:off x="3291849" y="3032724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 rot="19023228">
                <a:off x="3476007" y="2886663"/>
                <a:ext cx="160344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 rot="19023228">
                <a:off x="3676041" y="2764415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 rot="19023228">
                <a:off x="3890362" y="2675508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 rot="19023228">
                <a:off x="4587306" y="2772353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 rot="19023228">
                <a:off x="4357108" y="2769178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 rot="19023228">
                <a:off x="4131673" y="2808869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 rot="19023228">
                <a:off x="3907826" y="2877137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 rot="19023228">
                <a:off x="3699854" y="2972395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 rot="19023228">
                <a:off x="3509346" y="3097818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 rot="19023228">
                <a:off x="3339476" y="3253406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 rot="19023228">
                <a:off x="3193420" y="3426457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>
              <a:xfrm rot="19023228">
                <a:off x="3071176" y="3621736"/>
                <a:ext cx="158757" cy="160350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 rot="19023228">
                <a:off x="2982272" y="3834478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 rot="19023228">
                <a:off x="3069589" y="4304417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 rot="19023228">
                <a:off x="2910832" y="4066272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 rot="19023228">
                <a:off x="2882256" y="4302829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 rot="19023228">
                <a:off x="3099752" y="4072623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 rot="19023228">
                <a:off x="3168018" y="3856705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 rot="19023228">
                <a:off x="3272798" y="3651900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 rot="19023228">
                <a:off x="3472832" y="3693179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 rot="19023228">
                <a:off x="3607775" y="3529653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 rot="19023228">
                <a:off x="3404566" y="3472499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>
              <a:xfrm rot="19023228">
                <a:off x="3553798" y="3315323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 rot="19023228">
                <a:off x="3769707" y="3385178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 rot="19023228">
                <a:off x="3728430" y="3180375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 rot="19023228">
                <a:off x="3955453" y="3278808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 rot="19023228">
                <a:off x="3928464" y="3075591"/>
                <a:ext cx="158757" cy="160350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 rot="19023228">
                <a:off x="4134848" y="3002560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 rot="19023228">
                <a:off x="4152312" y="3202601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 rot="19023228">
                <a:off x="4358696" y="3164498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 rot="19023228">
                <a:off x="4365047" y="297080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 rot="19023228">
                <a:off x="4588894" y="2972395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 rot="19023228">
                <a:off x="4584131" y="3162910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2" name="Oval 81"/>
              <p:cNvSpPr/>
              <p:nvPr/>
            </p:nvSpPr>
            <p:spPr>
              <a:xfrm rot="19023228">
                <a:off x="4584131" y="3353426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>
              <a:xfrm rot="19023228">
                <a:off x="4782577" y="3397879"/>
                <a:ext cx="160345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4" name="Oval 83"/>
              <p:cNvSpPr/>
              <p:nvPr/>
            </p:nvSpPr>
            <p:spPr>
              <a:xfrm rot="19023228">
                <a:off x="4801628" y="3204189"/>
                <a:ext cx="158757" cy="160351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>
              <a:xfrm rot="19023228">
                <a:off x="4811153" y="3008911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 rot="19023228">
                <a:off x="4820679" y="2807281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 rot="19023228">
                <a:off x="4820679" y="2607240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 rot="19023228">
                <a:off x="5054052" y="2677095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 rot="19023228">
                <a:off x="5039764" y="2873961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>
              <a:xfrm rot="19023228">
                <a:off x="5019126" y="3080353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 rot="19023228">
                <a:off x="5001662" y="3280395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2" name="Oval 91"/>
              <p:cNvSpPr/>
              <p:nvPr/>
            </p:nvSpPr>
            <p:spPr>
              <a:xfrm rot="19023228">
                <a:off x="4966735" y="3477261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3" name="Oval 92"/>
              <p:cNvSpPr/>
              <p:nvPr/>
            </p:nvSpPr>
            <p:spPr>
              <a:xfrm rot="19023228">
                <a:off x="5133431" y="3593158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4" name="Oval 93"/>
              <p:cNvSpPr/>
              <p:nvPr/>
            </p:nvSpPr>
            <p:spPr>
              <a:xfrm rot="19023228">
                <a:off x="5277899" y="3737632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5" name="Oval 94"/>
              <p:cNvSpPr/>
              <p:nvPr/>
            </p:nvSpPr>
            <p:spPr>
              <a:xfrm rot="19023228">
                <a:off x="5387442" y="3910684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 rot="19023228">
                <a:off x="5465232" y="4094850"/>
                <a:ext cx="160345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 rot="19023228">
                <a:off x="5508097" y="430441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 rot="19023228">
                <a:off x="5693843" y="430441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 rot="19023228">
                <a:off x="5655741" y="4082149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 rot="19023228">
                <a:off x="5581126" y="3880519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>
              <a:xfrm rot="19023228">
                <a:off x="5474758" y="3690003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 rot="19023228">
                <a:off x="5344577" y="3529653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>
              <a:xfrm rot="19023228">
                <a:off x="5184233" y="3389942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>
              <a:xfrm rot="19023228">
                <a:off x="5222335" y="318513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05" name="Oval 104"/>
              <p:cNvSpPr/>
              <p:nvPr/>
            </p:nvSpPr>
            <p:spPr>
              <a:xfrm rot="19023228">
                <a:off x="5395379" y="3313736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>
              <a:xfrm rot="19023228">
                <a:off x="5547786" y="3474086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07" name="Oval 106"/>
              <p:cNvSpPr/>
              <p:nvPr/>
            </p:nvSpPr>
            <p:spPr>
              <a:xfrm rot="19023228">
                <a:off x="5679555" y="3656664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>
              <a:xfrm rot="19023228">
                <a:off x="5777984" y="3856705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>
              <a:xfrm rot="19023228">
                <a:off x="5844662" y="4074210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 rot="19023228">
                <a:off x="5882764" y="430441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>
              <a:xfrm rot="19023228">
                <a:off x="6068509" y="430441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>
              <a:xfrm rot="19023228">
                <a:off x="5247736" y="2973983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>
              <a:xfrm rot="19023228">
                <a:off x="5435069" y="3099405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 rot="19023228">
                <a:off x="5608114" y="325181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15" name="Oval 114"/>
              <p:cNvSpPr/>
              <p:nvPr/>
            </p:nvSpPr>
            <p:spPr>
              <a:xfrm rot="19023228">
                <a:off x="5754170" y="3424870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>
              <a:xfrm rot="19023228">
                <a:off x="5876414" y="3621736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>
              <a:xfrm rot="19023228">
                <a:off x="5973255" y="3837653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>
              <a:xfrm rot="19023228">
                <a:off x="6035171" y="4061509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>
              <a:xfrm rot="19023228">
                <a:off x="5279487" y="2769178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>
              <a:xfrm rot="19023228">
                <a:off x="5471583" y="2885075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>
              <a:xfrm rot="19023228">
                <a:off x="5652566" y="303113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>
              <a:xfrm rot="19023228">
                <a:off x="5824023" y="3204189"/>
                <a:ext cx="158757" cy="160351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>
              <a:xfrm rot="19023228">
                <a:off x="5966905" y="338676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>
              <a:xfrm rot="19023228">
                <a:off x="6081210" y="3596334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>
              <a:xfrm rot="19023228">
                <a:off x="6173289" y="3823364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>
              <a:xfrm rot="19023228">
                <a:off x="6233617" y="4055158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>
              <a:xfrm rot="19023228">
                <a:off x="6263781" y="4306004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19580" name="TextBox 1442"/>
            <p:cNvSpPr txBox="1">
              <a:spLocks noChangeArrowheads="1"/>
            </p:cNvSpPr>
            <p:nvPr/>
          </p:nvSpPr>
          <p:spPr bwMode="auto">
            <a:xfrm>
              <a:off x="478971" y="2847693"/>
              <a:ext cx="328951" cy="261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Calibri Light" charset="0"/>
                </a:rPr>
                <a:t>44</a:t>
              </a:r>
              <a:endParaRPr lang="en-US" altLang="en-US" sz="120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9581" name="TextBox 1443"/>
            <p:cNvSpPr txBox="1">
              <a:spLocks noChangeArrowheads="1"/>
            </p:cNvSpPr>
            <p:nvPr/>
          </p:nvSpPr>
          <p:spPr bwMode="auto">
            <a:xfrm>
              <a:off x="3827429" y="2843339"/>
              <a:ext cx="328951" cy="261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Calibri Light" charset="0"/>
                </a:rPr>
                <a:t>54</a:t>
              </a:r>
            </a:p>
          </p:txBody>
        </p:sp>
      </p:grpSp>
      <p:sp>
        <p:nvSpPr>
          <p:cNvPr id="16394" name="Rectangle 14"/>
          <p:cNvSpPr>
            <a:spLocks noChangeArrowheads="1"/>
          </p:cNvSpPr>
          <p:nvPr/>
        </p:nvSpPr>
        <p:spPr bwMode="auto">
          <a:xfrm>
            <a:off x="406400" y="3008313"/>
            <a:ext cx="3759200" cy="261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defTabSz="811213">
              <a:defRPr/>
            </a:pPr>
            <a:r>
              <a:rPr lang="en-US" sz="1100" b="1" dirty="0">
                <a:solidFill>
                  <a:srgbClr val="8E744A"/>
                </a:solidFill>
                <a:latin typeface="+mj-lt"/>
                <a:ea typeface="MS PGothic" charset="0"/>
                <a:cs typeface="MS PGothic" charset="0"/>
              </a:rPr>
              <a:t>Control of the 114</a:t>
            </a:r>
            <a:r>
              <a:rPr lang="en-US" sz="1100" b="1" baseline="30000" dirty="0">
                <a:solidFill>
                  <a:srgbClr val="8E744A"/>
                </a:solidFill>
                <a:latin typeface="+mj-lt"/>
                <a:ea typeface="MS PGothic" charset="0"/>
                <a:cs typeface="MS PGothic" charset="0"/>
              </a:rPr>
              <a:t>th</a:t>
            </a:r>
            <a:r>
              <a:rPr lang="en-US" sz="1100" b="1" dirty="0">
                <a:solidFill>
                  <a:srgbClr val="8E744A"/>
                </a:solidFill>
                <a:latin typeface="+mj-lt"/>
                <a:ea typeface="MS PGothic" charset="0"/>
                <a:cs typeface="MS PGothic" charset="0"/>
              </a:rPr>
              <a:t> Senate (2014-2016)</a:t>
            </a:r>
          </a:p>
        </p:txBody>
      </p:sp>
      <p:sp>
        <p:nvSpPr>
          <p:cNvPr id="16395" name="Rectangle 14"/>
          <p:cNvSpPr>
            <a:spLocks noChangeArrowheads="1"/>
          </p:cNvSpPr>
          <p:nvPr/>
        </p:nvSpPr>
        <p:spPr bwMode="auto">
          <a:xfrm>
            <a:off x="4918075" y="3011488"/>
            <a:ext cx="3676650" cy="261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defTabSz="811213">
              <a:defRPr/>
            </a:pPr>
            <a:r>
              <a:rPr lang="en-US" sz="1100" b="1" dirty="0">
                <a:solidFill>
                  <a:srgbClr val="8E744A"/>
                </a:solidFill>
                <a:latin typeface="+mj-lt"/>
                <a:ea typeface="MS PGothic" charset="0"/>
                <a:cs typeface="MS PGothic" charset="0"/>
              </a:rPr>
              <a:t>Control of the 115</a:t>
            </a:r>
            <a:r>
              <a:rPr lang="en-US" sz="1100" b="1" baseline="30000" dirty="0">
                <a:solidFill>
                  <a:srgbClr val="8E744A"/>
                </a:solidFill>
                <a:latin typeface="+mj-lt"/>
                <a:ea typeface="MS PGothic" charset="0"/>
                <a:cs typeface="MS PGothic" charset="0"/>
              </a:rPr>
              <a:t>th</a:t>
            </a:r>
            <a:r>
              <a:rPr lang="en-US" sz="1100" b="1" dirty="0">
                <a:solidFill>
                  <a:srgbClr val="8E744A"/>
                </a:solidFill>
                <a:latin typeface="+mj-lt"/>
                <a:ea typeface="MS PGothic" charset="0"/>
                <a:cs typeface="MS PGothic" charset="0"/>
              </a:rPr>
              <a:t> Senate (2016-2018)</a:t>
            </a:r>
          </a:p>
        </p:txBody>
      </p:sp>
      <p:grpSp>
        <p:nvGrpSpPr>
          <p:cNvPr id="19468" name="Group 3"/>
          <p:cNvGrpSpPr>
            <a:grpSpLocks/>
          </p:cNvGrpSpPr>
          <p:nvPr/>
        </p:nvGrpSpPr>
        <p:grpSpPr bwMode="auto">
          <a:xfrm>
            <a:off x="4913313" y="3467100"/>
            <a:ext cx="3735387" cy="1890713"/>
            <a:chOff x="475006" y="2261978"/>
            <a:chExt cx="3735554" cy="1890868"/>
          </a:xfrm>
        </p:grpSpPr>
        <p:grpSp>
          <p:nvGrpSpPr>
            <p:cNvPr id="19476" name="Group 2"/>
            <p:cNvGrpSpPr>
              <a:grpSpLocks/>
            </p:cNvGrpSpPr>
            <p:nvPr/>
          </p:nvGrpSpPr>
          <p:grpSpPr bwMode="auto">
            <a:xfrm>
              <a:off x="475006" y="2261978"/>
              <a:ext cx="3735554" cy="1890868"/>
              <a:chOff x="2686984" y="2575487"/>
              <a:chExt cx="3735554" cy="1890868"/>
            </a:xfrm>
          </p:grpSpPr>
          <p:sp>
            <p:nvSpPr>
              <p:cNvPr id="240" name="Oval 239"/>
              <p:cNvSpPr/>
              <p:nvPr/>
            </p:nvSpPr>
            <p:spPr>
              <a:xfrm rot="19023228">
                <a:off x="4360284" y="3353426"/>
                <a:ext cx="158757" cy="158763"/>
              </a:xfrm>
              <a:prstGeom prst="ellipse">
                <a:avLst/>
              </a:prstGeom>
              <a:solidFill>
                <a:srgbClr val="D9C58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41" name="Oval 240"/>
              <p:cNvSpPr/>
              <p:nvPr/>
            </p:nvSpPr>
            <p:spPr>
              <a:xfrm rot="19023228">
                <a:off x="4165012" y="3397879"/>
                <a:ext cx="158757" cy="158763"/>
              </a:xfrm>
              <a:prstGeom prst="ellipse">
                <a:avLst/>
              </a:prstGeom>
              <a:solidFill>
                <a:srgbClr val="D9C58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42" name="Oval 241"/>
              <p:cNvSpPr/>
              <p:nvPr/>
            </p:nvSpPr>
            <p:spPr>
              <a:xfrm rot="19023228">
                <a:off x="3980854" y="3482024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43" name="Oval 242"/>
              <p:cNvSpPr/>
              <p:nvPr/>
            </p:nvSpPr>
            <p:spPr>
              <a:xfrm rot="19023228">
                <a:off x="3817335" y="3596334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44" name="Oval 243"/>
              <p:cNvSpPr/>
              <p:nvPr/>
            </p:nvSpPr>
            <p:spPr>
              <a:xfrm rot="19023228">
                <a:off x="3674453" y="3736045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45" name="Oval 244"/>
              <p:cNvSpPr/>
              <p:nvPr/>
            </p:nvSpPr>
            <p:spPr>
              <a:xfrm rot="19023228">
                <a:off x="3564910" y="3907509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46" name="Oval 245"/>
              <p:cNvSpPr/>
              <p:nvPr/>
            </p:nvSpPr>
            <p:spPr>
              <a:xfrm rot="19023228">
                <a:off x="3483945" y="4098025"/>
                <a:ext cx="160344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47" name="Oval 246"/>
              <p:cNvSpPr/>
              <p:nvPr/>
            </p:nvSpPr>
            <p:spPr>
              <a:xfrm rot="19023228">
                <a:off x="3445843" y="4304417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48" name="Oval 247"/>
              <p:cNvSpPr/>
              <p:nvPr/>
            </p:nvSpPr>
            <p:spPr>
              <a:xfrm rot="19023228">
                <a:off x="3260097" y="4307592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49" name="Oval 248"/>
              <p:cNvSpPr/>
              <p:nvPr/>
            </p:nvSpPr>
            <p:spPr>
              <a:xfrm rot="19023228">
                <a:off x="3295023" y="4086911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50" name="Oval 249"/>
              <p:cNvSpPr/>
              <p:nvPr/>
            </p:nvSpPr>
            <p:spPr>
              <a:xfrm rot="19023228">
                <a:off x="3368051" y="3878932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51" name="Oval 250"/>
              <p:cNvSpPr/>
              <p:nvPr/>
            </p:nvSpPr>
            <p:spPr>
              <a:xfrm rot="19023228">
                <a:off x="4582544" y="2575487"/>
                <a:ext cx="160344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52" name="Oval 251"/>
              <p:cNvSpPr/>
              <p:nvPr/>
            </p:nvSpPr>
            <p:spPr>
              <a:xfrm rot="19023228">
                <a:off x="4366634" y="257548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53" name="Oval 252"/>
              <p:cNvSpPr/>
              <p:nvPr/>
            </p:nvSpPr>
            <p:spPr>
              <a:xfrm rot="19023228">
                <a:off x="4125323" y="2608828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54" name="Oval 253"/>
              <p:cNvSpPr/>
              <p:nvPr/>
            </p:nvSpPr>
            <p:spPr>
              <a:xfrm rot="19023228">
                <a:off x="2686984" y="4307592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55" name="Oval 254"/>
              <p:cNvSpPr/>
              <p:nvPr/>
            </p:nvSpPr>
            <p:spPr>
              <a:xfrm rot="19023228">
                <a:off x="2717147" y="4056746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56" name="Oval 255"/>
              <p:cNvSpPr/>
              <p:nvPr/>
            </p:nvSpPr>
            <p:spPr>
              <a:xfrm rot="19023228">
                <a:off x="2779063" y="3818602"/>
                <a:ext cx="160344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57" name="Oval 256"/>
              <p:cNvSpPr/>
              <p:nvPr/>
            </p:nvSpPr>
            <p:spPr>
              <a:xfrm rot="19023228">
                <a:off x="2869554" y="3596334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58" name="Oval 257"/>
              <p:cNvSpPr/>
              <p:nvPr/>
            </p:nvSpPr>
            <p:spPr>
              <a:xfrm rot="19023228">
                <a:off x="2985447" y="3389942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59" name="Oval 258"/>
              <p:cNvSpPr/>
              <p:nvPr/>
            </p:nvSpPr>
            <p:spPr>
              <a:xfrm rot="19023228">
                <a:off x="3128329" y="3202601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0" name="Oval 259"/>
              <p:cNvSpPr/>
              <p:nvPr/>
            </p:nvSpPr>
            <p:spPr>
              <a:xfrm rot="19023228">
                <a:off x="3291848" y="3032724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1" name="Oval 260"/>
              <p:cNvSpPr/>
              <p:nvPr/>
            </p:nvSpPr>
            <p:spPr>
              <a:xfrm rot="19023228">
                <a:off x="3476006" y="2886663"/>
                <a:ext cx="160345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2" name="Oval 261"/>
              <p:cNvSpPr/>
              <p:nvPr/>
            </p:nvSpPr>
            <p:spPr>
              <a:xfrm rot="19023228">
                <a:off x="3676040" y="2764415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3" name="Oval 262"/>
              <p:cNvSpPr/>
              <p:nvPr/>
            </p:nvSpPr>
            <p:spPr>
              <a:xfrm rot="19023228">
                <a:off x="3890363" y="2675508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4" name="Oval 263"/>
              <p:cNvSpPr/>
              <p:nvPr/>
            </p:nvSpPr>
            <p:spPr>
              <a:xfrm rot="19023228">
                <a:off x="4587306" y="2772353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5" name="Oval 264"/>
              <p:cNvSpPr/>
              <p:nvPr/>
            </p:nvSpPr>
            <p:spPr>
              <a:xfrm rot="19023228">
                <a:off x="4357109" y="2769178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6" name="Oval 265"/>
              <p:cNvSpPr/>
              <p:nvPr/>
            </p:nvSpPr>
            <p:spPr>
              <a:xfrm rot="19023228">
                <a:off x="4131674" y="2808869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7" name="Oval 266"/>
              <p:cNvSpPr/>
              <p:nvPr/>
            </p:nvSpPr>
            <p:spPr>
              <a:xfrm rot="19023228">
                <a:off x="3907826" y="2877137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8" name="Oval 267"/>
              <p:cNvSpPr/>
              <p:nvPr/>
            </p:nvSpPr>
            <p:spPr>
              <a:xfrm rot="19023228">
                <a:off x="3699854" y="2972395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9" name="Oval 268"/>
              <p:cNvSpPr/>
              <p:nvPr/>
            </p:nvSpPr>
            <p:spPr>
              <a:xfrm rot="19023228">
                <a:off x="3509346" y="3097818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70" name="Oval 269"/>
              <p:cNvSpPr/>
              <p:nvPr/>
            </p:nvSpPr>
            <p:spPr>
              <a:xfrm rot="19023228">
                <a:off x="3339475" y="3253406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71" name="Oval 270"/>
              <p:cNvSpPr/>
              <p:nvPr/>
            </p:nvSpPr>
            <p:spPr>
              <a:xfrm rot="19023228">
                <a:off x="3193419" y="3426457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72" name="Oval 271"/>
              <p:cNvSpPr/>
              <p:nvPr/>
            </p:nvSpPr>
            <p:spPr>
              <a:xfrm rot="19023228">
                <a:off x="3071176" y="3621736"/>
                <a:ext cx="158757" cy="160350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73" name="Oval 272"/>
              <p:cNvSpPr/>
              <p:nvPr/>
            </p:nvSpPr>
            <p:spPr>
              <a:xfrm rot="19023228">
                <a:off x="2982272" y="3834478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74" name="Oval 273"/>
              <p:cNvSpPr/>
              <p:nvPr/>
            </p:nvSpPr>
            <p:spPr>
              <a:xfrm rot="19023228">
                <a:off x="3069588" y="4304417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75" name="Oval 274"/>
              <p:cNvSpPr/>
              <p:nvPr/>
            </p:nvSpPr>
            <p:spPr>
              <a:xfrm rot="19023228">
                <a:off x="2910831" y="4066272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76" name="Oval 275"/>
              <p:cNvSpPr/>
              <p:nvPr/>
            </p:nvSpPr>
            <p:spPr>
              <a:xfrm rot="19023228">
                <a:off x="2882255" y="4302829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77" name="Oval 276"/>
              <p:cNvSpPr/>
              <p:nvPr/>
            </p:nvSpPr>
            <p:spPr>
              <a:xfrm rot="19023228">
                <a:off x="3099752" y="4072623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>
              <a:xfrm rot="19023228">
                <a:off x="3168018" y="3856705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79" name="Oval 278"/>
              <p:cNvSpPr/>
              <p:nvPr/>
            </p:nvSpPr>
            <p:spPr>
              <a:xfrm rot="19023228">
                <a:off x="3272797" y="3651900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80" name="Oval 279"/>
              <p:cNvSpPr/>
              <p:nvPr/>
            </p:nvSpPr>
            <p:spPr>
              <a:xfrm rot="19023228">
                <a:off x="3472831" y="3693179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81" name="Oval 280"/>
              <p:cNvSpPr/>
              <p:nvPr/>
            </p:nvSpPr>
            <p:spPr>
              <a:xfrm rot="19023228">
                <a:off x="3607775" y="3529653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82" name="Oval 281"/>
              <p:cNvSpPr/>
              <p:nvPr/>
            </p:nvSpPr>
            <p:spPr>
              <a:xfrm rot="19023228">
                <a:off x="3404566" y="3472499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83" name="Oval 282"/>
              <p:cNvSpPr/>
              <p:nvPr/>
            </p:nvSpPr>
            <p:spPr>
              <a:xfrm rot="19023228">
                <a:off x="3553798" y="3315323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84" name="Oval 283"/>
              <p:cNvSpPr/>
              <p:nvPr/>
            </p:nvSpPr>
            <p:spPr>
              <a:xfrm rot="19023228">
                <a:off x="3769707" y="3385178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85" name="Oval 284"/>
              <p:cNvSpPr/>
              <p:nvPr/>
            </p:nvSpPr>
            <p:spPr>
              <a:xfrm rot="19023228">
                <a:off x="3728431" y="3180375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86" name="Oval 285"/>
              <p:cNvSpPr/>
              <p:nvPr/>
            </p:nvSpPr>
            <p:spPr>
              <a:xfrm rot="19023228">
                <a:off x="3955453" y="3278808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87" name="Oval 286"/>
              <p:cNvSpPr/>
              <p:nvPr/>
            </p:nvSpPr>
            <p:spPr>
              <a:xfrm rot="19023228">
                <a:off x="3928465" y="3075591"/>
                <a:ext cx="158757" cy="160350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88" name="Oval 287"/>
              <p:cNvSpPr/>
              <p:nvPr/>
            </p:nvSpPr>
            <p:spPr>
              <a:xfrm rot="19023228">
                <a:off x="4134849" y="3002560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89" name="Oval 288"/>
              <p:cNvSpPr/>
              <p:nvPr/>
            </p:nvSpPr>
            <p:spPr>
              <a:xfrm rot="19023228">
                <a:off x="4152312" y="3202601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90" name="Oval 289"/>
              <p:cNvSpPr/>
              <p:nvPr/>
            </p:nvSpPr>
            <p:spPr>
              <a:xfrm rot="19023228">
                <a:off x="4358696" y="3164498"/>
                <a:ext cx="158757" cy="158763"/>
              </a:xfrm>
              <a:prstGeom prst="ellipse">
                <a:avLst/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91" name="Oval 290"/>
              <p:cNvSpPr/>
              <p:nvPr/>
            </p:nvSpPr>
            <p:spPr>
              <a:xfrm rot="19023228">
                <a:off x="4365046" y="2970807"/>
                <a:ext cx="158757" cy="158763"/>
              </a:xfrm>
              <a:prstGeom prst="ellipse">
                <a:avLst/>
              </a:prstGeom>
              <a:solidFill>
                <a:srgbClr val="5F9B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92" name="Oval 291"/>
              <p:cNvSpPr/>
              <p:nvPr/>
            </p:nvSpPr>
            <p:spPr>
              <a:xfrm rot="19023228">
                <a:off x="4588894" y="2972395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93" name="Oval 292"/>
              <p:cNvSpPr/>
              <p:nvPr/>
            </p:nvSpPr>
            <p:spPr>
              <a:xfrm rot="19023228">
                <a:off x="4584131" y="3162910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94" name="Oval 293"/>
              <p:cNvSpPr/>
              <p:nvPr/>
            </p:nvSpPr>
            <p:spPr>
              <a:xfrm rot="19023228">
                <a:off x="4584131" y="3353426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95" name="Oval 294"/>
              <p:cNvSpPr/>
              <p:nvPr/>
            </p:nvSpPr>
            <p:spPr>
              <a:xfrm rot="19023228">
                <a:off x="4782578" y="3397879"/>
                <a:ext cx="160344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96" name="Oval 295"/>
              <p:cNvSpPr/>
              <p:nvPr/>
            </p:nvSpPr>
            <p:spPr>
              <a:xfrm rot="19023228">
                <a:off x="4801629" y="3204189"/>
                <a:ext cx="158757" cy="160351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97" name="Oval 296"/>
              <p:cNvSpPr/>
              <p:nvPr/>
            </p:nvSpPr>
            <p:spPr>
              <a:xfrm rot="19023228">
                <a:off x="4811154" y="3008911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98" name="Oval 297"/>
              <p:cNvSpPr/>
              <p:nvPr/>
            </p:nvSpPr>
            <p:spPr>
              <a:xfrm rot="19023228">
                <a:off x="4820679" y="2807281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99" name="Oval 298"/>
              <p:cNvSpPr/>
              <p:nvPr/>
            </p:nvSpPr>
            <p:spPr>
              <a:xfrm rot="19023228">
                <a:off x="4820679" y="2607240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>
              <a:xfrm rot="19023228">
                <a:off x="5054052" y="2677095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01" name="Oval 300"/>
              <p:cNvSpPr/>
              <p:nvPr/>
            </p:nvSpPr>
            <p:spPr>
              <a:xfrm rot="19023228">
                <a:off x="5039764" y="2873961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>
              <a:xfrm rot="19023228">
                <a:off x="5019125" y="3080353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03" name="Oval 302"/>
              <p:cNvSpPr/>
              <p:nvPr/>
            </p:nvSpPr>
            <p:spPr>
              <a:xfrm rot="19023228">
                <a:off x="5001662" y="3280395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04" name="Oval 303"/>
              <p:cNvSpPr/>
              <p:nvPr/>
            </p:nvSpPr>
            <p:spPr>
              <a:xfrm rot="19023228">
                <a:off x="4966736" y="3477261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05" name="Oval 304"/>
              <p:cNvSpPr/>
              <p:nvPr/>
            </p:nvSpPr>
            <p:spPr>
              <a:xfrm rot="19023228">
                <a:off x="5133430" y="3593158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06" name="Oval 305"/>
              <p:cNvSpPr/>
              <p:nvPr/>
            </p:nvSpPr>
            <p:spPr>
              <a:xfrm rot="19023228">
                <a:off x="5277900" y="3737632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07" name="Oval 306"/>
              <p:cNvSpPr/>
              <p:nvPr/>
            </p:nvSpPr>
            <p:spPr>
              <a:xfrm rot="19023228">
                <a:off x="5387442" y="3910684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08" name="Oval 307"/>
              <p:cNvSpPr/>
              <p:nvPr/>
            </p:nvSpPr>
            <p:spPr>
              <a:xfrm rot="19023228">
                <a:off x="5465233" y="4094850"/>
                <a:ext cx="160344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09" name="Oval 308"/>
              <p:cNvSpPr/>
              <p:nvPr/>
            </p:nvSpPr>
            <p:spPr>
              <a:xfrm rot="19023228">
                <a:off x="5508097" y="430441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10" name="Oval 309"/>
              <p:cNvSpPr/>
              <p:nvPr/>
            </p:nvSpPr>
            <p:spPr>
              <a:xfrm rot="19023228">
                <a:off x="5693843" y="430441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11" name="Oval 310"/>
              <p:cNvSpPr/>
              <p:nvPr/>
            </p:nvSpPr>
            <p:spPr>
              <a:xfrm rot="19023228">
                <a:off x="5655742" y="4082149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12" name="Oval 311"/>
              <p:cNvSpPr/>
              <p:nvPr/>
            </p:nvSpPr>
            <p:spPr>
              <a:xfrm rot="19023228">
                <a:off x="5581125" y="3880519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13" name="Oval 312"/>
              <p:cNvSpPr/>
              <p:nvPr/>
            </p:nvSpPr>
            <p:spPr>
              <a:xfrm rot="19023228">
                <a:off x="5474759" y="3690003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14" name="Oval 313"/>
              <p:cNvSpPr/>
              <p:nvPr/>
            </p:nvSpPr>
            <p:spPr>
              <a:xfrm rot="19023228">
                <a:off x="5344578" y="3529653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15" name="Oval 314"/>
              <p:cNvSpPr/>
              <p:nvPr/>
            </p:nvSpPr>
            <p:spPr>
              <a:xfrm rot="19023228">
                <a:off x="5184233" y="3389942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16" name="Oval 315"/>
              <p:cNvSpPr/>
              <p:nvPr/>
            </p:nvSpPr>
            <p:spPr>
              <a:xfrm rot="19023228">
                <a:off x="5222334" y="318513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17" name="Oval 316"/>
              <p:cNvSpPr/>
              <p:nvPr/>
            </p:nvSpPr>
            <p:spPr>
              <a:xfrm rot="19023228">
                <a:off x="5395380" y="3313736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18" name="Oval 317"/>
              <p:cNvSpPr/>
              <p:nvPr/>
            </p:nvSpPr>
            <p:spPr>
              <a:xfrm rot="19023228">
                <a:off x="5547787" y="3474086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19" name="Oval 318"/>
              <p:cNvSpPr/>
              <p:nvPr/>
            </p:nvSpPr>
            <p:spPr>
              <a:xfrm rot="19023228">
                <a:off x="5679555" y="3656664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20" name="Oval 319"/>
              <p:cNvSpPr/>
              <p:nvPr/>
            </p:nvSpPr>
            <p:spPr>
              <a:xfrm rot="19023228">
                <a:off x="5777984" y="3856705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21" name="Oval 320"/>
              <p:cNvSpPr/>
              <p:nvPr/>
            </p:nvSpPr>
            <p:spPr>
              <a:xfrm rot="19023228">
                <a:off x="5844662" y="4074210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22" name="Oval 321"/>
              <p:cNvSpPr/>
              <p:nvPr/>
            </p:nvSpPr>
            <p:spPr>
              <a:xfrm rot="19023228">
                <a:off x="5882764" y="430441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23" name="Oval 322"/>
              <p:cNvSpPr/>
              <p:nvPr/>
            </p:nvSpPr>
            <p:spPr>
              <a:xfrm rot="19023228">
                <a:off x="6068510" y="430441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24" name="Oval 323"/>
              <p:cNvSpPr/>
              <p:nvPr/>
            </p:nvSpPr>
            <p:spPr>
              <a:xfrm rot="19023228">
                <a:off x="5247735" y="2973983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25" name="Oval 324"/>
              <p:cNvSpPr/>
              <p:nvPr/>
            </p:nvSpPr>
            <p:spPr>
              <a:xfrm rot="19023228">
                <a:off x="5435069" y="3099405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26" name="Oval 325"/>
              <p:cNvSpPr/>
              <p:nvPr/>
            </p:nvSpPr>
            <p:spPr>
              <a:xfrm rot="19023228">
                <a:off x="5608115" y="325181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27" name="Oval 326"/>
              <p:cNvSpPr/>
              <p:nvPr/>
            </p:nvSpPr>
            <p:spPr>
              <a:xfrm rot="19023228">
                <a:off x="5754171" y="3424870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28" name="Oval 327"/>
              <p:cNvSpPr/>
              <p:nvPr/>
            </p:nvSpPr>
            <p:spPr>
              <a:xfrm rot="19023228">
                <a:off x="5876414" y="3621736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29" name="Oval 328"/>
              <p:cNvSpPr/>
              <p:nvPr/>
            </p:nvSpPr>
            <p:spPr>
              <a:xfrm rot="19023228">
                <a:off x="5973256" y="3837653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30" name="Oval 329"/>
              <p:cNvSpPr/>
              <p:nvPr/>
            </p:nvSpPr>
            <p:spPr>
              <a:xfrm rot="19023228">
                <a:off x="6035171" y="4061509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31" name="Oval 330"/>
              <p:cNvSpPr/>
              <p:nvPr/>
            </p:nvSpPr>
            <p:spPr>
              <a:xfrm rot="19023228">
                <a:off x="5279487" y="2769178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32" name="Oval 331"/>
              <p:cNvSpPr/>
              <p:nvPr/>
            </p:nvSpPr>
            <p:spPr>
              <a:xfrm rot="19023228">
                <a:off x="5471583" y="2885075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33" name="Oval 332"/>
              <p:cNvSpPr/>
              <p:nvPr/>
            </p:nvSpPr>
            <p:spPr>
              <a:xfrm rot="19023228">
                <a:off x="5652567" y="303113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34" name="Oval 333"/>
              <p:cNvSpPr/>
              <p:nvPr/>
            </p:nvSpPr>
            <p:spPr>
              <a:xfrm rot="19023228">
                <a:off x="5824024" y="3204189"/>
                <a:ext cx="158757" cy="160351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35" name="Oval 334"/>
              <p:cNvSpPr/>
              <p:nvPr/>
            </p:nvSpPr>
            <p:spPr>
              <a:xfrm rot="19023228">
                <a:off x="5966906" y="3386767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36" name="Oval 335"/>
              <p:cNvSpPr/>
              <p:nvPr/>
            </p:nvSpPr>
            <p:spPr>
              <a:xfrm rot="19023228">
                <a:off x="6081211" y="3596334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37" name="Oval 336"/>
              <p:cNvSpPr/>
              <p:nvPr/>
            </p:nvSpPr>
            <p:spPr>
              <a:xfrm rot="19023228">
                <a:off x="6173290" y="3823364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38" name="Oval 337"/>
              <p:cNvSpPr/>
              <p:nvPr/>
            </p:nvSpPr>
            <p:spPr>
              <a:xfrm rot="19023228">
                <a:off x="6233618" y="4055158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39" name="Oval 338"/>
              <p:cNvSpPr/>
              <p:nvPr/>
            </p:nvSpPr>
            <p:spPr>
              <a:xfrm rot="19023228">
                <a:off x="6263781" y="4306004"/>
                <a:ext cx="158757" cy="158763"/>
              </a:xfrm>
              <a:prstGeom prst="ellipse">
                <a:avLst/>
              </a:prstGeom>
              <a:solidFill>
                <a:srgbClr val="D277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19477" name="TextBox 1442"/>
            <p:cNvSpPr txBox="1">
              <a:spLocks noChangeArrowheads="1"/>
            </p:cNvSpPr>
            <p:nvPr/>
          </p:nvSpPr>
          <p:spPr bwMode="auto">
            <a:xfrm>
              <a:off x="478971" y="2847693"/>
              <a:ext cx="328951" cy="261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Calibri Light" charset="0"/>
                </a:rPr>
                <a:t>46</a:t>
              </a:r>
              <a:endParaRPr lang="en-US" altLang="en-US" sz="120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9478" name="TextBox 1443"/>
            <p:cNvSpPr txBox="1">
              <a:spLocks noChangeArrowheads="1"/>
            </p:cNvSpPr>
            <p:nvPr/>
          </p:nvSpPr>
          <p:spPr bwMode="auto">
            <a:xfrm>
              <a:off x="3827429" y="2843339"/>
              <a:ext cx="328951" cy="261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Calibri Light" charset="0"/>
                </a:rPr>
                <a:t>52</a:t>
              </a:r>
              <a:endParaRPr lang="en-US" altLang="en-US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</p:grpSp>
      <p:sp>
        <p:nvSpPr>
          <p:cNvPr id="222" name="TextBox 12"/>
          <p:cNvSpPr txBox="1">
            <a:spLocks noChangeArrowheads="1"/>
          </p:cNvSpPr>
          <p:nvPr/>
        </p:nvSpPr>
        <p:spPr bwMode="auto">
          <a:xfrm>
            <a:off x="8088313" y="233363"/>
            <a:ext cx="1038225" cy="23018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solidFill>
                  <a:schemeClr val="bg2">
                    <a:lumMod val="25000"/>
                  </a:schemeClr>
                </a:solidFill>
              </a:rPr>
              <a:t>SENATE RACES</a:t>
            </a:r>
          </a:p>
        </p:txBody>
      </p:sp>
      <p:sp>
        <p:nvSpPr>
          <p:cNvPr id="356" name="Rectangle 355"/>
          <p:cNvSpPr/>
          <p:nvPr/>
        </p:nvSpPr>
        <p:spPr>
          <a:xfrm>
            <a:off x="1135063" y="5534025"/>
            <a:ext cx="2303462" cy="301625"/>
          </a:xfrm>
          <a:prstGeom prst="rect">
            <a:avLst/>
          </a:prstGeom>
          <a:solidFill>
            <a:srgbClr val="D1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50"/>
              </a:spcAft>
              <a:defRPr/>
            </a:pPr>
            <a:r>
              <a:rPr lang="en-US" sz="1100" b="1">
                <a:solidFill>
                  <a:schemeClr val="bg1"/>
                </a:solidFill>
                <a:latin typeface="Georgia" charset="0"/>
                <a:ea typeface="MS PGothic" charset="0"/>
                <a:cs typeface="MS PGothic" charset="0"/>
              </a:rPr>
              <a:t>Republican Senate Majority</a:t>
            </a:r>
            <a:endParaRPr lang="en-US" sz="1100">
              <a:solidFill>
                <a:schemeClr val="bg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357" name="Rectangle 356"/>
          <p:cNvSpPr/>
          <p:nvPr/>
        </p:nvSpPr>
        <p:spPr>
          <a:xfrm>
            <a:off x="5654675" y="5530850"/>
            <a:ext cx="2301875" cy="303213"/>
          </a:xfrm>
          <a:prstGeom prst="rect">
            <a:avLst/>
          </a:prstGeom>
          <a:solidFill>
            <a:srgbClr val="D1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50"/>
              </a:spcAft>
              <a:defRPr/>
            </a:pPr>
            <a:r>
              <a:rPr lang="en-US" sz="1100" b="1">
                <a:solidFill>
                  <a:schemeClr val="bg1"/>
                </a:solidFill>
                <a:latin typeface="Georgia" charset="0"/>
                <a:ea typeface="MS PGothic" charset="0"/>
                <a:cs typeface="MS PGothic" charset="0"/>
              </a:rPr>
              <a:t>Republican Senate Majority</a:t>
            </a:r>
            <a:endParaRPr lang="en-US" sz="1100">
              <a:solidFill>
                <a:schemeClr val="bg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9472" name="Rectangle 357"/>
          <p:cNvSpPr>
            <a:spLocks noChangeArrowheads="1"/>
          </p:cNvSpPr>
          <p:nvPr/>
        </p:nvSpPr>
        <p:spPr bwMode="auto">
          <a:xfrm>
            <a:off x="1747838" y="4994275"/>
            <a:ext cx="109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7F7F7F"/>
                </a:solidFill>
              </a:rPr>
              <a:t>44-2-54</a:t>
            </a:r>
            <a:endParaRPr lang="en-US" altLang="en-US" sz="1800"/>
          </a:p>
        </p:txBody>
      </p:sp>
      <p:sp>
        <p:nvSpPr>
          <p:cNvPr id="19473" name="Rectangle 358"/>
          <p:cNvSpPr>
            <a:spLocks noChangeArrowheads="1"/>
          </p:cNvSpPr>
          <p:nvPr/>
        </p:nvSpPr>
        <p:spPr bwMode="auto">
          <a:xfrm>
            <a:off x="6246813" y="4992688"/>
            <a:ext cx="1087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7F7F7F"/>
                </a:solidFill>
              </a:rPr>
              <a:t>46-2-52</a:t>
            </a:r>
            <a:endParaRPr lang="en-US" alt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72A63-233D-CC4C-8963-8DE700AD7905}" type="slidenum">
              <a:rPr lang="en-US" altLang="en-US" smtClean="0"/>
              <a:pPr>
                <a:defRPr/>
              </a:pPr>
              <a:t>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gradFill flip="none" rotWithShape="1">
          <a:gsLst>
            <a:gs pos="0">
              <a:srgbClr val="70ACE2">
                <a:tint val="66000"/>
                <a:satMod val="160000"/>
              </a:srgbClr>
            </a:gs>
            <a:gs pos="50000">
              <a:srgbClr val="70ACE2">
                <a:tint val="44500"/>
                <a:satMod val="160000"/>
              </a:srgbClr>
            </a:gs>
            <a:gs pos="100000">
              <a:srgbClr val="70ACE2">
                <a:tint val="23500"/>
                <a:satMod val="160000"/>
              </a:srgbClr>
            </a:gs>
          </a:gsLst>
          <a:lin ang="2700000" scaled="1"/>
          <a:tileRect/>
        </a:gradFill>
        <a:ln w="9525">
          <a:solidFill>
            <a:schemeClr val="bg1"/>
          </a:solidFill>
          <a:round/>
          <a:headEnd/>
          <a:tailEnd/>
        </a:ln>
        <a:effectLst/>
        <a:extLst/>
      </a:spPr>
      <a:bodyPr/>
      <a:lstStyle>
        <a:defPPr algn="ctr">
          <a:defRPr sz="1800">
            <a:latin typeface="+mj-lt"/>
            <a:ea typeface="Tahoma" panose="020B0604030504040204" pitchFamily="34" charset="0"/>
            <a:cs typeface="Tahoma" panose="020B0604030504040204" pitchFamily="34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Day after the election recap 11.8.16  8am" id="{B5EEE78A-AFCA-3242-ACDD-978222701BCE}" vid="{153DD85D-CBCE-AB40-80FE-E80F584BBF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39602</TotalTime>
  <Words>80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Calibri Light</vt:lpstr>
      <vt:lpstr>FreightSans Pro Book</vt:lpstr>
      <vt:lpstr>Georgia</vt:lpstr>
      <vt:lpstr>Office Theme</vt:lpstr>
      <vt:lpstr>In 2016, the Republican Party lost one seat but maintained a 52-48 majority in the Senate</vt:lpstr>
    </vt:vector>
  </TitlesOfParts>
  <Company>Atlantic 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Bari, Afzal</dc:creator>
  <cp:lastModifiedBy>Stublen, Daniel</cp:lastModifiedBy>
  <cp:revision>614</cp:revision>
  <cp:lastPrinted>2016-11-10T22:07:02Z</cp:lastPrinted>
  <dcterms:created xsi:type="dcterms:W3CDTF">2015-09-24T14:51:57Z</dcterms:created>
  <dcterms:modified xsi:type="dcterms:W3CDTF">2017-01-11T15:42:54Z</dcterms:modified>
</cp:coreProperties>
</file>