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770"/>
    <a:srgbClr val="A0B277"/>
    <a:srgbClr val="70ACE2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89"/>
  </p:normalViewPr>
  <p:slideViewPr>
    <p:cSldViewPr snapToGrid="0">
      <p:cViewPr>
        <p:scale>
          <a:sx n="214" d="100"/>
          <a:sy n="214" d="100"/>
        </p:scale>
        <p:origin x="-1056" y="-6546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1/11/2017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1/11/2017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  <a:cs typeface="MS PGothic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9pPr>
          </a:lstStyle>
          <a:p>
            <a:fld id="{88C87FCC-277B-DB4B-A730-CE00B0F68DBA}" type="slidenum">
              <a:rPr lang="en-US" altLang="en-US">
                <a:latin typeface="Calibri" charset="0"/>
              </a:rPr>
              <a:pPr/>
              <a:t>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2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7819770" y="233363"/>
            <a:ext cx="1306768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SENATE CHAIRMEN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GOP chairmen </a:t>
            </a:r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assume new roles in Senate committees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97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Senate committee chairmen in the 115</a:t>
            </a:r>
            <a:r>
              <a:rPr lang="en-US" altLang="en-US" sz="1600" b="1" baseline="30000" dirty="0" smtClean="0">
                <a:solidFill>
                  <a:srgbClr val="7F7F7F"/>
                </a:solidFill>
                <a:latin typeface="+mj-lt"/>
                <a:cs typeface="+mn-cs"/>
              </a:rPr>
              <a:t>th</a:t>
            </a: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 Congress</a:t>
            </a: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January 11, 2017  |  Francis Torres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11277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44" descr="Eric Cantor"/>
          <p:cNvSpPr>
            <a:spLocks noChangeAspect="1" noChangeArrowheads="1"/>
          </p:cNvSpPr>
          <p:nvPr/>
        </p:nvSpPr>
        <p:spPr bwMode="auto">
          <a:xfrm>
            <a:off x="328613" y="-503238"/>
            <a:ext cx="1104900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>
              <a:latin typeface="Gill Sans" pitchFamily="2" charset="0"/>
            </a:endParaRPr>
          </a:p>
        </p:txBody>
      </p:sp>
      <p:sp>
        <p:nvSpPr>
          <p:cNvPr id="22" name="Subtitle 4"/>
          <p:cNvSpPr txBox="1">
            <a:spLocks/>
          </p:cNvSpPr>
          <p:nvPr/>
        </p:nvSpPr>
        <p:spPr bwMode="auto">
          <a:xfrm>
            <a:off x="2656354" y="1815527"/>
            <a:ext cx="1066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b="1" dirty="0">
                <a:latin typeface="Gill Sans MT" panose="020B0502020104020203" pitchFamily="34" charset="0"/>
              </a:rPr>
              <a:t>Banking, Housing, &amp; Urban Affairs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Mike Crapo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R-ID)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Gill Sans MT" panose="020B0502020104020203" pitchFamily="34" charset="0"/>
              </a:rPr>
              <a:t>Replacing </a:t>
            </a: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Richard Shelby (R-AL)</a:t>
            </a: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Subtitle 4"/>
          <p:cNvSpPr txBox="1">
            <a:spLocks/>
          </p:cNvSpPr>
          <p:nvPr/>
        </p:nvSpPr>
        <p:spPr bwMode="auto">
          <a:xfrm>
            <a:off x="886992" y="2492635"/>
            <a:ext cx="1066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Gill Sans MT" panose="020B0502020104020203" pitchFamily="34" charset="0"/>
              </a:rPr>
              <a:t>Aging</a:t>
            </a: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Susan Collins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(R-ME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Subtitle 4"/>
          <p:cNvSpPr txBox="1">
            <a:spLocks/>
          </p:cNvSpPr>
          <p:nvPr/>
        </p:nvSpPr>
        <p:spPr bwMode="auto">
          <a:xfrm>
            <a:off x="868680" y="4489688"/>
            <a:ext cx="990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Gill Sans MT" panose="020B0502020104020203" pitchFamily="34" charset="0"/>
              </a:rPr>
              <a:t>Appropriations</a:t>
            </a: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Thad Cochran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(R-MS)</a:t>
            </a: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Incumbent</a:t>
            </a: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Subtitle 4"/>
          <p:cNvSpPr txBox="1">
            <a:spLocks/>
          </p:cNvSpPr>
          <p:nvPr/>
        </p:nvSpPr>
        <p:spPr bwMode="auto">
          <a:xfrm>
            <a:off x="2651760" y="4551243"/>
            <a:ext cx="10668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Commerce, Science, &amp; Trans </a:t>
            </a: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John Thune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(R-SD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7" name="Subtitle 4"/>
          <p:cNvSpPr txBox="1">
            <a:spLocks/>
          </p:cNvSpPr>
          <p:nvPr/>
        </p:nvSpPr>
        <p:spPr bwMode="auto">
          <a:xfrm>
            <a:off x="869730" y="3389721"/>
            <a:ext cx="129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Agriculture, Nutrition, &amp; </a:t>
            </a:r>
            <a:br>
              <a:rPr lang="en-US" altLang="en-US" sz="1000" b="1" dirty="0">
                <a:latin typeface="Gill Sans MT" panose="020B0502020104020203" pitchFamily="34" charset="0"/>
              </a:rPr>
            </a:br>
            <a:r>
              <a:rPr lang="en-US" altLang="en-US" sz="1000" b="1" dirty="0">
                <a:latin typeface="Gill Sans MT" panose="020B0502020104020203" pitchFamily="34" charset="0"/>
              </a:rPr>
              <a:t>Forestry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Pat Roberts (R-KS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Subtitle 4"/>
          <p:cNvSpPr txBox="1">
            <a:spLocks/>
          </p:cNvSpPr>
          <p:nvPr/>
        </p:nvSpPr>
        <p:spPr bwMode="auto">
          <a:xfrm>
            <a:off x="2631440" y="5532319"/>
            <a:ext cx="1082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Energy and Natural Resources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ts val="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Lisa 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Murkowski</a:t>
            </a:r>
          </a:p>
          <a:p>
            <a:pPr eaLnBrk="1" hangingPunct="1">
              <a:spcBef>
                <a:spcPts val="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(R-AK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9" name="Subtitle 4"/>
          <p:cNvSpPr txBox="1">
            <a:spLocks/>
          </p:cNvSpPr>
          <p:nvPr/>
        </p:nvSpPr>
        <p:spPr bwMode="auto">
          <a:xfrm>
            <a:off x="4426336" y="2000193"/>
            <a:ext cx="10668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Environment and Public Works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John </a:t>
            </a:r>
            <a:r>
              <a:rPr lang="en-US" altLang="en-US" sz="1000" i="1" dirty="0" err="1" smtClean="0">
                <a:solidFill>
                  <a:srgbClr val="000000"/>
                </a:solidFill>
                <a:latin typeface="Gill Sans MT" panose="020B0502020104020203" pitchFamily="34" charset="0"/>
              </a:rPr>
              <a:t>Barrasso</a:t>
            </a:r>
            <a:endParaRPr lang="en-US" altLang="en-US" sz="1000" i="1" dirty="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(R-WY)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Gill Sans MT" panose="020B0502020104020203" pitchFamily="34" charset="0"/>
              </a:rPr>
              <a:t>Replacing </a:t>
            </a: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Jim Inhofe (R-OK)</a:t>
            </a: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0" name="Subtitle 4"/>
          <p:cNvSpPr txBox="1">
            <a:spLocks/>
          </p:cNvSpPr>
          <p:nvPr/>
        </p:nvSpPr>
        <p:spPr bwMode="auto">
          <a:xfrm>
            <a:off x="4434348" y="3563400"/>
            <a:ext cx="1066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Ethics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Johnny Isakson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(R-GA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Subtitle 4"/>
          <p:cNvSpPr txBox="1">
            <a:spLocks/>
          </p:cNvSpPr>
          <p:nvPr/>
        </p:nvSpPr>
        <p:spPr bwMode="auto">
          <a:xfrm>
            <a:off x="4449096" y="4674353"/>
            <a:ext cx="1066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Finance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Orrin Hatch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(R-UT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2" name="Subtitle 4"/>
          <p:cNvSpPr txBox="1">
            <a:spLocks/>
          </p:cNvSpPr>
          <p:nvPr/>
        </p:nvSpPr>
        <p:spPr bwMode="auto">
          <a:xfrm>
            <a:off x="4449096" y="5840095"/>
            <a:ext cx="1066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Foreign Relations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Bob Corker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(R-TN) </a:t>
            </a:r>
          </a:p>
        </p:txBody>
      </p:sp>
      <p:sp>
        <p:nvSpPr>
          <p:cNvPr id="33" name="Subtitle 4"/>
          <p:cNvSpPr txBox="1">
            <a:spLocks/>
          </p:cNvSpPr>
          <p:nvPr/>
        </p:nvSpPr>
        <p:spPr bwMode="auto">
          <a:xfrm>
            <a:off x="6217694" y="2492635"/>
            <a:ext cx="99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HELP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Lamar Alexander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(R-TN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4" name="Subtitle 4"/>
          <p:cNvSpPr txBox="1">
            <a:spLocks/>
          </p:cNvSpPr>
          <p:nvPr/>
        </p:nvSpPr>
        <p:spPr bwMode="auto">
          <a:xfrm>
            <a:off x="6233652" y="3286402"/>
            <a:ext cx="10207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Homeland Security &amp; Gov’t Affairs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Ron Johnson (R-WI) </a:t>
            </a:r>
            <a:b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</a:b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5" name="Subtitle 4"/>
          <p:cNvSpPr txBox="1">
            <a:spLocks/>
          </p:cNvSpPr>
          <p:nvPr/>
        </p:nvSpPr>
        <p:spPr bwMode="auto">
          <a:xfrm>
            <a:off x="6233652" y="4366577"/>
            <a:ext cx="102076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Indian Affairs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John 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Hoven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R-ND)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Replacing John </a:t>
            </a:r>
            <a:r>
              <a:rPr lang="en-US" altLang="en-US" sz="1000" dirty="0" err="1" smtClean="0">
                <a:solidFill>
                  <a:srgbClr val="000000"/>
                </a:solidFill>
                <a:latin typeface="Gill Sans MT" panose="020B0502020104020203" pitchFamily="34" charset="0"/>
              </a:rPr>
              <a:t>Barrasso</a:t>
            </a: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 (R-WY)</a:t>
            </a: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6" name="Subtitle 4"/>
          <p:cNvSpPr txBox="1">
            <a:spLocks/>
          </p:cNvSpPr>
          <p:nvPr/>
        </p:nvSpPr>
        <p:spPr bwMode="auto">
          <a:xfrm>
            <a:off x="6233652" y="5840095"/>
            <a:ext cx="9461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Intelligence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Richard Burr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(R-NC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7" name="Subtitle 4"/>
          <p:cNvSpPr txBox="1">
            <a:spLocks/>
          </p:cNvSpPr>
          <p:nvPr/>
        </p:nvSpPr>
        <p:spPr bwMode="auto">
          <a:xfrm>
            <a:off x="8001000" y="2492635"/>
            <a:ext cx="10668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Judiciary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Chuck Grassley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(R-IA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8" name="Subtitle 4"/>
          <p:cNvSpPr txBox="1">
            <a:spLocks/>
          </p:cNvSpPr>
          <p:nvPr/>
        </p:nvSpPr>
        <p:spPr bwMode="auto">
          <a:xfrm>
            <a:off x="8001000" y="3101736"/>
            <a:ext cx="106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Rules and Administration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Richard Shelby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R-AL)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Gill Sans MT" panose="020B0502020104020203" pitchFamily="34" charset="0"/>
              </a:rPr>
              <a:t>Replacing </a:t>
            </a: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Roy Blunt (R-MO)</a:t>
            </a: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9" name="Subtitle 4"/>
          <p:cNvSpPr txBox="1">
            <a:spLocks/>
          </p:cNvSpPr>
          <p:nvPr/>
        </p:nvSpPr>
        <p:spPr bwMode="auto">
          <a:xfrm>
            <a:off x="929640" y="5655430"/>
            <a:ext cx="990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Gill Sans MT" panose="020B0502020104020203" pitchFamily="34" charset="0"/>
              </a:rPr>
              <a:t>Armed Services</a:t>
            </a: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John McCain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(R-AZ)</a:t>
            </a: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Incumbent</a:t>
            </a: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0" name="Subtitle 4"/>
          <p:cNvSpPr txBox="1">
            <a:spLocks/>
          </p:cNvSpPr>
          <p:nvPr/>
        </p:nvSpPr>
        <p:spPr bwMode="auto">
          <a:xfrm>
            <a:off x="2682240" y="3512832"/>
            <a:ext cx="827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b="1" dirty="0">
                <a:latin typeface="Gill Sans MT" panose="020B0502020104020203" pitchFamily="34" charset="0"/>
              </a:rPr>
              <a:t>Budget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Mike Enzi</a:t>
            </a: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(R-WY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3" name="Subtitle 4"/>
          <p:cNvSpPr txBox="1">
            <a:spLocks/>
          </p:cNvSpPr>
          <p:nvPr/>
        </p:nvSpPr>
        <p:spPr bwMode="auto">
          <a:xfrm>
            <a:off x="8001000" y="4212689"/>
            <a:ext cx="106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Small Business &amp; Entrepreneurship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Jim </a:t>
            </a:r>
            <a:r>
              <a:rPr lang="en-US" altLang="en-US" sz="1000" i="1" dirty="0" err="1" smtClean="0">
                <a:solidFill>
                  <a:srgbClr val="000000"/>
                </a:solidFill>
                <a:latin typeface="Gill Sans MT" panose="020B0502020104020203" pitchFamily="34" charset="0"/>
              </a:rPr>
              <a:t>Risch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R-ID)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Gill Sans MT" panose="020B0502020104020203" pitchFamily="34" charset="0"/>
              </a:rPr>
              <a:t>Replacing </a:t>
            </a:r>
            <a:r>
              <a:rPr lang="en-US" altLang="en-US" sz="1000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David Vitter (R-LA)</a:t>
            </a:r>
            <a:endParaRPr lang="en-US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44" name="Picture 35" descr="enz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75" t="-5545" r="-9601" b="-7355"/>
          <a:stretch>
            <a:fillRect/>
          </a:stretch>
        </p:blipFill>
        <p:spPr bwMode="auto">
          <a:xfrm>
            <a:off x="1928813" y="3261352"/>
            <a:ext cx="65881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Subtitle 4"/>
          <p:cNvSpPr txBox="1">
            <a:spLocks/>
          </p:cNvSpPr>
          <p:nvPr/>
        </p:nvSpPr>
        <p:spPr bwMode="auto">
          <a:xfrm>
            <a:off x="8001000" y="5840095"/>
            <a:ext cx="990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5596"/>
              </a:buClr>
            </a:pPr>
            <a:r>
              <a:rPr lang="en-US" altLang="en-US" sz="1000" b="1" dirty="0">
                <a:latin typeface="Gill Sans MT" panose="020B0502020104020203" pitchFamily="34" charset="0"/>
              </a:rPr>
              <a:t>Veterans Affairs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Johnny Isakson</a:t>
            </a:r>
          </a:p>
          <a:p>
            <a:pPr eaLnBrk="1" hangingPunct="1">
              <a:buClr>
                <a:srgbClr val="005596"/>
              </a:buClr>
              <a:buFont typeface="Arial" panose="020B0604020202020204" pitchFamily="34" charset="0"/>
              <a:buNone/>
            </a:pPr>
            <a:r>
              <a:rPr lang="en-US" altLang="en-US" sz="1000" i="1" dirty="0">
                <a:solidFill>
                  <a:srgbClr val="000000"/>
                </a:solidFill>
                <a:latin typeface="Gill Sans MT" panose="020B0502020104020203" pitchFamily="34" charset="0"/>
              </a:rPr>
              <a:t>(R-GA</a:t>
            </a:r>
            <a:r>
              <a:rPr lang="en-US" altLang="en-US" sz="1000" i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)</a:t>
            </a:r>
            <a:endParaRPr lang="en-US" altLang="en-US" sz="1000" i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46" name="Picture 3" descr="SusanCollins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91" t="-8125" r="-7291" b="-8125"/>
          <a:stretch>
            <a:fillRect/>
          </a:stretch>
        </p:blipFill>
        <p:spPr bwMode="auto">
          <a:xfrm>
            <a:off x="212301" y="2186566"/>
            <a:ext cx="62865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 descr="PatRobert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4" t="-4378" r="-5553" b="-5551"/>
          <a:stretch>
            <a:fillRect/>
          </a:stretch>
        </p:blipFill>
        <p:spPr bwMode="auto">
          <a:xfrm>
            <a:off x="183938" y="3281989"/>
            <a:ext cx="6254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" descr="Thad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91" t="-8125" r="-7291" b="-8125"/>
          <a:stretch>
            <a:fillRect/>
          </a:stretch>
        </p:blipFill>
        <p:spPr bwMode="auto">
          <a:xfrm>
            <a:off x="182880" y="4369871"/>
            <a:ext cx="6286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6" descr="john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11" t="-12000" r="-11111" b="-12000"/>
          <a:stretch>
            <a:fillRect/>
          </a:stretch>
        </p:blipFill>
        <p:spPr bwMode="auto">
          <a:xfrm>
            <a:off x="243840" y="5483225"/>
            <a:ext cx="66992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6" descr="johnthune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91" t="-8125" r="-7291" b="-8125"/>
          <a:stretch>
            <a:fillRect/>
          </a:stretch>
        </p:blipFill>
        <p:spPr bwMode="auto">
          <a:xfrm>
            <a:off x="1962150" y="4369871"/>
            <a:ext cx="6286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7" descr="220px-Lisa_Murkowski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79" t="-8430" r="-10658" b="-5457"/>
          <a:stretch>
            <a:fillRect/>
          </a:stretch>
        </p:blipFill>
        <p:spPr bwMode="auto">
          <a:xfrm>
            <a:off x="1938338" y="5551488"/>
            <a:ext cx="6524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38" descr="barraso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82" t="-5461" r="-6944" b="-3481"/>
          <a:stretch>
            <a:fillRect/>
          </a:stretch>
        </p:blipFill>
        <p:spPr bwMode="auto">
          <a:xfrm>
            <a:off x="5562600" y="4398063"/>
            <a:ext cx="6318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39" descr="ron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43" t="-5461" r="-5705" b="-3477"/>
          <a:stretch>
            <a:fillRect/>
          </a:stretch>
        </p:blipFill>
        <p:spPr bwMode="auto">
          <a:xfrm>
            <a:off x="5562600" y="3308130"/>
            <a:ext cx="617538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0" descr="bobcorker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05" t="-5460" r="-6943" b="-2489"/>
          <a:stretch>
            <a:fillRect/>
          </a:stretch>
        </p:blipFill>
        <p:spPr bwMode="auto">
          <a:xfrm>
            <a:off x="3802063" y="5592763"/>
            <a:ext cx="61753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41" descr="orrin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91" t="-8125" r="-7291" b="-8125"/>
          <a:stretch>
            <a:fillRect/>
          </a:stretch>
        </p:blipFill>
        <p:spPr bwMode="auto">
          <a:xfrm>
            <a:off x="3790950" y="4369871"/>
            <a:ext cx="6286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42" descr="johnny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6" t="-1666" r="-926" b="-1666"/>
          <a:stretch>
            <a:fillRect/>
          </a:stretch>
        </p:blipFill>
        <p:spPr bwMode="auto">
          <a:xfrm>
            <a:off x="3784600" y="3347818"/>
            <a:ext cx="55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141" descr="johnny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6" t="-1666" r="-926" b="-1666"/>
          <a:stretch>
            <a:fillRect/>
          </a:stretch>
        </p:blipFill>
        <p:spPr bwMode="auto">
          <a:xfrm>
            <a:off x="7369278" y="5624513"/>
            <a:ext cx="55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44" descr="vitter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11" t="-11111" r="-11111" b="-11111"/>
          <a:stretch>
            <a:fillRect/>
          </a:stretch>
        </p:blipFill>
        <p:spPr bwMode="auto">
          <a:xfrm>
            <a:off x="7308953" y="4307576"/>
            <a:ext cx="6699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46" descr="grass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3" t="-2779" r="-2084" b="-1851"/>
          <a:stretch>
            <a:fillRect/>
          </a:stretch>
        </p:blipFill>
        <p:spPr bwMode="auto">
          <a:xfrm>
            <a:off x="7374944" y="2267528"/>
            <a:ext cx="5746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47" descr="burr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45" t="-2086" r="-2701" b="-693"/>
          <a:stretch>
            <a:fillRect/>
          </a:stretch>
        </p:blipFill>
        <p:spPr bwMode="auto">
          <a:xfrm>
            <a:off x="5597525" y="5627688"/>
            <a:ext cx="5746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48" descr="lamar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3" t="-2315" r="-4399" b="-2779"/>
          <a:stretch>
            <a:fillRect/>
          </a:stretch>
        </p:blipFill>
        <p:spPr bwMode="auto">
          <a:xfrm>
            <a:off x="5576803" y="2264353"/>
            <a:ext cx="5873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 descr="Image result for mike crapo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740" y="2275248"/>
            <a:ext cx="551810" cy="70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Image result for john barrasso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70" y="2278141"/>
            <a:ext cx="565548" cy="7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Image result for john hoeve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607" y="4467000"/>
            <a:ext cx="551810" cy="6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Richard Shelby, official portrait, 112th Congress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268" y="3356047"/>
            <a:ext cx="551810" cy="6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 descr="Image result for jim risch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815" y="4431883"/>
            <a:ext cx="551810" cy="73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12758</TotalTime>
  <Words>206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Calibri Light</vt:lpstr>
      <vt:lpstr>FreightSans Pro Book</vt:lpstr>
      <vt:lpstr>Georgia</vt:lpstr>
      <vt:lpstr>Gill Sans</vt:lpstr>
      <vt:lpstr>Gill Sans MT</vt:lpstr>
      <vt:lpstr>Office Theme</vt:lpstr>
      <vt:lpstr>GOP chairmen assume new roles in Senate committees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Torres, Francis</cp:lastModifiedBy>
  <cp:revision>306</cp:revision>
  <cp:lastPrinted>2015-11-18T15:13:09Z</cp:lastPrinted>
  <dcterms:created xsi:type="dcterms:W3CDTF">2015-09-24T14:51:57Z</dcterms:created>
  <dcterms:modified xsi:type="dcterms:W3CDTF">2017-01-11T14:48:08Z</dcterms:modified>
</cp:coreProperties>
</file>