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7" r:id="rId2"/>
  </p:sldIdLst>
  <p:sldSz cx="10058400" cy="7772400"/>
  <p:notesSz cx="6858000" cy="9144000"/>
  <p:defaultTextStyle>
    <a:defPPr>
      <a:defRPr lang="en-US"/>
    </a:defPPr>
    <a:lvl1pPr algn="l" defTabSz="5080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508000" indent="-50800" algn="l" defTabSz="5080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2pPr>
    <a:lvl3pPr marL="1017588" indent="-103188" algn="l" defTabSz="5080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3pPr>
    <a:lvl4pPr marL="1527175" indent="-155575" algn="l" defTabSz="5080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4pPr>
    <a:lvl5pPr marL="2036763" indent="-207963" algn="l" defTabSz="5080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766E"/>
    <a:srgbClr val="C99332"/>
    <a:srgbClr val="63914A"/>
    <a:srgbClr val="F4E6B7"/>
    <a:srgbClr val="DAC58B"/>
    <a:srgbClr val="B9A877"/>
    <a:srgbClr val="BAB096"/>
    <a:srgbClr val="C0B6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3"/>
    <p:restoredTop sz="93668"/>
  </p:normalViewPr>
  <p:slideViewPr>
    <p:cSldViewPr snapToGrid="0" snapToObjects="1">
      <p:cViewPr>
        <p:scale>
          <a:sx n="100" d="100"/>
          <a:sy n="100" d="100"/>
        </p:scale>
        <p:origin x="1536" y="456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4CFC6F-7D0D-B740-BB63-2B5D8386D378}" type="datetimeFigureOut">
              <a:rPr lang="en-US" altLang="x-none"/>
              <a:pPr/>
              <a:t>12/7/16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DEDDF-CA66-6B4B-B03D-203CDE9D721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4782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9001D5-EEAA-9D4A-B97A-8B2B3D0862FB}" type="datetimeFigureOut">
              <a:rPr lang="en-US" altLang="x-none"/>
              <a:pPr/>
              <a:t>12/7/16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6C7E8-BA9A-6241-95D5-ABE3CD34ADE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9369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95D188-14D3-3F4D-8BA3-2CD29252B531}" type="datetimeFigureOut">
              <a:rPr lang="en-US" altLang="x-none"/>
              <a:pPr/>
              <a:t>12/7/16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EAE75-079F-2344-BE0E-7344C6F9247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9244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0EDD25-1A25-F54A-A3CB-457129E08933}" type="datetimeFigureOut">
              <a:rPr lang="en-US" altLang="x-none"/>
              <a:pPr/>
              <a:t>12/7/16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A52F1-2724-4142-B795-54B5D499BB9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669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45B614-E14C-A14D-9520-AFDA43F7A9B2}" type="datetimeFigureOut">
              <a:rPr lang="en-US" altLang="x-none"/>
              <a:pPr/>
              <a:t>12/7/16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E0848-AB85-264C-926D-3E81A75E27D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2475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281FD-093B-134B-8EF6-1EEC48E760E4}" type="datetimeFigureOut">
              <a:rPr lang="en-US" altLang="x-none"/>
              <a:pPr/>
              <a:t>12/7/16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7DE31-A939-F24D-B2DF-89F7F1A7CF6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4328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A71B23-F5C6-D04F-9B3E-B2FA58845F14}" type="datetimeFigureOut">
              <a:rPr lang="en-US" altLang="x-none"/>
              <a:pPr/>
              <a:t>12/7/16</a:t>
            </a:fld>
            <a:endParaRPr lang="en-US" alt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4FD34-7410-3944-8553-F5E9B45B86F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4782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A7B27-EF55-9846-AFDC-35884ADA2F07}" type="datetimeFigureOut">
              <a:rPr lang="en-US" altLang="x-none"/>
              <a:pPr/>
              <a:t>12/7/16</a:t>
            </a:fld>
            <a:endParaRPr lang="en-US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78A00-522A-F34A-A26E-36AF609FB53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5367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DAFDC6-70E8-1E4D-9904-CEB8D582F720}" type="datetimeFigureOut">
              <a:rPr lang="en-US" altLang="x-none"/>
              <a:pPr/>
              <a:t>12/7/16</a:t>
            </a:fld>
            <a:endParaRPr lang="en-US" alt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0B566-E6F8-C248-B36E-BA7889ABD1F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8437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4A0557-FD2B-2146-BDA3-963D2D126AC9}" type="datetimeFigureOut">
              <a:rPr lang="en-US" altLang="x-none"/>
              <a:pPr/>
              <a:t>12/7/16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C6906-2CAA-0F46-BF96-8B1A071ED74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514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A1F613-5443-6B4A-A5F0-E4CF294BE3F8}" type="datetimeFigureOut">
              <a:rPr lang="en-US" altLang="x-none"/>
              <a:pPr/>
              <a:t>12/7/16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14191-31CA-6049-ADF3-3373A756824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8878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solidFill>
                  <a:srgbClr val="898989"/>
                </a:solidFill>
              </a:defRPr>
            </a:lvl1pPr>
          </a:lstStyle>
          <a:p>
            <a:fld id="{90EB55C2-5127-D948-932D-448400C7F071}" type="datetimeFigureOut">
              <a:rPr lang="en-US" altLang="x-none"/>
              <a:pPr/>
              <a:t>12/7/16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defTabSz="509412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fld id="{8A4BDB86-A27A-8249-B9CA-172EE6FDA3D9}" type="slidenum">
              <a:rPr lang="en-US" altLang="x-none"/>
              <a:pPr/>
              <a:t>‹#›</a:t>
            </a:fld>
            <a:endParaRPr lang="en-US" altLang="x-none"/>
          </a:p>
        </p:txBody>
      </p:sp>
      <p:pic>
        <p:nvPicPr>
          <p:cNvPr id="1031" name="Picture 6" descr="logo-nj_leadership_council_research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87338"/>
            <a:ext cx="3489325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463550" y="538163"/>
            <a:ext cx="915035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508000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defTabSz="508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0"/>
        </a:defRPr>
      </a:lvl2pPr>
      <a:lvl3pPr algn="ctr" defTabSz="508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0"/>
        </a:defRPr>
      </a:lvl3pPr>
      <a:lvl4pPr algn="ctr" defTabSz="508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0"/>
        </a:defRPr>
      </a:lvl4pPr>
      <a:lvl5pPr algn="ctr" defTabSz="508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0"/>
        </a:defRPr>
      </a:lvl5pPr>
      <a:lvl6pPr marL="457200" algn="ctr" defTabSz="50800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50800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50800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50800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81000" indent="-381000" algn="l" defTabSz="5080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827088" indent="-317500" algn="l" defTabSz="5080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2pPr>
      <a:lvl3pPr marL="1273175" indent="-254000" algn="l" defTabSz="5080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3pPr>
      <a:lvl4pPr marL="1782763" indent="-254000" algn="l" defTabSz="5080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4pPr>
      <a:lvl5pPr marL="2292350" indent="-254000" algn="l" defTabSz="5080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297113" y="3114675"/>
            <a:ext cx="1827212" cy="1817688"/>
          </a:xfrm>
          <a:prstGeom prst="rect">
            <a:avLst/>
          </a:prstGeom>
          <a:solidFill>
            <a:srgbClr val="E8F5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50941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298700" y="4975225"/>
            <a:ext cx="1822450" cy="1819275"/>
          </a:xfrm>
          <a:prstGeom prst="rect">
            <a:avLst/>
          </a:prstGeom>
          <a:solidFill>
            <a:srgbClr val="E8F5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50941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297113" y="1255713"/>
            <a:ext cx="1827212" cy="1817687"/>
          </a:xfrm>
          <a:prstGeom prst="rect">
            <a:avLst/>
          </a:prstGeom>
          <a:solidFill>
            <a:srgbClr val="C9E1F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50941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171950" y="3114675"/>
            <a:ext cx="1827213" cy="1817688"/>
          </a:xfrm>
          <a:prstGeom prst="rect">
            <a:avLst/>
          </a:prstGeom>
          <a:solidFill>
            <a:srgbClr val="C9E1F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50941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173538" y="4975225"/>
            <a:ext cx="1824037" cy="1819275"/>
          </a:xfrm>
          <a:prstGeom prst="rect">
            <a:avLst/>
          </a:prstGeom>
          <a:solidFill>
            <a:srgbClr val="E8F5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50941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171950" y="1255713"/>
            <a:ext cx="1827213" cy="1817687"/>
          </a:xfrm>
          <a:prstGeom prst="rect">
            <a:avLst/>
          </a:prstGeom>
          <a:solidFill>
            <a:srgbClr val="AACCE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50941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046788" y="3114675"/>
            <a:ext cx="1827212" cy="1817688"/>
          </a:xfrm>
          <a:prstGeom prst="rect">
            <a:avLst/>
          </a:prstGeom>
          <a:solidFill>
            <a:srgbClr val="AACCE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50941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048375" y="4975225"/>
            <a:ext cx="1824038" cy="1819275"/>
          </a:xfrm>
          <a:prstGeom prst="rect">
            <a:avLst/>
          </a:prstGeom>
          <a:solidFill>
            <a:srgbClr val="C9E1F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50941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046788" y="1255713"/>
            <a:ext cx="1827212" cy="1817687"/>
          </a:xfrm>
          <a:prstGeom prst="rect">
            <a:avLst/>
          </a:prstGeom>
          <a:solidFill>
            <a:srgbClr val="AACCE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50941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23" name="Title 1"/>
          <p:cNvSpPr txBox="1">
            <a:spLocks/>
          </p:cNvSpPr>
          <p:nvPr/>
        </p:nvSpPr>
        <p:spPr bwMode="auto">
          <a:xfrm>
            <a:off x="517525" y="657225"/>
            <a:ext cx="6856413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 anchor="ctr"/>
          <a:lstStyle>
            <a:lvl1pPr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x-none" b="1" dirty="0" smtClean="0">
                <a:solidFill>
                  <a:srgbClr val="3F3F3F"/>
                </a:solidFill>
                <a:latin typeface="Georgia" charset="0"/>
              </a:rPr>
              <a:t>Education and </a:t>
            </a:r>
            <a:r>
              <a:rPr lang="en-US" altLang="x-none" b="1" dirty="0" smtClean="0">
                <a:solidFill>
                  <a:srgbClr val="3F3F3F"/>
                </a:solidFill>
                <a:latin typeface="Georgia" charset="0"/>
              </a:rPr>
              <a:t>housing policy heat map, 2017-2018</a:t>
            </a:r>
            <a:endParaRPr lang="en-US" altLang="x-none" b="1" dirty="0">
              <a:solidFill>
                <a:srgbClr val="3F3F3F"/>
              </a:solidFill>
              <a:latin typeface="Georgia" charset="0"/>
            </a:endParaRPr>
          </a:p>
        </p:txBody>
      </p:sp>
      <p:sp>
        <p:nvSpPr>
          <p:cNvPr id="13324" name="Subtitle 2"/>
          <p:cNvSpPr txBox="1">
            <a:spLocks/>
          </p:cNvSpPr>
          <p:nvPr/>
        </p:nvSpPr>
        <p:spPr bwMode="auto">
          <a:xfrm>
            <a:off x="2605088" y="6804025"/>
            <a:ext cx="12096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x-none" sz="800" b="1">
                <a:solidFill>
                  <a:srgbClr val="4E4E4E"/>
                </a:solidFill>
                <a:latin typeface="Verdana" charset="0"/>
              </a:rPr>
              <a:t>Low</a:t>
            </a:r>
          </a:p>
        </p:txBody>
      </p:sp>
      <p:sp>
        <p:nvSpPr>
          <p:cNvPr id="13325" name="Subtitle 2"/>
          <p:cNvSpPr txBox="1">
            <a:spLocks/>
          </p:cNvSpPr>
          <p:nvPr/>
        </p:nvSpPr>
        <p:spPr bwMode="auto">
          <a:xfrm>
            <a:off x="6354763" y="6804025"/>
            <a:ext cx="12096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x-none" sz="800" b="1">
                <a:solidFill>
                  <a:srgbClr val="4E4E4E"/>
                </a:solidFill>
                <a:latin typeface="Verdana" charset="0"/>
              </a:rPr>
              <a:t>High</a:t>
            </a:r>
          </a:p>
        </p:txBody>
      </p:sp>
      <p:sp>
        <p:nvSpPr>
          <p:cNvPr id="13326" name="Subtitle 2"/>
          <p:cNvSpPr txBox="1">
            <a:spLocks/>
          </p:cNvSpPr>
          <p:nvPr/>
        </p:nvSpPr>
        <p:spPr bwMode="auto">
          <a:xfrm>
            <a:off x="4479925" y="6804025"/>
            <a:ext cx="12096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x-none" sz="800" b="1">
                <a:solidFill>
                  <a:srgbClr val="4E4E4E"/>
                </a:solidFill>
                <a:latin typeface="Verdana" charset="0"/>
              </a:rPr>
              <a:t>Medium</a:t>
            </a:r>
          </a:p>
        </p:txBody>
      </p:sp>
      <p:sp>
        <p:nvSpPr>
          <p:cNvPr id="13327" name="Slide Number Placeholder 7168"/>
          <p:cNvSpPr txBox="1">
            <a:spLocks noGrp="1"/>
          </p:cNvSpPr>
          <p:nvPr/>
        </p:nvSpPr>
        <p:spPr bwMode="auto">
          <a:xfrm>
            <a:off x="365125" y="7286625"/>
            <a:ext cx="3817938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 anchor="ctr"/>
          <a:lstStyle>
            <a:lvl1pPr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x-none" sz="1000" dirty="0">
                <a:solidFill>
                  <a:srgbClr val="3B3838"/>
                </a:solidFill>
                <a:latin typeface="Georgia" charset="0"/>
              </a:rPr>
              <a:t>December 7</a:t>
            </a:r>
            <a:r>
              <a:rPr lang="en-US" altLang="x-none" sz="1000" dirty="0" smtClean="0">
                <a:solidFill>
                  <a:srgbClr val="3B3838"/>
                </a:solidFill>
                <a:latin typeface="Georgia" charset="0"/>
              </a:rPr>
              <a:t>, </a:t>
            </a:r>
            <a:r>
              <a:rPr lang="en-US" altLang="x-none" sz="1000" dirty="0">
                <a:solidFill>
                  <a:srgbClr val="3B3838"/>
                </a:solidFill>
                <a:latin typeface="Georgia" charset="0"/>
              </a:rPr>
              <a:t>2016 | </a:t>
            </a:r>
            <a:r>
              <a:rPr lang="en-US" altLang="x-none" sz="1000" dirty="0" smtClean="0">
                <a:solidFill>
                  <a:srgbClr val="3B3838"/>
                </a:solidFill>
                <a:latin typeface="Georgia" charset="0"/>
              </a:rPr>
              <a:t>Owen </a:t>
            </a:r>
            <a:r>
              <a:rPr lang="en-US" altLang="x-none" sz="1000" dirty="0" err="1" smtClean="0">
                <a:solidFill>
                  <a:srgbClr val="3B3838"/>
                </a:solidFill>
                <a:latin typeface="Georgia" charset="0"/>
              </a:rPr>
              <a:t>Minott</a:t>
            </a:r>
            <a:endParaRPr lang="en-US" altLang="x-none" sz="1000" dirty="0">
              <a:solidFill>
                <a:srgbClr val="3B3838"/>
              </a:solidFill>
              <a:latin typeface="Georgia" charset="0"/>
            </a:endParaRPr>
          </a:p>
        </p:txBody>
      </p:sp>
      <p:sp>
        <p:nvSpPr>
          <p:cNvPr id="13328" name="Subtitle 2"/>
          <p:cNvSpPr txBox="1">
            <a:spLocks/>
          </p:cNvSpPr>
          <p:nvPr/>
        </p:nvSpPr>
        <p:spPr bwMode="auto">
          <a:xfrm rot="-5400000">
            <a:off x="1560512" y="2065338"/>
            <a:ext cx="12096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x-none" sz="800" b="1">
                <a:solidFill>
                  <a:srgbClr val="4E4E4E"/>
                </a:solidFill>
                <a:latin typeface="Verdana" charset="0"/>
              </a:rPr>
              <a:t>High</a:t>
            </a:r>
          </a:p>
        </p:txBody>
      </p:sp>
      <p:sp>
        <p:nvSpPr>
          <p:cNvPr id="13329" name="Subtitle 2"/>
          <p:cNvSpPr txBox="1">
            <a:spLocks/>
          </p:cNvSpPr>
          <p:nvPr/>
        </p:nvSpPr>
        <p:spPr bwMode="auto">
          <a:xfrm rot="-5400000">
            <a:off x="1563687" y="5786438"/>
            <a:ext cx="12096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x-none" sz="800" b="1">
                <a:solidFill>
                  <a:srgbClr val="4E4E4E"/>
                </a:solidFill>
                <a:latin typeface="Verdana" charset="0"/>
              </a:rPr>
              <a:t>Low</a:t>
            </a:r>
          </a:p>
        </p:txBody>
      </p:sp>
      <p:sp>
        <p:nvSpPr>
          <p:cNvPr id="13330" name="Subtitle 2"/>
          <p:cNvSpPr txBox="1">
            <a:spLocks/>
          </p:cNvSpPr>
          <p:nvPr/>
        </p:nvSpPr>
        <p:spPr bwMode="auto">
          <a:xfrm rot="-5400000">
            <a:off x="1563687" y="3925888"/>
            <a:ext cx="12096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x-none" sz="800" b="1">
                <a:solidFill>
                  <a:srgbClr val="4E4E4E"/>
                </a:solidFill>
                <a:latin typeface="Verdana" charset="0"/>
              </a:rPr>
              <a:t>Medium</a:t>
            </a:r>
          </a:p>
        </p:txBody>
      </p:sp>
      <p:sp>
        <p:nvSpPr>
          <p:cNvPr id="13331" name="Subtitle 2"/>
          <p:cNvSpPr txBox="1">
            <a:spLocks/>
          </p:cNvSpPr>
          <p:nvPr/>
        </p:nvSpPr>
        <p:spPr bwMode="auto">
          <a:xfrm>
            <a:off x="4479925" y="7045325"/>
            <a:ext cx="12096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x-none" sz="1000" b="1">
                <a:latin typeface="Verdana" charset="0"/>
              </a:rPr>
              <a:t>PROBABILITY</a:t>
            </a:r>
          </a:p>
        </p:txBody>
      </p:sp>
      <p:sp>
        <p:nvSpPr>
          <p:cNvPr id="13332" name="Subtitle 2"/>
          <p:cNvSpPr txBox="1">
            <a:spLocks/>
          </p:cNvSpPr>
          <p:nvPr/>
        </p:nvSpPr>
        <p:spPr bwMode="auto">
          <a:xfrm rot="-5400000">
            <a:off x="902494" y="3925094"/>
            <a:ext cx="197961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x-none" sz="1000" b="1">
                <a:latin typeface="Verdana" charset="0"/>
              </a:rPr>
              <a:t> POTENTIAL IMPACT</a:t>
            </a:r>
          </a:p>
        </p:txBody>
      </p:sp>
      <p:grpSp>
        <p:nvGrpSpPr>
          <p:cNvPr id="13333" name="Group 56"/>
          <p:cNvGrpSpPr>
            <a:grpSpLocks/>
          </p:cNvGrpSpPr>
          <p:nvPr/>
        </p:nvGrpSpPr>
        <p:grpSpPr bwMode="auto">
          <a:xfrm>
            <a:off x="2165349" y="1344611"/>
            <a:ext cx="1490662" cy="555626"/>
            <a:chOff x="5966221" y="2333625"/>
            <a:chExt cx="1490129" cy="555626"/>
          </a:xfrm>
        </p:grpSpPr>
        <p:sp>
          <p:nvSpPr>
            <p:cNvPr id="58" name="Oval 57"/>
            <p:cNvSpPr/>
            <p:nvPr/>
          </p:nvSpPr>
          <p:spPr bwMode="auto">
            <a:xfrm>
              <a:off x="6575604" y="2333625"/>
              <a:ext cx="271365" cy="273050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941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344" name="Subtitle 2"/>
            <p:cNvSpPr txBox="1">
              <a:spLocks/>
            </p:cNvSpPr>
            <p:nvPr/>
          </p:nvSpPr>
          <p:spPr bwMode="auto">
            <a:xfrm>
              <a:off x="5966221" y="2616201"/>
              <a:ext cx="1490129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/>
            <a:lstStyle>
              <a:lvl1pPr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5pPr>
              <a:lvl6pPr marL="25146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6pPr>
              <a:lvl7pPr marL="29718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7pPr>
              <a:lvl8pPr marL="34290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8pPr>
              <a:lvl9pPr marL="38862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altLang="x-none" sz="800" b="1" dirty="0" smtClean="0">
                  <a:solidFill>
                    <a:srgbClr val="000000"/>
                  </a:solidFill>
                  <a:latin typeface="Verdana" charset="0"/>
                </a:rPr>
                <a:t>Abolish Department of Education </a:t>
              </a:r>
              <a:endParaRPr lang="en-US" altLang="x-none" sz="800" b="1" dirty="0">
                <a:solidFill>
                  <a:srgbClr val="000000"/>
                </a:solidFill>
                <a:latin typeface="Verdana" charset="0"/>
              </a:endParaRPr>
            </a:p>
          </p:txBody>
        </p:sp>
      </p:grpSp>
      <p:grpSp>
        <p:nvGrpSpPr>
          <p:cNvPr id="13334" name="Group 62"/>
          <p:cNvGrpSpPr>
            <a:grpSpLocks/>
          </p:cNvGrpSpPr>
          <p:nvPr/>
        </p:nvGrpSpPr>
        <p:grpSpPr bwMode="auto">
          <a:xfrm>
            <a:off x="5881688" y="3659401"/>
            <a:ext cx="1325562" cy="565150"/>
            <a:chOff x="6048742" y="2333625"/>
            <a:chExt cx="1325088" cy="565150"/>
          </a:xfrm>
        </p:grpSpPr>
        <p:sp>
          <p:nvSpPr>
            <p:cNvPr id="64" name="Oval 63"/>
            <p:cNvSpPr/>
            <p:nvPr/>
          </p:nvSpPr>
          <p:spPr bwMode="auto">
            <a:xfrm>
              <a:off x="6575604" y="2333625"/>
              <a:ext cx="271365" cy="273050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941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342" name="Subtitle 2"/>
            <p:cNvSpPr txBox="1">
              <a:spLocks/>
            </p:cNvSpPr>
            <p:nvPr/>
          </p:nvSpPr>
          <p:spPr bwMode="auto">
            <a:xfrm>
              <a:off x="6048742" y="2599165"/>
              <a:ext cx="1325088" cy="299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/>
            <a:lstStyle>
              <a:lvl1pPr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5pPr>
              <a:lvl6pPr marL="25146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6pPr>
              <a:lvl7pPr marL="29718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7pPr>
              <a:lvl8pPr marL="34290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8pPr>
              <a:lvl9pPr marL="38862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altLang="x-none" sz="800" b="1" dirty="0" smtClean="0">
                  <a:solidFill>
                    <a:srgbClr val="000000"/>
                  </a:solidFill>
                  <a:latin typeface="Verdana" charset="0"/>
                </a:rPr>
                <a:t>$20 billion grant for school choice</a:t>
              </a:r>
              <a:endParaRPr lang="en-US" altLang="x-none" sz="800" b="1" dirty="0">
                <a:solidFill>
                  <a:srgbClr val="000000"/>
                </a:solidFill>
                <a:latin typeface="Verdana" charset="0"/>
              </a:endParaRPr>
            </a:p>
          </p:txBody>
        </p:sp>
      </p:grpSp>
      <p:grpSp>
        <p:nvGrpSpPr>
          <p:cNvPr id="13335" name="Group 65"/>
          <p:cNvGrpSpPr>
            <a:grpSpLocks/>
          </p:cNvGrpSpPr>
          <p:nvPr/>
        </p:nvGrpSpPr>
        <p:grpSpPr bwMode="auto">
          <a:xfrm>
            <a:off x="4009232" y="3636962"/>
            <a:ext cx="1325562" cy="565150"/>
            <a:chOff x="6048742" y="2333625"/>
            <a:chExt cx="1325088" cy="565150"/>
          </a:xfrm>
        </p:grpSpPr>
        <p:sp>
          <p:nvSpPr>
            <p:cNvPr id="67" name="Oval 66"/>
            <p:cNvSpPr/>
            <p:nvPr/>
          </p:nvSpPr>
          <p:spPr bwMode="auto">
            <a:xfrm>
              <a:off x="6575604" y="2333625"/>
              <a:ext cx="271365" cy="273050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941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340" name="Subtitle 2"/>
            <p:cNvSpPr txBox="1">
              <a:spLocks/>
            </p:cNvSpPr>
            <p:nvPr/>
          </p:nvSpPr>
          <p:spPr bwMode="auto">
            <a:xfrm>
              <a:off x="6048742" y="2599165"/>
              <a:ext cx="1325088" cy="299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/>
            <a:lstStyle>
              <a:lvl1pPr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5pPr>
              <a:lvl6pPr marL="25146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6pPr>
              <a:lvl7pPr marL="29718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7pPr>
              <a:lvl8pPr marL="34290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8pPr>
              <a:lvl9pPr marL="38862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altLang="x-none" sz="800" b="1" dirty="0" smtClean="0">
                  <a:solidFill>
                    <a:srgbClr val="000000"/>
                  </a:solidFill>
                  <a:latin typeface="Verdana" charset="0"/>
                </a:rPr>
                <a:t>Eliminate Common Core standards</a:t>
              </a:r>
              <a:endParaRPr lang="en-US" altLang="x-none" sz="800" b="1" dirty="0">
                <a:solidFill>
                  <a:srgbClr val="000000"/>
                </a:solidFill>
                <a:latin typeface="Verdana" charset="0"/>
              </a:endParaRPr>
            </a:p>
          </p:txBody>
        </p:sp>
      </p:grpSp>
      <p:grpSp>
        <p:nvGrpSpPr>
          <p:cNvPr id="13336" name="Group 72"/>
          <p:cNvGrpSpPr>
            <a:grpSpLocks/>
          </p:cNvGrpSpPr>
          <p:nvPr/>
        </p:nvGrpSpPr>
        <p:grpSpPr bwMode="auto">
          <a:xfrm>
            <a:off x="5716588" y="2828099"/>
            <a:ext cx="1325562" cy="565150"/>
            <a:chOff x="6048742" y="2333625"/>
            <a:chExt cx="1325088" cy="565150"/>
          </a:xfrm>
        </p:grpSpPr>
        <p:sp>
          <p:nvSpPr>
            <p:cNvPr id="108" name="Oval 107"/>
            <p:cNvSpPr/>
            <p:nvPr/>
          </p:nvSpPr>
          <p:spPr bwMode="auto">
            <a:xfrm>
              <a:off x="6575604" y="2333625"/>
              <a:ext cx="271365" cy="273050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941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338" name="Subtitle 2"/>
            <p:cNvSpPr txBox="1">
              <a:spLocks/>
            </p:cNvSpPr>
            <p:nvPr/>
          </p:nvSpPr>
          <p:spPr bwMode="auto">
            <a:xfrm>
              <a:off x="6048742" y="2599165"/>
              <a:ext cx="1325088" cy="299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/>
            <a:lstStyle>
              <a:lvl1pPr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5pPr>
              <a:lvl6pPr marL="25146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6pPr>
              <a:lvl7pPr marL="29718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7pPr>
              <a:lvl8pPr marL="34290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8pPr>
              <a:lvl9pPr marL="38862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altLang="x-none" sz="800" b="1" dirty="0" smtClean="0">
                  <a:solidFill>
                    <a:srgbClr val="000000"/>
                  </a:solidFill>
                  <a:latin typeface="Verdana" charset="0"/>
                </a:rPr>
                <a:t>Reduce size of Dept. of Ed.</a:t>
              </a:r>
              <a:endParaRPr lang="en-US" altLang="x-none" sz="800" b="1" dirty="0">
                <a:solidFill>
                  <a:srgbClr val="000000"/>
                </a:solidFill>
                <a:latin typeface="Verdana" charset="0"/>
              </a:endParaRPr>
            </a:p>
          </p:txBody>
        </p:sp>
      </p:grpSp>
      <p:grpSp>
        <p:nvGrpSpPr>
          <p:cNvPr id="34" name="Group 65"/>
          <p:cNvGrpSpPr>
            <a:grpSpLocks/>
          </p:cNvGrpSpPr>
          <p:nvPr/>
        </p:nvGrpSpPr>
        <p:grpSpPr bwMode="auto">
          <a:xfrm>
            <a:off x="2159795" y="2486026"/>
            <a:ext cx="1325562" cy="565150"/>
            <a:chOff x="6048742" y="2333625"/>
            <a:chExt cx="1325088" cy="565150"/>
          </a:xfrm>
        </p:grpSpPr>
        <p:sp>
          <p:nvSpPr>
            <p:cNvPr id="35" name="Oval 34"/>
            <p:cNvSpPr/>
            <p:nvPr/>
          </p:nvSpPr>
          <p:spPr bwMode="auto">
            <a:xfrm>
              <a:off x="6575604" y="2333625"/>
              <a:ext cx="271365" cy="273050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941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6" name="Subtitle 2"/>
            <p:cNvSpPr txBox="1">
              <a:spLocks/>
            </p:cNvSpPr>
            <p:nvPr/>
          </p:nvSpPr>
          <p:spPr bwMode="auto">
            <a:xfrm>
              <a:off x="6048742" y="2599165"/>
              <a:ext cx="1325088" cy="299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/>
            <a:lstStyle>
              <a:lvl1pPr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5pPr>
              <a:lvl6pPr marL="25146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6pPr>
              <a:lvl7pPr marL="29718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7pPr>
              <a:lvl8pPr marL="34290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8pPr>
              <a:lvl9pPr marL="38862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altLang="x-none" sz="800" b="1" dirty="0" smtClean="0">
                  <a:solidFill>
                    <a:srgbClr val="000000"/>
                  </a:solidFill>
                  <a:latin typeface="Verdana" charset="0"/>
                </a:rPr>
                <a:t>Free community college</a:t>
              </a:r>
              <a:endParaRPr lang="en-US" altLang="x-none" sz="800" b="1" dirty="0">
                <a:solidFill>
                  <a:srgbClr val="000000"/>
                </a:solidFill>
                <a:latin typeface="Verdana" charset="0"/>
              </a:endParaRPr>
            </a:p>
          </p:txBody>
        </p:sp>
      </p:grpSp>
      <p:grpSp>
        <p:nvGrpSpPr>
          <p:cNvPr id="37" name="Group 65"/>
          <p:cNvGrpSpPr>
            <a:grpSpLocks/>
          </p:cNvGrpSpPr>
          <p:nvPr/>
        </p:nvGrpSpPr>
        <p:grpSpPr bwMode="auto">
          <a:xfrm>
            <a:off x="2932112" y="1978453"/>
            <a:ext cx="1325562" cy="565150"/>
            <a:chOff x="6048742" y="2333625"/>
            <a:chExt cx="1325088" cy="565150"/>
          </a:xfrm>
        </p:grpSpPr>
        <p:sp>
          <p:nvSpPr>
            <p:cNvPr id="38" name="Oval 37"/>
            <p:cNvSpPr/>
            <p:nvPr/>
          </p:nvSpPr>
          <p:spPr bwMode="auto">
            <a:xfrm>
              <a:off x="6575604" y="2333625"/>
              <a:ext cx="271365" cy="273050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941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9" name="Subtitle 2"/>
            <p:cNvSpPr txBox="1">
              <a:spLocks/>
            </p:cNvSpPr>
            <p:nvPr/>
          </p:nvSpPr>
          <p:spPr bwMode="auto">
            <a:xfrm>
              <a:off x="6048742" y="2599165"/>
              <a:ext cx="1325088" cy="299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/>
            <a:lstStyle>
              <a:lvl1pPr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5pPr>
              <a:lvl6pPr marL="25146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6pPr>
              <a:lvl7pPr marL="29718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7pPr>
              <a:lvl8pPr marL="34290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8pPr>
              <a:lvl9pPr marL="38862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altLang="x-none" sz="800" b="1" dirty="0" smtClean="0">
                  <a:solidFill>
                    <a:srgbClr val="000000"/>
                  </a:solidFill>
                  <a:latin typeface="Verdana" charset="0"/>
                </a:rPr>
                <a:t>Address zoning policies &amp; housing discrimination</a:t>
              </a:r>
              <a:endParaRPr lang="en-US" altLang="x-none" sz="800" b="1" dirty="0">
                <a:solidFill>
                  <a:srgbClr val="000000"/>
                </a:solidFill>
                <a:latin typeface="Verdana" charset="0"/>
              </a:endParaRPr>
            </a:p>
          </p:txBody>
        </p:sp>
      </p:grpSp>
      <p:grpSp>
        <p:nvGrpSpPr>
          <p:cNvPr id="40" name="Group 65"/>
          <p:cNvGrpSpPr>
            <a:grpSpLocks/>
          </p:cNvGrpSpPr>
          <p:nvPr/>
        </p:nvGrpSpPr>
        <p:grpSpPr bwMode="auto">
          <a:xfrm>
            <a:off x="4855369" y="3233431"/>
            <a:ext cx="1569245" cy="598975"/>
            <a:chOff x="5923378" y="2333625"/>
            <a:chExt cx="1568684" cy="598975"/>
          </a:xfrm>
        </p:grpSpPr>
        <p:sp>
          <p:nvSpPr>
            <p:cNvPr id="41" name="Oval 40"/>
            <p:cNvSpPr/>
            <p:nvPr/>
          </p:nvSpPr>
          <p:spPr bwMode="auto">
            <a:xfrm>
              <a:off x="6575604" y="2333625"/>
              <a:ext cx="271365" cy="273050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941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2" name="Subtitle 2"/>
            <p:cNvSpPr txBox="1">
              <a:spLocks/>
            </p:cNvSpPr>
            <p:nvPr/>
          </p:nvSpPr>
          <p:spPr bwMode="auto">
            <a:xfrm>
              <a:off x="5923378" y="2585365"/>
              <a:ext cx="1568684" cy="347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/>
            <a:lstStyle>
              <a:lvl1pPr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5pPr>
              <a:lvl6pPr marL="25146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6pPr>
              <a:lvl7pPr marL="29718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7pPr>
              <a:lvl8pPr marL="34290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8pPr>
              <a:lvl9pPr marL="38862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altLang="x-none" sz="800" b="1" dirty="0" smtClean="0">
                  <a:solidFill>
                    <a:srgbClr val="000000"/>
                  </a:solidFill>
                  <a:latin typeface="Verdana" charset="0"/>
                </a:rPr>
                <a:t>Reduce Dept. of Housing and Urban Development funds</a:t>
              </a:r>
              <a:endParaRPr lang="en-US" altLang="x-none" sz="800" b="1" dirty="0">
                <a:solidFill>
                  <a:srgbClr val="000000"/>
                </a:solidFill>
                <a:latin typeface="Verdana" charset="0"/>
              </a:endParaRPr>
            </a:p>
          </p:txBody>
        </p:sp>
      </p:grpSp>
      <p:grpSp>
        <p:nvGrpSpPr>
          <p:cNvPr id="43" name="Group 62"/>
          <p:cNvGrpSpPr>
            <a:grpSpLocks/>
          </p:cNvGrpSpPr>
          <p:nvPr/>
        </p:nvGrpSpPr>
        <p:grpSpPr bwMode="auto">
          <a:xfrm>
            <a:off x="2105818" y="4159812"/>
            <a:ext cx="1652587" cy="646576"/>
            <a:chOff x="5883700" y="2333625"/>
            <a:chExt cx="1651996" cy="646576"/>
          </a:xfrm>
        </p:grpSpPr>
        <p:sp>
          <p:nvSpPr>
            <p:cNvPr id="44" name="Oval 43"/>
            <p:cNvSpPr/>
            <p:nvPr/>
          </p:nvSpPr>
          <p:spPr bwMode="auto">
            <a:xfrm>
              <a:off x="6575604" y="2333625"/>
              <a:ext cx="271365" cy="273050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941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5" name="Subtitle 2"/>
            <p:cNvSpPr txBox="1">
              <a:spLocks/>
            </p:cNvSpPr>
            <p:nvPr/>
          </p:nvSpPr>
          <p:spPr bwMode="auto">
            <a:xfrm>
              <a:off x="5883700" y="2606675"/>
              <a:ext cx="1651996" cy="373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/>
            <a:lstStyle>
              <a:lvl1pPr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5pPr>
              <a:lvl6pPr marL="25146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6pPr>
              <a:lvl7pPr marL="29718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7pPr>
              <a:lvl8pPr marL="34290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8pPr>
              <a:lvl9pPr marL="38862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altLang="x-none" sz="800" b="1" dirty="0" smtClean="0">
                  <a:solidFill>
                    <a:srgbClr val="000000"/>
                  </a:solidFill>
                  <a:latin typeface="Verdana" charset="0"/>
                </a:rPr>
                <a:t>Require schools to accommodate trans access to bathrooms </a:t>
              </a:r>
              <a:endParaRPr lang="en-US" altLang="x-none" sz="800" b="1" dirty="0">
                <a:solidFill>
                  <a:srgbClr val="000000"/>
                </a:solidFill>
                <a:latin typeface="Verdana" charset="0"/>
              </a:endParaRPr>
            </a:p>
          </p:txBody>
        </p:sp>
      </p:grpSp>
      <p:grpSp>
        <p:nvGrpSpPr>
          <p:cNvPr id="47" name="Group 62"/>
          <p:cNvGrpSpPr>
            <a:grpSpLocks/>
          </p:cNvGrpSpPr>
          <p:nvPr/>
        </p:nvGrpSpPr>
        <p:grpSpPr bwMode="auto">
          <a:xfrm>
            <a:off x="3464720" y="2930221"/>
            <a:ext cx="1325562" cy="565150"/>
            <a:chOff x="6048742" y="2333625"/>
            <a:chExt cx="1325088" cy="565150"/>
          </a:xfrm>
        </p:grpSpPr>
        <p:sp>
          <p:nvSpPr>
            <p:cNvPr id="48" name="Oval 47"/>
            <p:cNvSpPr/>
            <p:nvPr/>
          </p:nvSpPr>
          <p:spPr bwMode="auto">
            <a:xfrm>
              <a:off x="6575604" y="2333625"/>
              <a:ext cx="271365" cy="273050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941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9" name="Subtitle 2"/>
            <p:cNvSpPr txBox="1">
              <a:spLocks/>
            </p:cNvSpPr>
            <p:nvPr/>
          </p:nvSpPr>
          <p:spPr bwMode="auto">
            <a:xfrm>
              <a:off x="6048742" y="2599165"/>
              <a:ext cx="1325088" cy="299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/>
            <a:lstStyle>
              <a:lvl1pPr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5pPr>
              <a:lvl6pPr marL="25146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6pPr>
              <a:lvl7pPr marL="29718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7pPr>
              <a:lvl8pPr marL="34290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8pPr>
              <a:lvl9pPr marL="3886200" indent="-228600" defTabSz="508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altLang="x-none" sz="800" b="1" dirty="0" smtClean="0">
                  <a:solidFill>
                    <a:srgbClr val="000000"/>
                  </a:solidFill>
                  <a:latin typeface="Verdana" charset="0"/>
                </a:rPr>
                <a:t>Change eligibility for housing assistance</a:t>
              </a:r>
              <a:endParaRPr lang="en-US" altLang="x-none" sz="800" b="1" dirty="0">
                <a:solidFill>
                  <a:srgbClr val="000000"/>
                </a:solidFill>
                <a:latin typeface="Verdana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6781</TotalTime>
  <Words>82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Georgia</vt:lpstr>
      <vt:lpstr>MS PGothic</vt:lpstr>
      <vt:lpstr>ＭＳ Ｐゴシック</vt:lpstr>
      <vt:lpstr>Verdana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</dc:creator>
  <cp:lastModifiedBy>Microsoft Office User</cp:lastModifiedBy>
  <cp:revision>132</cp:revision>
  <cp:lastPrinted>2016-11-02T18:05:31Z</cp:lastPrinted>
  <dcterms:created xsi:type="dcterms:W3CDTF">2016-09-01T19:31:07Z</dcterms:created>
  <dcterms:modified xsi:type="dcterms:W3CDTF">2016-12-08T20:42:42Z</dcterms:modified>
</cp:coreProperties>
</file>